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8"/>
  </p:notesMasterIdLst>
  <p:handoutMasterIdLst>
    <p:handoutMasterId r:id="rId29"/>
  </p:handoutMasterIdLst>
  <p:sldIdLst>
    <p:sldId id="733" r:id="rId2"/>
    <p:sldId id="767" r:id="rId3"/>
    <p:sldId id="877" r:id="rId4"/>
    <p:sldId id="760" r:id="rId5"/>
    <p:sldId id="761" r:id="rId6"/>
    <p:sldId id="623" r:id="rId7"/>
    <p:sldId id="875" r:id="rId8"/>
    <p:sldId id="667" r:id="rId9"/>
    <p:sldId id="625" r:id="rId10"/>
    <p:sldId id="627" r:id="rId11"/>
    <p:sldId id="764" r:id="rId12"/>
    <p:sldId id="765" r:id="rId13"/>
    <p:sldId id="770" r:id="rId14"/>
    <p:sldId id="878" r:id="rId15"/>
    <p:sldId id="645" r:id="rId16"/>
    <p:sldId id="671" r:id="rId17"/>
    <p:sldId id="676" r:id="rId18"/>
    <p:sldId id="708" r:id="rId19"/>
    <p:sldId id="876" r:id="rId20"/>
    <p:sldId id="698" r:id="rId21"/>
    <p:sldId id="730" r:id="rId22"/>
    <p:sldId id="731" r:id="rId23"/>
    <p:sldId id="702" r:id="rId24"/>
    <p:sldId id="739" r:id="rId25"/>
    <p:sldId id="747" r:id="rId26"/>
    <p:sldId id="715" r:id="rId27"/>
  </p:sldIdLst>
  <p:sldSz cx="9144000" cy="6858000" type="screen4x3"/>
  <p:notesSz cx="6742113" cy="98726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3399"/>
    <a:srgbClr val="000099"/>
    <a:srgbClr val="000000"/>
    <a:srgbClr val="808080"/>
    <a:srgbClr val="B2B2B2"/>
    <a:srgbClr val="FF66CC"/>
    <a:srgbClr val="D9D9D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4" autoAdjust="0"/>
    <p:restoredTop sz="90576" autoAdjust="0"/>
  </p:normalViewPr>
  <p:slideViewPr>
    <p:cSldViewPr>
      <p:cViewPr varScale="1">
        <p:scale>
          <a:sx n="93" d="100"/>
          <a:sy n="93" d="100"/>
        </p:scale>
        <p:origin x="231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054" cy="493555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8486" y="0"/>
            <a:ext cx="2922054" cy="493555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1F1333BF-72E4-4031-8D90-C50942ABEA1F}" type="datetimeFigureOut">
              <a:rPr kumimoji="1" lang="ja-JP" altLang="en-US" smtClean="0"/>
              <a:t>2018/8/7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532"/>
            <a:ext cx="2922054" cy="493554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8486" y="9377532"/>
            <a:ext cx="2922054" cy="493554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005B4FCA-978E-4877-982E-67F2FF75F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586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054" cy="49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486" y="0"/>
            <a:ext cx="2922054" cy="49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41363"/>
            <a:ext cx="4932362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4" y="4689554"/>
            <a:ext cx="5392746" cy="444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532"/>
            <a:ext cx="2922054" cy="49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486" y="9377532"/>
            <a:ext cx="2922054" cy="49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30A51476-2E31-4A16-AA70-760F5266F63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6735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37155" indent="-2835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34085" indent="-22681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587718" indent="-22681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41352" indent="-22681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CD5FE8-6AB1-48E5-8C54-C10C5AE34C02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ja-JP" dirty="0">
              <a:ea typeface="ＭＳ Ｐゴシック" pitchFamily="50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46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A51476-2E31-4A16-AA70-760F5266F638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9333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A51476-2E31-4A16-AA70-760F5266F638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3721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A51476-2E31-4A16-AA70-760F5266F638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7461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Effective edge emission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A51476-2E31-4A16-AA70-760F5266F638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4413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37155" indent="-2835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34085" indent="-22681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587718" indent="-22681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41352" indent="-22681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E5EA395-6B71-4274-A933-8201AF364BB4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ja-JP" dirty="0">
              <a:ea typeface="ＭＳ Ｐゴシック" pitchFamily="50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704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32E481-0411-421B-9A7F-828BB0FAFDF0}" type="slidenum">
              <a:rPr lang="it-IT"/>
              <a:pPr>
                <a:defRPr/>
              </a:pPr>
              <a:t>4</a:t>
            </a:fld>
            <a:endParaRPr lang="it-IT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949" y="4689515"/>
            <a:ext cx="4944216" cy="44426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3942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37155" indent="-2835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34085" indent="-226817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587718" indent="-226817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41352" indent="-226817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494986" indent="-2268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48620" indent="-2268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02254" indent="-2268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55888" indent="-2268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3C5C911A-CD65-40F4-99C7-7D64B6313194}" type="slidenum">
              <a:rPr lang="en-US" altLang="ja-JP" smtClean="0"/>
              <a:pPr eaLnBrk="1" hangingPunct="1"/>
              <a:t>6</a:t>
            </a:fld>
            <a:endParaRPr lang="en-US" altLang="ja-JP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930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放射メカニズムは分かっていないが、</a:t>
            </a:r>
            <a:r>
              <a:rPr kumimoji="1" lang="en-US" altLang="ja-JP" dirty="0"/>
              <a:t>Ep</a:t>
            </a:r>
            <a:r>
              <a:rPr kumimoji="1" lang="ja-JP" altLang="en-US" dirty="0"/>
              <a:t>と</a:t>
            </a:r>
            <a:r>
              <a:rPr kumimoji="1" lang="en-US" altLang="ja-JP" dirty="0" err="1"/>
              <a:t>Lp</a:t>
            </a:r>
            <a:r>
              <a:rPr kumimoji="1" lang="ja-JP" altLang="en-US" dirty="0" err="1"/>
              <a:t>には</a:t>
            </a:r>
            <a:r>
              <a:rPr kumimoji="1" lang="ja-JP" altLang="en-US" dirty="0"/>
              <a:t>次のような強い相関関係がある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A51476-2E31-4A16-AA70-760F5266F638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5136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37155" indent="-2835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34085" indent="-22681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587718" indent="-22681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41352" indent="-22681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494986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48620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02254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55888" indent="-2268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466EE51-D92E-48E4-AF29-539966FF7BB2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1363"/>
            <a:ext cx="4932363" cy="370046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14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dirty="0">
                <a:latin typeface="Arial" pitchFamily="34" charset="0"/>
              </a:rPr>
              <a:t>これまで多次元の計算もやられてきたが、信頼性、精度はあまりよくない。</a:t>
            </a:r>
          </a:p>
        </p:txBody>
      </p:sp>
    </p:spTree>
    <p:extLst>
      <p:ext uri="{BB962C8B-B14F-4D97-AF65-F5344CB8AC3E}">
        <p14:creationId xmlns:p14="http://schemas.microsoft.com/office/powerpoint/2010/main" val="3843358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流体計算の設定（親星、ジェットパラメター）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A51476-2E31-4A16-AA70-760F5266F638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3922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流体計算の設定（親星、ジェットパラメター）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A51476-2E31-4A16-AA70-760F5266F638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3922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A51476-2E31-4A16-AA70-760F5266F638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886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ja-JP" noProof="0"/>
              <a:t>マスタ タイトルの書式設定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ja-JP" noProof="0"/>
              <a:t>マスタ サブタイトルの書式設定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CA8DF-976F-4299-B109-75839069947E}" type="datetimeFigureOut">
              <a:rPr lang="ja-JP" altLang="en-US"/>
              <a:pPr>
                <a:defRPr/>
              </a:pPr>
              <a:t>2018/8/7</a:t>
            </a:fld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5F878-A12D-478E-BC4C-83352B929C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567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3C6EA-EF57-4435-9006-4C7E7DE71F70}" type="datetimeFigureOut">
              <a:rPr lang="ja-JP" altLang="en-US"/>
              <a:pPr>
                <a:defRPr/>
              </a:pPr>
              <a:t>2018/8/7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5BA78-CF47-49E5-B95E-C270CA2DF88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777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115C6-CA10-423F-81FD-A69EF0BA43F4}" type="datetimeFigureOut">
              <a:rPr lang="ja-JP" altLang="en-US"/>
              <a:pPr>
                <a:defRPr/>
              </a:pPr>
              <a:t>2018/8/7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26938-5722-40CC-8A7D-355F293A50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0799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058FC-C5FF-4F64-A64D-709766EE531F}" type="datetimeFigureOut">
              <a:rPr lang="ja-JP" altLang="en-US"/>
              <a:pPr>
                <a:defRPr/>
              </a:pPr>
              <a:t>2018/8/7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400F5-A85E-44E2-9A61-FAA2025D8EE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333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ACDCD-8F03-41ED-AA94-3A40ABAD8076}" type="datetimeFigureOut">
              <a:rPr lang="ja-JP" altLang="en-US"/>
              <a:pPr>
                <a:defRPr/>
              </a:pPr>
              <a:t>2018/8/7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C626F-0EB3-48E7-B410-D24C39E9A4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134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C00FE-9304-4519-8D9D-72868F64163D}" type="datetimeFigureOut">
              <a:rPr lang="ja-JP" altLang="en-US"/>
              <a:pPr>
                <a:defRPr/>
              </a:pPr>
              <a:t>2018/8/7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DC2F8-DF09-4993-A1E4-073D22FB63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840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CA44A-9792-4FFE-A0CF-C7047A3E8F37}" type="datetimeFigureOut">
              <a:rPr lang="ja-JP" altLang="en-US"/>
              <a:pPr>
                <a:defRPr/>
              </a:pPr>
              <a:t>2018/8/7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E02D0-527B-473D-BF37-256E918D916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31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2070B-F356-4975-AB13-FC56A2E3224A}" type="datetimeFigureOut">
              <a:rPr lang="ja-JP" altLang="en-US"/>
              <a:pPr>
                <a:defRPr/>
              </a:pPr>
              <a:t>2018/8/7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56C57-E173-4DB1-B3DD-4AC47BDF2B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103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C3BCD-E74D-4072-A8CE-CB64C31F428D}" type="datetimeFigureOut">
              <a:rPr lang="ja-JP" altLang="en-US"/>
              <a:pPr>
                <a:defRPr/>
              </a:pPr>
              <a:t>2018/8/7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9217F-D132-4038-A667-6136D9A7116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603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A4607-7B8A-4360-B2D0-1CC57FCB8B35}" type="datetimeFigureOut">
              <a:rPr lang="ja-JP" altLang="en-US"/>
              <a:pPr>
                <a:defRPr/>
              </a:pPr>
              <a:t>2018/8/7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6F3F2-382B-4D15-B40F-3D1E2047FF0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2343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52CCB-6D21-4B57-BB12-7AA24958E67B}" type="datetimeFigureOut">
              <a:rPr lang="ja-JP" altLang="en-US"/>
              <a:pPr>
                <a:defRPr/>
              </a:pPr>
              <a:t>2018/8/7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1CBE2-F4F8-49F9-86A9-F1D3D752CF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417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マスタ テキストの書式設定</a:t>
            </a:r>
          </a:p>
          <a:p>
            <a:pPr lvl="1"/>
            <a:r>
              <a:rPr lang="en-US" altLang="ja-JP"/>
              <a:t>第 2 レベル</a:t>
            </a:r>
          </a:p>
          <a:p>
            <a:pPr lvl="2"/>
            <a:r>
              <a:rPr lang="en-US" altLang="ja-JP"/>
              <a:t>第 3 レベル</a:t>
            </a:r>
          </a:p>
          <a:p>
            <a:pPr lvl="3"/>
            <a:r>
              <a:rPr lang="en-US" altLang="ja-JP"/>
              <a:t>第 4 レベル</a:t>
            </a:r>
          </a:p>
          <a:p>
            <a:pPr lvl="4"/>
            <a:r>
              <a:rPr lang="en-US" altLang="ja-JP"/>
              <a:t>第 5 レベル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j-lt"/>
              </a:defRPr>
            </a:lvl1pPr>
          </a:lstStyle>
          <a:p>
            <a:pPr>
              <a:defRPr/>
            </a:pPr>
            <a:fld id="{FD0D9D73-5CDA-4342-86E4-C2D3A61AC826}" type="datetimeFigureOut">
              <a:rPr lang="ja-JP" altLang="en-US"/>
              <a:pPr>
                <a:defRPr/>
              </a:pPr>
              <a:t>2018/8/7</a:t>
            </a:fld>
            <a:endParaRPr lang="en-US" altLang="ja-JP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+mj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+mj-lt"/>
              </a:defRPr>
            </a:lvl1pPr>
          </a:lstStyle>
          <a:p>
            <a:pPr>
              <a:defRPr/>
            </a:pPr>
            <a:fld id="{73F07304-CC84-4B3C-BD99-FD3612E4AB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kumimoji="1"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kumimoji="1"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835696" y="3717032"/>
            <a:ext cx="59046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7072313" y="6381750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ja-JP" altLang="ja-JP" sz="1800" b="1" i="1" dirty="0">
              <a:latin typeface="Garamond" pitchFamily="18" charset="0"/>
            </a:endParaRPr>
          </a:p>
        </p:txBody>
      </p:sp>
      <p:pic>
        <p:nvPicPr>
          <p:cNvPr id="2" name="grb3Dprecess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67944" y="2852936"/>
            <a:ext cx="4904661" cy="4904661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1219844" y="3356992"/>
            <a:ext cx="70245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5">
            <a:extLst>
              <a:ext uri="{FF2B5EF4-FFF2-40B4-BE49-F238E27FC236}">
                <a16:creationId xmlns:a16="http://schemas.microsoft.com/office/drawing/2014/main" id="{AFAAC4A5-B24D-4261-A3C0-A570C545F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334" y="3818359"/>
            <a:ext cx="71310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ja-JP" sz="2800" dirty="0" err="1"/>
              <a:t>Hirotaka</a:t>
            </a:r>
            <a:r>
              <a:rPr lang="en-US" altLang="ja-JP" sz="2800" dirty="0"/>
              <a:t> Ito  </a:t>
            </a:r>
            <a:r>
              <a:rPr lang="en-US" altLang="ja-JP" sz="2000" dirty="0"/>
              <a:t>RIKEN</a:t>
            </a:r>
            <a:endParaRPr lang="en-US" altLang="ja-JP" sz="2000" b="1" dirty="0"/>
          </a:p>
          <a:p>
            <a:pPr eaLnBrk="1" hangingPunct="1">
              <a:buFont typeface="Wingdings" pitchFamily="2" charset="2"/>
              <a:buNone/>
            </a:pPr>
            <a:r>
              <a:rPr lang="ja-JP" altLang="en-US" sz="2800" b="1" dirty="0"/>
              <a:t>　　</a:t>
            </a: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C5305776-B692-4EBB-8229-CC0381415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4365104"/>
            <a:ext cx="48974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800" u="sng" dirty="0"/>
              <a:t>Collaborators</a:t>
            </a:r>
            <a:endParaRPr lang="ja-JP" altLang="en-US" sz="1800" u="sng" dirty="0"/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942CBE1F-094A-40F3-BB23-B1286E925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4760709"/>
            <a:ext cx="3568180" cy="137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ts val="400"/>
              </a:spcBef>
              <a:buClrTx/>
              <a:buSzTx/>
              <a:buNone/>
            </a:pPr>
            <a:r>
              <a:rPr lang="en-US" altLang="ja-JP" sz="1400" b="1" dirty="0" err="1"/>
              <a:t>Jin</a:t>
            </a:r>
            <a:r>
              <a:rPr lang="en-US" altLang="ja-JP" sz="1400" b="1" dirty="0"/>
              <a:t>  Matsumoto  (Leeds Univ.)</a:t>
            </a:r>
          </a:p>
          <a:p>
            <a:pPr eaLnBrk="1" hangingPunct="1"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ja-JP" sz="1400" b="1" dirty="0" err="1"/>
              <a:t>Shigehiro</a:t>
            </a:r>
            <a:r>
              <a:rPr lang="en-US" altLang="ja-JP" sz="1400" b="1" dirty="0"/>
              <a:t> </a:t>
            </a:r>
            <a:r>
              <a:rPr lang="en-US" altLang="ja-JP" sz="1400" b="1" dirty="0" err="1"/>
              <a:t>Nagataki</a:t>
            </a:r>
            <a:r>
              <a:rPr lang="ja-JP" altLang="ja-JP" sz="1400" b="1" dirty="0"/>
              <a:t> </a:t>
            </a:r>
            <a:r>
              <a:rPr lang="en-US" altLang="ja-JP" sz="1400" b="1" dirty="0"/>
              <a:t> (RIKEN)</a:t>
            </a:r>
          </a:p>
          <a:p>
            <a:pPr eaLnBrk="1" hangingPunct="1"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ja-JP" sz="1400" b="1" dirty="0"/>
              <a:t>Don Warren (RIKEN)</a:t>
            </a:r>
          </a:p>
          <a:p>
            <a:pPr eaLnBrk="1" hangingPunct="1"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ja-JP" sz="1400" b="1" dirty="0"/>
              <a:t>Maxim Barkov (Perdue Univ.)</a:t>
            </a:r>
          </a:p>
          <a:p>
            <a:pPr eaLnBrk="1" hangingPunct="1"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ja-JP" sz="1400" b="1" dirty="0"/>
              <a:t>Daisuke </a:t>
            </a:r>
            <a:r>
              <a:rPr lang="en-US" altLang="ja-JP" sz="1400" b="1" dirty="0" err="1"/>
              <a:t>Yonetoku</a:t>
            </a:r>
            <a:r>
              <a:rPr lang="en-US" altLang="ja-JP" sz="1400" b="1" dirty="0"/>
              <a:t> (Kanazawa Univ.)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4BE9A237-5EE8-4DF3-A3D6-9960579BE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406" y="1357621"/>
            <a:ext cx="7342763" cy="19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4800" b="1" dirty="0">
                <a:solidFill>
                  <a:schemeClr val="tx2"/>
                </a:solidFill>
                <a:latin typeface="ＭＳ Ｐゴシック" pitchFamily="50" charset="-128"/>
              </a:rPr>
              <a:t>Prompt Emission of Gamma-ray Bursts</a:t>
            </a:r>
            <a:br>
              <a:rPr lang="en-US" altLang="ja-JP" sz="4800" b="1" dirty="0">
                <a:solidFill>
                  <a:schemeClr val="tx2"/>
                </a:solidFill>
                <a:latin typeface="ＭＳ Ｐゴシック" pitchFamily="50" charset="-128"/>
              </a:rPr>
            </a:br>
            <a:endParaRPr lang="en-US" altLang="ja-JP" sz="4800" b="1" dirty="0">
              <a:solidFill>
                <a:schemeClr val="tx2"/>
              </a:solidFill>
              <a:latin typeface="ＭＳ Ｐゴシック" pitchFamily="50" charset="-128"/>
            </a:endParaRPr>
          </a:p>
        </p:txBody>
      </p:sp>
      <p:sp>
        <p:nvSpPr>
          <p:cNvPr id="16" name="Text Box 30">
            <a:extLst>
              <a:ext uri="{FF2B5EF4-FFF2-40B4-BE49-F238E27FC236}">
                <a16:creationId xmlns:a16="http://schemas.microsoft.com/office/drawing/2014/main" id="{05EF5F1A-5138-49A1-9916-AA9DED00D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8560" y="6453336"/>
            <a:ext cx="94519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200" i="1">
                <a:latin typeface="HGPｺﾞｼｯｸE" pitchFamily="50" charset="-128"/>
                <a:ea typeface="HGPｺﾞｼｯｸE" pitchFamily="50" charset="-128"/>
              </a:rPr>
              <a:t>＠</a:t>
            </a:r>
            <a:r>
              <a:rPr lang="en-US" altLang="ja-JP" sz="1200" i="1" dirty="0">
                <a:latin typeface="HGPｺﾞｼｯｸE" pitchFamily="50" charset="-128"/>
                <a:ea typeface="HGPｺﾞｼｯｸE" pitchFamily="50" charset="-128"/>
              </a:rPr>
              <a:t> Windows on the Universe, ICISE, Vietnam 2018/8/7</a:t>
            </a:r>
            <a:endParaRPr lang="ja-JP" altLang="en-US" sz="1200" i="1" dirty="0">
              <a:latin typeface="HGPｺﾞｼｯｸE" pitchFamily="50" charset="-128"/>
              <a:ea typeface="HGPｺﾞｼｯｸ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781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6916"/>
            <a:ext cx="7056784" cy="558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815103" y="5692605"/>
            <a:ext cx="52565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Slide from </a:t>
            </a:r>
            <a:r>
              <a:rPr kumimoji="1" lang="en-US" altLang="ja-JP" dirty="0" err="1"/>
              <a:t>P.Meszaros</a:t>
            </a:r>
            <a:r>
              <a:rPr lang="en-US" altLang="ja-JP" dirty="0"/>
              <a:t> @ SNGRB in Kyoto 2013 </a:t>
            </a:r>
            <a:endParaRPr kumimoji="1" lang="ja-JP" altLang="en-US" dirty="0"/>
          </a:p>
        </p:txBody>
      </p:sp>
      <p:pic>
        <p:nvPicPr>
          <p:cNvPr id="5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15163"/>
            <a:ext cx="6192688" cy="896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331640" y="5985382"/>
            <a:ext cx="7056784" cy="4644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Rectangle 12"/>
          <p:cNvSpPr>
            <a:spLocks/>
          </p:cNvSpPr>
          <p:nvPr/>
        </p:nvSpPr>
        <p:spPr bwMode="auto">
          <a:xfrm>
            <a:off x="6285759" y="5883343"/>
            <a:ext cx="2678729" cy="3571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en-US" altLang="ja-JP" sz="1700" dirty="0" err="1">
                <a:solidFill>
                  <a:srgbClr val="4D4D4D"/>
                </a:solidFill>
              </a:rPr>
              <a:t>Ryde</a:t>
            </a:r>
            <a:r>
              <a:rPr lang="en-US" altLang="ja-JP" sz="1700" dirty="0">
                <a:solidFill>
                  <a:srgbClr val="4D4D4D"/>
                </a:solidFill>
              </a:rPr>
              <a:t> + 2011</a:t>
            </a:r>
          </a:p>
        </p:txBody>
      </p:sp>
      <p:sp>
        <p:nvSpPr>
          <p:cNvPr id="8" name="Rectangle 10"/>
          <p:cNvSpPr>
            <a:spLocks/>
          </p:cNvSpPr>
          <p:nvPr/>
        </p:nvSpPr>
        <p:spPr bwMode="auto">
          <a:xfrm>
            <a:off x="6012160" y="3558618"/>
            <a:ext cx="148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en-US" altLang="ja-JP" sz="1800"/>
              <a:t>GRB 090902B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5" y="5806788"/>
            <a:ext cx="5674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</a:rPr>
              <a:t>Strong evidence for </a:t>
            </a:r>
            <a:r>
              <a:rPr lang="en-US" altLang="ja-JP" b="1" dirty="0" err="1">
                <a:solidFill>
                  <a:srgbClr val="0000FF"/>
                </a:solidFill>
              </a:rPr>
              <a:t>photospheric</a:t>
            </a:r>
            <a:r>
              <a:rPr lang="en-US" altLang="ja-JP" b="1" dirty="0">
                <a:solidFill>
                  <a:srgbClr val="0000FF"/>
                </a:solidFill>
              </a:rPr>
              <a:t> emission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82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C372B111-B55A-CB43-9BA4-ECCBFF299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332656"/>
            <a:ext cx="82296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200" b="1" u="sng" dirty="0">
                <a:solidFill>
                  <a:schemeClr val="tx2"/>
                </a:solidFill>
                <a:latin typeface="ＭＳ Ｐゴシック" pitchFamily="50" charset="-128"/>
              </a:rPr>
              <a:t>Short Summary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2560CD-BA30-814D-AE83-C035CFE54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3992577"/>
            <a:ext cx="82296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200" b="1" u="sng" dirty="0">
                <a:solidFill>
                  <a:schemeClr val="tx2"/>
                </a:solidFill>
                <a:latin typeface="ＭＳ Ｐゴシック" pitchFamily="50" charset="-128"/>
              </a:rPr>
              <a:t>Question tackled in this Study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D8798B1-EBB6-3945-BE59-2058EAE2BD99}"/>
              </a:ext>
            </a:extLst>
          </p:cNvPr>
          <p:cNvSpPr txBox="1"/>
          <p:nvPr/>
        </p:nvSpPr>
        <p:spPr>
          <a:xfrm>
            <a:off x="1233972" y="1095127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/>
              <a:t>・　</a:t>
            </a:r>
            <a:r>
              <a:rPr lang="en-US" altLang="ja-JP" sz="2400" dirty="0"/>
              <a:t>IS model</a:t>
            </a:r>
            <a:r>
              <a:rPr lang="ja-JP" altLang="en-US" sz="2400"/>
              <a:t> </a:t>
            </a:r>
            <a:r>
              <a:rPr lang="en-US" altLang="ja-JP" sz="2400" dirty="0"/>
              <a:t>is not viable in fraction of GRBs </a:t>
            </a:r>
            <a:r>
              <a:rPr kumimoji="1" lang="en-US" altLang="ja-JP" sz="2400" dirty="0"/>
              <a:t> </a:t>
            </a:r>
            <a:endParaRPr kumimoji="1" lang="ja-JP" altLang="en-US" sz="240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B53739-3584-634F-8F87-E4EBCAB3DFB3}"/>
              </a:ext>
            </a:extLst>
          </p:cNvPr>
          <p:cNvSpPr txBox="1"/>
          <p:nvPr/>
        </p:nvSpPr>
        <p:spPr>
          <a:xfrm>
            <a:off x="1259632" y="1628800"/>
            <a:ext cx="7581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/>
              <a:t>・　</a:t>
            </a:r>
            <a:r>
              <a:rPr lang="en-US" altLang="ja-JP" sz="2400" dirty="0"/>
              <a:t>PH emission is dominant mechanism at least in   </a:t>
            </a:r>
          </a:p>
          <a:p>
            <a:r>
              <a:rPr lang="en-US" altLang="ja-JP" sz="2400" dirty="0"/>
              <a:t>    some GRBs </a:t>
            </a:r>
            <a:r>
              <a:rPr lang="en-US" altLang="ja-JP" sz="2000" dirty="0"/>
              <a:t>(e.g., GRB090902B, 110920A) </a:t>
            </a:r>
            <a:r>
              <a:rPr kumimoji="1" lang="en-US" altLang="ja-JP" sz="2000" dirty="0"/>
              <a:t> </a:t>
            </a:r>
            <a:endParaRPr kumimoji="1" lang="ja-JP" altLang="en-US" sz="200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8D34BF8-834D-BB42-BCFC-1E3B465AF0DA}"/>
              </a:ext>
            </a:extLst>
          </p:cNvPr>
          <p:cNvSpPr txBox="1"/>
          <p:nvPr/>
        </p:nvSpPr>
        <p:spPr>
          <a:xfrm>
            <a:off x="1331640" y="4574738"/>
            <a:ext cx="7581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    Is PH emission the dominant emission mechanism  </a:t>
            </a:r>
          </a:p>
          <a:p>
            <a:r>
              <a:rPr lang="en-US" altLang="ja-JP" sz="2400" dirty="0"/>
              <a:t>    for vast majority of GRBs ?</a:t>
            </a:r>
          </a:p>
          <a:p>
            <a:r>
              <a:rPr kumimoji="1" lang="en-US" altLang="ja-JP" sz="2000" dirty="0">
                <a:solidFill>
                  <a:srgbClr val="0000FF"/>
                </a:solidFill>
              </a:rPr>
              <a:t>       I</a:t>
            </a:r>
            <a:r>
              <a:rPr lang="en-US" altLang="ja-JP" sz="2000" dirty="0">
                <a:solidFill>
                  <a:srgbClr val="0000FF"/>
                </a:solidFill>
              </a:rPr>
              <a:t>s there contribution from IS model or other mechanism ?</a:t>
            </a:r>
          </a:p>
          <a:p>
            <a:r>
              <a:rPr kumimoji="1" lang="en-US" altLang="ja-JP" sz="2000" dirty="0">
                <a:solidFill>
                  <a:srgbClr val="0000FF"/>
                </a:solidFill>
              </a:rPr>
              <a:t>       hybrid model</a:t>
            </a:r>
            <a:r>
              <a:rPr lang="en-US" altLang="ja-JP" sz="2000" dirty="0">
                <a:solidFill>
                  <a:srgbClr val="0000FF"/>
                </a:solidFill>
              </a:rPr>
              <a:t>s necessary ? </a:t>
            </a:r>
            <a:r>
              <a:rPr kumimoji="1" lang="en-US" altLang="ja-JP" sz="2000" dirty="0">
                <a:solidFill>
                  <a:srgbClr val="0000FF"/>
                </a:solidFill>
              </a:rPr>
              <a:t> </a:t>
            </a:r>
            <a:endParaRPr kumimoji="1" lang="ja-JP" altLang="en-US" sz="20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59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2560CD-BA30-814D-AE83-C035CFE54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3992577"/>
            <a:ext cx="82296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200" b="1" u="sng" dirty="0">
                <a:solidFill>
                  <a:schemeClr val="tx2"/>
                </a:solidFill>
                <a:latin typeface="ＭＳ Ｐゴシック" pitchFamily="50" charset="-128"/>
              </a:rPr>
              <a:t>Question tackled in this Study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8D34BF8-834D-BB42-BCFC-1E3B465AF0DA}"/>
              </a:ext>
            </a:extLst>
          </p:cNvPr>
          <p:cNvSpPr txBox="1"/>
          <p:nvPr/>
        </p:nvSpPr>
        <p:spPr>
          <a:xfrm>
            <a:off x="1331640" y="4574738"/>
            <a:ext cx="7581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    Is PH emission the dominant emission mechanism   </a:t>
            </a:r>
          </a:p>
          <a:p>
            <a:r>
              <a:rPr lang="en-US" altLang="ja-JP" sz="2400" dirty="0"/>
              <a:t>    for vast majority of GRBs ?</a:t>
            </a:r>
          </a:p>
          <a:p>
            <a:r>
              <a:rPr kumimoji="1" lang="en-US" altLang="ja-JP" sz="2000" dirty="0">
                <a:solidFill>
                  <a:srgbClr val="0000FF"/>
                </a:solidFill>
              </a:rPr>
              <a:t>       I</a:t>
            </a:r>
            <a:r>
              <a:rPr lang="en-US" altLang="ja-JP" sz="2000" dirty="0">
                <a:solidFill>
                  <a:srgbClr val="0000FF"/>
                </a:solidFill>
              </a:rPr>
              <a:t>s there contribution from IS model or other mechanism ?</a:t>
            </a:r>
          </a:p>
          <a:p>
            <a:r>
              <a:rPr kumimoji="1" lang="en-US" altLang="ja-JP" sz="2000" dirty="0">
                <a:solidFill>
                  <a:srgbClr val="0000FF"/>
                </a:solidFill>
              </a:rPr>
              <a:t>       hybrid model</a:t>
            </a:r>
            <a:r>
              <a:rPr lang="en-US" altLang="ja-JP" sz="2000" dirty="0">
                <a:solidFill>
                  <a:srgbClr val="0000FF"/>
                </a:solidFill>
              </a:rPr>
              <a:t>s necessary ? </a:t>
            </a:r>
            <a:r>
              <a:rPr kumimoji="1" lang="en-US" altLang="ja-JP" sz="2000" dirty="0">
                <a:solidFill>
                  <a:srgbClr val="0000FF"/>
                </a:solidFill>
              </a:rPr>
              <a:t> </a:t>
            </a:r>
            <a:endParaRPr kumimoji="1" lang="ja-JP" altLang="en-US" sz="2000">
              <a:solidFill>
                <a:srgbClr val="0000FF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55FDBAB-C05B-904B-BCC0-C75B46877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23921"/>
            <a:ext cx="3663328" cy="3568656"/>
          </a:xfrm>
          <a:prstGeom prst="rect">
            <a:avLst/>
          </a:prstGeom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523D49B1-69C6-5A44-BB2E-DAB4A9CF0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548680"/>
            <a:ext cx="27029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 b="1" dirty="0">
                <a:solidFill>
                  <a:srgbClr val="0033CC"/>
                </a:solidFill>
              </a:rPr>
              <a:t>E</a:t>
            </a:r>
            <a:r>
              <a:rPr lang="en-US" altLang="ja-JP" sz="2800" b="1" baseline="-25000" dirty="0">
                <a:solidFill>
                  <a:srgbClr val="0033CC"/>
                </a:solidFill>
              </a:rPr>
              <a:t>p</a:t>
            </a:r>
            <a:r>
              <a:rPr lang="en-US" altLang="ja-JP" sz="2800" b="1" dirty="0">
                <a:solidFill>
                  <a:srgbClr val="0033CC"/>
                </a:solidFill>
              </a:rPr>
              <a:t> - </a:t>
            </a:r>
            <a:r>
              <a:rPr lang="en-US" altLang="ja-JP" sz="2800" b="1" dirty="0" err="1">
                <a:solidFill>
                  <a:srgbClr val="0033CC"/>
                </a:solidFill>
              </a:rPr>
              <a:t>L</a:t>
            </a:r>
            <a:r>
              <a:rPr lang="en-US" altLang="ja-JP" sz="2800" b="1" baseline="-25000" dirty="0" err="1">
                <a:solidFill>
                  <a:srgbClr val="0033CC"/>
                </a:solidFill>
              </a:rPr>
              <a:t>p</a:t>
            </a:r>
            <a:endParaRPr lang="en-US" altLang="ja-JP" sz="2800" b="1" baseline="-25000" dirty="0">
              <a:solidFill>
                <a:srgbClr val="0033CC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C3C81F4-3DF8-2F42-9658-54E2F6DE4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266" y="548680"/>
            <a:ext cx="4073198" cy="226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3200" b="1" dirty="0" err="1">
                <a:solidFill>
                  <a:schemeClr val="tx2"/>
                </a:solidFill>
                <a:latin typeface="Garamond" panose="02020404030301010803" pitchFamily="18" charset="0"/>
              </a:rPr>
              <a:t>Yonetoku</a:t>
            </a:r>
            <a:r>
              <a:rPr lang="en-US" altLang="ja-JP" sz="3200" b="1" dirty="0">
                <a:solidFill>
                  <a:schemeClr val="tx2"/>
                </a:solidFill>
                <a:latin typeface="Garamond" panose="02020404030301010803" pitchFamily="18" charset="0"/>
              </a:rPr>
              <a:t> relation can give important clue 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CC4BA96-7D14-5F48-AD28-BFCD4AB38529}"/>
              </a:ext>
            </a:extLst>
          </p:cNvPr>
          <p:cNvSpPr txBox="1"/>
          <p:nvPr/>
        </p:nvSpPr>
        <p:spPr>
          <a:xfrm>
            <a:off x="4675266" y="2122790"/>
            <a:ext cx="44115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</a:rPr>
              <a:t>Can </a:t>
            </a:r>
            <a:r>
              <a:rPr kumimoji="1" lang="en-US" altLang="ja-JP" sz="2800" dirty="0" err="1">
                <a:solidFill>
                  <a:srgbClr val="FF0000"/>
                </a:solidFill>
              </a:rPr>
              <a:t>photospheric</a:t>
            </a:r>
            <a:r>
              <a:rPr kumimoji="1" lang="en-US" altLang="ja-JP" sz="2800" dirty="0">
                <a:solidFill>
                  <a:srgbClr val="FF0000"/>
                </a:solidFill>
              </a:rPr>
              <a:t> emission reproduce this relation ?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6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16" y="1215056"/>
            <a:ext cx="4459808" cy="320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89375DE-955C-4DE8-9AE3-70D12A64016B}"/>
              </a:ext>
            </a:extLst>
          </p:cNvPr>
          <p:cNvSpPr/>
          <p:nvPr/>
        </p:nvSpPr>
        <p:spPr>
          <a:xfrm>
            <a:off x="395536" y="6093296"/>
            <a:ext cx="835292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6" name="テキスト ボックス 2"/>
          <p:cNvSpPr txBox="1">
            <a:spLocks noChangeArrowheads="1"/>
          </p:cNvSpPr>
          <p:nvPr/>
        </p:nvSpPr>
        <p:spPr bwMode="auto">
          <a:xfrm>
            <a:off x="982833" y="254297"/>
            <a:ext cx="73943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200" dirty="0" err="1">
                <a:solidFill>
                  <a:schemeClr val="tx2"/>
                </a:solidFill>
              </a:rPr>
              <a:t>Photospheric</a:t>
            </a:r>
            <a:r>
              <a:rPr lang="en-US" altLang="ja-JP" sz="3200" dirty="0">
                <a:solidFill>
                  <a:schemeClr val="tx2"/>
                </a:solidFill>
              </a:rPr>
              <a:t> Emission in GRB jet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01845" y="3207097"/>
            <a:ext cx="43283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Pe’er</a:t>
            </a:r>
            <a:r>
              <a:rPr lang="en-US" altLang="ja-JP" sz="1200" dirty="0"/>
              <a:t> +2005,2006,2011; </a:t>
            </a:r>
            <a:r>
              <a:rPr lang="en-US" altLang="ja-JP" sz="1200" dirty="0" err="1"/>
              <a:t>Giannios</a:t>
            </a:r>
            <a:r>
              <a:rPr lang="en-US" altLang="ja-JP" sz="1200" dirty="0"/>
              <a:t> 2008; </a:t>
            </a:r>
            <a:r>
              <a:rPr lang="en-US" altLang="ja-JP" sz="1200" dirty="0" err="1"/>
              <a:t>Beloborodov</a:t>
            </a:r>
            <a:r>
              <a:rPr lang="en-US" altLang="ja-JP" sz="1200" dirty="0"/>
              <a:t> 2010,2011; </a:t>
            </a:r>
            <a:r>
              <a:rPr lang="en-US" altLang="ja-JP" sz="1200" dirty="0" err="1"/>
              <a:t>Begue</a:t>
            </a:r>
            <a:r>
              <a:rPr lang="en-US" altLang="ja-JP" sz="1200" dirty="0"/>
              <a:t> + 2013; Vurm+2011,2016; </a:t>
            </a:r>
            <a:r>
              <a:rPr kumimoji="1" lang="en-US" altLang="ja-JP" sz="1200" dirty="0"/>
              <a:t>Lundman+2013,2014, </a:t>
            </a:r>
            <a:r>
              <a:rPr lang="en-US" altLang="ja-JP" sz="1200" dirty="0"/>
              <a:t>Ito+2013,2014, </a:t>
            </a:r>
            <a:r>
              <a:rPr lang="en-US" altLang="ja-JP" sz="1200" dirty="0" err="1"/>
              <a:t>Chhotray</a:t>
            </a:r>
            <a:r>
              <a:rPr lang="en-US" altLang="ja-JP" sz="1200" dirty="0"/>
              <a:t> 2015</a:t>
            </a:r>
            <a:r>
              <a:rPr kumimoji="1" lang="en-US" altLang="ja-JP" sz="1200" dirty="0"/>
              <a:t> </a:t>
            </a:r>
            <a:endParaRPr kumimoji="1" lang="ja-JP" altLang="en-US" sz="1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7584" y="5173742"/>
            <a:ext cx="77048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600" dirty="0"/>
              <a:t>MC Radiation transfer calculation based on                  3D hydrodynamical simulation =&gt; </a:t>
            </a:r>
            <a:r>
              <a:rPr lang="en-US" altLang="ja-JP" sz="2600" i="1" dirty="0"/>
              <a:t>Ep - </a:t>
            </a:r>
            <a:r>
              <a:rPr lang="en-US" altLang="ja-JP" sz="2600" i="1" dirty="0" err="1"/>
              <a:t>Lp</a:t>
            </a:r>
            <a:endParaRPr kumimoji="1" lang="en-US" altLang="ja-JP" sz="2600" i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46589" y="255098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u="sng" dirty="0"/>
              <a:t>Previous Studies</a:t>
            </a:r>
            <a:endParaRPr kumimoji="1" lang="ja-JP" altLang="en-US" u="sng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09264" y="3813383"/>
            <a:ext cx="4328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00FF"/>
                </a:solidFill>
              </a:rPr>
              <a:t>approximated treatment for radiation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08414" y="944861"/>
            <a:ext cx="4535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u="sng" dirty="0"/>
              <a:t>D</a:t>
            </a:r>
            <a:r>
              <a:rPr kumimoji="1" lang="en-US" altLang="ja-JP" sz="2200" u="sng" dirty="0"/>
              <a:t>ynamics</a:t>
            </a:r>
            <a:r>
              <a:rPr kumimoji="1" lang="en-US" altLang="ja-JP" sz="2200" dirty="0"/>
              <a:t> of Jet and </a:t>
            </a:r>
          </a:p>
          <a:p>
            <a:r>
              <a:rPr lang="en-US" altLang="ja-JP" sz="2200" u="sng" dirty="0"/>
              <a:t>R</a:t>
            </a:r>
            <a:r>
              <a:rPr kumimoji="1" lang="en-US" altLang="ja-JP" sz="2200" u="sng" dirty="0"/>
              <a:t>adiation transfer</a:t>
            </a:r>
            <a:r>
              <a:rPr lang="ja-JP" altLang="en-US" sz="2200" dirty="0"/>
              <a:t>　</a:t>
            </a:r>
            <a:r>
              <a:rPr kumimoji="1" lang="en-US" altLang="ja-JP" sz="2200" dirty="0"/>
              <a:t>must be solved</a:t>
            </a:r>
            <a:endParaRPr kumimoji="1" lang="ja-JP" altLang="en-US" sz="2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5596" y="4319264"/>
            <a:ext cx="13724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Ioka</a:t>
            </a:r>
            <a:r>
              <a:rPr kumimoji="1" lang="en-US" altLang="ja-JP" dirty="0"/>
              <a:t>+2011</a:t>
            </a:r>
            <a:endParaRPr kumimoji="1" lang="ja-JP" altLang="en-US" dirty="0"/>
          </a:p>
        </p:txBody>
      </p:sp>
      <p:sp>
        <p:nvSpPr>
          <p:cNvPr id="16" name="上下矢印 14"/>
          <p:cNvSpPr/>
          <p:nvPr/>
        </p:nvSpPr>
        <p:spPr>
          <a:xfrm>
            <a:off x="6482793" y="1863215"/>
            <a:ext cx="530322" cy="72864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09264" y="2885582"/>
            <a:ext cx="4328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0000FF"/>
                </a:solidFill>
              </a:rPr>
              <a:t>steady </a:t>
            </a:r>
            <a:r>
              <a:rPr lang="en-US" altLang="ja-JP" sz="2000" dirty="0">
                <a:solidFill>
                  <a:srgbClr val="0000FF"/>
                </a:solidFill>
              </a:rPr>
              <a:t>outflow or 1D model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48949" y="4196280"/>
            <a:ext cx="432833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Lazzati+2009,2011,2013; Mizuta+2011;Nagakura+2011;</a:t>
            </a:r>
          </a:p>
          <a:p>
            <a:r>
              <a:rPr kumimoji="1" lang="en-US" altLang="ja-JP" sz="1200" dirty="0"/>
              <a:t>Lopez-Camara+2014 </a:t>
            </a:r>
            <a:endParaRPr kumimoji="1" lang="ja-JP" altLang="en-US" sz="1200" dirty="0"/>
          </a:p>
        </p:txBody>
      </p:sp>
      <p:sp>
        <p:nvSpPr>
          <p:cNvPr id="9" name="正方形/長方形 8"/>
          <p:cNvSpPr/>
          <p:nvPr/>
        </p:nvSpPr>
        <p:spPr>
          <a:xfrm>
            <a:off x="1187624" y="5085185"/>
            <a:ext cx="7166446" cy="1069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7" name="テキスト ボックス 15"/>
          <p:cNvSpPr txBox="1">
            <a:spLocks noChangeArrowheads="1"/>
          </p:cNvSpPr>
          <p:nvPr/>
        </p:nvSpPr>
        <p:spPr bwMode="auto">
          <a:xfrm>
            <a:off x="3563888" y="4767535"/>
            <a:ext cx="1944216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1" dirty="0">
                <a:solidFill>
                  <a:srgbClr val="FF0000"/>
                </a:solidFill>
              </a:rPr>
              <a:t>This Study</a:t>
            </a:r>
            <a:r>
              <a:rPr lang="en-US" altLang="ja-JP" sz="2400" b="1" u="sng" dirty="0">
                <a:solidFill>
                  <a:srgbClr val="FF0000"/>
                </a:solidFill>
              </a:rPr>
              <a:t> </a:t>
            </a:r>
            <a:endParaRPr lang="ja-JP" alt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67CB02E-8AAC-4AA3-9EAE-4C867C96C31A}"/>
              </a:ext>
            </a:extLst>
          </p:cNvPr>
          <p:cNvSpPr txBox="1"/>
          <p:nvPr/>
        </p:nvSpPr>
        <p:spPr>
          <a:xfrm>
            <a:off x="1187624" y="6154851"/>
            <a:ext cx="734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/>
              <a:t>See also </a:t>
            </a:r>
            <a:r>
              <a:rPr kumimoji="1" lang="en-US" altLang="ja-JP" sz="1400" dirty="0" err="1"/>
              <a:t>Lazzati</a:t>
            </a:r>
            <a:r>
              <a:rPr kumimoji="1" lang="en-US" altLang="ja-JP" sz="1400" dirty="0"/>
              <a:t> 2016, </a:t>
            </a:r>
            <a:r>
              <a:rPr kumimoji="1" lang="en-US" altLang="ja-JP" sz="1400" dirty="0" err="1"/>
              <a:t>Parsotan</a:t>
            </a:r>
            <a:r>
              <a:rPr kumimoji="1" lang="en-US" altLang="ja-JP" sz="1400" dirty="0"/>
              <a:t> &amp; </a:t>
            </a:r>
            <a:r>
              <a:rPr kumimoji="1" lang="en-US" altLang="ja-JP" sz="1400" dirty="0" err="1"/>
              <a:t>Lazzati</a:t>
            </a:r>
            <a:r>
              <a:rPr lang="en-US" altLang="ja-JP" sz="1400" dirty="0" err="1"/>
              <a:t>l</a:t>
            </a:r>
            <a:r>
              <a:rPr kumimoji="1" lang="en-US" altLang="ja-JP" sz="1400" dirty="0"/>
              <a:t> 2018, </a:t>
            </a:r>
            <a:r>
              <a:rPr kumimoji="1" lang="en-US" altLang="ja-JP" sz="1400" dirty="0" err="1"/>
              <a:t>Parsotan</a:t>
            </a:r>
            <a:r>
              <a:rPr lang="en-US" altLang="ja-JP" sz="1400" dirty="0"/>
              <a:t>, Lopez-</a:t>
            </a:r>
            <a:r>
              <a:rPr lang="en-US" altLang="ja-JP" sz="1400" dirty="0" err="1"/>
              <a:t>Camara</a:t>
            </a:r>
            <a:r>
              <a:rPr lang="en-US" altLang="ja-JP" sz="1400" dirty="0"/>
              <a:t>, </a:t>
            </a:r>
            <a:r>
              <a:rPr lang="en-US" altLang="ja-JP" sz="1400" dirty="0" err="1"/>
              <a:t>Lazzati</a:t>
            </a:r>
            <a:r>
              <a:rPr lang="en-US" altLang="ja-JP" sz="1400" dirty="0"/>
              <a:t> 2018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59602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39825"/>
          </a:xfrm>
        </p:spPr>
        <p:txBody>
          <a:bodyPr/>
          <a:lstStyle/>
          <a:p>
            <a:pPr algn="ctr"/>
            <a:r>
              <a:rPr lang="en-US" altLang="ja-JP" dirty="0"/>
              <a:t>Plan of this talk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1328465"/>
            <a:ext cx="8229600" cy="4392488"/>
          </a:xfrm>
        </p:spPr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r>
              <a:rPr lang="en-US" altLang="ja-JP" sz="28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kumimoji="1" lang="en-US" altLang="ja-JP" sz="2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    </a:t>
            </a:r>
            <a:r>
              <a:rPr lang="ja-JP" altLang="en-US" sz="2000" dirty="0">
                <a:solidFill>
                  <a:schemeClr val="bg1">
                    <a:lumMod val="75000"/>
                  </a:schemeClr>
                </a:solidFill>
              </a:rPr>
              <a:t>・</a:t>
            </a: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Brief overview of GRBs</a:t>
            </a:r>
          </a:p>
          <a:p>
            <a:pPr marL="0" indent="0">
              <a:buNone/>
            </a:pPr>
            <a:r>
              <a:rPr kumimoji="1" lang="en-US" altLang="ja-JP" sz="1800" dirty="0">
                <a:solidFill>
                  <a:schemeClr val="bg1">
                    <a:lumMod val="75000"/>
                  </a:schemeClr>
                </a:solidFill>
              </a:rPr>
              <a:t>       </a:t>
            </a:r>
            <a:r>
              <a:rPr lang="ja-JP" altLang="en-US" sz="2000">
                <a:solidFill>
                  <a:schemeClr val="bg1">
                    <a:lumMod val="75000"/>
                  </a:schemeClr>
                </a:solidFill>
              </a:rPr>
              <a:t>・</a:t>
            </a: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Observed properties, correlation (</a:t>
            </a:r>
            <a:r>
              <a:rPr lang="en-US" altLang="ja-JP" sz="2000" dirty="0" err="1">
                <a:solidFill>
                  <a:schemeClr val="bg1">
                    <a:lumMod val="75000"/>
                  </a:schemeClr>
                </a:solidFill>
              </a:rPr>
              <a:t>Yonetoku</a:t>
            </a: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 Relation) </a:t>
            </a:r>
          </a:p>
          <a:p>
            <a:pPr marL="0" indent="0">
              <a:buNone/>
            </a:pPr>
            <a:r>
              <a:rPr kumimoji="1" lang="en-US" altLang="ja-JP" sz="2000" dirty="0">
                <a:solidFill>
                  <a:schemeClr val="bg1">
                    <a:lumMod val="75000"/>
                  </a:schemeClr>
                </a:solidFill>
              </a:rPr>
              <a:t>      </a:t>
            </a:r>
            <a:r>
              <a:rPr kumimoji="1" lang="ja-JP" altLang="en-US" sz="2000">
                <a:solidFill>
                  <a:schemeClr val="bg1">
                    <a:lumMod val="75000"/>
                  </a:schemeClr>
                </a:solidFill>
              </a:rPr>
              <a:t>・</a:t>
            </a:r>
            <a:r>
              <a:rPr kumimoji="1" lang="en-US" altLang="ja-JP" sz="2000" dirty="0">
                <a:solidFill>
                  <a:schemeClr val="bg1">
                    <a:lumMod val="75000"/>
                  </a:schemeClr>
                </a:solidFill>
              </a:rPr>
              <a:t>Theoretical model (</a:t>
            </a: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Internal Shock .vs. </a:t>
            </a:r>
            <a:r>
              <a:rPr lang="en-US" altLang="ja-JP" sz="2000" dirty="0" err="1">
                <a:solidFill>
                  <a:schemeClr val="bg1">
                    <a:lumMod val="75000"/>
                  </a:schemeClr>
                </a:solidFill>
              </a:rPr>
              <a:t>Photospheric</a:t>
            </a: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 emissions)</a:t>
            </a:r>
            <a:endParaRPr kumimoji="1" lang="en-US" altLang="ja-JP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kumimoji="1" lang="en-US" altLang="ja-JP" sz="1200" dirty="0"/>
          </a:p>
          <a:p>
            <a:pPr marL="0" indent="0">
              <a:buNone/>
            </a:pPr>
            <a:endParaRPr kumimoji="1" lang="en-US" altLang="ja-JP" sz="1200" dirty="0"/>
          </a:p>
          <a:p>
            <a:r>
              <a:rPr lang="en-US" altLang="ja-JP" sz="2400" dirty="0"/>
              <a:t>Numerical simulation of </a:t>
            </a:r>
            <a:r>
              <a:rPr lang="en-US" altLang="ja-JP" sz="2400" dirty="0" err="1"/>
              <a:t>photospheric</a:t>
            </a:r>
            <a:r>
              <a:rPr lang="en-US" altLang="ja-JP" sz="2400" dirty="0"/>
              <a:t> emission</a:t>
            </a:r>
          </a:p>
          <a:p>
            <a:pPr marL="0" indent="0">
              <a:buNone/>
            </a:pPr>
            <a:endParaRPr kumimoji="1" lang="en-US" altLang="ja-JP" sz="1200" dirty="0"/>
          </a:p>
          <a:p>
            <a:r>
              <a:rPr kumimoji="1" lang="en-US" altLang="ja-JP" sz="2400" dirty="0">
                <a:solidFill>
                  <a:schemeClr val="bg1">
                    <a:lumMod val="75000"/>
                  </a:schemeClr>
                </a:solidFill>
              </a:rPr>
              <a:t>Summary</a:t>
            </a:r>
          </a:p>
          <a:p>
            <a:pPr marL="0" indent="0">
              <a:buNone/>
            </a:pPr>
            <a:r>
              <a:rPr lang="en-US" altLang="ja-JP" sz="2400" dirty="0"/>
              <a:t>   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7765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hito\Desktop\grb3d_ro_00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7" y="1136938"/>
            <a:ext cx="5441699" cy="233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1" descr="C:\Users\hito\Desktop\grb3d_ro_0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01" y="3369186"/>
            <a:ext cx="537154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テキスト ボックス 5"/>
          <p:cNvSpPr txBox="1">
            <a:spLocks noChangeArrowheads="1"/>
          </p:cNvSpPr>
          <p:nvPr/>
        </p:nvSpPr>
        <p:spPr bwMode="auto">
          <a:xfrm>
            <a:off x="5770748" y="3256753"/>
            <a:ext cx="3394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b="1" dirty="0" err="1">
                <a:solidFill>
                  <a:srgbClr val="FF0000"/>
                </a:solidFill>
              </a:rPr>
              <a:t>L</a:t>
            </a:r>
            <a:r>
              <a:rPr lang="en-US" altLang="ja-JP" sz="2000" b="1" baseline="-20000" dirty="0" err="1">
                <a:solidFill>
                  <a:srgbClr val="FF0000"/>
                </a:solidFill>
              </a:rPr>
              <a:t>j</a:t>
            </a:r>
            <a:r>
              <a:rPr lang="en-US" altLang="ja-JP" sz="2000" b="1" baseline="-20000" dirty="0">
                <a:solidFill>
                  <a:srgbClr val="FF0000"/>
                </a:solidFill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</a:rPr>
              <a:t>= 10</a:t>
            </a:r>
            <a:r>
              <a:rPr lang="en-US" altLang="ja-JP" sz="2000" b="1" baseline="30000" dirty="0">
                <a:solidFill>
                  <a:srgbClr val="FF0000"/>
                </a:solidFill>
              </a:rPr>
              <a:t>49</a:t>
            </a:r>
            <a:r>
              <a:rPr lang="en-US" altLang="ja-JP" sz="2000" b="1" dirty="0">
                <a:solidFill>
                  <a:srgbClr val="FF0000"/>
                </a:solidFill>
              </a:rPr>
              <a:t>, 10</a:t>
            </a:r>
            <a:r>
              <a:rPr lang="en-US" altLang="ja-JP" sz="2000" b="1" baseline="30000" dirty="0">
                <a:solidFill>
                  <a:srgbClr val="FF0000"/>
                </a:solidFill>
              </a:rPr>
              <a:t>50</a:t>
            </a:r>
            <a:r>
              <a:rPr lang="en-US" altLang="ja-JP" sz="2000" b="1" dirty="0">
                <a:solidFill>
                  <a:srgbClr val="FF0000"/>
                </a:solidFill>
              </a:rPr>
              <a:t> ,10</a:t>
            </a:r>
            <a:r>
              <a:rPr lang="en-US" altLang="ja-JP" sz="2000" b="1" baseline="30000" dirty="0">
                <a:solidFill>
                  <a:srgbClr val="FF0000"/>
                </a:solidFill>
              </a:rPr>
              <a:t>51 </a:t>
            </a:r>
            <a:r>
              <a:rPr lang="en-US" altLang="ja-JP" sz="2000" b="1" dirty="0">
                <a:solidFill>
                  <a:srgbClr val="FF0000"/>
                </a:solidFill>
              </a:rPr>
              <a:t>erg/s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078" name="テキスト ボックス 6"/>
          <p:cNvSpPr txBox="1">
            <a:spLocks noChangeArrowheads="1"/>
          </p:cNvSpPr>
          <p:nvPr/>
        </p:nvSpPr>
        <p:spPr bwMode="auto">
          <a:xfrm>
            <a:off x="6011242" y="3665750"/>
            <a:ext cx="2089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 dirty="0" err="1">
                <a:latin typeface="Symbol" panose="05050102010706020507" pitchFamily="18" charset="2"/>
              </a:rPr>
              <a:t>q</a:t>
            </a:r>
            <a:r>
              <a:rPr lang="en-US" altLang="ja-JP" sz="1800" b="1" baseline="-20000" dirty="0" err="1">
                <a:latin typeface="+mn-lt"/>
              </a:rPr>
              <a:t>j</a:t>
            </a:r>
            <a:r>
              <a:rPr lang="en-US" altLang="ja-JP" sz="1800" b="1" dirty="0"/>
              <a:t> = 5°</a:t>
            </a:r>
            <a:endParaRPr lang="ja-JP" altLang="en-US" sz="1800" b="1" dirty="0"/>
          </a:p>
        </p:txBody>
      </p:sp>
      <p:sp>
        <p:nvSpPr>
          <p:cNvPr id="3080" name="テキスト ボックス 8"/>
          <p:cNvSpPr txBox="1">
            <a:spLocks noChangeArrowheads="1"/>
          </p:cNvSpPr>
          <p:nvPr/>
        </p:nvSpPr>
        <p:spPr bwMode="auto">
          <a:xfrm>
            <a:off x="6011242" y="3996804"/>
            <a:ext cx="208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 dirty="0" err="1">
                <a:latin typeface="Symbol" panose="05050102010706020507" pitchFamily="18" charset="2"/>
              </a:rPr>
              <a:t>G</a:t>
            </a:r>
            <a:r>
              <a:rPr lang="en-US" altLang="ja-JP" sz="1800" b="1" baseline="-20000" dirty="0" err="1"/>
              <a:t>j</a:t>
            </a:r>
            <a:r>
              <a:rPr lang="en-US" altLang="ja-JP" sz="1800" b="1" dirty="0"/>
              <a:t> = 5</a:t>
            </a:r>
            <a:endParaRPr lang="ja-JP" altLang="en-US" sz="1800" b="1" dirty="0"/>
          </a:p>
        </p:txBody>
      </p:sp>
      <p:sp>
        <p:nvSpPr>
          <p:cNvPr id="3081" name="テキスト ボックス 9"/>
          <p:cNvSpPr txBox="1">
            <a:spLocks noChangeArrowheads="1"/>
          </p:cNvSpPr>
          <p:nvPr/>
        </p:nvSpPr>
        <p:spPr bwMode="auto">
          <a:xfrm>
            <a:off x="6011242" y="4346529"/>
            <a:ext cx="208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 dirty="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r>
              <a:rPr lang="ja-JP" altLang="en-US" sz="1800" b="1" dirty="0" err="1">
                <a:solidFill>
                  <a:srgbClr val="000000"/>
                </a:solidFill>
              </a:rPr>
              <a:t>ｈ</a:t>
            </a:r>
            <a:r>
              <a:rPr lang="en-US" altLang="ja-JP" sz="1800" b="1" dirty="0">
                <a:solidFill>
                  <a:srgbClr val="000000"/>
                </a:solidFill>
              </a:rPr>
              <a:t> = 500, 900</a:t>
            </a:r>
            <a:endParaRPr lang="ja-JP" altLang="en-US" sz="1800" b="1" dirty="0">
              <a:solidFill>
                <a:srgbClr val="00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15715" y="696095"/>
            <a:ext cx="8459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Calculation of relativistic jet breaking out of massive progenitor star</a:t>
            </a:r>
            <a:endParaRPr kumimoji="1"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634557" y="1196752"/>
            <a:ext cx="30231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u="sng" dirty="0"/>
              <a:t>Progenitor star</a:t>
            </a:r>
            <a:endParaRPr kumimoji="1" lang="ja-JP" altLang="en-US" sz="2200" u="sng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68144" y="1627639"/>
            <a:ext cx="3023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16TI</a:t>
            </a:r>
            <a:r>
              <a:rPr lang="en-US" altLang="ja-JP" dirty="0"/>
              <a:t> </a:t>
            </a:r>
            <a:r>
              <a:rPr lang="ja-JP" altLang="en-US" sz="1400" dirty="0"/>
              <a:t>（</a:t>
            </a:r>
            <a:r>
              <a:rPr lang="en-US" altLang="ja-JP" sz="1400" dirty="0" err="1"/>
              <a:t>Woosley</a:t>
            </a:r>
            <a:r>
              <a:rPr lang="en-US" altLang="ja-JP" sz="1400" dirty="0"/>
              <a:t> &amp; </a:t>
            </a:r>
            <a:r>
              <a:rPr lang="en-US" altLang="ja-JP" sz="1400" dirty="0" err="1"/>
              <a:t>Heger</a:t>
            </a:r>
            <a:r>
              <a:rPr lang="en-US" altLang="ja-JP" sz="1400" dirty="0"/>
              <a:t> 2006</a:t>
            </a:r>
            <a:r>
              <a:rPr lang="ja-JP" altLang="en-US" sz="1400" dirty="0"/>
              <a:t>）</a:t>
            </a:r>
            <a:endParaRPr kumimoji="1"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00193" y="1954251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2000" dirty="0"/>
              <a:t>M</a:t>
            </a:r>
            <a:r>
              <a:rPr lang="en-US" altLang="ja-JP" sz="2800" b="1" baseline="-25000" dirty="0"/>
              <a:t>*</a:t>
            </a:r>
            <a:r>
              <a:rPr lang="en-US" altLang="ja-JP" sz="2000" b="1" baseline="-25000" dirty="0"/>
              <a:t> </a:t>
            </a:r>
            <a:r>
              <a:rPr lang="en-US" altLang="ja-JP" sz="2000" dirty="0"/>
              <a:t>~14Msun</a:t>
            </a:r>
          </a:p>
          <a:p>
            <a:pPr lvl="0"/>
            <a:r>
              <a:rPr lang="en-US" altLang="ja-JP" sz="2000" dirty="0">
                <a:solidFill>
                  <a:srgbClr val="000000"/>
                </a:solidFill>
              </a:rPr>
              <a:t>R</a:t>
            </a:r>
            <a:r>
              <a:rPr lang="en-US" altLang="ja-JP" sz="2400" b="1" baseline="-25000" dirty="0">
                <a:solidFill>
                  <a:srgbClr val="000000"/>
                </a:solidFill>
              </a:rPr>
              <a:t>* </a:t>
            </a:r>
            <a:r>
              <a:rPr lang="en-US" altLang="ja-JP" sz="2000" dirty="0">
                <a:solidFill>
                  <a:srgbClr val="000000"/>
                </a:solidFill>
              </a:rPr>
              <a:t>~ 4×10</a:t>
            </a:r>
            <a:r>
              <a:rPr lang="en-US" altLang="ja-JP" sz="2000" baseline="30000" dirty="0">
                <a:solidFill>
                  <a:srgbClr val="000000"/>
                </a:solidFill>
              </a:rPr>
              <a:t>10</a:t>
            </a:r>
            <a:r>
              <a:rPr lang="en-US" altLang="ja-JP" sz="2000" dirty="0">
                <a:solidFill>
                  <a:srgbClr val="000000"/>
                </a:solidFill>
              </a:rPr>
              <a:t> cm</a:t>
            </a:r>
          </a:p>
          <a:p>
            <a:pPr lvl="0"/>
            <a:r>
              <a:rPr lang="en-US" altLang="ja-JP" sz="1400" dirty="0">
                <a:solidFill>
                  <a:srgbClr val="000000"/>
                </a:solidFill>
              </a:rPr>
              <a:t>    @</a:t>
            </a:r>
            <a:r>
              <a:rPr lang="en-US" altLang="ja-JP" sz="1400" dirty="0" err="1">
                <a:solidFill>
                  <a:srgbClr val="000000"/>
                </a:solidFill>
              </a:rPr>
              <a:t>presupernova</a:t>
            </a:r>
            <a:r>
              <a:rPr lang="en-US" altLang="ja-JP" sz="1400" dirty="0">
                <a:solidFill>
                  <a:srgbClr val="000000"/>
                </a:solidFill>
              </a:rPr>
              <a:t> phase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51350" y="2867165"/>
            <a:ext cx="30231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u="sng" dirty="0"/>
              <a:t>Jet parameter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95536" y="6093296"/>
            <a:ext cx="835292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3" name="テキスト ボックス 3102"/>
          <p:cNvSpPr txBox="1"/>
          <p:nvPr/>
        </p:nvSpPr>
        <p:spPr>
          <a:xfrm>
            <a:off x="4505511" y="1356109"/>
            <a:ext cx="691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t=4s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779912" y="3585835"/>
            <a:ext cx="95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t=300s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6" name="テキスト ボックス 7"/>
          <p:cNvSpPr txBox="1">
            <a:spLocks noChangeArrowheads="1"/>
          </p:cNvSpPr>
          <p:nvPr/>
        </p:nvSpPr>
        <p:spPr bwMode="auto">
          <a:xfrm>
            <a:off x="6012160" y="4644876"/>
            <a:ext cx="2087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b="1" dirty="0" err="1"/>
              <a:t>Ｒ</a:t>
            </a:r>
            <a:r>
              <a:rPr lang="en-US" altLang="ja-JP" sz="1800" b="1" baseline="-20000" dirty="0" err="1"/>
              <a:t>inj</a:t>
            </a:r>
            <a:r>
              <a:rPr lang="en-US" altLang="ja-JP" sz="1800" b="1" dirty="0"/>
              <a:t> = 10</a:t>
            </a:r>
            <a:r>
              <a:rPr lang="en-US" altLang="ja-JP" sz="1800" b="1" baseline="30000" dirty="0"/>
              <a:t>10</a:t>
            </a:r>
            <a:r>
              <a:rPr lang="en-US" altLang="ja-JP" sz="1800" b="1" dirty="0"/>
              <a:t> cm</a:t>
            </a:r>
            <a:endParaRPr lang="ja-JP" altLang="en-US" sz="1800" b="1" dirty="0"/>
          </a:p>
        </p:txBody>
      </p:sp>
      <p:sp>
        <p:nvSpPr>
          <p:cNvPr id="44" name="テキスト ボックス 2"/>
          <p:cNvSpPr txBox="1">
            <a:spLocks noChangeArrowheads="1"/>
          </p:cNvSpPr>
          <p:nvPr/>
        </p:nvSpPr>
        <p:spPr bwMode="auto">
          <a:xfrm>
            <a:off x="515715" y="188640"/>
            <a:ext cx="862828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600" u="sng" dirty="0">
                <a:solidFill>
                  <a:schemeClr val="tx2"/>
                </a:solidFill>
              </a:rPr>
              <a:t>3D </a:t>
            </a:r>
            <a:r>
              <a:rPr lang="en-US" altLang="ja-JP" sz="2600" u="sng" dirty="0" err="1">
                <a:solidFill>
                  <a:schemeClr val="tx2"/>
                </a:solidFill>
              </a:rPr>
              <a:t>relativisitic</a:t>
            </a:r>
            <a:r>
              <a:rPr lang="en-US" altLang="ja-JP" sz="2600" u="sng" dirty="0">
                <a:solidFill>
                  <a:schemeClr val="tx2"/>
                </a:solidFill>
              </a:rPr>
              <a:t> </a:t>
            </a:r>
            <a:r>
              <a:rPr lang="en-US" altLang="ja-JP" sz="2600" u="sng" dirty="0" err="1">
                <a:solidFill>
                  <a:schemeClr val="tx2"/>
                </a:solidFill>
              </a:rPr>
              <a:t>hydrodymaical</a:t>
            </a:r>
            <a:r>
              <a:rPr lang="en-US" altLang="ja-JP" sz="2600" u="sng" dirty="0">
                <a:solidFill>
                  <a:schemeClr val="tx2"/>
                </a:solidFill>
              </a:rPr>
              <a:t> simulation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E8F54E4-A796-40DB-A838-6BABB836C902}"/>
              </a:ext>
            </a:extLst>
          </p:cNvPr>
          <p:cNvSpPr txBox="1"/>
          <p:nvPr/>
        </p:nvSpPr>
        <p:spPr>
          <a:xfrm>
            <a:off x="5770748" y="5098450"/>
            <a:ext cx="362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3models with different power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9150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hito\Desktop\grb3d_ro_00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7" y="1136938"/>
            <a:ext cx="5441699" cy="233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1" descr="C:\Users\hito\Desktop\grb3d_ro_0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01" y="3369186"/>
            <a:ext cx="537154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15715" y="696095"/>
            <a:ext cx="8459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Calculation of relativistic jet breaking out of massive progenitor star</a:t>
            </a:r>
            <a:endParaRPr kumimoji="1"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634557" y="1196752"/>
            <a:ext cx="30231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u="sng" dirty="0"/>
              <a:t>Progenitor star</a:t>
            </a:r>
            <a:endParaRPr kumimoji="1" lang="ja-JP" altLang="en-US" sz="2200" u="sng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68144" y="1627639"/>
            <a:ext cx="3023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16TI</a:t>
            </a:r>
            <a:r>
              <a:rPr lang="en-US" altLang="ja-JP" dirty="0"/>
              <a:t> </a:t>
            </a:r>
            <a:r>
              <a:rPr lang="ja-JP" altLang="en-US" sz="1400" dirty="0"/>
              <a:t>（</a:t>
            </a:r>
            <a:r>
              <a:rPr lang="en-US" altLang="ja-JP" sz="1400" dirty="0" err="1"/>
              <a:t>Woosley</a:t>
            </a:r>
            <a:r>
              <a:rPr lang="en-US" altLang="ja-JP" sz="1400" dirty="0"/>
              <a:t> &amp; </a:t>
            </a:r>
            <a:r>
              <a:rPr lang="en-US" altLang="ja-JP" sz="1400" dirty="0" err="1"/>
              <a:t>Heger</a:t>
            </a:r>
            <a:r>
              <a:rPr lang="en-US" altLang="ja-JP" sz="1400" dirty="0"/>
              <a:t> 2006</a:t>
            </a:r>
            <a:r>
              <a:rPr lang="ja-JP" altLang="en-US" sz="1400" dirty="0"/>
              <a:t>）</a:t>
            </a:r>
            <a:endParaRPr kumimoji="1"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00193" y="1954251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2000" dirty="0"/>
              <a:t>M</a:t>
            </a:r>
            <a:r>
              <a:rPr lang="en-US" altLang="ja-JP" sz="2800" b="1" baseline="-25000" dirty="0"/>
              <a:t>*</a:t>
            </a:r>
            <a:r>
              <a:rPr lang="en-US" altLang="ja-JP" sz="2000" b="1" baseline="-25000" dirty="0"/>
              <a:t> </a:t>
            </a:r>
            <a:r>
              <a:rPr lang="en-US" altLang="ja-JP" sz="2000" dirty="0"/>
              <a:t>~14Msun</a:t>
            </a:r>
          </a:p>
          <a:p>
            <a:pPr lvl="0"/>
            <a:r>
              <a:rPr lang="en-US" altLang="ja-JP" sz="2000" dirty="0">
                <a:solidFill>
                  <a:srgbClr val="000000"/>
                </a:solidFill>
              </a:rPr>
              <a:t>R</a:t>
            </a:r>
            <a:r>
              <a:rPr lang="en-US" altLang="ja-JP" sz="2400" b="1" baseline="-25000" dirty="0">
                <a:solidFill>
                  <a:srgbClr val="000000"/>
                </a:solidFill>
              </a:rPr>
              <a:t>* </a:t>
            </a:r>
            <a:r>
              <a:rPr lang="en-US" altLang="ja-JP" sz="2000" dirty="0">
                <a:solidFill>
                  <a:srgbClr val="000000"/>
                </a:solidFill>
              </a:rPr>
              <a:t>~ 4×10</a:t>
            </a:r>
            <a:r>
              <a:rPr lang="en-US" altLang="ja-JP" sz="2000" baseline="30000" dirty="0">
                <a:solidFill>
                  <a:srgbClr val="000000"/>
                </a:solidFill>
              </a:rPr>
              <a:t>10</a:t>
            </a:r>
            <a:r>
              <a:rPr lang="en-US" altLang="ja-JP" sz="2000" dirty="0">
                <a:solidFill>
                  <a:srgbClr val="000000"/>
                </a:solidFill>
              </a:rPr>
              <a:t> cm</a:t>
            </a:r>
          </a:p>
          <a:p>
            <a:pPr lvl="0"/>
            <a:r>
              <a:rPr lang="en-US" altLang="ja-JP" sz="1400" dirty="0">
                <a:solidFill>
                  <a:srgbClr val="000000"/>
                </a:solidFill>
              </a:rPr>
              <a:t>    @</a:t>
            </a:r>
            <a:r>
              <a:rPr lang="en-US" altLang="ja-JP" sz="1400" dirty="0" err="1">
                <a:solidFill>
                  <a:srgbClr val="000000"/>
                </a:solidFill>
              </a:rPr>
              <a:t>presupernova</a:t>
            </a:r>
            <a:r>
              <a:rPr lang="en-US" altLang="ja-JP" sz="1400" dirty="0">
                <a:solidFill>
                  <a:srgbClr val="000000"/>
                </a:solidFill>
              </a:rPr>
              <a:t> phase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51350" y="2867165"/>
            <a:ext cx="30231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u="sng" dirty="0"/>
              <a:t>Jet parameter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95536" y="6093296"/>
            <a:ext cx="835292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79801" y="6053226"/>
            <a:ext cx="864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Propagation of photons are calculated until they reach optically thin region</a:t>
            </a:r>
            <a:endParaRPr kumimoji="1" lang="ja-JP" altLang="en-US" sz="2000" dirty="0"/>
          </a:p>
        </p:txBody>
      </p:sp>
      <p:sp>
        <p:nvSpPr>
          <p:cNvPr id="25" name="テキスト ボックス 2"/>
          <p:cNvSpPr txBox="1">
            <a:spLocks noChangeArrowheads="1"/>
          </p:cNvSpPr>
          <p:nvPr/>
        </p:nvSpPr>
        <p:spPr bwMode="auto">
          <a:xfrm>
            <a:off x="1701520" y="5589240"/>
            <a:ext cx="59766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600" u="sng" dirty="0">
                <a:solidFill>
                  <a:schemeClr val="tx2"/>
                </a:solidFill>
              </a:rPr>
              <a:t>Radiative transfer calculation</a:t>
            </a:r>
          </a:p>
        </p:txBody>
      </p:sp>
      <p:sp>
        <p:nvSpPr>
          <p:cNvPr id="14" name="円弧 13"/>
          <p:cNvSpPr/>
          <p:nvPr/>
        </p:nvSpPr>
        <p:spPr>
          <a:xfrm rot="1440373">
            <a:off x="1363613" y="3994412"/>
            <a:ext cx="723889" cy="1601022"/>
          </a:xfrm>
          <a:prstGeom prst="arc">
            <a:avLst>
              <a:gd name="adj1" fmla="val 16200000"/>
              <a:gd name="adj2" fmla="val 2025414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/>
          <p:cNvSpPr/>
          <p:nvPr/>
        </p:nvSpPr>
        <p:spPr>
          <a:xfrm rot="1440373">
            <a:off x="1293128" y="2125560"/>
            <a:ext cx="143108" cy="396723"/>
          </a:xfrm>
          <a:prstGeom prst="arc">
            <a:avLst>
              <a:gd name="adj1" fmla="val 16200000"/>
              <a:gd name="adj2" fmla="val 2025414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/>
          <p:nvPr/>
        </p:nvCxnSpPr>
        <p:spPr>
          <a:xfrm flipV="1">
            <a:off x="2195736" y="4161274"/>
            <a:ext cx="368350" cy="482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直線コネクタ 3072"/>
          <p:cNvCxnSpPr/>
          <p:nvPr/>
        </p:nvCxnSpPr>
        <p:spPr>
          <a:xfrm>
            <a:off x="2564086" y="4178492"/>
            <a:ext cx="135706" cy="2082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直線コネクタ 3082"/>
          <p:cNvCxnSpPr/>
          <p:nvPr/>
        </p:nvCxnSpPr>
        <p:spPr>
          <a:xfrm flipV="1">
            <a:off x="2703947" y="4209492"/>
            <a:ext cx="333636" cy="1772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5" name="直線コネクタ 3084"/>
          <p:cNvCxnSpPr/>
          <p:nvPr/>
        </p:nvCxnSpPr>
        <p:spPr>
          <a:xfrm>
            <a:off x="3037583" y="4185383"/>
            <a:ext cx="155140" cy="1127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2195736" y="4545423"/>
            <a:ext cx="368350" cy="1199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2555244" y="4660700"/>
            <a:ext cx="8842" cy="1342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2564086" y="4794527"/>
            <a:ext cx="368350" cy="744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2870765" y="4660700"/>
            <a:ext cx="57188" cy="2009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6" name="テキスト ボックス 3095"/>
          <p:cNvSpPr txBox="1"/>
          <p:nvPr/>
        </p:nvSpPr>
        <p:spPr>
          <a:xfrm>
            <a:off x="3741912" y="4025342"/>
            <a:ext cx="44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endParaRPr kumimoji="1" lang="ja-JP" altLang="en-US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779912" y="4432906"/>
            <a:ext cx="44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endParaRPr kumimoji="1" lang="ja-JP" altLang="en-US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547664" y="3627601"/>
            <a:ext cx="121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err="1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kumimoji="1" lang="en-US" altLang="ja-JP" sz="2000" b="1" baseline="-18000" dirty="0" err="1">
                <a:solidFill>
                  <a:srgbClr val="FF0000"/>
                </a:solidFill>
                <a:latin typeface="+mn-lt"/>
              </a:rPr>
              <a:t>inj</a:t>
            </a:r>
            <a:r>
              <a:rPr kumimoji="1" lang="en-US" altLang="ja-JP" sz="2000" b="1" baseline="-18000" dirty="0">
                <a:solidFill>
                  <a:srgbClr val="FF0000"/>
                </a:solidFill>
                <a:latin typeface="+mn-lt"/>
              </a:rPr>
              <a:t> </a:t>
            </a:r>
            <a:r>
              <a:rPr kumimoji="1" lang="en-US" altLang="ja-JP" b="1" dirty="0">
                <a:solidFill>
                  <a:srgbClr val="FF0000"/>
                </a:solidFill>
                <a:latin typeface="+mn-lt"/>
              </a:rPr>
              <a:t>&gt;&gt; 1</a:t>
            </a:r>
            <a:endParaRPr kumimoji="1" lang="ja-JP" altLang="en-US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64" name="円弧 63"/>
          <p:cNvSpPr/>
          <p:nvPr/>
        </p:nvSpPr>
        <p:spPr>
          <a:xfrm rot="1440373">
            <a:off x="1988193" y="3716605"/>
            <a:ext cx="1151784" cy="2304708"/>
          </a:xfrm>
          <a:prstGeom prst="arc">
            <a:avLst>
              <a:gd name="adj1" fmla="val 16200000"/>
              <a:gd name="adj2" fmla="val 21125796"/>
            </a:avLst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cxnSp>
        <p:nvCxnSpPr>
          <p:cNvPr id="3087" name="直線矢印コネクタ 3086"/>
          <p:cNvCxnSpPr/>
          <p:nvPr/>
        </p:nvCxnSpPr>
        <p:spPr>
          <a:xfrm flipV="1">
            <a:off x="3157047" y="4209492"/>
            <a:ext cx="432048" cy="8862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>
            <a:off x="2872303" y="4660701"/>
            <a:ext cx="907609" cy="462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円弧 65"/>
          <p:cNvSpPr/>
          <p:nvPr/>
        </p:nvSpPr>
        <p:spPr>
          <a:xfrm rot="2065066">
            <a:off x="1453453" y="2048261"/>
            <a:ext cx="322113" cy="500464"/>
          </a:xfrm>
          <a:prstGeom prst="arc">
            <a:avLst>
              <a:gd name="adj1" fmla="val 16200000"/>
              <a:gd name="adj2" fmla="val 21125796"/>
            </a:avLst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cxnSp>
        <p:nvCxnSpPr>
          <p:cNvPr id="67" name="直線コネクタ 66"/>
          <p:cNvCxnSpPr/>
          <p:nvPr/>
        </p:nvCxnSpPr>
        <p:spPr>
          <a:xfrm flipV="1">
            <a:off x="1424061" y="2113608"/>
            <a:ext cx="235771" cy="789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 flipV="1">
            <a:off x="1614509" y="2113607"/>
            <a:ext cx="432048" cy="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1455697" y="2238539"/>
            <a:ext cx="269860" cy="5995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>
            <a:off x="1647635" y="2293863"/>
            <a:ext cx="398922" cy="3005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/>
          <p:cNvSpPr txBox="1"/>
          <p:nvPr/>
        </p:nvSpPr>
        <p:spPr>
          <a:xfrm>
            <a:off x="2046557" y="1869207"/>
            <a:ext cx="44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endParaRPr kumimoji="1" lang="ja-JP" altLang="en-US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1979712" y="2145050"/>
            <a:ext cx="44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endParaRPr kumimoji="1" lang="ja-JP" altLang="en-US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743929" y="3509622"/>
            <a:ext cx="972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0000FF"/>
                </a:solidFill>
                <a:latin typeface="Symbol" panose="05050102010706020507" pitchFamily="18" charset="2"/>
              </a:rPr>
              <a:t>t</a:t>
            </a:r>
            <a:r>
              <a:rPr lang="en-US" altLang="ja-JP" b="1" dirty="0">
                <a:solidFill>
                  <a:srgbClr val="0000FF"/>
                </a:solidFill>
                <a:latin typeface="+mn-lt"/>
              </a:rPr>
              <a:t>=</a:t>
            </a:r>
            <a:r>
              <a:rPr kumimoji="1" lang="en-US" altLang="ja-JP" b="1" dirty="0">
                <a:solidFill>
                  <a:srgbClr val="0000FF"/>
                </a:solidFill>
                <a:latin typeface="+mn-lt"/>
              </a:rPr>
              <a:t> 1</a:t>
            </a:r>
            <a:endParaRPr kumimoji="1" lang="ja-JP" altLang="en-US" b="1" dirty="0">
              <a:solidFill>
                <a:srgbClr val="0000FF"/>
              </a:solidFill>
              <a:latin typeface="Symbol" panose="05050102010706020507" pitchFamily="18" charset="2"/>
            </a:endParaRPr>
          </a:p>
        </p:txBody>
      </p:sp>
      <p:sp>
        <p:nvSpPr>
          <p:cNvPr id="3103" name="テキスト ボックス 3102"/>
          <p:cNvSpPr txBox="1"/>
          <p:nvPr/>
        </p:nvSpPr>
        <p:spPr>
          <a:xfrm>
            <a:off x="4505511" y="1356109"/>
            <a:ext cx="691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t=4s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779912" y="3585835"/>
            <a:ext cx="95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t=300s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9" name="テキスト ボックス 2"/>
          <p:cNvSpPr txBox="1">
            <a:spLocks noChangeArrowheads="1"/>
          </p:cNvSpPr>
          <p:nvPr/>
        </p:nvSpPr>
        <p:spPr bwMode="auto">
          <a:xfrm>
            <a:off x="515715" y="188640"/>
            <a:ext cx="862828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600" u="sng" dirty="0">
                <a:solidFill>
                  <a:schemeClr val="tx2"/>
                </a:solidFill>
              </a:rPr>
              <a:t>3D </a:t>
            </a:r>
            <a:r>
              <a:rPr lang="en-US" altLang="ja-JP" sz="2600" u="sng" dirty="0" err="1">
                <a:solidFill>
                  <a:schemeClr val="tx2"/>
                </a:solidFill>
              </a:rPr>
              <a:t>relativisitic</a:t>
            </a:r>
            <a:r>
              <a:rPr lang="en-US" altLang="ja-JP" sz="2600" u="sng" dirty="0">
                <a:solidFill>
                  <a:schemeClr val="tx2"/>
                </a:solidFill>
              </a:rPr>
              <a:t> </a:t>
            </a:r>
            <a:r>
              <a:rPr lang="en-US" altLang="ja-JP" sz="2600" u="sng" dirty="0" err="1">
                <a:solidFill>
                  <a:schemeClr val="tx2"/>
                </a:solidFill>
              </a:rPr>
              <a:t>hydrodymaical</a:t>
            </a:r>
            <a:r>
              <a:rPr lang="en-US" altLang="ja-JP" sz="2600" u="sng" dirty="0">
                <a:solidFill>
                  <a:schemeClr val="tx2"/>
                </a:solidFill>
              </a:rPr>
              <a:t> simulation</a:t>
            </a:r>
          </a:p>
        </p:txBody>
      </p:sp>
      <p:sp>
        <p:nvSpPr>
          <p:cNvPr id="51" name="テキスト ボックス 5">
            <a:extLst>
              <a:ext uri="{FF2B5EF4-FFF2-40B4-BE49-F238E27FC236}">
                <a16:creationId xmlns:a16="http://schemas.microsoft.com/office/drawing/2014/main" id="{4D2C569E-B969-4EE5-98FC-38553FD5D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748" y="3256753"/>
            <a:ext cx="3394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b="1" dirty="0" err="1">
                <a:solidFill>
                  <a:srgbClr val="FF0000"/>
                </a:solidFill>
              </a:rPr>
              <a:t>L</a:t>
            </a:r>
            <a:r>
              <a:rPr lang="en-US" altLang="ja-JP" sz="2000" b="1" baseline="-20000" dirty="0" err="1">
                <a:solidFill>
                  <a:srgbClr val="FF0000"/>
                </a:solidFill>
              </a:rPr>
              <a:t>j</a:t>
            </a:r>
            <a:r>
              <a:rPr lang="en-US" altLang="ja-JP" sz="2000" b="1" baseline="-20000" dirty="0">
                <a:solidFill>
                  <a:srgbClr val="FF0000"/>
                </a:solidFill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</a:rPr>
              <a:t>= 10</a:t>
            </a:r>
            <a:r>
              <a:rPr lang="en-US" altLang="ja-JP" sz="2000" b="1" baseline="30000" dirty="0">
                <a:solidFill>
                  <a:srgbClr val="FF0000"/>
                </a:solidFill>
              </a:rPr>
              <a:t>49</a:t>
            </a:r>
            <a:r>
              <a:rPr lang="en-US" altLang="ja-JP" sz="2000" b="1" dirty="0">
                <a:solidFill>
                  <a:srgbClr val="FF0000"/>
                </a:solidFill>
              </a:rPr>
              <a:t>,</a:t>
            </a:r>
            <a:r>
              <a:rPr lang="ja-JP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</a:rPr>
              <a:t>10</a:t>
            </a:r>
            <a:r>
              <a:rPr lang="en-US" altLang="ja-JP" sz="2000" b="1" baseline="30000" dirty="0">
                <a:solidFill>
                  <a:srgbClr val="FF0000"/>
                </a:solidFill>
              </a:rPr>
              <a:t>50</a:t>
            </a:r>
            <a:r>
              <a:rPr lang="en-US" altLang="ja-JP" sz="2000" b="1" dirty="0">
                <a:solidFill>
                  <a:srgbClr val="FF0000"/>
                </a:solidFill>
              </a:rPr>
              <a:t> ,10</a:t>
            </a:r>
            <a:r>
              <a:rPr lang="en-US" altLang="ja-JP" sz="2000" b="1" baseline="30000" dirty="0">
                <a:solidFill>
                  <a:srgbClr val="FF0000"/>
                </a:solidFill>
              </a:rPr>
              <a:t>51 </a:t>
            </a:r>
            <a:r>
              <a:rPr lang="en-US" altLang="ja-JP" sz="2000" b="1" dirty="0">
                <a:solidFill>
                  <a:srgbClr val="FF0000"/>
                </a:solidFill>
              </a:rPr>
              <a:t>erg/s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52" name="テキスト ボックス 6">
            <a:extLst>
              <a:ext uri="{FF2B5EF4-FFF2-40B4-BE49-F238E27FC236}">
                <a16:creationId xmlns:a16="http://schemas.microsoft.com/office/drawing/2014/main" id="{CF87D2FE-FEBD-4FD3-A5CF-C71D3E34B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242" y="3665750"/>
            <a:ext cx="2089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 dirty="0" err="1">
                <a:latin typeface="Symbol" panose="05050102010706020507" pitchFamily="18" charset="2"/>
              </a:rPr>
              <a:t>q</a:t>
            </a:r>
            <a:r>
              <a:rPr lang="en-US" altLang="ja-JP" sz="1800" b="1" baseline="-20000" dirty="0" err="1">
                <a:latin typeface="+mn-lt"/>
              </a:rPr>
              <a:t>j</a:t>
            </a:r>
            <a:r>
              <a:rPr lang="en-US" altLang="ja-JP" sz="1800" b="1" dirty="0"/>
              <a:t> = 5°</a:t>
            </a:r>
            <a:endParaRPr lang="ja-JP" altLang="en-US" sz="1800" b="1" dirty="0"/>
          </a:p>
        </p:txBody>
      </p:sp>
      <p:sp>
        <p:nvSpPr>
          <p:cNvPr id="54" name="テキスト ボックス 8">
            <a:extLst>
              <a:ext uri="{FF2B5EF4-FFF2-40B4-BE49-F238E27FC236}">
                <a16:creationId xmlns:a16="http://schemas.microsoft.com/office/drawing/2014/main" id="{719432E3-A16E-4452-96C7-EA8A77E26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242" y="3996804"/>
            <a:ext cx="208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 dirty="0" err="1">
                <a:latin typeface="Symbol" panose="05050102010706020507" pitchFamily="18" charset="2"/>
              </a:rPr>
              <a:t>G</a:t>
            </a:r>
            <a:r>
              <a:rPr lang="en-US" altLang="ja-JP" sz="1800" b="1" baseline="-20000" dirty="0" err="1"/>
              <a:t>j</a:t>
            </a:r>
            <a:r>
              <a:rPr lang="en-US" altLang="ja-JP" sz="1800" b="1" dirty="0"/>
              <a:t> = 5</a:t>
            </a:r>
            <a:endParaRPr lang="ja-JP" altLang="en-US" sz="1800" b="1" dirty="0"/>
          </a:p>
        </p:txBody>
      </p:sp>
      <p:sp>
        <p:nvSpPr>
          <p:cNvPr id="56" name="テキスト ボックス 9">
            <a:extLst>
              <a:ext uri="{FF2B5EF4-FFF2-40B4-BE49-F238E27FC236}">
                <a16:creationId xmlns:a16="http://schemas.microsoft.com/office/drawing/2014/main" id="{14D1F2C0-7F33-4F48-BB0F-90FFA7F9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242" y="4346529"/>
            <a:ext cx="208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 dirty="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r>
              <a:rPr lang="ja-JP" altLang="en-US" sz="1800" b="1" dirty="0" err="1">
                <a:solidFill>
                  <a:srgbClr val="000000"/>
                </a:solidFill>
              </a:rPr>
              <a:t>ｈ</a:t>
            </a:r>
            <a:r>
              <a:rPr lang="en-US" altLang="ja-JP" sz="1800" b="1" dirty="0">
                <a:solidFill>
                  <a:srgbClr val="000000"/>
                </a:solidFill>
              </a:rPr>
              <a:t> = 500, 900</a:t>
            </a:r>
            <a:endParaRPr lang="ja-JP" altLang="en-US" sz="1800" b="1" dirty="0">
              <a:solidFill>
                <a:srgbClr val="000000"/>
              </a:solidFill>
            </a:endParaRPr>
          </a:p>
        </p:txBody>
      </p:sp>
      <p:sp>
        <p:nvSpPr>
          <p:cNvPr id="57" name="テキスト ボックス 7">
            <a:extLst>
              <a:ext uri="{FF2B5EF4-FFF2-40B4-BE49-F238E27FC236}">
                <a16:creationId xmlns:a16="http://schemas.microsoft.com/office/drawing/2014/main" id="{2F6EE1BA-DD2A-4CED-8C43-11CC25045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4644876"/>
            <a:ext cx="2087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b="1" dirty="0" err="1"/>
              <a:t>Ｒ</a:t>
            </a:r>
            <a:r>
              <a:rPr lang="en-US" altLang="ja-JP" sz="1800" b="1" baseline="-20000" dirty="0" err="1"/>
              <a:t>inj</a:t>
            </a:r>
            <a:r>
              <a:rPr lang="en-US" altLang="ja-JP" sz="1800" b="1" dirty="0"/>
              <a:t> = 10</a:t>
            </a:r>
            <a:r>
              <a:rPr lang="en-US" altLang="ja-JP" sz="1800" b="1" baseline="30000" dirty="0"/>
              <a:t>10</a:t>
            </a:r>
            <a:r>
              <a:rPr lang="en-US" altLang="ja-JP" sz="1800" b="1" dirty="0"/>
              <a:t> cm</a:t>
            </a:r>
            <a:endParaRPr lang="ja-JP" altLang="en-US" sz="1800" b="1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48A60DE9-3590-4D26-9615-1447BDFAFF28}"/>
              </a:ext>
            </a:extLst>
          </p:cNvPr>
          <p:cNvSpPr txBox="1"/>
          <p:nvPr/>
        </p:nvSpPr>
        <p:spPr>
          <a:xfrm>
            <a:off x="5770748" y="5098450"/>
            <a:ext cx="362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3models with different power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8684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9"/>
          <p:cNvSpPr txBox="1">
            <a:spLocks noChangeArrowheads="1"/>
          </p:cNvSpPr>
          <p:nvPr/>
        </p:nvSpPr>
        <p:spPr bwMode="auto">
          <a:xfrm>
            <a:off x="3441739" y="368449"/>
            <a:ext cx="12176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ja-JP" sz="1200" b="1" dirty="0">
                <a:solidFill>
                  <a:schemeClr val="bg1"/>
                </a:solidFill>
              </a:rPr>
              <a:t>log </a:t>
            </a:r>
            <a:r>
              <a:rPr lang="en-US" altLang="ja-JP" sz="1200" b="1" dirty="0">
                <a:solidFill>
                  <a:schemeClr val="bg1"/>
                </a:solidFill>
                <a:latin typeface="Symbol" pitchFamily="18" charset="2"/>
              </a:rPr>
              <a:t>G</a:t>
            </a:r>
            <a:endParaRPr lang="ja-JP" altLang="en-US" sz="12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6948"/>
            <a:ext cx="8671643" cy="422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2222" y="506948"/>
            <a:ext cx="7922949" cy="16975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000"/>
          </a:p>
        </p:txBody>
      </p:sp>
      <p:sp>
        <p:nvSpPr>
          <p:cNvPr id="15" name="テキスト ボックス 5"/>
          <p:cNvSpPr txBox="1">
            <a:spLocks noChangeArrowheads="1"/>
          </p:cNvSpPr>
          <p:nvPr/>
        </p:nvSpPr>
        <p:spPr bwMode="auto">
          <a:xfrm>
            <a:off x="1675832" y="368449"/>
            <a:ext cx="59670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 dirty="0"/>
              <a:t>fiducial model  </a:t>
            </a:r>
            <a:r>
              <a:rPr lang="en-US" altLang="ja-JP" sz="2400" b="1" dirty="0" err="1"/>
              <a:t>L</a:t>
            </a:r>
            <a:r>
              <a:rPr lang="en-US" altLang="ja-JP" sz="2400" b="1" baseline="-25000" dirty="0" err="1"/>
              <a:t>j</a:t>
            </a:r>
            <a:r>
              <a:rPr lang="en-US" altLang="ja-JP" sz="2400" b="1" dirty="0"/>
              <a:t> = 10</a:t>
            </a:r>
            <a:r>
              <a:rPr lang="en-US" altLang="ja-JP" sz="2400" b="1" baseline="30000" dirty="0"/>
              <a:t>50</a:t>
            </a:r>
            <a:r>
              <a:rPr lang="en-US" altLang="ja-JP" sz="2400" b="1" dirty="0"/>
              <a:t> erg/s</a:t>
            </a:r>
            <a:endParaRPr lang="ja-JP" altLang="en-US" sz="24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CB34432-3381-4306-A514-A2DE073ACC43}"/>
              </a:ext>
            </a:extLst>
          </p:cNvPr>
          <p:cNvSpPr txBox="1"/>
          <p:nvPr/>
        </p:nvSpPr>
        <p:spPr>
          <a:xfrm>
            <a:off x="6634754" y="61653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Ito + 2015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11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193" y="818954"/>
            <a:ext cx="3816247" cy="281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テキスト ボックス 9"/>
          <p:cNvSpPr txBox="1">
            <a:spLocks noChangeArrowheads="1"/>
          </p:cNvSpPr>
          <p:nvPr/>
        </p:nvSpPr>
        <p:spPr bwMode="auto">
          <a:xfrm>
            <a:off x="3413125" y="1160909"/>
            <a:ext cx="12176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ja-JP" sz="1200" b="1" dirty="0">
                <a:solidFill>
                  <a:schemeClr val="bg1"/>
                </a:solidFill>
              </a:rPr>
              <a:t>log </a:t>
            </a:r>
            <a:r>
              <a:rPr lang="en-US" altLang="ja-JP" sz="1200" b="1" dirty="0">
                <a:solidFill>
                  <a:schemeClr val="bg1"/>
                </a:solidFill>
                <a:latin typeface="Symbol" pitchFamily="18" charset="2"/>
              </a:rPr>
              <a:t>G</a:t>
            </a:r>
            <a:endParaRPr lang="ja-JP" altLang="en-US" sz="1200" b="1" dirty="0">
              <a:solidFill>
                <a:schemeClr val="bg1"/>
              </a:solidFill>
            </a:endParaRPr>
          </a:p>
        </p:txBody>
      </p:sp>
      <p:pic>
        <p:nvPicPr>
          <p:cNvPr id="31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329" y="4365104"/>
            <a:ext cx="1367067" cy="155874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図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39" y="3429000"/>
            <a:ext cx="4614408" cy="3372907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 rot="11350590">
            <a:off x="869461" y="4671906"/>
            <a:ext cx="530336" cy="1896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239596" y="6157048"/>
            <a:ext cx="3774095" cy="58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95536" y="6093296"/>
            <a:ext cx="835292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 rot="3139785">
            <a:off x="2262021" y="2837750"/>
            <a:ext cx="278771" cy="3237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5">
            <a:extLst>
              <a:ext uri="{FF2B5EF4-FFF2-40B4-BE49-F238E27FC236}">
                <a16:creationId xmlns:a16="http://schemas.microsoft.com/office/drawing/2014/main" id="{A8A0C7AB-020D-4B70-8663-4835B3D35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832" y="260648"/>
            <a:ext cx="59670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 dirty="0"/>
              <a:t>fiducial model  </a:t>
            </a:r>
            <a:r>
              <a:rPr lang="en-US" altLang="ja-JP" sz="2400" b="1" dirty="0" err="1"/>
              <a:t>L</a:t>
            </a:r>
            <a:r>
              <a:rPr lang="en-US" altLang="ja-JP" sz="2400" b="1" baseline="-25000" dirty="0" err="1"/>
              <a:t>j</a:t>
            </a:r>
            <a:r>
              <a:rPr lang="en-US" altLang="ja-JP" sz="2400" b="1" dirty="0"/>
              <a:t> = 10</a:t>
            </a:r>
            <a:r>
              <a:rPr lang="en-US" altLang="ja-JP" sz="2400" b="1" baseline="30000" dirty="0"/>
              <a:t>50</a:t>
            </a:r>
            <a:r>
              <a:rPr lang="en-US" altLang="ja-JP" sz="2400" b="1" dirty="0"/>
              <a:t> erg/s</a:t>
            </a:r>
            <a:endParaRPr lang="ja-JP" altLang="en-US" sz="2400" b="1" dirty="0"/>
          </a:p>
        </p:txBody>
      </p:sp>
      <p:pic>
        <p:nvPicPr>
          <p:cNvPr id="27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57" y="921582"/>
            <a:ext cx="3966581" cy="282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177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193" y="818954"/>
            <a:ext cx="3816247" cy="281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テキスト ボックス 9"/>
          <p:cNvSpPr txBox="1">
            <a:spLocks noChangeArrowheads="1"/>
          </p:cNvSpPr>
          <p:nvPr/>
        </p:nvSpPr>
        <p:spPr bwMode="auto">
          <a:xfrm>
            <a:off x="3413125" y="1160909"/>
            <a:ext cx="12176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ja-JP" sz="1200" b="1" dirty="0">
                <a:solidFill>
                  <a:schemeClr val="bg1"/>
                </a:solidFill>
              </a:rPr>
              <a:t>log </a:t>
            </a:r>
            <a:r>
              <a:rPr lang="en-US" altLang="ja-JP" sz="1200" b="1" dirty="0">
                <a:solidFill>
                  <a:schemeClr val="bg1"/>
                </a:solidFill>
                <a:latin typeface="Symbol" pitchFamily="18" charset="2"/>
              </a:rPr>
              <a:t>G</a:t>
            </a:r>
            <a:endParaRPr lang="ja-JP" altLang="en-US" sz="1200" b="1" dirty="0">
              <a:solidFill>
                <a:schemeClr val="bg1"/>
              </a:solidFill>
            </a:endParaRPr>
          </a:p>
        </p:txBody>
      </p:sp>
      <p:pic>
        <p:nvPicPr>
          <p:cNvPr id="31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329" y="4365104"/>
            <a:ext cx="1367067" cy="155874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図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39" y="3429000"/>
            <a:ext cx="4614408" cy="3372907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 rot="11350590">
            <a:off x="869461" y="4671906"/>
            <a:ext cx="530336" cy="1896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239596" y="6157048"/>
            <a:ext cx="3774095" cy="58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95536" y="6093296"/>
            <a:ext cx="835292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 rot="3139785">
            <a:off x="2262021" y="2837750"/>
            <a:ext cx="278771" cy="3237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5">
            <a:extLst>
              <a:ext uri="{FF2B5EF4-FFF2-40B4-BE49-F238E27FC236}">
                <a16:creationId xmlns:a16="http://schemas.microsoft.com/office/drawing/2014/main" id="{A8A0C7AB-020D-4B70-8663-4835B3D35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832" y="260648"/>
            <a:ext cx="59670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 dirty="0"/>
              <a:t>fiducial model  </a:t>
            </a:r>
            <a:r>
              <a:rPr lang="en-US" altLang="ja-JP" sz="2400" b="1" dirty="0" err="1"/>
              <a:t>L</a:t>
            </a:r>
            <a:r>
              <a:rPr lang="en-US" altLang="ja-JP" sz="2400" b="1" baseline="-25000" dirty="0" err="1"/>
              <a:t>j</a:t>
            </a:r>
            <a:r>
              <a:rPr lang="en-US" altLang="ja-JP" sz="2400" b="1" dirty="0"/>
              <a:t> = 10</a:t>
            </a:r>
            <a:r>
              <a:rPr lang="en-US" altLang="ja-JP" sz="2400" b="1" baseline="30000" dirty="0"/>
              <a:t>50</a:t>
            </a:r>
            <a:r>
              <a:rPr lang="en-US" altLang="ja-JP" sz="2400" b="1" dirty="0"/>
              <a:t> erg/s</a:t>
            </a:r>
            <a:endParaRPr lang="ja-JP" altLang="en-US" sz="2400" b="1" dirty="0"/>
          </a:p>
        </p:txBody>
      </p:sp>
      <p:pic>
        <p:nvPicPr>
          <p:cNvPr id="27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57" y="921582"/>
            <a:ext cx="3966581" cy="282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89EB9AA-E140-4322-9C4B-0BBBDBDE40B3}"/>
              </a:ext>
            </a:extLst>
          </p:cNvPr>
          <p:cNvSpPr txBox="1"/>
          <p:nvPr/>
        </p:nvSpPr>
        <p:spPr>
          <a:xfrm>
            <a:off x="2166358" y="6102462"/>
            <a:ext cx="584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</a:rPr>
              <a:t>E</a:t>
            </a:r>
            <a:r>
              <a:rPr kumimoji="1" lang="en-US" altLang="ja-JP" sz="2800" baseline="-25000" dirty="0">
                <a:solidFill>
                  <a:srgbClr val="0000FF"/>
                </a:solidFill>
              </a:rPr>
              <a:t>p</a:t>
            </a:r>
            <a:r>
              <a:rPr kumimoji="1" lang="en-US" altLang="ja-JP" sz="2800" dirty="0">
                <a:solidFill>
                  <a:srgbClr val="0000FF"/>
                </a:solidFill>
              </a:rPr>
              <a:t> &amp;</a:t>
            </a:r>
            <a:r>
              <a:rPr kumimoji="1" lang="ja-JP" altLang="en-US" sz="2800" dirty="0">
                <a:solidFill>
                  <a:srgbClr val="0000FF"/>
                </a:solidFill>
              </a:rPr>
              <a:t> </a:t>
            </a:r>
            <a:r>
              <a:rPr kumimoji="1" lang="en-US" altLang="ja-JP" sz="2800" dirty="0" err="1">
                <a:solidFill>
                  <a:srgbClr val="0000FF"/>
                </a:solidFill>
              </a:rPr>
              <a:t>L</a:t>
            </a:r>
            <a:r>
              <a:rPr kumimoji="1" lang="en-US" altLang="ja-JP" sz="2800" baseline="-25000" dirty="0" err="1">
                <a:solidFill>
                  <a:srgbClr val="0000FF"/>
                </a:solidFill>
              </a:rPr>
              <a:t>p</a:t>
            </a:r>
            <a:r>
              <a:rPr kumimoji="1" lang="ja-JP" altLang="en-US" sz="2800" dirty="0">
                <a:solidFill>
                  <a:srgbClr val="0000FF"/>
                </a:solidFill>
              </a:rPr>
              <a:t> </a:t>
            </a:r>
            <a:r>
              <a:rPr kumimoji="1" lang="en-US" altLang="ja-JP" sz="2800" dirty="0">
                <a:solidFill>
                  <a:srgbClr val="0000FF"/>
                </a:solidFill>
              </a:rPr>
              <a:t>decline</a:t>
            </a:r>
            <a:r>
              <a:rPr kumimoji="1" lang="ja-JP" altLang="en-US" sz="2800" dirty="0">
                <a:solidFill>
                  <a:srgbClr val="0000FF"/>
                </a:solidFill>
              </a:rPr>
              <a:t> </a:t>
            </a:r>
            <a:r>
              <a:rPr kumimoji="1" lang="en-US" altLang="ja-JP" sz="2800" dirty="0">
                <a:solidFill>
                  <a:srgbClr val="0000FF"/>
                </a:solidFill>
              </a:rPr>
              <a:t>as </a:t>
            </a:r>
            <a:r>
              <a:rPr kumimoji="1" lang="en-US" altLang="ja-JP" sz="2800" dirty="0" err="1">
                <a:solidFill>
                  <a:srgbClr val="0000FF"/>
                </a:solidFill>
              </a:rPr>
              <a:t>Θ</a:t>
            </a:r>
            <a:r>
              <a:rPr kumimoji="1" lang="en-US" altLang="ja-JP" sz="2800" baseline="-25000" dirty="0" err="1">
                <a:solidFill>
                  <a:srgbClr val="0000FF"/>
                </a:solidFill>
              </a:rPr>
              <a:t>obs</a:t>
            </a:r>
            <a:r>
              <a:rPr kumimoji="1" lang="en-US" altLang="ja-JP" sz="2800" dirty="0">
                <a:solidFill>
                  <a:srgbClr val="0000FF"/>
                </a:solidFill>
              </a:rPr>
              <a:t> increases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16015B51-F3C7-41A0-806B-2F002E8C26CD}"/>
              </a:ext>
            </a:extLst>
          </p:cNvPr>
          <p:cNvCxnSpPr>
            <a:cxnSpLocks/>
          </p:cNvCxnSpPr>
          <p:nvPr/>
        </p:nvCxnSpPr>
        <p:spPr>
          <a:xfrm flipH="1">
            <a:off x="3255451" y="1380872"/>
            <a:ext cx="20405" cy="8927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DC47C85-367D-48DA-B168-BA2A7C29A9E1}"/>
              </a:ext>
            </a:extLst>
          </p:cNvPr>
          <p:cNvSpPr txBox="1"/>
          <p:nvPr/>
        </p:nvSpPr>
        <p:spPr>
          <a:xfrm rot="16200000">
            <a:off x="2602836" y="1760726"/>
            <a:ext cx="6629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err="1"/>
              <a:t>Θ</a:t>
            </a:r>
            <a:r>
              <a:rPr lang="en-US" altLang="ja-JP" baseline="-25000" dirty="0" err="1"/>
              <a:t>obs</a:t>
            </a:r>
            <a:endParaRPr kumimoji="1" lang="ja-JP" altLang="en-US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AE0CA9A0-8B0B-4321-8163-12EA8B91CFE0}"/>
              </a:ext>
            </a:extLst>
          </p:cNvPr>
          <p:cNvCxnSpPr>
            <a:cxnSpLocks/>
          </p:cNvCxnSpPr>
          <p:nvPr/>
        </p:nvCxnSpPr>
        <p:spPr>
          <a:xfrm flipH="1">
            <a:off x="6431658" y="1205158"/>
            <a:ext cx="931591" cy="12157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1CFEB54-B45B-4237-BB7F-0072EC7DBE42}"/>
              </a:ext>
            </a:extLst>
          </p:cNvPr>
          <p:cNvSpPr txBox="1"/>
          <p:nvPr/>
        </p:nvSpPr>
        <p:spPr>
          <a:xfrm rot="18025161">
            <a:off x="7009782" y="1615971"/>
            <a:ext cx="66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/>
              <a:t>Θ</a:t>
            </a:r>
            <a:r>
              <a:rPr lang="en-US" altLang="ja-JP" baseline="-25000" dirty="0" err="1"/>
              <a:t>obs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702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39825"/>
          </a:xfrm>
        </p:spPr>
        <p:txBody>
          <a:bodyPr/>
          <a:lstStyle/>
          <a:p>
            <a:pPr algn="ctr"/>
            <a:r>
              <a:rPr lang="en-US" altLang="ja-JP" dirty="0"/>
              <a:t>Plan of this talk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1328465"/>
            <a:ext cx="8229600" cy="4392488"/>
          </a:xfrm>
        </p:spPr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r>
              <a:rPr lang="en-US" altLang="ja-JP" sz="2800" dirty="0"/>
              <a:t>Introduction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en-US" altLang="ja-JP" dirty="0"/>
              <a:t>    </a:t>
            </a:r>
            <a:r>
              <a:rPr lang="ja-JP" altLang="en-US" sz="2000" dirty="0"/>
              <a:t>・</a:t>
            </a:r>
            <a:r>
              <a:rPr lang="en-US" altLang="ja-JP" sz="2000" dirty="0"/>
              <a:t>Brief overview of GRBs</a:t>
            </a:r>
          </a:p>
          <a:p>
            <a:pPr marL="0" indent="0">
              <a:buNone/>
            </a:pPr>
            <a:r>
              <a:rPr kumimoji="1" lang="en-US" altLang="ja-JP" sz="1800" dirty="0"/>
              <a:t>       </a:t>
            </a:r>
            <a:r>
              <a:rPr lang="ja-JP" altLang="en-US" sz="2000"/>
              <a:t>・</a:t>
            </a:r>
            <a:r>
              <a:rPr lang="en-US" altLang="ja-JP" sz="2000" dirty="0"/>
              <a:t>Observed properties, correlation (</a:t>
            </a:r>
            <a:r>
              <a:rPr lang="en-US" altLang="ja-JP" sz="2000" dirty="0" err="1"/>
              <a:t>Yonetoku</a:t>
            </a:r>
            <a:r>
              <a:rPr lang="en-US" altLang="ja-JP" sz="2000" dirty="0"/>
              <a:t> Relation) </a:t>
            </a:r>
          </a:p>
          <a:p>
            <a:pPr marL="0" indent="0">
              <a:buNone/>
            </a:pPr>
            <a:r>
              <a:rPr kumimoji="1" lang="en-US" altLang="ja-JP" sz="2000" dirty="0"/>
              <a:t>      </a:t>
            </a:r>
            <a:r>
              <a:rPr kumimoji="1" lang="ja-JP" altLang="en-US" sz="2000"/>
              <a:t>・</a:t>
            </a:r>
            <a:r>
              <a:rPr kumimoji="1" lang="en-US" altLang="ja-JP" sz="2000" dirty="0"/>
              <a:t>Theoretical model (</a:t>
            </a:r>
            <a:r>
              <a:rPr lang="en-US" altLang="ja-JP" sz="2000" dirty="0"/>
              <a:t>Internal Shock .vs. </a:t>
            </a:r>
            <a:r>
              <a:rPr lang="en-US" altLang="ja-JP" sz="2000" dirty="0" err="1"/>
              <a:t>Photospheric</a:t>
            </a:r>
            <a:r>
              <a:rPr lang="en-US" altLang="ja-JP" sz="2000" dirty="0"/>
              <a:t> emissions)</a:t>
            </a:r>
            <a:endParaRPr kumimoji="1" lang="en-US" altLang="ja-JP" sz="2000" dirty="0"/>
          </a:p>
          <a:p>
            <a:pPr marL="0" indent="0">
              <a:buNone/>
            </a:pPr>
            <a:endParaRPr kumimoji="1" lang="en-US" altLang="ja-JP" sz="1200" dirty="0"/>
          </a:p>
          <a:p>
            <a:pPr marL="0" indent="0">
              <a:buNone/>
            </a:pPr>
            <a:endParaRPr kumimoji="1" lang="en-US" altLang="ja-JP" sz="1200" dirty="0"/>
          </a:p>
          <a:p>
            <a:r>
              <a:rPr lang="en-US" altLang="ja-JP" sz="2400" dirty="0"/>
              <a:t>Numerical simulation of </a:t>
            </a:r>
            <a:r>
              <a:rPr lang="en-US" altLang="ja-JP" sz="2400" dirty="0" err="1"/>
              <a:t>photospheric</a:t>
            </a:r>
            <a:r>
              <a:rPr lang="en-US" altLang="ja-JP" sz="2400" dirty="0"/>
              <a:t> emission</a:t>
            </a:r>
          </a:p>
          <a:p>
            <a:pPr marL="0" indent="0">
              <a:buNone/>
            </a:pPr>
            <a:endParaRPr kumimoji="1" lang="en-US" altLang="ja-JP" sz="1200" dirty="0"/>
          </a:p>
          <a:p>
            <a:r>
              <a:rPr kumimoji="1" lang="en-US" altLang="ja-JP" sz="2400" dirty="0"/>
              <a:t>Summary</a:t>
            </a:r>
          </a:p>
          <a:p>
            <a:pPr marL="0" indent="0">
              <a:buNone/>
            </a:pPr>
            <a:r>
              <a:rPr lang="en-US" altLang="ja-JP" sz="2400" dirty="0"/>
              <a:t>   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5574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" y="1515413"/>
            <a:ext cx="3038331" cy="303833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003" y="1324380"/>
            <a:ext cx="3202090" cy="3202090"/>
          </a:xfrm>
          <a:prstGeom prst="rect">
            <a:avLst/>
          </a:prstGeom>
        </p:spPr>
      </p:pic>
      <p:sp>
        <p:nvSpPr>
          <p:cNvPr id="5" name="テキスト ボックス 5"/>
          <p:cNvSpPr txBox="1">
            <a:spLocks noChangeArrowheads="1"/>
          </p:cNvSpPr>
          <p:nvPr/>
        </p:nvSpPr>
        <p:spPr bwMode="auto">
          <a:xfrm>
            <a:off x="694114" y="4941168"/>
            <a:ext cx="17834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ja-JP" sz="1800" b="1" dirty="0" err="1"/>
              <a:t>L</a:t>
            </a:r>
            <a:r>
              <a:rPr lang="en-US" altLang="ja-JP" sz="1800" b="1" baseline="-20000" dirty="0" err="1"/>
              <a:t>j</a:t>
            </a:r>
            <a:r>
              <a:rPr lang="en-US" altLang="ja-JP" sz="1800" b="1" baseline="-20000" dirty="0"/>
              <a:t> </a:t>
            </a:r>
            <a:r>
              <a:rPr lang="en-US" altLang="ja-JP" sz="1800" b="1" dirty="0"/>
              <a:t>= 10</a:t>
            </a:r>
            <a:r>
              <a:rPr lang="en-US" altLang="ja-JP" sz="1800" b="1" baseline="30000" dirty="0"/>
              <a:t>49</a:t>
            </a:r>
            <a:r>
              <a:rPr lang="en-US" altLang="ja-JP" sz="1800" b="1" dirty="0"/>
              <a:t> erg/s</a:t>
            </a:r>
            <a:r>
              <a:rPr lang="ja-JP" altLang="en-US" sz="1800" b="1" dirty="0"/>
              <a:t>  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3718436" y="4987637"/>
            <a:ext cx="17834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ja-JP" sz="1800" b="1" dirty="0" err="1"/>
              <a:t>L</a:t>
            </a:r>
            <a:r>
              <a:rPr lang="en-US" altLang="ja-JP" sz="1800" b="1" baseline="-20000" dirty="0" err="1"/>
              <a:t>j</a:t>
            </a:r>
            <a:r>
              <a:rPr lang="en-US" altLang="ja-JP" sz="1800" b="1" baseline="-20000" dirty="0"/>
              <a:t> </a:t>
            </a:r>
            <a:r>
              <a:rPr lang="en-US" altLang="ja-JP" sz="1800" b="1" dirty="0"/>
              <a:t>= 10</a:t>
            </a:r>
            <a:r>
              <a:rPr lang="en-US" altLang="ja-JP" sz="1800" b="1" baseline="30000" dirty="0"/>
              <a:t>50</a:t>
            </a:r>
            <a:r>
              <a:rPr lang="en-US" altLang="ja-JP" sz="1800" b="1" dirty="0"/>
              <a:t> erg/s</a:t>
            </a:r>
            <a:r>
              <a:rPr lang="ja-JP" altLang="en-US" sz="1800" b="1" dirty="0"/>
              <a:t>  </a:t>
            </a:r>
          </a:p>
        </p:txBody>
      </p:sp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6751324" y="5026868"/>
            <a:ext cx="17834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ja-JP" sz="1800" b="1" dirty="0" err="1"/>
              <a:t>L</a:t>
            </a:r>
            <a:r>
              <a:rPr lang="en-US" altLang="ja-JP" sz="1800" b="1" baseline="-20000" dirty="0" err="1"/>
              <a:t>j</a:t>
            </a:r>
            <a:r>
              <a:rPr lang="en-US" altLang="ja-JP" sz="1800" b="1" baseline="-20000" dirty="0"/>
              <a:t> </a:t>
            </a:r>
            <a:r>
              <a:rPr lang="en-US" altLang="ja-JP" sz="1800" b="1" dirty="0"/>
              <a:t>= 10</a:t>
            </a:r>
            <a:r>
              <a:rPr lang="en-US" altLang="ja-JP" sz="1800" b="1" baseline="30000" dirty="0"/>
              <a:t>51</a:t>
            </a:r>
            <a:r>
              <a:rPr lang="en-US" altLang="ja-JP" sz="1800" b="1" dirty="0"/>
              <a:t> erg/s</a:t>
            </a:r>
            <a:r>
              <a:rPr lang="ja-JP" altLang="en-US" sz="1800" b="1" dirty="0"/>
              <a:t>  </a:t>
            </a:r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4226377" y="5517232"/>
            <a:ext cx="17834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ja-JP" sz="1800" b="1" dirty="0"/>
              <a:t> t=40s</a:t>
            </a:r>
            <a:endParaRPr lang="ja-JP" altLang="en-US" sz="1800" b="1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25" y="1340768"/>
            <a:ext cx="3212976" cy="3212976"/>
          </a:xfrm>
          <a:prstGeom prst="rect">
            <a:avLst/>
          </a:prstGeom>
        </p:spPr>
      </p:pic>
      <p:sp>
        <p:nvSpPr>
          <p:cNvPr id="12" name="テキスト ボックス 5">
            <a:extLst>
              <a:ext uri="{FF2B5EF4-FFF2-40B4-BE49-F238E27FC236}">
                <a16:creationId xmlns:a16="http://schemas.microsoft.com/office/drawing/2014/main" id="{2225B12F-69D2-4E1F-967F-62859F1F5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014" y="324005"/>
            <a:ext cx="59670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1" dirty="0"/>
              <a:t>Dependence on jet power</a:t>
            </a:r>
            <a:endParaRPr lang="ja-JP" altLang="en-US" sz="24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F7FC62B-74B1-4C79-B074-BA097FC39DFF}"/>
              </a:ext>
            </a:extLst>
          </p:cNvPr>
          <p:cNvSpPr txBox="1"/>
          <p:nvPr/>
        </p:nvSpPr>
        <p:spPr>
          <a:xfrm>
            <a:off x="6300192" y="6165304"/>
            <a:ext cx="235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Ito + 2018, submitted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4419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63FFEB6E-596C-42C4-BA61-25FE54421F1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34556">
            <a:off x="5776517" y="1482102"/>
            <a:ext cx="4607652" cy="3700763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3C2BEDB-EE70-4187-AF45-D7B7C1CD7AA4}"/>
              </a:ext>
            </a:extLst>
          </p:cNvPr>
          <p:cNvSpPr/>
          <p:nvPr/>
        </p:nvSpPr>
        <p:spPr>
          <a:xfrm rot="15126586">
            <a:off x="4671401" y="3473213"/>
            <a:ext cx="4638265" cy="569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5" y="765234"/>
            <a:ext cx="6527432" cy="4947586"/>
          </a:xfrm>
          <a:prstGeom prst="rect">
            <a:avLst/>
          </a:prstGeom>
        </p:spPr>
      </p:pic>
      <p:sp>
        <p:nvSpPr>
          <p:cNvPr id="3" name="テキスト ボックス 5">
            <a:extLst>
              <a:ext uri="{FF2B5EF4-FFF2-40B4-BE49-F238E27FC236}">
                <a16:creationId xmlns:a16="http://schemas.microsoft.com/office/drawing/2014/main" id="{94C79F5E-18A2-4F3B-8B6C-162963874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014" y="324005"/>
            <a:ext cx="59670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1" dirty="0"/>
              <a:t>Dependence on jet power</a:t>
            </a:r>
            <a:endParaRPr lang="ja-JP" altLang="en-US" sz="2400" b="1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7B68583-2516-4DD4-81F6-B6D9093F9B59}"/>
              </a:ext>
            </a:extLst>
          </p:cNvPr>
          <p:cNvSpPr/>
          <p:nvPr/>
        </p:nvSpPr>
        <p:spPr>
          <a:xfrm>
            <a:off x="395536" y="6093296"/>
            <a:ext cx="835292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3D505DF-B167-4BDA-BE01-9702EBB7CE96}"/>
              </a:ext>
            </a:extLst>
          </p:cNvPr>
          <p:cNvSpPr txBox="1"/>
          <p:nvPr/>
        </p:nvSpPr>
        <p:spPr>
          <a:xfrm>
            <a:off x="1617787" y="1844824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>
                <a:solidFill>
                  <a:srgbClr val="0000FF"/>
                </a:solidFill>
              </a:rPr>
              <a:t>L</a:t>
            </a:r>
            <a:r>
              <a:rPr kumimoji="1" lang="en-US" altLang="ja-JP" sz="1600" baseline="-25000" dirty="0" err="1">
                <a:solidFill>
                  <a:srgbClr val="0000FF"/>
                </a:solidFill>
              </a:rPr>
              <a:t>j</a:t>
            </a:r>
            <a:r>
              <a:rPr lang="en-US" altLang="ja-JP" sz="1600" dirty="0">
                <a:solidFill>
                  <a:srgbClr val="0000FF"/>
                </a:solidFill>
              </a:rPr>
              <a:t>= 10</a:t>
            </a:r>
            <a:r>
              <a:rPr lang="en-US" altLang="ja-JP" sz="1600" baseline="30000" dirty="0">
                <a:solidFill>
                  <a:srgbClr val="0000FF"/>
                </a:solidFill>
              </a:rPr>
              <a:t>51</a:t>
            </a:r>
            <a:r>
              <a:rPr lang="en-US" altLang="ja-JP" sz="1600" dirty="0">
                <a:solidFill>
                  <a:srgbClr val="0000FF"/>
                </a:solidFill>
              </a:rPr>
              <a:t> erg/s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E33199E-5138-49A7-BFED-A997E3928AB2}"/>
              </a:ext>
            </a:extLst>
          </p:cNvPr>
          <p:cNvSpPr txBox="1"/>
          <p:nvPr/>
        </p:nvSpPr>
        <p:spPr>
          <a:xfrm>
            <a:off x="738025" y="3120619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>
                <a:solidFill>
                  <a:schemeClr val="accent6"/>
                </a:solidFill>
              </a:rPr>
              <a:t>L</a:t>
            </a:r>
            <a:r>
              <a:rPr kumimoji="1" lang="en-US" altLang="ja-JP" sz="1600" baseline="-25000" dirty="0" err="1">
                <a:solidFill>
                  <a:schemeClr val="accent6"/>
                </a:solidFill>
              </a:rPr>
              <a:t>j</a:t>
            </a:r>
            <a:r>
              <a:rPr lang="en-US" altLang="ja-JP" sz="1600" dirty="0">
                <a:solidFill>
                  <a:schemeClr val="accent6"/>
                </a:solidFill>
              </a:rPr>
              <a:t>= 10</a:t>
            </a:r>
            <a:r>
              <a:rPr lang="en-US" altLang="ja-JP" sz="1600" baseline="30000" dirty="0">
                <a:solidFill>
                  <a:schemeClr val="accent6"/>
                </a:solidFill>
              </a:rPr>
              <a:t>50</a:t>
            </a:r>
            <a:r>
              <a:rPr lang="en-US" altLang="ja-JP" sz="1600" dirty="0">
                <a:solidFill>
                  <a:schemeClr val="accent6"/>
                </a:solidFill>
              </a:rPr>
              <a:t> erg/s</a:t>
            </a:r>
            <a:endParaRPr kumimoji="1" lang="ja-JP" altLang="en-US" sz="1600" dirty="0">
              <a:solidFill>
                <a:schemeClr val="accent6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3ADAE0E-85D4-4D7B-A287-DB160D9C55E0}"/>
              </a:ext>
            </a:extLst>
          </p:cNvPr>
          <p:cNvSpPr txBox="1"/>
          <p:nvPr/>
        </p:nvSpPr>
        <p:spPr>
          <a:xfrm>
            <a:off x="738025" y="3843095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>
                <a:solidFill>
                  <a:srgbClr val="FF0000"/>
                </a:solidFill>
              </a:rPr>
              <a:t>L</a:t>
            </a:r>
            <a:r>
              <a:rPr kumimoji="1" lang="en-US" altLang="ja-JP" sz="1400" baseline="-25000" dirty="0" err="1">
                <a:solidFill>
                  <a:srgbClr val="FF0000"/>
                </a:solidFill>
              </a:rPr>
              <a:t>j</a:t>
            </a:r>
            <a:r>
              <a:rPr lang="en-US" altLang="ja-JP" sz="1400" dirty="0">
                <a:solidFill>
                  <a:srgbClr val="FF0000"/>
                </a:solidFill>
              </a:rPr>
              <a:t>= 10</a:t>
            </a:r>
            <a:r>
              <a:rPr lang="en-US" altLang="ja-JP" sz="1400" baseline="30000" dirty="0">
                <a:solidFill>
                  <a:srgbClr val="FF0000"/>
                </a:solidFill>
              </a:rPr>
              <a:t>49</a:t>
            </a:r>
            <a:r>
              <a:rPr lang="en-US" altLang="ja-JP" sz="1400" dirty="0">
                <a:solidFill>
                  <a:srgbClr val="FF0000"/>
                </a:solidFill>
              </a:rPr>
              <a:t> erg/s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C405CAD-84A0-46A2-A7B7-53ED4B110C11}"/>
              </a:ext>
            </a:extLst>
          </p:cNvPr>
          <p:cNvSpPr/>
          <p:nvPr/>
        </p:nvSpPr>
        <p:spPr>
          <a:xfrm>
            <a:off x="2409875" y="916475"/>
            <a:ext cx="864096" cy="1308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3324BAE-4449-4E7B-8114-4E6587AB674D}"/>
              </a:ext>
            </a:extLst>
          </p:cNvPr>
          <p:cNvSpPr txBox="1"/>
          <p:nvPr/>
        </p:nvSpPr>
        <p:spPr>
          <a:xfrm>
            <a:off x="4636154" y="1880330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>
                <a:solidFill>
                  <a:srgbClr val="0000FF"/>
                </a:solidFill>
              </a:rPr>
              <a:t>L</a:t>
            </a:r>
            <a:r>
              <a:rPr kumimoji="1" lang="en-US" altLang="ja-JP" sz="1600" baseline="-25000" dirty="0" err="1">
                <a:solidFill>
                  <a:srgbClr val="0000FF"/>
                </a:solidFill>
              </a:rPr>
              <a:t>j</a:t>
            </a:r>
            <a:r>
              <a:rPr lang="en-US" altLang="ja-JP" sz="1600" dirty="0">
                <a:solidFill>
                  <a:srgbClr val="0000FF"/>
                </a:solidFill>
              </a:rPr>
              <a:t>= 10</a:t>
            </a:r>
            <a:r>
              <a:rPr lang="en-US" altLang="ja-JP" sz="1600" baseline="30000" dirty="0">
                <a:solidFill>
                  <a:srgbClr val="0000FF"/>
                </a:solidFill>
              </a:rPr>
              <a:t>51</a:t>
            </a:r>
            <a:r>
              <a:rPr lang="en-US" altLang="ja-JP" sz="1600" dirty="0">
                <a:solidFill>
                  <a:srgbClr val="0000FF"/>
                </a:solidFill>
              </a:rPr>
              <a:t> erg/s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6210A4A-F662-466F-B3B0-372567C6235B}"/>
              </a:ext>
            </a:extLst>
          </p:cNvPr>
          <p:cNvSpPr txBox="1"/>
          <p:nvPr/>
        </p:nvSpPr>
        <p:spPr>
          <a:xfrm>
            <a:off x="4389248" y="3276948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>
                <a:solidFill>
                  <a:schemeClr val="accent6"/>
                </a:solidFill>
              </a:rPr>
              <a:t>L</a:t>
            </a:r>
            <a:r>
              <a:rPr kumimoji="1" lang="en-US" altLang="ja-JP" sz="1600" baseline="-25000" dirty="0" err="1">
                <a:solidFill>
                  <a:schemeClr val="accent6"/>
                </a:solidFill>
              </a:rPr>
              <a:t>j</a:t>
            </a:r>
            <a:r>
              <a:rPr lang="en-US" altLang="ja-JP" sz="1600" dirty="0">
                <a:solidFill>
                  <a:schemeClr val="accent6"/>
                </a:solidFill>
              </a:rPr>
              <a:t>= 10</a:t>
            </a:r>
            <a:r>
              <a:rPr lang="en-US" altLang="ja-JP" sz="1600" baseline="30000" dirty="0">
                <a:solidFill>
                  <a:schemeClr val="accent6"/>
                </a:solidFill>
              </a:rPr>
              <a:t>50</a:t>
            </a:r>
            <a:r>
              <a:rPr lang="en-US" altLang="ja-JP" sz="1600" dirty="0">
                <a:solidFill>
                  <a:schemeClr val="accent6"/>
                </a:solidFill>
              </a:rPr>
              <a:t> erg/s</a:t>
            </a:r>
            <a:endParaRPr kumimoji="1" lang="ja-JP" altLang="en-US" sz="1600" dirty="0">
              <a:solidFill>
                <a:schemeClr val="accent6"/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EB43C0A5-A978-457D-BB24-77E5E13F42DD}"/>
              </a:ext>
            </a:extLst>
          </p:cNvPr>
          <p:cNvSpPr/>
          <p:nvPr/>
        </p:nvSpPr>
        <p:spPr>
          <a:xfrm>
            <a:off x="2343161" y="2314184"/>
            <a:ext cx="930810" cy="2302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0DC7D679-2012-450E-B0EE-6F3DEE1B7C7C}"/>
              </a:ext>
            </a:extLst>
          </p:cNvPr>
          <p:cNvSpPr/>
          <p:nvPr/>
        </p:nvSpPr>
        <p:spPr>
          <a:xfrm>
            <a:off x="2553891" y="3698180"/>
            <a:ext cx="720080" cy="1436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A95D58E3-E712-4710-B6C8-1F45563383B0}"/>
              </a:ext>
            </a:extLst>
          </p:cNvPr>
          <p:cNvSpPr/>
          <p:nvPr/>
        </p:nvSpPr>
        <p:spPr>
          <a:xfrm>
            <a:off x="4138067" y="3698181"/>
            <a:ext cx="792088" cy="2824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6ECDA41C-71CD-4EFD-BE2B-183E4AE063EC}"/>
              </a:ext>
            </a:extLst>
          </p:cNvPr>
          <p:cNvSpPr/>
          <p:nvPr/>
        </p:nvSpPr>
        <p:spPr>
          <a:xfrm>
            <a:off x="4148336" y="2328865"/>
            <a:ext cx="792088" cy="2824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7DCF2DE7-2008-42EB-AC15-2878BAAE78A4}"/>
              </a:ext>
            </a:extLst>
          </p:cNvPr>
          <p:cNvSpPr/>
          <p:nvPr/>
        </p:nvSpPr>
        <p:spPr>
          <a:xfrm>
            <a:off x="4137670" y="959549"/>
            <a:ext cx="792088" cy="2824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894666D-36DE-47A0-8EA5-CA107600B539}"/>
              </a:ext>
            </a:extLst>
          </p:cNvPr>
          <p:cNvSpPr txBox="1"/>
          <p:nvPr/>
        </p:nvSpPr>
        <p:spPr>
          <a:xfrm>
            <a:off x="4066059" y="366145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>
                <a:solidFill>
                  <a:srgbClr val="FF0000"/>
                </a:solidFill>
              </a:rPr>
              <a:t>L</a:t>
            </a:r>
            <a:r>
              <a:rPr kumimoji="1" lang="en-US" altLang="ja-JP" sz="1400" baseline="-25000" dirty="0" err="1">
                <a:solidFill>
                  <a:srgbClr val="FF0000"/>
                </a:solidFill>
              </a:rPr>
              <a:t>j</a:t>
            </a:r>
            <a:r>
              <a:rPr lang="en-US" altLang="ja-JP" sz="1400" dirty="0">
                <a:solidFill>
                  <a:srgbClr val="FF0000"/>
                </a:solidFill>
              </a:rPr>
              <a:t>= 10</a:t>
            </a:r>
            <a:r>
              <a:rPr lang="en-US" altLang="ja-JP" sz="1400" baseline="30000" dirty="0">
                <a:solidFill>
                  <a:srgbClr val="FF0000"/>
                </a:solidFill>
              </a:rPr>
              <a:t>49</a:t>
            </a:r>
            <a:r>
              <a:rPr lang="en-US" altLang="ja-JP" sz="1400" dirty="0">
                <a:solidFill>
                  <a:srgbClr val="FF0000"/>
                </a:solidFill>
              </a:rPr>
              <a:t> erg/s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584BC1D-67D3-4D79-9A3F-EA734C454AFB}"/>
              </a:ext>
            </a:extLst>
          </p:cNvPr>
          <p:cNvSpPr/>
          <p:nvPr/>
        </p:nvSpPr>
        <p:spPr>
          <a:xfrm rot="17478115">
            <a:off x="6907053" y="3100944"/>
            <a:ext cx="5335354" cy="726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1EE8509-441B-413F-AE41-B8EF8B8177CA}"/>
              </a:ext>
            </a:extLst>
          </p:cNvPr>
          <p:cNvSpPr/>
          <p:nvPr/>
        </p:nvSpPr>
        <p:spPr>
          <a:xfrm rot="17478115">
            <a:off x="8111079" y="4674956"/>
            <a:ext cx="1140219" cy="726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92B83A8-B263-41F7-BE29-B8086026BB7E}"/>
              </a:ext>
            </a:extLst>
          </p:cNvPr>
          <p:cNvSpPr/>
          <p:nvPr/>
        </p:nvSpPr>
        <p:spPr>
          <a:xfrm rot="12099939">
            <a:off x="6774552" y="5131156"/>
            <a:ext cx="1896902" cy="457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0FC6BA1A-B5D1-48A4-902B-B03E5D1D6AF9}"/>
              </a:ext>
            </a:extLst>
          </p:cNvPr>
          <p:cNvSpPr/>
          <p:nvPr/>
        </p:nvSpPr>
        <p:spPr>
          <a:xfrm>
            <a:off x="927742" y="5229200"/>
            <a:ext cx="5156426" cy="720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8AC85ECB-625B-455A-A62B-1D73714652B5}"/>
              </a:ext>
            </a:extLst>
          </p:cNvPr>
          <p:cNvSpPr/>
          <p:nvPr/>
        </p:nvSpPr>
        <p:spPr>
          <a:xfrm>
            <a:off x="1055446" y="5681836"/>
            <a:ext cx="5156426" cy="720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CF85F357-7BAC-4D1B-ACC9-CB0CFFDA0D25}"/>
              </a:ext>
            </a:extLst>
          </p:cNvPr>
          <p:cNvSpPr/>
          <p:nvPr/>
        </p:nvSpPr>
        <p:spPr>
          <a:xfrm rot="16200000">
            <a:off x="1109218" y="5094115"/>
            <a:ext cx="529778" cy="7999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E8F9C25B-677E-4FE6-ABE3-A003545A07DA}"/>
              </a:ext>
            </a:extLst>
          </p:cNvPr>
          <p:cNvSpPr/>
          <p:nvPr/>
        </p:nvSpPr>
        <p:spPr>
          <a:xfrm rot="16200000">
            <a:off x="2903247" y="5117233"/>
            <a:ext cx="529778" cy="7999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646223C1-7519-4CF8-BFB5-05AB3957434B}"/>
              </a:ext>
            </a:extLst>
          </p:cNvPr>
          <p:cNvSpPr/>
          <p:nvPr/>
        </p:nvSpPr>
        <p:spPr>
          <a:xfrm rot="16200000">
            <a:off x="4654033" y="5154618"/>
            <a:ext cx="529778" cy="7999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5ADE33B-4324-438B-9494-34C733B5763B}"/>
              </a:ext>
            </a:extLst>
          </p:cNvPr>
          <p:cNvSpPr txBox="1"/>
          <p:nvPr/>
        </p:nvSpPr>
        <p:spPr>
          <a:xfrm>
            <a:off x="795162" y="5310320"/>
            <a:ext cx="124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/>
              <a:t>Θ</a:t>
            </a:r>
            <a:r>
              <a:rPr lang="en-US" altLang="ja-JP" baseline="-25000" dirty="0" err="1"/>
              <a:t>obs</a:t>
            </a:r>
            <a:r>
              <a:rPr lang="en-US" altLang="ja-JP" baseline="-25000" dirty="0"/>
              <a:t> </a:t>
            </a:r>
            <a:r>
              <a:rPr lang="en-US" altLang="ja-JP" dirty="0"/>
              <a:t>= 0°</a:t>
            </a:r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76853B1-8532-4A9D-AAAB-ABFCCEFEA920}"/>
              </a:ext>
            </a:extLst>
          </p:cNvPr>
          <p:cNvSpPr txBox="1"/>
          <p:nvPr/>
        </p:nvSpPr>
        <p:spPr>
          <a:xfrm>
            <a:off x="2636680" y="5322304"/>
            <a:ext cx="124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/>
              <a:t>Θ</a:t>
            </a:r>
            <a:r>
              <a:rPr lang="en-US" altLang="ja-JP" baseline="-25000" dirty="0" err="1"/>
              <a:t>obs</a:t>
            </a:r>
            <a:r>
              <a:rPr lang="en-US" altLang="ja-JP" baseline="-25000" dirty="0"/>
              <a:t> </a:t>
            </a:r>
            <a:r>
              <a:rPr lang="en-US" altLang="ja-JP" dirty="0"/>
              <a:t>= 5°</a:t>
            </a:r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4E0F6A4-3142-4CFF-85B4-D42EA02B954F}"/>
              </a:ext>
            </a:extLst>
          </p:cNvPr>
          <p:cNvSpPr txBox="1"/>
          <p:nvPr/>
        </p:nvSpPr>
        <p:spPr>
          <a:xfrm>
            <a:off x="4211960" y="5341846"/>
            <a:ext cx="140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/>
              <a:t>Θ</a:t>
            </a:r>
            <a:r>
              <a:rPr lang="en-US" altLang="ja-JP" baseline="-25000" dirty="0" err="1"/>
              <a:t>obs</a:t>
            </a:r>
            <a:r>
              <a:rPr lang="en-US" altLang="ja-JP" baseline="-25000" dirty="0"/>
              <a:t> </a:t>
            </a:r>
            <a:r>
              <a:rPr lang="en-US" altLang="ja-JP" dirty="0"/>
              <a:t>= 10°</a:t>
            </a:r>
            <a:endParaRPr kumimoji="1" lang="ja-JP" altLang="en-US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3DA5EDA1-F3CA-41F7-A0AC-08518CE3D55A}"/>
              </a:ext>
            </a:extLst>
          </p:cNvPr>
          <p:cNvSpPr/>
          <p:nvPr/>
        </p:nvSpPr>
        <p:spPr>
          <a:xfrm>
            <a:off x="5927326" y="5289702"/>
            <a:ext cx="260664" cy="449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F9EED7F-EF50-4970-A07A-E6C9C6F85AE8}"/>
              </a:ext>
            </a:extLst>
          </p:cNvPr>
          <p:cNvSpPr txBox="1"/>
          <p:nvPr/>
        </p:nvSpPr>
        <p:spPr>
          <a:xfrm>
            <a:off x="951119" y="582419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>
                <a:solidFill>
                  <a:srgbClr val="0000FF"/>
                </a:solidFill>
              </a:rPr>
              <a:t>L</a:t>
            </a:r>
            <a:r>
              <a:rPr kumimoji="1" lang="en-US" altLang="ja-JP" sz="2800" baseline="-25000" dirty="0" err="1">
                <a:solidFill>
                  <a:srgbClr val="0000FF"/>
                </a:solidFill>
              </a:rPr>
              <a:t>p</a:t>
            </a:r>
            <a:r>
              <a:rPr kumimoji="1" lang="en-US" altLang="ja-JP" sz="2800" baseline="-25000" dirty="0">
                <a:solidFill>
                  <a:srgbClr val="0000FF"/>
                </a:solidFill>
              </a:rPr>
              <a:t> </a:t>
            </a:r>
            <a:r>
              <a:rPr lang="en-US" altLang="ja-JP" sz="2800" dirty="0">
                <a:solidFill>
                  <a:srgbClr val="0000FF"/>
                </a:solidFill>
              </a:rPr>
              <a:t>&amp; E</a:t>
            </a:r>
            <a:r>
              <a:rPr lang="en-US" altLang="ja-JP" sz="2800" baseline="-25000" dirty="0">
                <a:solidFill>
                  <a:srgbClr val="0000FF"/>
                </a:solidFill>
              </a:rPr>
              <a:t>p</a:t>
            </a:r>
            <a:r>
              <a:rPr lang="en-US" altLang="ja-JP" sz="2800" dirty="0">
                <a:solidFill>
                  <a:srgbClr val="0000FF"/>
                </a:solidFill>
              </a:rPr>
              <a:t>  are systematically higher for higher </a:t>
            </a:r>
            <a:r>
              <a:rPr lang="en-US" altLang="ja-JP" sz="2800" dirty="0" err="1">
                <a:solidFill>
                  <a:srgbClr val="0000FF"/>
                </a:solidFill>
              </a:rPr>
              <a:t>L</a:t>
            </a:r>
            <a:r>
              <a:rPr lang="en-US" altLang="ja-JP" sz="2800" baseline="-25000" dirty="0" err="1">
                <a:solidFill>
                  <a:srgbClr val="0000FF"/>
                </a:solidFill>
              </a:rPr>
              <a:t>j</a:t>
            </a:r>
            <a:endParaRPr kumimoji="1" lang="ja-JP" altLang="en-US" sz="2800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0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63FFEB6E-596C-42C4-BA61-25FE54421F1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34556">
            <a:off x="5776517" y="1482102"/>
            <a:ext cx="4607652" cy="3700763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3C2BEDB-EE70-4187-AF45-D7B7C1CD7AA4}"/>
              </a:ext>
            </a:extLst>
          </p:cNvPr>
          <p:cNvSpPr/>
          <p:nvPr/>
        </p:nvSpPr>
        <p:spPr>
          <a:xfrm rot="15126586">
            <a:off x="4671401" y="3473213"/>
            <a:ext cx="4638265" cy="569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5" y="765234"/>
            <a:ext cx="6527432" cy="4947586"/>
          </a:xfrm>
          <a:prstGeom prst="rect">
            <a:avLst/>
          </a:prstGeom>
        </p:spPr>
      </p:pic>
      <p:sp>
        <p:nvSpPr>
          <p:cNvPr id="3" name="テキスト ボックス 5">
            <a:extLst>
              <a:ext uri="{FF2B5EF4-FFF2-40B4-BE49-F238E27FC236}">
                <a16:creationId xmlns:a16="http://schemas.microsoft.com/office/drawing/2014/main" id="{94C79F5E-18A2-4F3B-8B6C-162963874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014" y="324005"/>
            <a:ext cx="59670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1" dirty="0"/>
              <a:t>Dependence on jet power</a:t>
            </a:r>
            <a:endParaRPr lang="ja-JP" altLang="en-US" sz="2400" b="1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7B68583-2516-4DD4-81F6-B6D9093F9B59}"/>
              </a:ext>
            </a:extLst>
          </p:cNvPr>
          <p:cNvSpPr/>
          <p:nvPr/>
        </p:nvSpPr>
        <p:spPr>
          <a:xfrm>
            <a:off x="395536" y="6093296"/>
            <a:ext cx="835292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3D505DF-B167-4BDA-BE01-9702EBB7CE96}"/>
              </a:ext>
            </a:extLst>
          </p:cNvPr>
          <p:cNvSpPr txBox="1"/>
          <p:nvPr/>
        </p:nvSpPr>
        <p:spPr>
          <a:xfrm>
            <a:off x="1617787" y="1844824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>
                <a:solidFill>
                  <a:srgbClr val="0000FF"/>
                </a:solidFill>
              </a:rPr>
              <a:t>L</a:t>
            </a:r>
            <a:r>
              <a:rPr kumimoji="1" lang="en-US" altLang="ja-JP" sz="1600" baseline="-25000" dirty="0" err="1">
                <a:solidFill>
                  <a:srgbClr val="0000FF"/>
                </a:solidFill>
              </a:rPr>
              <a:t>j</a:t>
            </a:r>
            <a:r>
              <a:rPr lang="en-US" altLang="ja-JP" sz="1600" dirty="0">
                <a:solidFill>
                  <a:srgbClr val="0000FF"/>
                </a:solidFill>
              </a:rPr>
              <a:t>= 10</a:t>
            </a:r>
            <a:r>
              <a:rPr lang="en-US" altLang="ja-JP" sz="1600" baseline="30000" dirty="0">
                <a:solidFill>
                  <a:srgbClr val="0000FF"/>
                </a:solidFill>
              </a:rPr>
              <a:t>51</a:t>
            </a:r>
            <a:r>
              <a:rPr lang="en-US" altLang="ja-JP" sz="1600" dirty="0">
                <a:solidFill>
                  <a:srgbClr val="0000FF"/>
                </a:solidFill>
              </a:rPr>
              <a:t> erg/s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E33199E-5138-49A7-BFED-A997E3928AB2}"/>
              </a:ext>
            </a:extLst>
          </p:cNvPr>
          <p:cNvSpPr txBox="1"/>
          <p:nvPr/>
        </p:nvSpPr>
        <p:spPr>
          <a:xfrm>
            <a:off x="738025" y="3120619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>
                <a:solidFill>
                  <a:schemeClr val="accent6"/>
                </a:solidFill>
              </a:rPr>
              <a:t>L</a:t>
            </a:r>
            <a:r>
              <a:rPr kumimoji="1" lang="en-US" altLang="ja-JP" sz="1600" baseline="-25000" dirty="0" err="1">
                <a:solidFill>
                  <a:schemeClr val="accent6"/>
                </a:solidFill>
              </a:rPr>
              <a:t>j</a:t>
            </a:r>
            <a:r>
              <a:rPr lang="en-US" altLang="ja-JP" sz="1600" dirty="0">
                <a:solidFill>
                  <a:schemeClr val="accent6"/>
                </a:solidFill>
              </a:rPr>
              <a:t>= 10</a:t>
            </a:r>
            <a:r>
              <a:rPr lang="en-US" altLang="ja-JP" sz="1600" baseline="30000" dirty="0">
                <a:solidFill>
                  <a:schemeClr val="accent6"/>
                </a:solidFill>
              </a:rPr>
              <a:t>50</a:t>
            </a:r>
            <a:r>
              <a:rPr lang="en-US" altLang="ja-JP" sz="1600" dirty="0">
                <a:solidFill>
                  <a:schemeClr val="accent6"/>
                </a:solidFill>
              </a:rPr>
              <a:t> erg/s</a:t>
            </a:r>
            <a:endParaRPr kumimoji="1" lang="ja-JP" altLang="en-US" sz="1600" dirty="0">
              <a:solidFill>
                <a:schemeClr val="accent6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3ADAE0E-85D4-4D7B-A287-DB160D9C55E0}"/>
              </a:ext>
            </a:extLst>
          </p:cNvPr>
          <p:cNvSpPr txBox="1"/>
          <p:nvPr/>
        </p:nvSpPr>
        <p:spPr>
          <a:xfrm>
            <a:off x="738025" y="3843095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>
                <a:solidFill>
                  <a:srgbClr val="FF0000"/>
                </a:solidFill>
              </a:rPr>
              <a:t>L</a:t>
            </a:r>
            <a:r>
              <a:rPr kumimoji="1" lang="en-US" altLang="ja-JP" sz="1400" baseline="-25000" dirty="0" err="1">
                <a:solidFill>
                  <a:srgbClr val="FF0000"/>
                </a:solidFill>
              </a:rPr>
              <a:t>j</a:t>
            </a:r>
            <a:r>
              <a:rPr lang="en-US" altLang="ja-JP" sz="1400" dirty="0">
                <a:solidFill>
                  <a:srgbClr val="FF0000"/>
                </a:solidFill>
              </a:rPr>
              <a:t>= 10</a:t>
            </a:r>
            <a:r>
              <a:rPr lang="en-US" altLang="ja-JP" sz="1400" baseline="30000" dirty="0">
                <a:solidFill>
                  <a:srgbClr val="FF0000"/>
                </a:solidFill>
              </a:rPr>
              <a:t>49</a:t>
            </a:r>
            <a:r>
              <a:rPr lang="en-US" altLang="ja-JP" sz="1400" dirty="0">
                <a:solidFill>
                  <a:srgbClr val="FF0000"/>
                </a:solidFill>
              </a:rPr>
              <a:t> erg/s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C405CAD-84A0-46A2-A7B7-53ED4B110C11}"/>
              </a:ext>
            </a:extLst>
          </p:cNvPr>
          <p:cNvSpPr/>
          <p:nvPr/>
        </p:nvSpPr>
        <p:spPr>
          <a:xfrm>
            <a:off x="2409875" y="916475"/>
            <a:ext cx="864096" cy="1308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3324BAE-4449-4E7B-8114-4E6587AB674D}"/>
              </a:ext>
            </a:extLst>
          </p:cNvPr>
          <p:cNvSpPr txBox="1"/>
          <p:nvPr/>
        </p:nvSpPr>
        <p:spPr>
          <a:xfrm>
            <a:off x="4636154" y="1880330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>
                <a:solidFill>
                  <a:srgbClr val="0000FF"/>
                </a:solidFill>
              </a:rPr>
              <a:t>L</a:t>
            </a:r>
            <a:r>
              <a:rPr kumimoji="1" lang="en-US" altLang="ja-JP" sz="1600" baseline="-25000" dirty="0" err="1">
                <a:solidFill>
                  <a:srgbClr val="0000FF"/>
                </a:solidFill>
              </a:rPr>
              <a:t>j</a:t>
            </a:r>
            <a:r>
              <a:rPr lang="en-US" altLang="ja-JP" sz="1600" dirty="0">
                <a:solidFill>
                  <a:srgbClr val="0000FF"/>
                </a:solidFill>
              </a:rPr>
              <a:t>= 10</a:t>
            </a:r>
            <a:r>
              <a:rPr lang="en-US" altLang="ja-JP" sz="1600" baseline="30000" dirty="0">
                <a:solidFill>
                  <a:srgbClr val="0000FF"/>
                </a:solidFill>
              </a:rPr>
              <a:t>51</a:t>
            </a:r>
            <a:r>
              <a:rPr lang="en-US" altLang="ja-JP" sz="1600" dirty="0">
                <a:solidFill>
                  <a:srgbClr val="0000FF"/>
                </a:solidFill>
              </a:rPr>
              <a:t> erg/s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6210A4A-F662-466F-B3B0-372567C6235B}"/>
              </a:ext>
            </a:extLst>
          </p:cNvPr>
          <p:cNvSpPr txBox="1"/>
          <p:nvPr/>
        </p:nvSpPr>
        <p:spPr>
          <a:xfrm>
            <a:off x="4389248" y="3276948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>
                <a:solidFill>
                  <a:schemeClr val="accent6"/>
                </a:solidFill>
              </a:rPr>
              <a:t>L</a:t>
            </a:r>
            <a:r>
              <a:rPr kumimoji="1" lang="en-US" altLang="ja-JP" sz="1600" baseline="-25000" dirty="0" err="1">
                <a:solidFill>
                  <a:schemeClr val="accent6"/>
                </a:solidFill>
              </a:rPr>
              <a:t>j</a:t>
            </a:r>
            <a:r>
              <a:rPr lang="en-US" altLang="ja-JP" sz="1600" dirty="0">
                <a:solidFill>
                  <a:schemeClr val="accent6"/>
                </a:solidFill>
              </a:rPr>
              <a:t>= 10</a:t>
            </a:r>
            <a:r>
              <a:rPr lang="en-US" altLang="ja-JP" sz="1600" baseline="30000" dirty="0">
                <a:solidFill>
                  <a:schemeClr val="accent6"/>
                </a:solidFill>
              </a:rPr>
              <a:t>50</a:t>
            </a:r>
            <a:r>
              <a:rPr lang="en-US" altLang="ja-JP" sz="1600" dirty="0">
                <a:solidFill>
                  <a:schemeClr val="accent6"/>
                </a:solidFill>
              </a:rPr>
              <a:t> erg/s</a:t>
            </a:r>
            <a:endParaRPr kumimoji="1" lang="ja-JP" altLang="en-US" sz="1600" dirty="0">
              <a:solidFill>
                <a:schemeClr val="accent6"/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EB43C0A5-A978-457D-BB24-77E5E13F42DD}"/>
              </a:ext>
            </a:extLst>
          </p:cNvPr>
          <p:cNvSpPr/>
          <p:nvPr/>
        </p:nvSpPr>
        <p:spPr>
          <a:xfrm>
            <a:off x="2343161" y="2314184"/>
            <a:ext cx="930810" cy="2302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0DC7D679-2012-450E-B0EE-6F3DEE1B7C7C}"/>
              </a:ext>
            </a:extLst>
          </p:cNvPr>
          <p:cNvSpPr/>
          <p:nvPr/>
        </p:nvSpPr>
        <p:spPr>
          <a:xfrm>
            <a:off x="2553891" y="3698180"/>
            <a:ext cx="720080" cy="1436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A95D58E3-E712-4710-B6C8-1F45563383B0}"/>
              </a:ext>
            </a:extLst>
          </p:cNvPr>
          <p:cNvSpPr/>
          <p:nvPr/>
        </p:nvSpPr>
        <p:spPr>
          <a:xfrm>
            <a:off x="4138067" y="3698181"/>
            <a:ext cx="792088" cy="2824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6ECDA41C-71CD-4EFD-BE2B-183E4AE063EC}"/>
              </a:ext>
            </a:extLst>
          </p:cNvPr>
          <p:cNvSpPr/>
          <p:nvPr/>
        </p:nvSpPr>
        <p:spPr>
          <a:xfrm>
            <a:off x="4148336" y="2328865"/>
            <a:ext cx="792088" cy="2824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7DCF2DE7-2008-42EB-AC15-2878BAAE78A4}"/>
              </a:ext>
            </a:extLst>
          </p:cNvPr>
          <p:cNvSpPr/>
          <p:nvPr/>
        </p:nvSpPr>
        <p:spPr>
          <a:xfrm>
            <a:off x="4137670" y="959549"/>
            <a:ext cx="792088" cy="2824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894666D-36DE-47A0-8EA5-CA107600B539}"/>
              </a:ext>
            </a:extLst>
          </p:cNvPr>
          <p:cNvSpPr txBox="1"/>
          <p:nvPr/>
        </p:nvSpPr>
        <p:spPr>
          <a:xfrm>
            <a:off x="4066059" y="366145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>
                <a:solidFill>
                  <a:srgbClr val="FF0000"/>
                </a:solidFill>
              </a:rPr>
              <a:t>L</a:t>
            </a:r>
            <a:r>
              <a:rPr kumimoji="1" lang="en-US" altLang="ja-JP" sz="1400" baseline="-25000" dirty="0" err="1">
                <a:solidFill>
                  <a:srgbClr val="FF0000"/>
                </a:solidFill>
              </a:rPr>
              <a:t>j</a:t>
            </a:r>
            <a:r>
              <a:rPr lang="en-US" altLang="ja-JP" sz="1400" dirty="0">
                <a:solidFill>
                  <a:srgbClr val="FF0000"/>
                </a:solidFill>
              </a:rPr>
              <a:t>= 10</a:t>
            </a:r>
            <a:r>
              <a:rPr lang="en-US" altLang="ja-JP" sz="1400" baseline="30000" dirty="0">
                <a:solidFill>
                  <a:srgbClr val="FF0000"/>
                </a:solidFill>
              </a:rPr>
              <a:t>49</a:t>
            </a:r>
            <a:r>
              <a:rPr lang="en-US" altLang="ja-JP" sz="1400" dirty="0">
                <a:solidFill>
                  <a:srgbClr val="FF0000"/>
                </a:solidFill>
              </a:rPr>
              <a:t> erg/s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5B62AF9-6B4F-4CAB-969D-4573E5A1DF92}"/>
              </a:ext>
            </a:extLst>
          </p:cNvPr>
          <p:cNvSpPr txBox="1"/>
          <p:nvPr/>
        </p:nvSpPr>
        <p:spPr>
          <a:xfrm>
            <a:off x="1710005" y="5802971"/>
            <a:ext cx="584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</a:rPr>
              <a:t>E</a:t>
            </a:r>
            <a:r>
              <a:rPr kumimoji="1" lang="en-US" altLang="ja-JP" sz="2800" baseline="-25000" dirty="0">
                <a:solidFill>
                  <a:srgbClr val="0000FF"/>
                </a:solidFill>
              </a:rPr>
              <a:t>p</a:t>
            </a:r>
            <a:r>
              <a:rPr kumimoji="1" lang="en-US" altLang="ja-JP" sz="2800" dirty="0">
                <a:solidFill>
                  <a:srgbClr val="0000FF"/>
                </a:solidFill>
              </a:rPr>
              <a:t> &amp;</a:t>
            </a:r>
            <a:r>
              <a:rPr kumimoji="1" lang="ja-JP" altLang="en-US" sz="2800" dirty="0">
                <a:solidFill>
                  <a:srgbClr val="0000FF"/>
                </a:solidFill>
              </a:rPr>
              <a:t> </a:t>
            </a:r>
            <a:r>
              <a:rPr kumimoji="1" lang="en-US" altLang="ja-JP" sz="2800" dirty="0" err="1">
                <a:solidFill>
                  <a:srgbClr val="0000FF"/>
                </a:solidFill>
              </a:rPr>
              <a:t>L</a:t>
            </a:r>
            <a:r>
              <a:rPr kumimoji="1" lang="en-US" altLang="ja-JP" sz="2800" baseline="-25000" dirty="0" err="1">
                <a:solidFill>
                  <a:srgbClr val="0000FF"/>
                </a:solidFill>
              </a:rPr>
              <a:t>p</a:t>
            </a:r>
            <a:r>
              <a:rPr kumimoji="1" lang="ja-JP" altLang="en-US" sz="2800" dirty="0">
                <a:solidFill>
                  <a:srgbClr val="0000FF"/>
                </a:solidFill>
              </a:rPr>
              <a:t> </a:t>
            </a:r>
            <a:r>
              <a:rPr kumimoji="1" lang="en-US" altLang="ja-JP" sz="2800" dirty="0">
                <a:solidFill>
                  <a:srgbClr val="0000FF"/>
                </a:solidFill>
              </a:rPr>
              <a:t>decline</a:t>
            </a:r>
            <a:r>
              <a:rPr kumimoji="1" lang="ja-JP" altLang="en-US" sz="2800" dirty="0">
                <a:solidFill>
                  <a:srgbClr val="0000FF"/>
                </a:solidFill>
              </a:rPr>
              <a:t> </a:t>
            </a:r>
            <a:r>
              <a:rPr kumimoji="1" lang="en-US" altLang="ja-JP" sz="2800" dirty="0">
                <a:solidFill>
                  <a:srgbClr val="0000FF"/>
                </a:solidFill>
              </a:rPr>
              <a:t>as </a:t>
            </a:r>
            <a:r>
              <a:rPr kumimoji="1" lang="en-US" altLang="ja-JP" sz="2800" dirty="0" err="1">
                <a:solidFill>
                  <a:srgbClr val="0000FF"/>
                </a:solidFill>
              </a:rPr>
              <a:t>Θ</a:t>
            </a:r>
            <a:r>
              <a:rPr kumimoji="1" lang="en-US" altLang="ja-JP" sz="2800" baseline="-25000" dirty="0" err="1">
                <a:solidFill>
                  <a:srgbClr val="0000FF"/>
                </a:solidFill>
              </a:rPr>
              <a:t>obs</a:t>
            </a:r>
            <a:r>
              <a:rPr kumimoji="1" lang="en-US" altLang="ja-JP" sz="2800" dirty="0">
                <a:solidFill>
                  <a:srgbClr val="0000FF"/>
                </a:solidFill>
              </a:rPr>
              <a:t> increases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584BC1D-67D3-4D79-9A3F-EA734C454AFB}"/>
              </a:ext>
            </a:extLst>
          </p:cNvPr>
          <p:cNvSpPr/>
          <p:nvPr/>
        </p:nvSpPr>
        <p:spPr>
          <a:xfrm rot="17478115">
            <a:off x="6907053" y="3100944"/>
            <a:ext cx="5335354" cy="726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1EE8509-441B-413F-AE41-B8EF8B8177CA}"/>
              </a:ext>
            </a:extLst>
          </p:cNvPr>
          <p:cNvSpPr/>
          <p:nvPr/>
        </p:nvSpPr>
        <p:spPr>
          <a:xfrm rot="17478115">
            <a:off x="8111079" y="4674956"/>
            <a:ext cx="1140219" cy="726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92B83A8-B263-41F7-BE29-B8086026BB7E}"/>
              </a:ext>
            </a:extLst>
          </p:cNvPr>
          <p:cNvSpPr/>
          <p:nvPr/>
        </p:nvSpPr>
        <p:spPr>
          <a:xfrm rot="12099939">
            <a:off x="6774552" y="5131156"/>
            <a:ext cx="1896902" cy="457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0FC6BA1A-B5D1-48A4-902B-B03E5D1D6AF9}"/>
              </a:ext>
            </a:extLst>
          </p:cNvPr>
          <p:cNvSpPr/>
          <p:nvPr/>
        </p:nvSpPr>
        <p:spPr>
          <a:xfrm>
            <a:off x="927742" y="5229200"/>
            <a:ext cx="5156426" cy="720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8AC85ECB-625B-455A-A62B-1D73714652B5}"/>
              </a:ext>
            </a:extLst>
          </p:cNvPr>
          <p:cNvSpPr/>
          <p:nvPr/>
        </p:nvSpPr>
        <p:spPr>
          <a:xfrm>
            <a:off x="1055446" y="5681836"/>
            <a:ext cx="5156426" cy="720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CF85F357-7BAC-4D1B-ACC9-CB0CFFDA0D25}"/>
              </a:ext>
            </a:extLst>
          </p:cNvPr>
          <p:cNvSpPr/>
          <p:nvPr/>
        </p:nvSpPr>
        <p:spPr>
          <a:xfrm rot="16200000">
            <a:off x="1109218" y="5094115"/>
            <a:ext cx="529778" cy="7999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E8F9C25B-677E-4FE6-ABE3-A003545A07DA}"/>
              </a:ext>
            </a:extLst>
          </p:cNvPr>
          <p:cNvSpPr/>
          <p:nvPr/>
        </p:nvSpPr>
        <p:spPr>
          <a:xfrm rot="16200000">
            <a:off x="2903247" y="5117233"/>
            <a:ext cx="529778" cy="7999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646223C1-7519-4CF8-BFB5-05AB3957434B}"/>
              </a:ext>
            </a:extLst>
          </p:cNvPr>
          <p:cNvSpPr/>
          <p:nvPr/>
        </p:nvSpPr>
        <p:spPr>
          <a:xfrm rot="16200000">
            <a:off x="4654033" y="5154618"/>
            <a:ext cx="529778" cy="7999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5ADE33B-4324-438B-9494-34C733B5763B}"/>
              </a:ext>
            </a:extLst>
          </p:cNvPr>
          <p:cNvSpPr txBox="1"/>
          <p:nvPr/>
        </p:nvSpPr>
        <p:spPr>
          <a:xfrm>
            <a:off x="795162" y="5310320"/>
            <a:ext cx="124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/>
              <a:t>Θ</a:t>
            </a:r>
            <a:r>
              <a:rPr lang="en-US" altLang="ja-JP" baseline="-25000" dirty="0" err="1"/>
              <a:t>obs</a:t>
            </a:r>
            <a:r>
              <a:rPr lang="en-US" altLang="ja-JP" baseline="-25000" dirty="0"/>
              <a:t> </a:t>
            </a:r>
            <a:r>
              <a:rPr lang="en-US" altLang="ja-JP" dirty="0"/>
              <a:t>= 0°</a:t>
            </a:r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76853B1-8532-4A9D-AAAB-ABFCCEFEA920}"/>
              </a:ext>
            </a:extLst>
          </p:cNvPr>
          <p:cNvSpPr txBox="1"/>
          <p:nvPr/>
        </p:nvSpPr>
        <p:spPr>
          <a:xfrm>
            <a:off x="2636680" y="5322304"/>
            <a:ext cx="124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/>
              <a:t>Θ</a:t>
            </a:r>
            <a:r>
              <a:rPr lang="en-US" altLang="ja-JP" baseline="-25000" dirty="0" err="1"/>
              <a:t>obs</a:t>
            </a:r>
            <a:r>
              <a:rPr lang="en-US" altLang="ja-JP" baseline="-25000" dirty="0"/>
              <a:t> </a:t>
            </a:r>
            <a:r>
              <a:rPr lang="en-US" altLang="ja-JP" dirty="0"/>
              <a:t>= 5°</a:t>
            </a:r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4E0F6A4-3142-4CFF-85B4-D42EA02B954F}"/>
              </a:ext>
            </a:extLst>
          </p:cNvPr>
          <p:cNvSpPr txBox="1"/>
          <p:nvPr/>
        </p:nvSpPr>
        <p:spPr>
          <a:xfrm>
            <a:off x="4211960" y="5341846"/>
            <a:ext cx="140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/>
              <a:t>Θ</a:t>
            </a:r>
            <a:r>
              <a:rPr lang="en-US" altLang="ja-JP" baseline="-25000" dirty="0" err="1"/>
              <a:t>obs</a:t>
            </a:r>
            <a:r>
              <a:rPr lang="en-US" altLang="ja-JP" baseline="-25000" dirty="0"/>
              <a:t> </a:t>
            </a:r>
            <a:r>
              <a:rPr lang="en-US" altLang="ja-JP" dirty="0"/>
              <a:t>= 10°</a:t>
            </a:r>
            <a:endParaRPr kumimoji="1" lang="ja-JP" altLang="en-US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3DA5EDA1-F3CA-41F7-A0AC-08518CE3D55A}"/>
              </a:ext>
            </a:extLst>
          </p:cNvPr>
          <p:cNvSpPr/>
          <p:nvPr/>
        </p:nvSpPr>
        <p:spPr>
          <a:xfrm>
            <a:off x="5927326" y="5289702"/>
            <a:ext cx="260664" cy="449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C87AE49E-3F05-4E6C-B6E2-7081482F3322}"/>
              </a:ext>
            </a:extLst>
          </p:cNvPr>
          <p:cNvCxnSpPr>
            <a:cxnSpLocks/>
          </p:cNvCxnSpPr>
          <p:nvPr/>
        </p:nvCxnSpPr>
        <p:spPr>
          <a:xfrm flipH="1">
            <a:off x="5330494" y="899593"/>
            <a:ext cx="421784" cy="5469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91F39DEE-A054-4360-ADCA-C80CCD7A3DC4}"/>
              </a:ext>
            </a:extLst>
          </p:cNvPr>
          <p:cNvCxnSpPr>
            <a:cxnSpLocks/>
          </p:cNvCxnSpPr>
          <p:nvPr/>
        </p:nvCxnSpPr>
        <p:spPr>
          <a:xfrm flipH="1">
            <a:off x="4940424" y="2397190"/>
            <a:ext cx="683362" cy="8580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EBDE1FA8-928A-4F4B-ACF8-E11A60E04951}"/>
              </a:ext>
            </a:extLst>
          </p:cNvPr>
          <p:cNvCxnSpPr>
            <a:cxnSpLocks/>
          </p:cNvCxnSpPr>
          <p:nvPr/>
        </p:nvCxnSpPr>
        <p:spPr>
          <a:xfrm flipH="1">
            <a:off x="4569006" y="3709951"/>
            <a:ext cx="1066587" cy="9284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479802E-52AF-4283-8AFC-C34F6F4B5231}"/>
              </a:ext>
            </a:extLst>
          </p:cNvPr>
          <p:cNvSpPr txBox="1"/>
          <p:nvPr/>
        </p:nvSpPr>
        <p:spPr>
          <a:xfrm rot="18025161">
            <a:off x="5069909" y="1310406"/>
            <a:ext cx="66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/>
              <a:t>Θ</a:t>
            </a:r>
            <a:r>
              <a:rPr lang="en-US" altLang="ja-JP" baseline="-25000" dirty="0" err="1"/>
              <a:t>obs</a:t>
            </a:r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73BFC40-88FA-465A-8105-C5443A91C9BE}"/>
              </a:ext>
            </a:extLst>
          </p:cNvPr>
          <p:cNvSpPr txBox="1"/>
          <p:nvPr/>
        </p:nvSpPr>
        <p:spPr>
          <a:xfrm rot="18025161">
            <a:off x="4911751" y="2890402"/>
            <a:ext cx="66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/>
              <a:t>Θ</a:t>
            </a:r>
            <a:r>
              <a:rPr lang="en-US" altLang="ja-JP" baseline="-25000" dirty="0" err="1"/>
              <a:t>obs</a:t>
            </a:r>
            <a:endParaRPr kumimoji="1" lang="ja-JP" altLang="en-US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A4507B6-993E-4595-B632-C35822CB23B6}"/>
              </a:ext>
            </a:extLst>
          </p:cNvPr>
          <p:cNvSpPr txBox="1"/>
          <p:nvPr/>
        </p:nvSpPr>
        <p:spPr>
          <a:xfrm rot="19011894">
            <a:off x="4608945" y="4368336"/>
            <a:ext cx="66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/>
              <a:t>Θ</a:t>
            </a:r>
            <a:r>
              <a:rPr lang="en-US" altLang="ja-JP" baseline="-25000" dirty="0" err="1"/>
              <a:t>obs</a:t>
            </a:r>
            <a:endParaRPr kumimoji="1" lang="ja-JP" altLang="en-US" dirty="0"/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45CBF347-94A6-44F4-843E-895680CFAF9E}"/>
              </a:ext>
            </a:extLst>
          </p:cNvPr>
          <p:cNvCxnSpPr>
            <a:cxnSpLocks/>
          </p:cNvCxnSpPr>
          <p:nvPr/>
        </p:nvCxnSpPr>
        <p:spPr>
          <a:xfrm flipH="1">
            <a:off x="1766604" y="1018693"/>
            <a:ext cx="20405" cy="8927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041D3540-D928-4CF0-9343-8C32F64C326E}"/>
              </a:ext>
            </a:extLst>
          </p:cNvPr>
          <p:cNvCxnSpPr>
            <a:cxnSpLocks/>
          </p:cNvCxnSpPr>
          <p:nvPr/>
        </p:nvCxnSpPr>
        <p:spPr>
          <a:xfrm>
            <a:off x="2343161" y="2567400"/>
            <a:ext cx="0" cy="8788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7BA41975-658E-4BE5-A630-102AA2F83CE7}"/>
              </a:ext>
            </a:extLst>
          </p:cNvPr>
          <p:cNvCxnSpPr>
            <a:cxnSpLocks/>
          </p:cNvCxnSpPr>
          <p:nvPr/>
        </p:nvCxnSpPr>
        <p:spPr>
          <a:xfrm flipH="1">
            <a:off x="2125667" y="3773069"/>
            <a:ext cx="20405" cy="8927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8DCB6C5-06E5-4992-8D48-A65C55C7559F}"/>
              </a:ext>
            </a:extLst>
          </p:cNvPr>
          <p:cNvSpPr txBox="1"/>
          <p:nvPr/>
        </p:nvSpPr>
        <p:spPr>
          <a:xfrm rot="16200000">
            <a:off x="1185997" y="1398547"/>
            <a:ext cx="66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/>
              <a:t>Θ</a:t>
            </a:r>
            <a:r>
              <a:rPr lang="en-US" altLang="ja-JP" baseline="-25000" dirty="0" err="1"/>
              <a:t>obs</a:t>
            </a:r>
            <a:endParaRPr kumimoji="1" lang="ja-JP" altLang="en-US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8001A085-4614-41BA-AEA7-9B4F9DB62EC2}"/>
              </a:ext>
            </a:extLst>
          </p:cNvPr>
          <p:cNvSpPr txBox="1"/>
          <p:nvPr/>
        </p:nvSpPr>
        <p:spPr>
          <a:xfrm rot="16200000">
            <a:off x="1822136" y="2781275"/>
            <a:ext cx="66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/>
              <a:t>Θ</a:t>
            </a:r>
            <a:r>
              <a:rPr lang="en-US" altLang="ja-JP" baseline="-25000" dirty="0" err="1"/>
              <a:t>obs</a:t>
            </a:r>
            <a:endParaRPr kumimoji="1" lang="ja-JP" altLang="en-US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A3E4B12-CCA9-40D3-A71B-649EF03B217A}"/>
              </a:ext>
            </a:extLst>
          </p:cNvPr>
          <p:cNvSpPr txBox="1"/>
          <p:nvPr/>
        </p:nvSpPr>
        <p:spPr>
          <a:xfrm rot="16200000">
            <a:off x="1581311" y="4143797"/>
            <a:ext cx="66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/>
              <a:t>Θ</a:t>
            </a:r>
            <a:r>
              <a:rPr lang="en-US" altLang="ja-JP" baseline="-25000" dirty="0" err="1"/>
              <a:t>obs</a:t>
            </a:r>
            <a:endParaRPr kumimoji="1" lang="ja-JP" altLang="en-US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C124DB58-E1DD-4A99-9838-488C5E122777}"/>
              </a:ext>
            </a:extLst>
          </p:cNvPr>
          <p:cNvSpPr txBox="1"/>
          <p:nvPr/>
        </p:nvSpPr>
        <p:spPr>
          <a:xfrm>
            <a:off x="323528" y="6309753"/>
            <a:ext cx="86409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l</a:t>
            </a:r>
            <a:r>
              <a:rPr kumimoji="1" lang="en-US" altLang="ja-JP" sz="2400" dirty="0"/>
              <a:t>ateral structure </a:t>
            </a:r>
            <a:r>
              <a:rPr lang="en-US" altLang="ja-JP" sz="2400" dirty="0"/>
              <a:t>of jet induces the viewing angle dependence</a:t>
            </a:r>
            <a:r>
              <a:rPr kumimoji="1" lang="en-US" altLang="ja-JP" sz="2400" dirty="0"/>
              <a:t> 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31094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B856D849-4A2C-4ED3-839D-E8CAF6999B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63" y="836712"/>
            <a:ext cx="7124121" cy="5151484"/>
          </a:xfrm>
          <a:prstGeom prst="rect">
            <a:avLst/>
          </a:prstGeom>
        </p:spPr>
      </p:pic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539552" y="236057"/>
            <a:ext cx="8136904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200" b="1" dirty="0" err="1">
                <a:solidFill>
                  <a:schemeClr val="tx2"/>
                </a:solidFill>
              </a:rPr>
              <a:t>Yonetoku</a:t>
            </a:r>
            <a:r>
              <a:rPr lang="en-US" altLang="ja-JP" sz="3200" b="1" dirty="0">
                <a:solidFill>
                  <a:schemeClr val="tx2"/>
                </a:solidFill>
              </a:rPr>
              <a:t> relation</a:t>
            </a:r>
            <a:endParaRPr lang="ja-JP" alt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E9DDF4A-C76D-4245-B67E-DD6DB88106A3}"/>
              </a:ext>
            </a:extLst>
          </p:cNvPr>
          <p:cNvSpPr txBox="1"/>
          <p:nvPr/>
        </p:nvSpPr>
        <p:spPr>
          <a:xfrm>
            <a:off x="2106985" y="148478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</a:rPr>
              <a:t>Blue : </a:t>
            </a:r>
            <a:r>
              <a:rPr kumimoji="1" lang="en-US" altLang="ja-JP" dirty="0" err="1">
                <a:solidFill>
                  <a:srgbClr val="0000FF"/>
                </a:solidFill>
              </a:rPr>
              <a:t>L</a:t>
            </a:r>
            <a:r>
              <a:rPr kumimoji="1" lang="en-US" altLang="ja-JP" baseline="-25000" dirty="0" err="1">
                <a:solidFill>
                  <a:srgbClr val="0000FF"/>
                </a:solidFill>
              </a:rPr>
              <a:t>j</a:t>
            </a:r>
            <a:r>
              <a:rPr lang="en-US" altLang="ja-JP" dirty="0">
                <a:solidFill>
                  <a:srgbClr val="0000FF"/>
                </a:solidFill>
              </a:rPr>
              <a:t>= 10</a:t>
            </a:r>
            <a:r>
              <a:rPr lang="en-US" altLang="ja-JP" baseline="30000" dirty="0">
                <a:solidFill>
                  <a:srgbClr val="0000FF"/>
                </a:solidFill>
              </a:rPr>
              <a:t>51</a:t>
            </a:r>
            <a:r>
              <a:rPr lang="en-US" altLang="ja-JP" dirty="0">
                <a:solidFill>
                  <a:srgbClr val="0000FF"/>
                </a:solidFill>
              </a:rPr>
              <a:t> erg/s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19E2DB-66A4-4096-9266-8675024FAECB}"/>
              </a:ext>
            </a:extLst>
          </p:cNvPr>
          <p:cNvSpPr txBox="1"/>
          <p:nvPr/>
        </p:nvSpPr>
        <p:spPr>
          <a:xfrm>
            <a:off x="1907704" y="177281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accent6"/>
                </a:solidFill>
              </a:rPr>
              <a:t>Green</a:t>
            </a:r>
            <a:r>
              <a:rPr kumimoji="1" lang="en-US" altLang="ja-JP" dirty="0">
                <a:solidFill>
                  <a:schemeClr val="accent6"/>
                </a:solidFill>
              </a:rPr>
              <a:t> : </a:t>
            </a:r>
            <a:r>
              <a:rPr kumimoji="1" lang="en-US" altLang="ja-JP" dirty="0" err="1">
                <a:solidFill>
                  <a:schemeClr val="accent6"/>
                </a:solidFill>
              </a:rPr>
              <a:t>L</a:t>
            </a:r>
            <a:r>
              <a:rPr kumimoji="1" lang="en-US" altLang="ja-JP" baseline="-25000" dirty="0" err="1">
                <a:solidFill>
                  <a:schemeClr val="accent6"/>
                </a:solidFill>
              </a:rPr>
              <a:t>j</a:t>
            </a:r>
            <a:r>
              <a:rPr lang="en-US" altLang="ja-JP" dirty="0">
                <a:solidFill>
                  <a:schemeClr val="accent6"/>
                </a:solidFill>
              </a:rPr>
              <a:t>= 10</a:t>
            </a:r>
            <a:r>
              <a:rPr lang="en-US" altLang="ja-JP" baseline="30000" dirty="0">
                <a:solidFill>
                  <a:schemeClr val="accent6"/>
                </a:solidFill>
              </a:rPr>
              <a:t>50</a:t>
            </a:r>
            <a:r>
              <a:rPr lang="en-US" altLang="ja-JP" dirty="0">
                <a:solidFill>
                  <a:schemeClr val="accent6"/>
                </a:solidFill>
              </a:rPr>
              <a:t> erg/s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365F65-AE84-4B43-B638-145EFA3CE995}"/>
              </a:ext>
            </a:extLst>
          </p:cNvPr>
          <p:cNvSpPr txBox="1"/>
          <p:nvPr/>
        </p:nvSpPr>
        <p:spPr>
          <a:xfrm>
            <a:off x="2123728" y="2060852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Red : </a:t>
            </a:r>
            <a:r>
              <a:rPr kumimoji="1" lang="en-US" altLang="ja-JP" dirty="0" err="1">
                <a:solidFill>
                  <a:srgbClr val="FF0000"/>
                </a:solidFill>
              </a:rPr>
              <a:t>L</a:t>
            </a:r>
            <a:r>
              <a:rPr kumimoji="1" lang="en-US" altLang="ja-JP" baseline="-25000" dirty="0" err="1">
                <a:solidFill>
                  <a:srgbClr val="FF0000"/>
                </a:solidFill>
              </a:rPr>
              <a:t>j</a:t>
            </a:r>
            <a:r>
              <a:rPr lang="en-US" altLang="ja-JP" dirty="0">
                <a:solidFill>
                  <a:srgbClr val="FF0000"/>
                </a:solidFill>
              </a:rPr>
              <a:t>= 10</a:t>
            </a:r>
            <a:r>
              <a:rPr lang="en-US" altLang="ja-JP" baseline="30000" dirty="0">
                <a:solidFill>
                  <a:srgbClr val="FF0000"/>
                </a:solidFill>
              </a:rPr>
              <a:t>49</a:t>
            </a:r>
            <a:r>
              <a:rPr lang="en-US" altLang="ja-JP" dirty="0">
                <a:solidFill>
                  <a:srgbClr val="FF0000"/>
                </a:solidFill>
              </a:rPr>
              <a:t> erg/s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5CBD242-AF3D-49B3-AFDE-0F90D6C67B6C}"/>
              </a:ext>
            </a:extLst>
          </p:cNvPr>
          <p:cNvSpPr txBox="1"/>
          <p:nvPr/>
        </p:nvSpPr>
        <p:spPr>
          <a:xfrm>
            <a:off x="395536" y="6075724"/>
            <a:ext cx="84249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11438" y="5889225"/>
            <a:ext cx="6651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000" dirty="0">
                <a:solidFill>
                  <a:srgbClr val="FF0000"/>
                </a:solidFill>
              </a:rPr>
              <a:t>Remarkable match with observations</a:t>
            </a:r>
            <a:endParaRPr kumimoji="1" lang="ja-JP" alt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40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313BDA2-36DC-4F43-A089-01A4A1416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327695"/>
            <a:ext cx="8136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200" b="1" dirty="0">
                <a:solidFill>
                  <a:schemeClr val="tx2"/>
                </a:solidFill>
              </a:rPr>
              <a:t>Time resolved </a:t>
            </a:r>
            <a:r>
              <a:rPr lang="en-US" altLang="ja-JP" sz="3200" b="1" dirty="0" err="1">
                <a:solidFill>
                  <a:schemeClr val="tx2"/>
                </a:solidFill>
              </a:rPr>
              <a:t>Yonetoku</a:t>
            </a:r>
            <a:r>
              <a:rPr lang="en-US" altLang="ja-JP" sz="3200" b="1" dirty="0">
                <a:solidFill>
                  <a:schemeClr val="tx2"/>
                </a:solidFill>
              </a:rPr>
              <a:t> relation</a:t>
            </a:r>
            <a:endParaRPr lang="ja-JP" altLang="en-US" sz="3200" b="1" dirty="0">
              <a:solidFill>
                <a:schemeClr val="tx2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23F72A8-4C20-400A-8ABA-287064C48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13070"/>
            <a:ext cx="3322754" cy="248497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BD2987-085D-440A-AFED-5E5A7526E9AC}"/>
              </a:ext>
            </a:extLst>
          </p:cNvPr>
          <p:cNvSpPr txBox="1"/>
          <p:nvPr/>
        </p:nvSpPr>
        <p:spPr>
          <a:xfrm>
            <a:off x="539552" y="3933056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Lu + 2012</a:t>
            </a:r>
          </a:p>
          <a:p>
            <a:r>
              <a:rPr lang="en-US" altLang="ja-JP" dirty="0"/>
              <a:t> 15 GRBs with time resolved </a:t>
            </a:r>
          </a:p>
          <a:p>
            <a:r>
              <a:rPr lang="en-US" altLang="ja-JP" dirty="0"/>
              <a:t>  Ep and  redshift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692352D-0EE4-429A-9254-759414E7B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43698"/>
            <a:ext cx="5318206" cy="369979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E68FDAB-5B1A-434A-A3E5-4C8DEB5FD5F4}"/>
              </a:ext>
            </a:extLst>
          </p:cNvPr>
          <p:cNvSpPr txBox="1"/>
          <p:nvPr/>
        </p:nvSpPr>
        <p:spPr>
          <a:xfrm>
            <a:off x="-125559" y="5301208"/>
            <a:ext cx="928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err="1">
                <a:solidFill>
                  <a:srgbClr val="0000FF"/>
                </a:solidFill>
              </a:rPr>
              <a:t>Yonetoku</a:t>
            </a:r>
            <a:r>
              <a:rPr kumimoji="1" lang="en-US" altLang="ja-JP" sz="2400" dirty="0">
                <a:solidFill>
                  <a:srgbClr val="0000FF"/>
                </a:solidFill>
              </a:rPr>
              <a:t> Relation ho</a:t>
            </a:r>
            <a:r>
              <a:rPr lang="en-US" altLang="ja-JP" sz="2400" dirty="0">
                <a:solidFill>
                  <a:srgbClr val="0000FF"/>
                </a:solidFill>
              </a:rPr>
              <a:t>lds </a:t>
            </a:r>
            <a:r>
              <a:rPr lang="en-US" altLang="ja-JP" sz="2400" i="1" dirty="0">
                <a:solidFill>
                  <a:srgbClr val="0000FF"/>
                </a:solidFill>
              </a:rPr>
              <a:t>regardless</a:t>
            </a:r>
            <a:r>
              <a:rPr lang="en-US" altLang="ja-JP" sz="2400" dirty="0">
                <a:solidFill>
                  <a:srgbClr val="0000FF"/>
                </a:solidFill>
              </a:rPr>
              <a:t> of the time interval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95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8143">
            <a:off x="5965192" y="1736369"/>
            <a:ext cx="4209376" cy="3106827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 rot="7042849">
            <a:off x="7395751" y="4283997"/>
            <a:ext cx="530336" cy="1896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 rot="20937692">
            <a:off x="7076571" y="1959073"/>
            <a:ext cx="268509" cy="3287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21C2B80-FF0A-47DB-8D87-2814F6FE6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988433"/>
            <a:ext cx="5855785" cy="4069871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730061" y="764704"/>
            <a:ext cx="889611" cy="4032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02267" y="127227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20%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93728" y="288440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1</a:t>
            </a:r>
            <a:r>
              <a:rPr kumimoji="1" lang="en-US" altLang="ja-JP" sz="2400" dirty="0"/>
              <a:t>0%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63573" y="370089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 5%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13675" y="2078338"/>
            <a:ext cx="88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 15%</a:t>
            </a:r>
            <a:endParaRPr kumimoji="1" lang="ja-JP" altLang="en-US" sz="2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-134029" y="1124744"/>
            <a:ext cx="504056" cy="3466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s</a:t>
            </a:r>
            <a:endParaRPr kumimoji="1" lang="ja-JP" altLang="en-US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 rot="-5400000">
            <a:off x="-921078" y="2824931"/>
            <a:ext cx="3244464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800" b="1" dirty="0">
                <a:latin typeface="Century" pitchFamily="18" charset="0"/>
              </a:rPr>
              <a:t>DOP</a:t>
            </a:r>
            <a:r>
              <a:rPr lang="ja-JP" altLang="en-US" sz="1800" b="1" dirty="0">
                <a:latin typeface="Century" pitchFamily="18" charset="0"/>
              </a:rPr>
              <a:t>（％）＝</a:t>
            </a:r>
            <a:r>
              <a:rPr lang="en-US" altLang="ja-JP" sz="1800" b="1" dirty="0">
                <a:latin typeface="Century" pitchFamily="18" charset="0"/>
              </a:rPr>
              <a:t>(I</a:t>
            </a:r>
            <a:r>
              <a:rPr lang="en-US" altLang="ja-JP" sz="2400" baseline="-25000" dirty="0"/>
              <a:t>+</a:t>
            </a:r>
            <a:r>
              <a:rPr lang="en-US" altLang="ja-JP" sz="2400" b="1" baseline="-25000" dirty="0"/>
              <a:t> </a:t>
            </a:r>
            <a:r>
              <a:rPr lang="en-US" altLang="ja-JP" sz="1800" b="1" dirty="0"/>
              <a:t>- </a:t>
            </a:r>
            <a:r>
              <a:rPr lang="en-US" altLang="ja-JP" sz="1800" b="1" dirty="0">
                <a:latin typeface="Century" pitchFamily="18" charset="0"/>
              </a:rPr>
              <a:t>I</a:t>
            </a:r>
            <a:r>
              <a:rPr lang="en-US" altLang="ja-JP" sz="2400" baseline="-25000" dirty="0"/>
              <a:t>-</a:t>
            </a:r>
            <a:r>
              <a:rPr lang="en-US" altLang="ja-JP" sz="2000" b="1" dirty="0"/>
              <a:t>) / </a:t>
            </a:r>
            <a:r>
              <a:rPr lang="en-US" altLang="ja-JP" sz="1800" b="1" dirty="0">
                <a:latin typeface="Century" pitchFamily="18" charset="0"/>
              </a:rPr>
              <a:t>(I</a:t>
            </a:r>
            <a:r>
              <a:rPr lang="en-US" altLang="ja-JP" sz="2400" baseline="-25000" dirty="0"/>
              <a:t>+</a:t>
            </a:r>
            <a:r>
              <a:rPr lang="en-US" altLang="ja-JP" sz="2400" b="1" baseline="-25000" dirty="0"/>
              <a:t> </a:t>
            </a:r>
            <a:r>
              <a:rPr lang="en-US" altLang="ja-JP" sz="1800" b="1" dirty="0"/>
              <a:t>+ </a:t>
            </a:r>
            <a:r>
              <a:rPr lang="en-US" altLang="ja-JP" sz="1800" b="1" dirty="0">
                <a:latin typeface="Century" pitchFamily="18" charset="0"/>
              </a:rPr>
              <a:t>I</a:t>
            </a:r>
            <a:r>
              <a:rPr lang="en-US" altLang="ja-JP" sz="2400" baseline="-25000" dirty="0"/>
              <a:t>-</a:t>
            </a:r>
            <a:r>
              <a:rPr lang="en-US" altLang="ja-JP" sz="2000" b="1" dirty="0"/>
              <a:t>)</a:t>
            </a:r>
            <a:endParaRPr lang="ja-JP" altLang="en-US" sz="1200" dirty="0">
              <a:latin typeface="Century" pitchFamily="18" charset="0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2384992" y="252193"/>
            <a:ext cx="4535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200" b="1" dirty="0">
                <a:solidFill>
                  <a:schemeClr val="tx2"/>
                </a:solidFill>
              </a:rPr>
              <a:t>polarization</a:t>
            </a:r>
            <a:endParaRPr lang="ja-JP" altLang="en-US" sz="3200" b="1" dirty="0">
              <a:solidFill>
                <a:schemeClr val="tx2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 rot="1566309">
            <a:off x="8989048" y="1847588"/>
            <a:ext cx="504056" cy="369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879131">
            <a:off x="6966572" y="4401900"/>
            <a:ext cx="422530" cy="570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701563" y="5523696"/>
            <a:ext cx="6651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</a:rPr>
              <a:t>High</a:t>
            </a:r>
            <a:r>
              <a:rPr kumimoji="1" lang="en-US" altLang="ja-JP" sz="2400" dirty="0">
                <a:solidFill>
                  <a:srgbClr val="0000FF"/>
                </a:solidFill>
              </a:rPr>
              <a:t> polarization (&gt;10%) at </a:t>
            </a:r>
            <a:r>
              <a:rPr lang="en-US" altLang="ja-JP" sz="2400" dirty="0">
                <a:solidFill>
                  <a:srgbClr val="0000FF"/>
                </a:solidFill>
              </a:rPr>
              <a:t>large </a:t>
            </a:r>
            <a:r>
              <a:rPr lang="en-US" altLang="ja-JP" sz="2400" dirty="0" err="1">
                <a:solidFill>
                  <a:srgbClr val="0000FF"/>
                </a:solidFill>
              </a:rPr>
              <a:t>Θ</a:t>
            </a:r>
            <a:r>
              <a:rPr lang="en-US" altLang="ja-JP" sz="2400" baseline="-25000" dirty="0" err="1">
                <a:solidFill>
                  <a:srgbClr val="0000FF"/>
                </a:solidFill>
              </a:rPr>
              <a:t>obs</a:t>
            </a:r>
            <a:r>
              <a:rPr lang="en-US" altLang="ja-JP" sz="2400" dirty="0">
                <a:solidFill>
                  <a:srgbClr val="0000FF"/>
                </a:solidFill>
              </a:rPr>
              <a:t> 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9ECCC0E-797E-4056-A0D3-494686E4E28C}"/>
              </a:ext>
            </a:extLst>
          </p:cNvPr>
          <p:cNvSpPr txBox="1"/>
          <p:nvPr/>
        </p:nvSpPr>
        <p:spPr>
          <a:xfrm>
            <a:off x="3971238" y="5064806"/>
            <a:ext cx="10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/>
              <a:t>Θ</a:t>
            </a:r>
            <a:r>
              <a:rPr kumimoji="1" lang="en-US" altLang="ja-JP" dirty="0" err="1"/>
              <a:t>obs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58B8605-0BC3-43F8-8DD0-5895A6C1E51F}"/>
              </a:ext>
            </a:extLst>
          </p:cNvPr>
          <p:cNvSpPr txBox="1"/>
          <p:nvPr/>
        </p:nvSpPr>
        <p:spPr>
          <a:xfrm>
            <a:off x="1475656" y="4787860"/>
            <a:ext cx="58170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/>
              <a:t>-15°</a:t>
            </a:r>
            <a:r>
              <a:rPr lang="ja-JP" altLang="en-US" b="1" dirty="0"/>
              <a:t>　　</a:t>
            </a:r>
            <a:r>
              <a:rPr lang="en-US" altLang="ja-JP" b="1" dirty="0"/>
              <a:t>-10°</a:t>
            </a:r>
            <a:r>
              <a:rPr lang="ja-JP" altLang="en-US" b="1" dirty="0"/>
              <a:t>　　</a:t>
            </a:r>
            <a:r>
              <a:rPr lang="en-US" altLang="ja-JP" b="1" dirty="0"/>
              <a:t> -5°        0°</a:t>
            </a:r>
            <a:r>
              <a:rPr lang="ja-JP" altLang="en-US" b="1" dirty="0"/>
              <a:t>        </a:t>
            </a:r>
            <a:r>
              <a:rPr lang="en-US" altLang="ja-JP" b="1" dirty="0"/>
              <a:t>5°      10°</a:t>
            </a:r>
            <a:r>
              <a:rPr lang="ja-JP" altLang="en-US" b="1" dirty="0"/>
              <a:t>　　</a:t>
            </a:r>
            <a:r>
              <a:rPr lang="en-US" altLang="ja-JP" b="1" dirty="0"/>
              <a:t>15°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90629" y="445616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 0%</a:t>
            </a:r>
            <a:endParaRPr kumimoji="1" lang="ja-JP" altLang="en-US" sz="2400" dirty="0"/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0BFD6C84-7E79-4BCA-87FA-B7FF7A4CFBA4}"/>
              </a:ext>
            </a:extLst>
          </p:cNvPr>
          <p:cNvCxnSpPr>
            <a:cxnSpLocks/>
          </p:cNvCxnSpPr>
          <p:nvPr/>
        </p:nvCxnSpPr>
        <p:spPr>
          <a:xfrm>
            <a:off x="4337315" y="1068793"/>
            <a:ext cx="0" cy="3656351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BFEFC591-2635-4080-90C1-E0F63701C0F1}"/>
              </a:ext>
            </a:extLst>
          </p:cNvPr>
          <p:cNvCxnSpPr>
            <a:cxnSpLocks/>
          </p:cNvCxnSpPr>
          <p:nvPr/>
        </p:nvCxnSpPr>
        <p:spPr>
          <a:xfrm flipV="1">
            <a:off x="4337315" y="1628800"/>
            <a:ext cx="281183" cy="10513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879CBB9-5D68-4C42-968A-45BB04BD556F}"/>
              </a:ext>
            </a:extLst>
          </p:cNvPr>
          <p:cNvSpPr txBox="1"/>
          <p:nvPr/>
        </p:nvSpPr>
        <p:spPr>
          <a:xfrm>
            <a:off x="4561289" y="1415973"/>
            <a:ext cx="114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Jet axis</a:t>
            </a:r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6115516-FCC8-6645-BBAC-10C168572435}"/>
              </a:ext>
            </a:extLst>
          </p:cNvPr>
          <p:cNvSpPr txBox="1"/>
          <p:nvPr/>
        </p:nvSpPr>
        <p:spPr>
          <a:xfrm rot="1767184">
            <a:off x="2939822" y="2929939"/>
            <a:ext cx="2733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FF3399">
                    <a:alpha val="55000"/>
                  </a:srgbClr>
                </a:solidFill>
                <a:latin typeface="Arial Black" panose="020B0A04020102020204" pitchFamily="34" charset="0"/>
              </a:rPr>
              <a:t>Preliminary</a:t>
            </a:r>
            <a:endParaRPr kumimoji="1" lang="ja-JP" altLang="en-US" sz="2800" dirty="0">
              <a:solidFill>
                <a:srgbClr val="FF3399">
                  <a:alpha val="5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791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テキスト ボックス 2"/>
          <p:cNvSpPr txBox="1">
            <a:spLocks noChangeArrowheads="1"/>
          </p:cNvSpPr>
          <p:nvPr/>
        </p:nvSpPr>
        <p:spPr bwMode="auto">
          <a:xfrm>
            <a:off x="2627313" y="260350"/>
            <a:ext cx="3816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200" b="1" dirty="0">
                <a:solidFill>
                  <a:schemeClr val="tx2"/>
                </a:solidFill>
              </a:rPr>
              <a:t>Summary</a:t>
            </a: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940991" y="1211789"/>
            <a:ext cx="751488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600" dirty="0" err="1"/>
              <a:t>Yonetoku</a:t>
            </a:r>
            <a:r>
              <a:rPr lang="en-US" altLang="ja-JP" sz="2600" dirty="0"/>
              <a:t> relation is an inherent feature of </a:t>
            </a:r>
            <a:r>
              <a:rPr lang="en-US" altLang="ja-JP" sz="2600" dirty="0" err="1"/>
              <a:t>photospheric</a:t>
            </a:r>
            <a:r>
              <a:rPr lang="en-US" altLang="ja-JP" sz="2600" dirty="0"/>
              <a:t> emission </a:t>
            </a:r>
          </a:p>
        </p:txBody>
      </p:sp>
      <p:sp>
        <p:nvSpPr>
          <p:cNvPr id="18444" name="Text Box 20"/>
          <p:cNvSpPr txBox="1">
            <a:spLocks noChangeArrowheads="1"/>
          </p:cNvSpPr>
          <p:nvPr/>
        </p:nvSpPr>
        <p:spPr bwMode="auto">
          <a:xfrm>
            <a:off x="1447801" y="2361074"/>
            <a:ext cx="65516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dirty="0">
                <a:solidFill>
                  <a:srgbClr val="0000FF"/>
                </a:solidFill>
              </a:rPr>
              <a:t>Lateral structure of jet developed during propagation is an origin of the correlation between E</a:t>
            </a:r>
            <a:r>
              <a:rPr lang="ja-JP" altLang="en-US" sz="2000" dirty="0">
                <a:solidFill>
                  <a:srgbClr val="0000FF"/>
                </a:solidFill>
              </a:rPr>
              <a:t>ｐ </a:t>
            </a:r>
            <a:r>
              <a:rPr lang="en-US" altLang="ja-JP" sz="2000" dirty="0">
                <a:solidFill>
                  <a:srgbClr val="0000FF"/>
                </a:solidFill>
              </a:rPr>
              <a:t>&amp; </a:t>
            </a:r>
            <a:r>
              <a:rPr lang="en-US" altLang="ja-JP" sz="2000" dirty="0" err="1">
                <a:solidFill>
                  <a:srgbClr val="0000FF"/>
                </a:solidFill>
              </a:rPr>
              <a:t>Lp</a:t>
            </a:r>
            <a:endParaRPr lang="en-US" altLang="ja-JP" sz="2000" dirty="0">
              <a:solidFill>
                <a:srgbClr val="0000FF"/>
              </a:solidFill>
            </a:endParaRPr>
          </a:p>
        </p:txBody>
      </p:sp>
      <p:sp>
        <p:nvSpPr>
          <p:cNvPr id="18446" name="Text Box 20"/>
          <p:cNvSpPr txBox="1">
            <a:spLocks noChangeArrowheads="1"/>
          </p:cNvSpPr>
          <p:nvPr/>
        </p:nvSpPr>
        <p:spPr bwMode="auto">
          <a:xfrm>
            <a:off x="1451248" y="3320157"/>
            <a:ext cx="700807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dirty="0">
                <a:solidFill>
                  <a:srgbClr val="0000FF"/>
                </a:solidFill>
              </a:rPr>
              <a:t>This relation holds </a:t>
            </a:r>
            <a:r>
              <a:rPr lang="en-US" altLang="ja-JP" sz="2000" i="1" dirty="0">
                <a:solidFill>
                  <a:srgbClr val="0000FF"/>
                </a:solidFill>
              </a:rPr>
              <a:t>regardless</a:t>
            </a:r>
            <a:r>
              <a:rPr lang="en-US" altLang="ja-JP" sz="2000" dirty="0">
                <a:solidFill>
                  <a:srgbClr val="0000FF"/>
                </a:solidFill>
              </a:rPr>
              <a:t> of the jet power 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447801" y="4017258"/>
            <a:ext cx="73787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dirty="0">
                <a:solidFill>
                  <a:srgbClr val="0000FF"/>
                </a:solidFill>
              </a:rPr>
              <a:t>Evidence of </a:t>
            </a:r>
            <a:r>
              <a:rPr lang="en-US" altLang="ja-JP" sz="2000" dirty="0" err="1">
                <a:solidFill>
                  <a:srgbClr val="0000FF"/>
                </a:solidFill>
              </a:rPr>
              <a:t>photospheric</a:t>
            </a:r>
            <a:r>
              <a:rPr lang="en-US" altLang="ja-JP" sz="2000" dirty="0">
                <a:solidFill>
                  <a:srgbClr val="0000FF"/>
                </a:solidFill>
              </a:rPr>
              <a:t> emission as a dominant radiation mechanism for GRBs 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20" name="Text Box 20">
            <a:extLst>
              <a:ext uri="{FF2B5EF4-FFF2-40B4-BE49-F238E27FC236}">
                <a16:creationId xmlns:a16="http://schemas.microsoft.com/office/drawing/2014/main" id="{359B0D3F-6FCF-45DE-A986-24162BCE9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1" y="5045114"/>
            <a:ext cx="7378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dirty="0">
                <a:solidFill>
                  <a:srgbClr val="0000FF"/>
                </a:solidFill>
              </a:rPr>
              <a:t>Prediction of high polarization at large viewing angle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3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39825"/>
          </a:xfrm>
        </p:spPr>
        <p:txBody>
          <a:bodyPr/>
          <a:lstStyle/>
          <a:p>
            <a:pPr algn="ctr"/>
            <a:r>
              <a:rPr lang="en-US" altLang="ja-JP" dirty="0"/>
              <a:t>Plan of this talk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1328465"/>
            <a:ext cx="8229600" cy="4392488"/>
          </a:xfrm>
        </p:spPr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r>
              <a:rPr lang="en-US" altLang="ja-JP" sz="2800" dirty="0"/>
              <a:t>Introduction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en-US" altLang="ja-JP" dirty="0"/>
              <a:t>    </a:t>
            </a:r>
            <a:r>
              <a:rPr lang="ja-JP" altLang="en-US" sz="2000" dirty="0"/>
              <a:t>・</a:t>
            </a:r>
            <a:r>
              <a:rPr lang="en-US" altLang="ja-JP" sz="2000" dirty="0"/>
              <a:t>Brief overview of GRBs</a:t>
            </a:r>
          </a:p>
          <a:p>
            <a:pPr marL="0" indent="0">
              <a:buNone/>
            </a:pPr>
            <a:r>
              <a:rPr kumimoji="1" lang="en-US" altLang="ja-JP" sz="1800" dirty="0"/>
              <a:t>       </a:t>
            </a:r>
            <a:r>
              <a:rPr lang="ja-JP" altLang="en-US" sz="2000"/>
              <a:t>・</a:t>
            </a:r>
            <a:r>
              <a:rPr lang="en-US" altLang="ja-JP" sz="2000" dirty="0"/>
              <a:t>Observed properties, correlation (</a:t>
            </a:r>
            <a:r>
              <a:rPr lang="en-US" altLang="ja-JP" sz="2000" dirty="0" err="1"/>
              <a:t>Yonetoku</a:t>
            </a:r>
            <a:r>
              <a:rPr lang="en-US" altLang="ja-JP" sz="2000" dirty="0"/>
              <a:t> Relation) </a:t>
            </a:r>
          </a:p>
          <a:p>
            <a:pPr marL="0" indent="0">
              <a:buNone/>
            </a:pPr>
            <a:r>
              <a:rPr kumimoji="1" lang="en-US" altLang="ja-JP" sz="2000" dirty="0"/>
              <a:t>      </a:t>
            </a:r>
            <a:r>
              <a:rPr kumimoji="1" lang="ja-JP" altLang="en-US" sz="2000"/>
              <a:t>・</a:t>
            </a:r>
            <a:r>
              <a:rPr kumimoji="1" lang="en-US" altLang="ja-JP" sz="2000" dirty="0"/>
              <a:t>Theoretical model (</a:t>
            </a:r>
            <a:r>
              <a:rPr lang="en-US" altLang="ja-JP" sz="2000" dirty="0"/>
              <a:t>Internal Shock .vs. </a:t>
            </a:r>
            <a:r>
              <a:rPr lang="en-US" altLang="ja-JP" sz="2000" dirty="0" err="1"/>
              <a:t>Photospheric</a:t>
            </a:r>
            <a:r>
              <a:rPr lang="en-US" altLang="ja-JP" sz="2000" dirty="0"/>
              <a:t> emissions)</a:t>
            </a:r>
            <a:endParaRPr kumimoji="1" lang="en-US" altLang="ja-JP" sz="2000" dirty="0"/>
          </a:p>
          <a:p>
            <a:pPr marL="0" indent="0">
              <a:buNone/>
            </a:pPr>
            <a:endParaRPr kumimoji="1" lang="en-US" altLang="ja-JP" sz="1200" dirty="0"/>
          </a:p>
          <a:p>
            <a:pPr marL="0" indent="0">
              <a:buNone/>
            </a:pPr>
            <a:endParaRPr kumimoji="1" lang="en-US" altLang="ja-JP" sz="1200" dirty="0"/>
          </a:p>
          <a:p>
            <a:r>
              <a:rPr lang="en-US" altLang="ja-JP" sz="2400" dirty="0">
                <a:solidFill>
                  <a:schemeClr val="bg1">
                    <a:lumMod val="75000"/>
                  </a:schemeClr>
                </a:solidFill>
              </a:rPr>
              <a:t>Numerical simulation of </a:t>
            </a:r>
            <a:r>
              <a:rPr lang="en-US" altLang="ja-JP" sz="2400" dirty="0" err="1">
                <a:solidFill>
                  <a:schemeClr val="bg1">
                    <a:lumMod val="75000"/>
                  </a:schemeClr>
                </a:solidFill>
              </a:rPr>
              <a:t>photospheric</a:t>
            </a:r>
            <a:r>
              <a:rPr lang="en-US" altLang="ja-JP" sz="2400" dirty="0">
                <a:solidFill>
                  <a:schemeClr val="bg1">
                    <a:lumMod val="75000"/>
                  </a:schemeClr>
                </a:solidFill>
              </a:rPr>
              <a:t> emission</a:t>
            </a:r>
          </a:p>
          <a:p>
            <a:pPr marL="0" indent="0">
              <a:buNone/>
            </a:pPr>
            <a:endParaRPr kumimoji="1" lang="en-US" altLang="ja-JP" sz="1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en-US" altLang="ja-JP" sz="2400" dirty="0">
                <a:solidFill>
                  <a:schemeClr val="bg1">
                    <a:lumMod val="75000"/>
                  </a:schemeClr>
                </a:solidFill>
              </a:rPr>
              <a:t>Summary</a:t>
            </a:r>
          </a:p>
          <a:p>
            <a:pPr marL="0" indent="0">
              <a:buNone/>
            </a:pPr>
            <a:r>
              <a:rPr lang="en-US" altLang="ja-JP" sz="2400" dirty="0"/>
              <a:t>   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711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rb_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93" y="1340768"/>
            <a:ext cx="7559314" cy="296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9750" y="188640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3200" b="1" dirty="0">
                <a:solidFill>
                  <a:schemeClr val="tx2"/>
                </a:solidFill>
                <a:latin typeface="Garamond" pitchFamily="18" charset="0"/>
              </a:rPr>
              <a:t>Gamma-Ray Burst (GRB)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475656" y="663079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 b="1" dirty="0">
                <a:solidFill>
                  <a:srgbClr val="0033CC"/>
                </a:solidFill>
              </a:rPr>
              <a:t>Most luminous explosion in the universe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339752" y="1041747"/>
            <a:ext cx="532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 b="1" dirty="0"/>
              <a:t> </a:t>
            </a:r>
            <a:r>
              <a:rPr lang="en-US" altLang="ja-JP" sz="2400" b="1" dirty="0" err="1"/>
              <a:t>L</a:t>
            </a:r>
            <a:r>
              <a:rPr lang="en-US" altLang="ja-JP" sz="2400" b="1" baseline="-25000" dirty="0" err="1"/>
              <a:t>γ,iso</a:t>
            </a:r>
            <a:r>
              <a:rPr lang="en-US" altLang="ja-JP" sz="2400" b="1" dirty="0"/>
              <a:t> ~ 10</a:t>
            </a:r>
            <a:r>
              <a:rPr lang="en-US" altLang="ja-JP" sz="2400" b="1" baseline="30000" dirty="0"/>
              <a:t>52</a:t>
            </a:r>
            <a:r>
              <a:rPr lang="en-US" altLang="ja-JP" sz="2400" b="1" dirty="0"/>
              <a:t> - 10</a:t>
            </a:r>
            <a:r>
              <a:rPr lang="en-US" altLang="ja-JP" sz="2400" b="1" baseline="30000" dirty="0"/>
              <a:t>54 </a:t>
            </a:r>
            <a:r>
              <a:rPr lang="en-US" altLang="ja-JP" sz="2400" b="1" dirty="0"/>
              <a:t>erg/s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058060" y="4301197"/>
            <a:ext cx="8482492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400" b="1" dirty="0">
                <a:solidFill>
                  <a:srgbClr val="0033CC"/>
                </a:solidFill>
              </a:rPr>
              <a:t>・</a:t>
            </a:r>
            <a:r>
              <a:rPr lang="en-US" altLang="ja-JP" sz="2400" b="1" dirty="0">
                <a:solidFill>
                  <a:srgbClr val="0033CC"/>
                </a:solidFill>
              </a:rPr>
              <a:t>cosmological distance</a:t>
            </a:r>
            <a:r>
              <a:rPr lang="ja-JP" altLang="en-US" sz="2400" b="1" dirty="0">
                <a:solidFill>
                  <a:srgbClr val="0033CC"/>
                </a:solidFill>
              </a:rPr>
              <a:t>　</a:t>
            </a:r>
            <a:r>
              <a:rPr lang="en-US" altLang="ja-JP" sz="2400" b="1" dirty="0"/>
              <a:t> z~9.4 for furthest event</a:t>
            </a:r>
          </a:p>
          <a:p>
            <a:pPr eaLnBrk="1" hangingPunct="1"/>
            <a:endParaRPr lang="en-US" altLang="ja-JP" sz="400" b="1" dirty="0">
              <a:solidFill>
                <a:srgbClr val="0033CC"/>
              </a:solidFill>
            </a:endParaRPr>
          </a:p>
          <a:p>
            <a:pPr eaLnBrk="1" hangingPunct="1"/>
            <a:r>
              <a:rPr lang="ja-JP" altLang="en-US" sz="2400" b="1" dirty="0">
                <a:solidFill>
                  <a:srgbClr val="0033CC"/>
                </a:solidFill>
              </a:rPr>
              <a:t>・</a:t>
            </a:r>
            <a:r>
              <a:rPr lang="en-US" altLang="ja-JP" sz="2400" b="1" dirty="0">
                <a:solidFill>
                  <a:srgbClr val="0033CC"/>
                </a:solidFill>
              </a:rPr>
              <a:t>event rate</a:t>
            </a:r>
            <a:r>
              <a:rPr lang="ja-JP" altLang="en-US" sz="2400" b="1" dirty="0">
                <a:solidFill>
                  <a:srgbClr val="0033CC"/>
                </a:solidFill>
              </a:rPr>
              <a:t>　</a:t>
            </a:r>
            <a:r>
              <a:rPr lang="en-US" altLang="ja-JP" sz="2400" b="1" dirty="0"/>
              <a:t>~1000/</a:t>
            </a:r>
            <a:r>
              <a:rPr lang="en-US" altLang="ja-JP" sz="2400" b="1" dirty="0" err="1"/>
              <a:t>yr</a:t>
            </a:r>
            <a:endParaRPr lang="en-US" altLang="ja-JP" sz="2400" b="1" dirty="0"/>
          </a:p>
          <a:p>
            <a:pPr eaLnBrk="1" hangingPunct="1"/>
            <a:endParaRPr lang="en-US" altLang="ja-JP" sz="500" b="1" dirty="0"/>
          </a:p>
          <a:p>
            <a:pPr eaLnBrk="1" hangingPunct="1"/>
            <a:r>
              <a:rPr lang="ja-JP" altLang="en-US" sz="2400" b="1" dirty="0">
                <a:solidFill>
                  <a:srgbClr val="0033CC"/>
                </a:solidFill>
              </a:rPr>
              <a:t>・</a:t>
            </a:r>
            <a:r>
              <a:rPr lang="en-US" altLang="ja-JP" sz="2400" b="1" dirty="0">
                <a:solidFill>
                  <a:srgbClr val="0033CC"/>
                </a:solidFill>
              </a:rPr>
              <a:t>duration</a:t>
            </a:r>
            <a:r>
              <a:rPr lang="ja-JP" altLang="en-US" sz="2400" b="1" dirty="0">
                <a:solidFill>
                  <a:srgbClr val="0033CC"/>
                </a:solidFill>
              </a:rPr>
              <a:t>　</a:t>
            </a:r>
            <a:r>
              <a:rPr lang="ja-JP" altLang="en-US" sz="2400" b="1" dirty="0"/>
              <a:t>　</a:t>
            </a:r>
            <a:r>
              <a:rPr lang="en-US" altLang="ja-JP" sz="2400" b="1" dirty="0"/>
              <a:t>~ 10ms </a:t>
            </a:r>
            <a:r>
              <a:rPr lang="ja-JP" altLang="en-US" sz="2400" b="1" err="1"/>
              <a:t>ー</a:t>
            </a:r>
            <a:r>
              <a:rPr lang="ja-JP" altLang="en-US" sz="2400" b="1"/>
              <a:t>  </a:t>
            </a:r>
            <a:r>
              <a:rPr lang="en-US" altLang="ja-JP" sz="2400" b="1"/>
              <a:t>1000s</a:t>
            </a:r>
            <a:endParaRPr lang="en-US" altLang="ja-JP" sz="2400" b="1" dirty="0"/>
          </a:p>
          <a:p>
            <a:pPr eaLnBrk="1" hangingPunct="1"/>
            <a:endParaRPr lang="en-US" altLang="ja-JP" sz="500" b="1" dirty="0"/>
          </a:p>
          <a:p>
            <a:pPr eaLnBrk="1" hangingPunct="1"/>
            <a:r>
              <a:rPr lang="ja-JP" altLang="en-US" sz="2400" b="1" dirty="0">
                <a:solidFill>
                  <a:srgbClr val="0033CC"/>
                </a:solidFill>
              </a:rPr>
              <a:t>・</a:t>
            </a:r>
            <a:r>
              <a:rPr lang="en-US" altLang="ja-JP" sz="2400" b="1" dirty="0">
                <a:solidFill>
                  <a:srgbClr val="0033CC"/>
                </a:solidFill>
              </a:rPr>
              <a:t>rapid variability</a:t>
            </a:r>
            <a:r>
              <a:rPr lang="ja-JP" altLang="en-US" sz="2400" b="1" dirty="0">
                <a:solidFill>
                  <a:srgbClr val="0033CC"/>
                </a:solidFill>
              </a:rPr>
              <a:t>　</a:t>
            </a:r>
            <a:r>
              <a:rPr lang="en-US" altLang="ja-JP" sz="2400" b="1" dirty="0" err="1"/>
              <a:t>δt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～ </a:t>
            </a:r>
            <a:r>
              <a:rPr lang="en-US" altLang="ja-JP" sz="2400" b="1" dirty="0" err="1"/>
              <a:t>ms</a:t>
            </a:r>
            <a:endParaRPr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2011470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E54A67-D4E0-934D-ACCB-1B02F342B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88640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3200" b="1" dirty="0">
                <a:solidFill>
                  <a:schemeClr val="tx2"/>
                </a:solidFill>
                <a:latin typeface="Garamond" pitchFamily="18" charset="0"/>
              </a:rPr>
              <a:t>2 Classes of GRBs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BF8F5A3-2E87-1141-82C3-CA83AB037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61" y="1124744"/>
            <a:ext cx="3197203" cy="253378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30308A2-0B9C-624E-93B1-8C82B799740D}"/>
              </a:ext>
            </a:extLst>
          </p:cNvPr>
          <p:cNvSpPr txBox="1"/>
          <p:nvPr/>
        </p:nvSpPr>
        <p:spPr>
          <a:xfrm>
            <a:off x="1475656" y="3870647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Long GRB: Collapse of a massive star</a:t>
            </a:r>
            <a:endParaRPr kumimoji="1" lang="ja-JP" altLang="en-US" sz="240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CE875B4-A1EB-7541-9472-95E3EE549C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10256"/>
            <a:ext cx="5101289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EA35F75-1099-9941-BF6B-1FF24C1CBFE7}"/>
              </a:ext>
            </a:extLst>
          </p:cNvPr>
          <p:cNvSpPr txBox="1"/>
          <p:nvPr/>
        </p:nvSpPr>
        <p:spPr>
          <a:xfrm>
            <a:off x="1466257" y="4653136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Short</a:t>
            </a:r>
            <a:r>
              <a:rPr kumimoji="1" lang="en-US" altLang="ja-JP" sz="2400" dirty="0"/>
              <a:t> GRB: Merger of Compact binary</a:t>
            </a:r>
            <a:endParaRPr kumimoji="1" lang="ja-JP" altLang="en-US" sz="24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AD326B0-BFAC-C24D-86C4-CDCE297317FA}"/>
              </a:ext>
            </a:extLst>
          </p:cNvPr>
          <p:cNvSpPr txBox="1"/>
          <p:nvPr/>
        </p:nvSpPr>
        <p:spPr>
          <a:xfrm>
            <a:off x="3203848" y="433231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</a:rPr>
              <a:t>GRB980425/SN1998bw,GRB030329/SN2003dh</a:t>
            </a:r>
            <a:endParaRPr kumimoji="1" lang="ja-JP" altLang="en-US">
              <a:solidFill>
                <a:srgbClr val="0000FF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3B39BB-E5AF-9840-9A3F-EC6C87D69D68}"/>
              </a:ext>
            </a:extLst>
          </p:cNvPr>
          <p:cNvSpPr txBox="1"/>
          <p:nvPr/>
        </p:nvSpPr>
        <p:spPr>
          <a:xfrm>
            <a:off x="3203847" y="5097651"/>
            <a:ext cx="538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</a:rPr>
              <a:t>GRB170817A/GW170817</a:t>
            </a:r>
            <a:endParaRPr kumimoji="1" lang="ja-JP" altLang="en-US">
              <a:solidFill>
                <a:srgbClr val="0000FF"/>
              </a:solidFill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0D8F04ED-6C64-EB46-ADFE-09746F770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672" y="5649888"/>
            <a:ext cx="7544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2800" b="1" dirty="0">
                <a:solidFill>
                  <a:srgbClr val="FF0000"/>
                </a:solidFill>
              </a:rPr>
              <a:t>Emission mechanism unestablished</a:t>
            </a:r>
          </a:p>
        </p:txBody>
      </p:sp>
    </p:spTree>
    <p:extLst>
      <p:ext uri="{BB962C8B-B14F-4D97-AF65-F5344CB8AC3E}">
        <p14:creationId xmlns:p14="http://schemas.microsoft.com/office/powerpoint/2010/main" val="19412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4681538" cy="466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403350" y="5589588"/>
            <a:ext cx="3024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/>
              <a:t>Briggs + 1999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5508625" y="3151807"/>
            <a:ext cx="165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b="1"/>
              <a:t>&lt;α&gt;~ -0.9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3419475" y="2062163"/>
            <a:ext cx="1223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 b="1"/>
              <a:t>β~ -2.5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1042988" y="3789363"/>
            <a:ext cx="1223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400" b="1"/>
              <a:t>ν</a:t>
            </a: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2916238" y="3573463"/>
            <a:ext cx="187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 b="1"/>
              <a:t>ν^(-0.5)</a:t>
            </a:r>
          </a:p>
        </p:txBody>
      </p:sp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5076825" y="981075"/>
            <a:ext cx="302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u="sng">
                <a:solidFill>
                  <a:srgbClr val="0000FF"/>
                </a:solidFill>
              </a:rPr>
              <a:t>Band function</a:t>
            </a:r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5435600" y="2683495"/>
            <a:ext cx="3024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b="1"/>
              <a:t>&lt; E</a:t>
            </a:r>
            <a:r>
              <a:rPr lang="en-US" altLang="ja-JP" sz="1600" b="1"/>
              <a:t>p </a:t>
            </a:r>
            <a:r>
              <a:rPr lang="en-US" altLang="ja-JP" sz="2000" b="1"/>
              <a:t>&gt; ~ 160 keV</a:t>
            </a:r>
          </a:p>
        </p:txBody>
      </p:sp>
      <p:sp>
        <p:nvSpPr>
          <p:cNvPr id="7178" name="Text Box 16"/>
          <p:cNvSpPr txBox="1">
            <a:spLocks noChangeArrowheads="1"/>
          </p:cNvSpPr>
          <p:nvPr/>
        </p:nvSpPr>
        <p:spPr bwMode="auto">
          <a:xfrm>
            <a:off x="5508625" y="3980482"/>
            <a:ext cx="3024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b="1"/>
              <a:t>&lt; E</a:t>
            </a:r>
            <a:r>
              <a:rPr lang="en-US" altLang="ja-JP" sz="1600" b="1"/>
              <a:t>p </a:t>
            </a:r>
            <a:r>
              <a:rPr lang="en-US" altLang="ja-JP" sz="2000" b="1"/>
              <a:t>&gt; ~ 490 keV</a:t>
            </a:r>
          </a:p>
        </p:txBody>
      </p:sp>
      <p:sp>
        <p:nvSpPr>
          <p:cNvPr id="7179" name="Text Box 17"/>
          <p:cNvSpPr txBox="1">
            <a:spLocks noChangeArrowheads="1"/>
          </p:cNvSpPr>
          <p:nvPr/>
        </p:nvSpPr>
        <p:spPr bwMode="auto">
          <a:xfrm>
            <a:off x="5219700" y="2348880"/>
            <a:ext cx="208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b="1">
                <a:solidFill>
                  <a:srgbClr val="0000FF"/>
                </a:solidFill>
              </a:rPr>
              <a:t>Long GRB</a:t>
            </a:r>
          </a:p>
        </p:txBody>
      </p:sp>
      <p:sp>
        <p:nvSpPr>
          <p:cNvPr id="7180" name="Text Box 18"/>
          <p:cNvSpPr txBox="1">
            <a:spLocks noChangeArrowheads="1"/>
          </p:cNvSpPr>
          <p:nvPr/>
        </p:nvSpPr>
        <p:spPr bwMode="auto">
          <a:xfrm>
            <a:off x="5219700" y="3572842"/>
            <a:ext cx="208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b="1">
                <a:solidFill>
                  <a:srgbClr val="0000FF"/>
                </a:solidFill>
              </a:rPr>
              <a:t>Short GRB</a:t>
            </a:r>
          </a:p>
        </p:txBody>
      </p:sp>
      <p:sp>
        <p:nvSpPr>
          <p:cNvPr id="7181" name="Text Box 19"/>
          <p:cNvSpPr txBox="1">
            <a:spLocks noChangeArrowheads="1"/>
          </p:cNvSpPr>
          <p:nvPr/>
        </p:nvSpPr>
        <p:spPr bwMode="auto">
          <a:xfrm>
            <a:off x="1474788" y="1700213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 b="1"/>
              <a:t>α~ -1</a:t>
            </a:r>
          </a:p>
        </p:txBody>
      </p:sp>
      <p:sp>
        <p:nvSpPr>
          <p:cNvPr id="7182" name="Text Box 20"/>
          <p:cNvSpPr txBox="1">
            <a:spLocks noChangeArrowheads="1"/>
          </p:cNvSpPr>
          <p:nvPr/>
        </p:nvSpPr>
        <p:spPr bwMode="auto">
          <a:xfrm>
            <a:off x="5508625" y="4447207"/>
            <a:ext cx="172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b="1"/>
              <a:t>&lt;α&gt;~ -0.5</a:t>
            </a:r>
          </a:p>
        </p:txBody>
      </p:sp>
      <p:sp>
        <p:nvSpPr>
          <p:cNvPr id="7183" name="Text Box 22"/>
          <p:cNvSpPr txBox="1">
            <a:spLocks noChangeArrowheads="1"/>
          </p:cNvSpPr>
          <p:nvPr/>
        </p:nvSpPr>
        <p:spPr bwMode="auto">
          <a:xfrm>
            <a:off x="5365750" y="4953620"/>
            <a:ext cx="17303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200" b="1"/>
              <a:t>&lt;β&gt;~ -2.3</a:t>
            </a:r>
          </a:p>
        </p:txBody>
      </p:sp>
      <p:sp>
        <p:nvSpPr>
          <p:cNvPr id="7185" name="AutoShape 24"/>
          <p:cNvSpPr>
            <a:spLocks/>
          </p:cNvSpPr>
          <p:nvPr/>
        </p:nvSpPr>
        <p:spPr bwMode="auto">
          <a:xfrm>
            <a:off x="5435600" y="2718420"/>
            <a:ext cx="73025" cy="792162"/>
          </a:xfrm>
          <a:prstGeom prst="leftBracket">
            <a:avLst>
              <a:gd name="adj" fmla="val 9039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 sz="2000"/>
          </a:p>
        </p:txBody>
      </p:sp>
      <p:sp>
        <p:nvSpPr>
          <p:cNvPr id="7186" name="AutoShape 25"/>
          <p:cNvSpPr>
            <a:spLocks/>
          </p:cNvSpPr>
          <p:nvPr/>
        </p:nvSpPr>
        <p:spPr bwMode="auto">
          <a:xfrm>
            <a:off x="5435600" y="4015407"/>
            <a:ext cx="73025" cy="792163"/>
          </a:xfrm>
          <a:prstGeom prst="leftBracket">
            <a:avLst>
              <a:gd name="adj" fmla="val 9039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 sz="2000"/>
          </a:p>
        </p:txBody>
      </p:sp>
      <p:sp>
        <p:nvSpPr>
          <p:cNvPr id="7187" name="Text Box 30"/>
          <p:cNvSpPr txBox="1">
            <a:spLocks noChangeArrowheads="1"/>
          </p:cNvSpPr>
          <p:nvPr/>
        </p:nvSpPr>
        <p:spPr bwMode="auto">
          <a:xfrm>
            <a:off x="5219700" y="1412875"/>
            <a:ext cx="3097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b="1"/>
              <a:t>F</a:t>
            </a:r>
            <a:r>
              <a:rPr lang="en-US" altLang="ja-JP" sz="2000" b="1" baseline="-25000"/>
              <a:t>ν</a:t>
            </a:r>
            <a:r>
              <a:rPr lang="en-US" altLang="ja-JP" sz="2000" b="1"/>
              <a:t>∝ν</a:t>
            </a:r>
            <a:r>
              <a:rPr lang="en-US" altLang="ja-JP" sz="2000" b="1" baseline="30000"/>
              <a:t>-α</a:t>
            </a:r>
            <a:r>
              <a:rPr lang="ja-JP" altLang="en-US" sz="2000" b="1" baseline="30000"/>
              <a:t>　</a:t>
            </a:r>
            <a:r>
              <a:rPr lang="ja-JP" altLang="en-US" sz="2000" b="1"/>
              <a:t>（</a:t>
            </a:r>
            <a:r>
              <a:rPr lang="en-US" altLang="ja-JP" sz="2000" b="1"/>
              <a:t>hν&lt; E</a:t>
            </a:r>
            <a:r>
              <a:rPr lang="en-US" altLang="ja-JP" sz="2000" b="1" baseline="-25000"/>
              <a:t>p</a:t>
            </a:r>
            <a:r>
              <a:rPr lang="ja-JP" altLang="en-US" sz="2000" b="1"/>
              <a:t>）</a:t>
            </a:r>
            <a:endParaRPr lang="ja-JP" altLang="en-US" sz="2000" b="1" baseline="30000"/>
          </a:p>
        </p:txBody>
      </p:sp>
      <p:sp>
        <p:nvSpPr>
          <p:cNvPr id="7188" name="Text Box 31"/>
          <p:cNvSpPr txBox="1">
            <a:spLocks noChangeArrowheads="1"/>
          </p:cNvSpPr>
          <p:nvPr/>
        </p:nvSpPr>
        <p:spPr bwMode="auto">
          <a:xfrm>
            <a:off x="5219700" y="1773238"/>
            <a:ext cx="3097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b="1"/>
              <a:t>F</a:t>
            </a:r>
            <a:r>
              <a:rPr lang="en-US" altLang="ja-JP" sz="2000" b="1" baseline="-25000"/>
              <a:t>ν</a:t>
            </a:r>
            <a:r>
              <a:rPr lang="en-US" altLang="ja-JP" sz="2000" b="1"/>
              <a:t>∝ν</a:t>
            </a:r>
            <a:r>
              <a:rPr lang="en-US" altLang="ja-JP" sz="2000" b="1" baseline="30000"/>
              <a:t>-β</a:t>
            </a:r>
            <a:r>
              <a:rPr lang="ja-JP" altLang="en-US" sz="2000" b="1" baseline="30000"/>
              <a:t>　</a:t>
            </a:r>
            <a:r>
              <a:rPr lang="ja-JP" altLang="en-US" sz="2000" b="1"/>
              <a:t>（</a:t>
            </a:r>
            <a:r>
              <a:rPr lang="en-US" altLang="ja-JP" sz="2000" b="1"/>
              <a:t>hν&gt; E</a:t>
            </a:r>
            <a:r>
              <a:rPr lang="en-US" altLang="ja-JP" sz="2000" b="1" baseline="-25000"/>
              <a:t>p</a:t>
            </a:r>
            <a:r>
              <a:rPr lang="ja-JP" altLang="en-US" sz="2000" b="1"/>
              <a:t>）</a:t>
            </a:r>
            <a:endParaRPr lang="ja-JP" altLang="en-US" sz="2000" b="1" baseline="30000"/>
          </a:p>
        </p:txBody>
      </p:sp>
      <p:sp>
        <p:nvSpPr>
          <p:cNvPr id="7189" name="Text Box 32"/>
          <p:cNvSpPr txBox="1">
            <a:spLocks noChangeArrowheads="1"/>
          </p:cNvSpPr>
          <p:nvPr/>
        </p:nvSpPr>
        <p:spPr bwMode="auto">
          <a:xfrm>
            <a:off x="1908175" y="333375"/>
            <a:ext cx="6335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800" dirty="0">
                <a:solidFill>
                  <a:schemeClr val="tx2"/>
                </a:solidFill>
              </a:rPr>
              <a:t>Prompt Emission Spectrum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7256165" y="5342140"/>
            <a:ext cx="295275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/>
              <a:t>Nava + 2011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ja-JP" dirty="0"/>
              <a:t>Gruber + 2014</a:t>
            </a: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871417CB-A339-1049-A2DD-BAD92E53BF73}"/>
              </a:ext>
            </a:extLst>
          </p:cNvPr>
          <p:cNvCxnSpPr>
            <a:cxnSpLocks/>
          </p:cNvCxnSpPr>
          <p:nvPr/>
        </p:nvCxnSpPr>
        <p:spPr>
          <a:xfrm>
            <a:off x="2770098" y="1124744"/>
            <a:ext cx="0" cy="405905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10">
            <a:extLst>
              <a:ext uri="{FF2B5EF4-FFF2-40B4-BE49-F238E27FC236}">
                <a16:creationId xmlns:a16="http://schemas.microsoft.com/office/drawing/2014/main" id="{B14D51E2-D50E-C446-802C-FFD4C3602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821" y="4545472"/>
            <a:ext cx="730027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</a:rPr>
              <a:t>E</a:t>
            </a:r>
            <a:r>
              <a:rPr lang="en-US" altLang="ja-JP" sz="2000" b="1" baseline="-25000" dirty="0">
                <a:solidFill>
                  <a:srgbClr val="FF0000"/>
                </a:solidFill>
              </a:rPr>
              <a:t>p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1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0BB0B7D-0524-E040-8247-B022CD4B09D2}"/>
              </a:ext>
            </a:extLst>
          </p:cNvPr>
          <p:cNvSpPr/>
          <p:nvPr/>
        </p:nvSpPr>
        <p:spPr>
          <a:xfrm>
            <a:off x="395536" y="5999224"/>
            <a:ext cx="835292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A53D5E-31AB-4427-8967-86C625764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332656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3200" b="1" dirty="0" err="1">
                <a:solidFill>
                  <a:schemeClr val="tx2"/>
                </a:solidFill>
                <a:latin typeface="Garamond" panose="02020404030301010803" pitchFamily="18" charset="0"/>
              </a:rPr>
              <a:t>Yonetoku</a:t>
            </a:r>
            <a:r>
              <a:rPr lang="en-US" altLang="ja-JP" sz="3200" b="1" dirty="0">
                <a:solidFill>
                  <a:schemeClr val="tx2"/>
                </a:solidFill>
                <a:latin typeface="Garamond" panose="02020404030301010803" pitchFamily="18" charset="0"/>
              </a:rPr>
              <a:t> Relation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853017B4-9C6E-4359-BACC-56660DF7F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010" y="908919"/>
            <a:ext cx="60963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 b="1" dirty="0">
                <a:solidFill>
                  <a:srgbClr val="0033CC"/>
                </a:solidFill>
              </a:rPr>
              <a:t>Tight correlation between E</a:t>
            </a:r>
            <a:r>
              <a:rPr lang="en-US" altLang="ja-JP" sz="2800" b="1" baseline="-25000" dirty="0">
                <a:solidFill>
                  <a:srgbClr val="0033CC"/>
                </a:solidFill>
              </a:rPr>
              <a:t>p</a:t>
            </a:r>
            <a:r>
              <a:rPr lang="en-US" altLang="ja-JP" sz="2800" b="1" dirty="0">
                <a:solidFill>
                  <a:srgbClr val="0033CC"/>
                </a:solidFill>
              </a:rPr>
              <a:t> - </a:t>
            </a:r>
            <a:r>
              <a:rPr lang="en-US" altLang="ja-JP" sz="2800" b="1" dirty="0" err="1">
                <a:solidFill>
                  <a:srgbClr val="0033CC"/>
                </a:solidFill>
              </a:rPr>
              <a:t>L</a:t>
            </a:r>
            <a:r>
              <a:rPr lang="en-US" altLang="ja-JP" sz="2800" b="1" baseline="-25000" dirty="0" err="1">
                <a:solidFill>
                  <a:srgbClr val="0033CC"/>
                </a:solidFill>
              </a:rPr>
              <a:t>p</a:t>
            </a:r>
            <a:endParaRPr lang="en-US" altLang="ja-JP" sz="2800" b="1" baseline="-25000" dirty="0">
              <a:solidFill>
                <a:srgbClr val="0033CC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FDC3B4-2A18-4BB5-8FE0-984F9FC86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73" y="1563320"/>
            <a:ext cx="4923175" cy="479594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5F3A9D0-A70F-4CE5-8F4E-5B048F973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556792"/>
            <a:ext cx="3744416" cy="62019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6412A3E-FE95-4071-BF6E-F2B9A5AC1B56}"/>
              </a:ext>
            </a:extLst>
          </p:cNvPr>
          <p:cNvSpPr txBox="1"/>
          <p:nvPr/>
        </p:nvSpPr>
        <p:spPr>
          <a:xfrm>
            <a:off x="6228184" y="2226928"/>
            <a:ext cx="24518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/>
              <a:t>Yonetoku</a:t>
            </a:r>
            <a:r>
              <a:rPr kumimoji="1" lang="en-US" altLang="ja-JP" sz="1600" dirty="0"/>
              <a:t> </a:t>
            </a:r>
            <a:r>
              <a:rPr lang="en-US" altLang="ja-JP" sz="1600" dirty="0"/>
              <a:t>+ 2004</a:t>
            </a:r>
            <a:r>
              <a:rPr lang="ja-JP" altLang="en-US" sz="1600" dirty="0"/>
              <a:t>；</a:t>
            </a:r>
            <a:r>
              <a:rPr lang="en-US" altLang="ja-JP" sz="1600" dirty="0"/>
              <a:t>2010</a:t>
            </a:r>
            <a:endParaRPr kumimoji="1" lang="ja-JP" altLang="en-US" sz="1600" dirty="0"/>
          </a:p>
        </p:txBody>
      </p:sp>
      <p:pic>
        <p:nvPicPr>
          <p:cNvPr id="14" name="Picture 2" descr="http://astro.s.kanazawa-u.ac.jp/labo/GRB/lightcurve.gif">
            <a:extLst>
              <a:ext uri="{FF2B5EF4-FFF2-40B4-BE49-F238E27FC236}">
                <a16:creationId xmlns:a16="http://schemas.microsoft.com/office/drawing/2014/main" id="{05FD3201-476C-6A4F-A4CF-01624F5A1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210" y="2611958"/>
            <a:ext cx="2528182" cy="187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A4EA267D-2F6E-6F45-9CA8-69FC28C02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099" y="4612659"/>
            <a:ext cx="2619293" cy="175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962ACF7-335B-CF4D-B47B-F3CDFD03DDAC}"/>
              </a:ext>
            </a:extLst>
          </p:cNvPr>
          <p:cNvCxnSpPr>
            <a:cxnSpLocks/>
          </p:cNvCxnSpPr>
          <p:nvPr/>
        </p:nvCxnSpPr>
        <p:spPr>
          <a:xfrm flipH="1">
            <a:off x="5786510" y="2718175"/>
            <a:ext cx="223290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0">
            <a:extLst>
              <a:ext uri="{FF2B5EF4-FFF2-40B4-BE49-F238E27FC236}">
                <a16:creationId xmlns:a16="http://schemas.microsoft.com/office/drawing/2014/main" id="{78AE9C78-D718-AC4F-B056-7AB9235BA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856" y="2492896"/>
            <a:ext cx="54964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  <a:r>
              <a:rPr lang="en-US" altLang="ja-JP" sz="2000" b="1" dirty="0" err="1">
                <a:solidFill>
                  <a:srgbClr val="FF0000"/>
                </a:solidFill>
              </a:rPr>
              <a:t>L</a:t>
            </a:r>
            <a:r>
              <a:rPr lang="en-US" altLang="ja-JP" sz="2000" b="1" baseline="-25000" dirty="0" err="1">
                <a:solidFill>
                  <a:srgbClr val="FF0000"/>
                </a:solidFill>
              </a:rPr>
              <a:t>p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47D06F3-7297-5E44-9DE0-F71DE6060937}"/>
              </a:ext>
            </a:extLst>
          </p:cNvPr>
          <p:cNvCxnSpPr>
            <a:cxnSpLocks/>
          </p:cNvCxnSpPr>
          <p:nvPr/>
        </p:nvCxnSpPr>
        <p:spPr>
          <a:xfrm>
            <a:off x="6804248" y="4581128"/>
            <a:ext cx="0" cy="142469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0">
            <a:extLst>
              <a:ext uri="{FF2B5EF4-FFF2-40B4-BE49-F238E27FC236}">
                <a16:creationId xmlns:a16="http://schemas.microsoft.com/office/drawing/2014/main" id="{67BEDECF-4E09-4D41-9B54-673D4AE85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242" y="5042230"/>
            <a:ext cx="730027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</a:rPr>
              <a:t>E</a:t>
            </a:r>
            <a:r>
              <a:rPr lang="en-US" altLang="ja-JP" sz="2000" b="1" baseline="-25000" dirty="0">
                <a:solidFill>
                  <a:srgbClr val="FF0000"/>
                </a:solidFill>
              </a:rPr>
              <a:t>p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0692968-027A-2047-A31C-A5AF1E747517}"/>
              </a:ext>
            </a:extLst>
          </p:cNvPr>
          <p:cNvSpPr txBox="1"/>
          <p:nvPr/>
        </p:nvSpPr>
        <p:spPr>
          <a:xfrm>
            <a:off x="913877" y="6329007"/>
            <a:ext cx="7325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Powerful</a:t>
            </a:r>
            <a:r>
              <a:rPr kumimoji="1" lang="en-US" altLang="ja-JP" sz="2800" dirty="0">
                <a:solidFill>
                  <a:srgbClr val="FF0000"/>
                </a:solidFill>
              </a:rPr>
              <a:t> diagnostic for emission mechanism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61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23850" y="6092825"/>
            <a:ext cx="856932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0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11188" y="260350"/>
            <a:ext cx="82296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200" b="1">
                <a:solidFill>
                  <a:schemeClr val="tx2"/>
                </a:solidFill>
                <a:latin typeface="ＭＳ Ｐゴシック" pitchFamily="50" charset="-128"/>
              </a:rPr>
              <a:t>Model for Emission Mechanism </a:t>
            </a:r>
          </a:p>
        </p:txBody>
      </p:sp>
      <p:sp>
        <p:nvSpPr>
          <p:cNvPr id="4100" name="テキスト ボックス 2"/>
          <p:cNvSpPr txBox="1">
            <a:spLocks noChangeArrowheads="1"/>
          </p:cNvSpPr>
          <p:nvPr/>
        </p:nvSpPr>
        <p:spPr bwMode="auto">
          <a:xfrm>
            <a:off x="684213" y="836613"/>
            <a:ext cx="3816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b="1"/>
              <a:t>Internal Shock Model </a:t>
            </a:r>
          </a:p>
        </p:txBody>
      </p:sp>
      <p:sp>
        <p:nvSpPr>
          <p:cNvPr id="4101" name="テキスト ボックス 5"/>
          <p:cNvSpPr txBox="1">
            <a:spLocks noChangeArrowheads="1"/>
          </p:cNvSpPr>
          <p:nvPr/>
        </p:nvSpPr>
        <p:spPr bwMode="auto">
          <a:xfrm>
            <a:off x="684213" y="2261816"/>
            <a:ext cx="5616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b="1" dirty="0" err="1">
                <a:solidFill>
                  <a:srgbClr val="FF0000"/>
                </a:solidFill>
              </a:rPr>
              <a:t>Photospheric</a:t>
            </a:r>
            <a:r>
              <a:rPr lang="en-US" altLang="ja-JP" sz="2800" b="1" dirty="0">
                <a:solidFill>
                  <a:srgbClr val="FF0000"/>
                </a:solidFill>
              </a:rPr>
              <a:t> Emission Model 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384300" y="7127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ja-JP" sz="2800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863600" y="5037138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000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863600" y="4427538"/>
            <a:ext cx="304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000"/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863600" y="5418138"/>
            <a:ext cx="304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000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V="1">
            <a:off x="1168400" y="4708525"/>
            <a:ext cx="6142038" cy="404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1168400" y="5265738"/>
            <a:ext cx="6213475" cy="379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8" name="Arc 12"/>
          <p:cNvSpPr>
            <a:spLocks/>
          </p:cNvSpPr>
          <p:nvPr/>
        </p:nvSpPr>
        <p:spPr bwMode="auto">
          <a:xfrm rot="2582386">
            <a:off x="1512888" y="3962400"/>
            <a:ext cx="2630487" cy="2408238"/>
          </a:xfrm>
          <a:custGeom>
            <a:avLst/>
            <a:gdLst>
              <a:gd name="T0" fmla="*/ 2147483647 w 18772"/>
              <a:gd name="T1" fmla="*/ 0 h 17925"/>
              <a:gd name="T2" fmla="*/ 2147483647 w 18772"/>
              <a:gd name="T3" fmla="*/ 2147483647 h 17925"/>
              <a:gd name="T4" fmla="*/ 0 w 18772"/>
              <a:gd name="T5" fmla="*/ 2147483647 h 179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72" h="17925" fill="none" extrusionOk="0">
                <a:moveTo>
                  <a:pt x="12052" y="0"/>
                </a:moveTo>
                <a:cubicBezTo>
                  <a:pt x="14821" y="1862"/>
                  <a:pt x="17121" y="4340"/>
                  <a:pt x="18772" y="7239"/>
                </a:cubicBezTo>
              </a:path>
              <a:path w="18772" h="17925" stroke="0" extrusionOk="0">
                <a:moveTo>
                  <a:pt x="12052" y="0"/>
                </a:moveTo>
                <a:cubicBezTo>
                  <a:pt x="14821" y="1862"/>
                  <a:pt x="17121" y="4340"/>
                  <a:pt x="18772" y="7239"/>
                </a:cubicBezTo>
                <a:lnTo>
                  <a:pt x="0" y="17925"/>
                </a:lnTo>
                <a:lnTo>
                  <a:pt x="12052" y="0"/>
                </a:lnTo>
                <a:close/>
              </a:path>
            </a:pathLst>
          </a:custGeom>
          <a:noFill/>
          <a:ln w="762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09" name="Arc 13"/>
          <p:cNvSpPr>
            <a:spLocks/>
          </p:cNvSpPr>
          <p:nvPr/>
        </p:nvSpPr>
        <p:spPr bwMode="auto">
          <a:xfrm rot="2582386">
            <a:off x="1778000" y="3817938"/>
            <a:ext cx="2919413" cy="2743200"/>
          </a:xfrm>
          <a:custGeom>
            <a:avLst/>
            <a:gdLst>
              <a:gd name="T0" fmla="*/ 2147483647 w 18615"/>
              <a:gd name="T1" fmla="*/ 0 h 18001"/>
              <a:gd name="T2" fmla="*/ 2147483647 w 18615"/>
              <a:gd name="T3" fmla="*/ 2147483647 h 18001"/>
              <a:gd name="T4" fmla="*/ 0 w 18615"/>
              <a:gd name="T5" fmla="*/ 2147483647 h 1800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615" h="18001" fill="none" extrusionOk="0">
                <a:moveTo>
                  <a:pt x="11938" y="-1"/>
                </a:moveTo>
                <a:cubicBezTo>
                  <a:pt x="14669" y="1811"/>
                  <a:pt x="16952" y="4220"/>
                  <a:pt x="18615" y="7044"/>
                </a:cubicBezTo>
              </a:path>
              <a:path w="18615" h="18001" stroke="0" extrusionOk="0">
                <a:moveTo>
                  <a:pt x="11938" y="-1"/>
                </a:moveTo>
                <a:cubicBezTo>
                  <a:pt x="14669" y="1811"/>
                  <a:pt x="16952" y="4220"/>
                  <a:pt x="18615" y="7044"/>
                </a:cubicBezTo>
                <a:lnTo>
                  <a:pt x="0" y="18001"/>
                </a:lnTo>
                <a:lnTo>
                  <a:pt x="11938" y="-1"/>
                </a:lnTo>
                <a:close/>
              </a:path>
            </a:pathLst>
          </a:custGeom>
          <a:noFill/>
          <a:ln w="762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0" name="Arc 14"/>
          <p:cNvSpPr>
            <a:spLocks/>
          </p:cNvSpPr>
          <p:nvPr/>
        </p:nvSpPr>
        <p:spPr bwMode="auto">
          <a:xfrm rot="2550762">
            <a:off x="2268538" y="2908300"/>
            <a:ext cx="4519612" cy="4913313"/>
          </a:xfrm>
          <a:custGeom>
            <a:avLst/>
            <a:gdLst>
              <a:gd name="T0" fmla="*/ 2147483647 w 18095"/>
              <a:gd name="T1" fmla="*/ 0 h 17881"/>
              <a:gd name="T2" fmla="*/ 2147483647 w 18095"/>
              <a:gd name="T3" fmla="*/ 2147483647 h 17881"/>
              <a:gd name="T4" fmla="*/ 0 w 18095"/>
              <a:gd name="T5" fmla="*/ 2147483647 h 178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095" h="17881" fill="none" extrusionOk="0">
                <a:moveTo>
                  <a:pt x="12117" y="-1"/>
                </a:moveTo>
                <a:cubicBezTo>
                  <a:pt x="14494" y="1610"/>
                  <a:pt x="16526" y="3679"/>
                  <a:pt x="18095" y="6085"/>
                </a:cubicBezTo>
              </a:path>
              <a:path w="18095" h="17881" stroke="0" extrusionOk="0">
                <a:moveTo>
                  <a:pt x="12117" y="-1"/>
                </a:moveTo>
                <a:cubicBezTo>
                  <a:pt x="14494" y="1610"/>
                  <a:pt x="16526" y="3679"/>
                  <a:pt x="18095" y="6085"/>
                </a:cubicBezTo>
                <a:lnTo>
                  <a:pt x="0" y="17881"/>
                </a:lnTo>
                <a:lnTo>
                  <a:pt x="12117" y="-1"/>
                </a:lnTo>
                <a:close/>
              </a:path>
            </a:pathLst>
          </a:cu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1" name="Arc 15"/>
          <p:cNvSpPr>
            <a:spLocks/>
          </p:cNvSpPr>
          <p:nvPr/>
        </p:nvSpPr>
        <p:spPr bwMode="auto">
          <a:xfrm rot="2582386">
            <a:off x="1225550" y="4394200"/>
            <a:ext cx="1704975" cy="1644650"/>
          </a:xfrm>
          <a:custGeom>
            <a:avLst/>
            <a:gdLst>
              <a:gd name="T0" fmla="*/ 2147483647 w 19423"/>
              <a:gd name="T1" fmla="*/ 0 h 19285"/>
              <a:gd name="T2" fmla="*/ 2147483647 w 19423"/>
              <a:gd name="T3" fmla="*/ 2147483647 h 19285"/>
              <a:gd name="T4" fmla="*/ 0 w 19423"/>
              <a:gd name="T5" fmla="*/ 2147483647 h 192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23" h="19285" fill="none" extrusionOk="0">
                <a:moveTo>
                  <a:pt x="9728" y="-1"/>
                </a:moveTo>
                <a:cubicBezTo>
                  <a:pt x="13948" y="2128"/>
                  <a:pt x="17354" y="5583"/>
                  <a:pt x="19422" y="9834"/>
                </a:cubicBezTo>
              </a:path>
              <a:path w="19423" h="19285" stroke="0" extrusionOk="0">
                <a:moveTo>
                  <a:pt x="9728" y="-1"/>
                </a:moveTo>
                <a:cubicBezTo>
                  <a:pt x="13948" y="2128"/>
                  <a:pt x="17354" y="5583"/>
                  <a:pt x="19422" y="9834"/>
                </a:cubicBezTo>
                <a:lnTo>
                  <a:pt x="0" y="19285"/>
                </a:lnTo>
                <a:lnTo>
                  <a:pt x="9728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2" name="Freeform 16"/>
          <p:cNvSpPr>
            <a:spLocks/>
          </p:cNvSpPr>
          <p:nvPr/>
        </p:nvSpPr>
        <p:spPr bwMode="auto">
          <a:xfrm>
            <a:off x="2089150" y="4610100"/>
            <a:ext cx="574675" cy="1189038"/>
          </a:xfrm>
          <a:custGeom>
            <a:avLst/>
            <a:gdLst>
              <a:gd name="T0" fmla="*/ 2147483647 w 329"/>
              <a:gd name="T1" fmla="*/ 2147483647 h 749"/>
              <a:gd name="T2" fmla="*/ 2147483647 w 329"/>
              <a:gd name="T3" fmla="*/ 2147483647 h 749"/>
              <a:gd name="T4" fmla="*/ 2147483647 w 329"/>
              <a:gd name="T5" fmla="*/ 2147483647 h 749"/>
              <a:gd name="T6" fmla="*/ 2147483647 w 329"/>
              <a:gd name="T7" fmla="*/ 2147483647 h 749"/>
              <a:gd name="T8" fmla="*/ 2147483647 w 329"/>
              <a:gd name="T9" fmla="*/ 2147483647 h 749"/>
              <a:gd name="T10" fmla="*/ 2147483647 w 329"/>
              <a:gd name="T11" fmla="*/ 2147483647 h 749"/>
              <a:gd name="T12" fmla="*/ 2147483647 w 329"/>
              <a:gd name="T13" fmla="*/ 2147483647 h 749"/>
              <a:gd name="T14" fmla="*/ 2147483647 w 329"/>
              <a:gd name="T15" fmla="*/ 2147483647 h 749"/>
              <a:gd name="T16" fmla="*/ 2147483647 w 329"/>
              <a:gd name="T17" fmla="*/ 2147483647 h 749"/>
              <a:gd name="T18" fmla="*/ 2147483647 w 329"/>
              <a:gd name="T19" fmla="*/ 2147483647 h 749"/>
              <a:gd name="T20" fmla="*/ 2147483647 w 329"/>
              <a:gd name="T21" fmla="*/ 2147483647 h 749"/>
              <a:gd name="T22" fmla="*/ 2147483647 w 329"/>
              <a:gd name="T23" fmla="*/ 2147483647 h 749"/>
              <a:gd name="T24" fmla="*/ 2147483647 w 329"/>
              <a:gd name="T25" fmla="*/ 2147483647 h 749"/>
              <a:gd name="T26" fmla="*/ 2147483647 w 329"/>
              <a:gd name="T27" fmla="*/ 2147483647 h 749"/>
              <a:gd name="T28" fmla="*/ 2147483647 w 329"/>
              <a:gd name="T29" fmla="*/ 2147483647 h 749"/>
              <a:gd name="T30" fmla="*/ 2147483647 w 329"/>
              <a:gd name="T31" fmla="*/ 2147483647 h 749"/>
              <a:gd name="T32" fmla="*/ 0 w 329"/>
              <a:gd name="T33" fmla="*/ 2147483647 h 749"/>
              <a:gd name="T34" fmla="*/ 2147483647 w 329"/>
              <a:gd name="T35" fmla="*/ 2147483647 h 749"/>
              <a:gd name="T36" fmla="*/ 2147483647 w 329"/>
              <a:gd name="T37" fmla="*/ 2147483647 h 749"/>
              <a:gd name="T38" fmla="*/ 2147483647 w 329"/>
              <a:gd name="T39" fmla="*/ 2147483647 h 749"/>
              <a:gd name="T40" fmla="*/ 2147483647 w 329"/>
              <a:gd name="T41" fmla="*/ 2147483647 h 749"/>
              <a:gd name="T42" fmla="*/ 2147483647 w 329"/>
              <a:gd name="T43" fmla="*/ 2147483647 h 749"/>
              <a:gd name="T44" fmla="*/ 2147483647 w 329"/>
              <a:gd name="T45" fmla="*/ 2147483647 h 749"/>
              <a:gd name="T46" fmla="*/ 2147483647 w 329"/>
              <a:gd name="T47" fmla="*/ 2147483647 h 749"/>
              <a:gd name="T48" fmla="*/ 2147483647 w 329"/>
              <a:gd name="T49" fmla="*/ 2147483647 h 749"/>
              <a:gd name="T50" fmla="*/ 2147483647 w 329"/>
              <a:gd name="T51" fmla="*/ 2147483647 h 749"/>
              <a:gd name="T52" fmla="*/ 2147483647 w 329"/>
              <a:gd name="T53" fmla="*/ 2147483647 h 749"/>
              <a:gd name="T54" fmla="*/ 2147483647 w 329"/>
              <a:gd name="T55" fmla="*/ 2147483647 h 749"/>
              <a:gd name="T56" fmla="*/ 2147483647 w 329"/>
              <a:gd name="T57" fmla="*/ 2147483647 h 749"/>
              <a:gd name="T58" fmla="*/ 2147483647 w 329"/>
              <a:gd name="T59" fmla="*/ 2147483647 h 749"/>
              <a:gd name="T60" fmla="*/ 2147483647 w 329"/>
              <a:gd name="T61" fmla="*/ 2147483647 h 749"/>
              <a:gd name="T62" fmla="*/ 2147483647 w 329"/>
              <a:gd name="T63" fmla="*/ 2147483647 h 749"/>
              <a:gd name="T64" fmla="*/ 2147483647 w 329"/>
              <a:gd name="T65" fmla="*/ 2147483647 h 749"/>
              <a:gd name="T66" fmla="*/ 2147483647 w 329"/>
              <a:gd name="T67" fmla="*/ 2147483647 h 749"/>
              <a:gd name="T68" fmla="*/ 2147483647 w 329"/>
              <a:gd name="T69" fmla="*/ 2147483647 h 749"/>
              <a:gd name="T70" fmla="*/ 2147483647 w 329"/>
              <a:gd name="T71" fmla="*/ 2147483647 h 749"/>
              <a:gd name="T72" fmla="*/ 2147483647 w 329"/>
              <a:gd name="T73" fmla="*/ 2147483647 h 749"/>
              <a:gd name="T74" fmla="*/ 2147483647 w 329"/>
              <a:gd name="T75" fmla="*/ 2147483647 h 749"/>
              <a:gd name="T76" fmla="*/ 2147483647 w 329"/>
              <a:gd name="T77" fmla="*/ 2147483647 h 749"/>
              <a:gd name="T78" fmla="*/ 2147483647 w 329"/>
              <a:gd name="T79" fmla="*/ 2147483647 h 749"/>
              <a:gd name="T80" fmla="*/ 2147483647 w 329"/>
              <a:gd name="T81" fmla="*/ 2147483647 h 749"/>
              <a:gd name="T82" fmla="*/ 2147483647 w 329"/>
              <a:gd name="T83" fmla="*/ 2147483647 h 749"/>
              <a:gd name="T84" fmla="*/ 2147483647 w 329"/>
              <a:gd name="T85" fmla="*/ 2147483647 h 749"/>
              <a:gd name="T86" fmla="*/ 2147483647 w 329"/>
              <a:gd name="T87" fmla="*/ 2147483647 h 749"/>
              <a:gd name="T88" fmla="*/ 2147483647 w 329"/>
              <a:gd name="T89" fmla="*/ 2147483647 h 749"/>
              <a:gd name="T90" fmla="*/ 2147483647 w 329"/>
              <a:gd name="T91" fmla="*/ 2147483647 h 749"/>
              <a:gd name="T92" fmla="*/ 2147483647 w 329"/>
              <a:gd name="T93" fmla="*/ 2147483647 h 749"/>
              <a:gd name="T94" fmla="*/ 2147483647 w 329"/>
              <a:gd name="T95" fmla="*/ 2147483647 h 749"/>
              <a:gd name="T96" fmla="*/ 2147483647 w 329"/>
              <a:gd name="T97" fmla="*/ 2147483647 h 749"/>
              <a:gd name="T98" fmla="*/ 2147483647 w 329"/>
              <a:gd name="T99" fmla="*/ 2147483647 h 749"/>
              <a:gd name="T100" fmla="*/ 2147483647 w 329"/>
              <a:gd name="T101" fmla="*/ 2147483647 h 749"/>
              <a:gd name="T102" fmla="*/ 2147483647 w 329"/>
              <a:gd name="T103" fmla="*/ 2147483647 h 749"/>
              <a:gd name="T104" fmla="*/ 2147483647 w 329"/>
              <a:gd name="T105" fmla="*/ 0 h 74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29" h="749">
                <a:moveTo>
                  <a:pt x="46" y="109"/>
                </a:moveTo>
                <a:cubicBezTo>
                  <a:pt x="94" y="77"/>
                  <a:pt x="171" y="63"/>
                  <a:pt x="192" y="128"/>
                </a:cubicBezTo>
                <a:cubicBezTo>
                  <a:pt x="186" y="186"/>
                  <a:pt x="195" y="227"/>
                  <a:pt x="155" y="265"/>
                </a:cubicBezTo>
                <a:cubicBezTo>
                  <a:pt x="152" y="275"/>
                  <a:pt x="146" y="315"/>
                  <a:pt x="119" y="301"/>
                </a:cubicBezTo>
                <a:cubicBezTo>
                  <a:pt x="111" y="297"/>
                  <a:pt x="113" y="283"/>
                  <a:pt x="110" y="274"/>
                </a:cubicBezTo>
                <a:cubicBezTo>
                  <a:pt x="98" y="203"/>
                  <a:pt x="55" y="104"/>
                  <a:pt x="128" y="55"/>
                </a:cubicBezTo>
                <a:cubicBezTo>
                  <a:pt x="204" y="66"/>
                  <a:pt x="247" y="81"/>
                  <a:pt x="293" y="146"/>
                </a:cubicBezTo>
                <a:cubicBezTo>
                  <a:pt x="299" y="164"/>
                  <a:pt x="327" y="191"/>
                  <a:pt x="311" y="201"/>
                </a:cubicBezTo>
                <a:cubicBezTo>
                  <a:pt x="278" y="222"/>
                  <a:pt x="248" y="237"/>
                  <a:pt x="210" y="247"/>
                </a:cubicBezTo>
                <a:cubicBezTo>
                  <a:pt x="189" y="244"/>
                  <a:pt x="164" y="248"/>
                  <a:pt x="146" y="237"/>
                </a:cubicBezTo>
                <a:cubicBezTo>
                  <a:pt x="139" y="232"/>
                  <a:pt x="157" y="223"/>
                  <a:pt x="165" y="219"/>
                </a:cubicBezTo>
                <a:cubicBezTo>
                  <a:pt x="173" y="214"/>
                  <a:pt x="183" y="213"/>
                  <a:pt x="192" y="210"/>
                </a:cubicBezTo>
                <a:cubicBezTo>
                  <a:pt x="207" y="213"/>
                  <a:pt x="234" y="204"/>
                  <a:pt x="238" y="219"/>
                </a:cubicBezTo>
                <a:cubicBezTo>
                  <a:pt x="255" y="282"/>
                  <a:pt x="237" y="324"/>
                  <a:pt x="219" y="375"/>
                </a:cubicBezTo>
                <a:cubicBezTo>
                  <a:pt x="163" y="360"/>
                  <a:pt x="136" y="316"/>
                  <a:pt x="82" y="301"/>
                </a:cubicBezTo>
                <a:cubicBezTo>
                  <a:pt x="73" y="292"/>
                  <a:pt x="66" y="280"/>
                  <a:pt x="55" y="274"/>
                </a:cubicBezTo>
                <a:cubicBezTo>
                  <a:pt x="38" y="265"/>
                  <a:pt x="0" y="256"/>
                  <a:pt x="0" y="256"/>
                </a:cubicBezTo>
                <a:cubicBezTo>
                  <a:pt x="63" y="235"/>
                  <a:pt x="92" y="291"/>
                  <a:pt x="146" y="311"/>
                </a:cubicBezTo>
                <a:cubicBezTo>
                  <a:pt x="169" y="333"/>
                  <a:pt x="196" y="344"/>
                  <a:pt x="210" y="375"/>
                </a:cubicBezTo>
                <a:cubicBezTo>
                  <a:pt x="218" y="392"/>
                  <a:pt x="229" y="429"/>
                  <a:pt x="229" y="429"/>
                </a:cubicBezTo>
                <a:cubicBezTo>
                  <a:pt x="226" y="447"/>
                  <a:pt x="228" y="468"/>
                  <a:pt x="219" y="484"/>
                </a:cubicBezTo>
                <a:cubicBezTo>
                  <a:pt x="193" y="529"/>
                  <a:pt x="169" y="450"/>
                  <a:pt x="165" y="439"/>
                </a:cubicBezTo>
                <a:cubicBezTo>
                  <a:pt x="168" y="430"/>
                  <a:pt x="168" y="419"/>
                  <a:pt x="174" y="411"/>
                </a:cubicBezTo>
                <a:cubicBezTo>
                  <a:pt x="190" y="390"/>
                  <a:pt x="229" y="356"/>
                  <a:pt x="229" y="356"/>
                </a:cubicBezTo>
                <a:cubicBezTo>
                  <a:pt x="259" y="359"/>
                  <a:pt x="292" y="352"/>
                  <a:pt x="320" y="365"/>
                </a:cubicBezTo>
                <a:cubicBezTo>
                  <a:pt x="329" y="369"/>
                  <a:pt x="319" y="387"/>
                  <a:pt x="311" y="393"/>
                </a:cubicBezTo>
                <a:cubicBezTo>
                  <a:pt x="295" y="404"/>
                  <a:pt x="274" y="405"/>
                  <a:pt x="256" y="411"/>
                </a:cubicBezTo>
                <a:cubicBezTo>
                  <a:pt x="247" y="414"/>
                  <a:pt x="229" y="420"/>
                  <a:pt x="229" y="420"/>
                </a:cubicBezTo>
                <a:cubicBezTo>
                  <a:pt x="70" y="410"/>
                  <a:pt x="89" y="373"/>
                  <a:pt x="64" y="475"/>
                </a:cubicBezTo>
                <a:cubicBezTo>
                  <a:pt x="81" y="561"/>
                  <a:pt x="116" y="531"/>
                  <a:pt x="219" y="539"/>
                </a:cubicBezTo>
                <a:cubicBezTo>
                  <a:pt x="210" y="613"/>
                  <a:pt x="218" y="614"/>
                  <a:pt x="165" y="649"/>
                </a:cubicBezTo>
                <a:cubicBezTo>
                  <a:pt x="96" y="583"/>
                  <a:pt x="143" y="509"/>
                  <a:pt x="219" y="484"/>
                </a:cubicBezTo>
                <a:cubicBezTo>
                  <a:pt x="250" y="487"/>
                  <a:pt x="282" y="482"/>
                  <a:pt x="311" y="493"/>
                </a:cubicBezTo>
                <a:cubicBezTo>
                  <a:pt x="320" y="496"/>
                  <a:pt x="320" y="511"/>
                  <a:pt x="320" y="521"/>
                </a:cubicBezTo>
                <a:cubicBezTo>
                  <a:pt x="320" y="562"/>
                  <a:pt x="298" y="574"/>
                  <a:pt x="265" y="585"/>
                </a:cubicBezTo>
                <a:cubicBezTo>
                  <a:pt x="218" y="616"/>
                  <a:pt x="168" y="645"/>
                  <a:pt x="128" y="685"/>
                </a:cubicBezTo>
                <a:cubicBezTo>
                  <a:pt x="107" y="749"/>
                  <a:pt x="92" y="734"/>
                  <a:pt x="137" y="749"/>
                </a:cubicBezTo>
                <a:cubicBezTo>
                  <a:pt x="163" y="710"/>
                  <a:pt x="176" y="725"/>
                  <a:pt x="201" y="685"/>
                </a:cubicBezTo>
                <a:cubicBezTo>
                  <a:pt x="166" y="661"/>
                  <a:pt x="127" y="654"/>
                  <a:pt x="91" y="631"/>
                </a:cubicBezTo>
                <a:cubicBezTo>
                  <a:pt x="74" y="577"/>
                  <a:pt x="109" y="585"/>
                  <a:pt x="155" y="576"/>
                </a:cubicBezTo>
                <a:cubicBezTo>
                  <a:pt x="248" y="587"/>
                  <a:pt x="221" y="561"/>
                  <a:pt x="247" y="640"/>
                </a:cubicBezTo>
                <a:cubicBezTo>
                  <a:pt x="251" y="652"/>
                  <a:pt x="253" y="664"/>
                  <a:pt x="256" y="676"/>
                </a:cubicBezTo>
                <a:cubicBezTo>
                  <a:pt x="259" y="685"/>
                  <a:pt x="265" y="714"/>
                  <a:pt x="265" y="704"/>
                </a:cubicBezTo>
                <a:cubicBezTo>
                  <a:pt x="265" y="649"/>
                  <a:pt x="244" y="622"/>
                  <a:pt x="201" y="594"/>
                </a:cubicBezTo>
                <a:cubicBezTo>
                  <a:pt x="171" y="549"/>
                  <a:pt x="137" y="505"/>
                  <a:pt x="91" y="475"/>
                </a:cubicBezTo>
                <a:cubicBezTo>
                  <a:pt x="142" y="351"/>
                  <a:pt x="77" y="492"/>
                  <a:pt x="137" y="402"/>
                </a:cubicBezTo>
                <a:cubicBezTo>
                  <a:pt x="157" y="371"/>
                  <a:pt x="157" y="323"/>
                  <a:pt x="183" y="283"/>
                </a:cubicBezTo>
                <a:cubicBezTo>
                  <a:pt x="196" y="233"/>
                  <a:pt x="201" y="221"/>
                  <a:pt x="155" y="192"/>
                </a:cubicBezTo>
                <a:cubicBezTo>
                  <a:pt x="149" y="183"/>
                  <a:pt x="144" y="173"/>
                  <a:pt x="137" y="164"/>
                </a:cubicBezTo>
                <a:cubicBezTo>
                  <a:pt x="129" y="154"/>
                  <a:pt x="110" y="150"/>
                  <a:pt x="110" y="137"/>
                </a:cubicBezTo>
                <a:cubicBezTo>
                  <a:pt x="110" y="128"/>
                  <a:pt x="128" y="131"/>
                  <a:pt x="137" y="128"/>
                </a:cubicBezTo>
                <a:cubicBezTo>
                  <a:pt x="181" y="98"/>
                  <a:pt x="184" y="79"/>
                  <a:pt x="201" y="27"/>
                </a:cubicBezTo>
                <a:cubicBezTo>
                  <a:pt x="204" y="18"/>
                  <a:pt x="210" y="0"/>
                  <a:pt x="21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3" name="Arc 17"/>
          <p:cNvSpPr>
            <a:spLocks/>
          </p:cNvSpPr>
          <p:nvPr/>
        </p:nvSpPr>
        <p:spPr bwMode="auto">
          <a:xfrm rot="2582386">
            <a:off x="1778000" y="3970338"/>
            <a:ext cx="2630488" cy="2408237"/>
          </a:xfrm>
          <a:custGeom>
            <a:avLst/>
            <a:gdLst>
              <a:gd name="T0" fmla="*/ 2147483647 w 18772"/>
              <a:gd name="T1" fmla="*/ 0 h 17925"/>
              <a:gd name="T2" fmla="*/ 2147483647 w 18772"/>
              <a:gd name="T3" fmla="*/ 2147483647 h 17925"/>
              <a:gd name="T4" fmla="*/ 0 w 18772"/>
              <a:gd name="T5" fmla="*/ 2147483647 h 179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72" h="17925" fill="none" extrusionOk="0">
                <a:moveTo>
                  <a:pt x="12052" y="0"/>
                </a:moveTo>
                <a:cubicBezTo>
                  <a:pt x="14821" y="1862"/>
                  <a:pt x="17121" y="4340"/>
                  <a:pt x="18772" y="7239"/>
                </a:cubicBezTo>
              </a:path>
              <a:path w="18772" h="17925" stroke="0" extrusionOk="0">
                <a:moveTo>
                  <a:pt x="12052" y="0"/>
                </a:moveTo>
                <a:cubicBezTo>
                  <a:pt x="14821" y="1862"/>
                  <a:pt x="17121" y="4340"/>
                  <a:pt x="18772" y="7239"/>
                </a:cubicBezTo>
                <a:lnTo>
                  <a:pt x="0" y="17925"/>
                </a:lnTo>
                <a:lnTo>
                  <a:pt x="12052" y="0"/>
                </a:lnTo>
                <a:close/>
              </a:path>
            </a:pathLst>
          </a:custGeom>
          <a:noFill/>
          <a:ln w="762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5294313" y="52133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V="1">
            <a:off x="6807200" y="4275138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6877050" y="5932488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6883400" y="518953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1730375" y="597852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800" b="1">
                <a:solidFill>
                  <a:srgbClr val="FF0000"/>
                </a:solidFill>
              </a:rPr>
              <a:t>photosphere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3457575" y="597852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800" b="1">
                <a:solidFill>
                  <a:srgbClr val="0033CC"/>
                </a:solidFill>
              </a:rPr>
              <a:t>Internal shock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5797550" y="6292850"/>
            <a:ext cx="2303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800" b="1">
                <a:solidFill>
                  <a:schemeClr val="tx2"/>
                </a:solidFill>
              </a:rPr>
              <a:t>External shock</a:t>
            </a:r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1363663" y="5184775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2" name="Freeform 26"/>
          <p:cNvSpPr>
            <a:spLocks/>
          </p:cNvSpPr>
          <p:nvPr/>
        </p:nvSpPr>
        <p:spPr bwMode="auto">
          <a:xfrm rot="-5148757">
            <a:off x="4427538" y="4351338"/>
            <a:ext cx="288925" cy="720725"/>
          </a:xfrm>
          <a:custGeom>
            <a:avLst/>
            <a:gdLst>
              <a:gd name="T0" fmla="*/ 2147483647 w 265"/>
              <a:gd name="T1" fmla="*/ 2147483647 h 544"/>
              <a:gd name="T2" fmla="*/ 2147483647 w 265"/>
              <a:gd name="T3" fmla="*/ 2147483647 h 544"/>
              <a:gd name="T4" fmla="*/ 2147483647 w 265"/>
              <a:gd name="T5" fmla="*/ 2147483647 h 544"/>
              <a:gd name="T6" fmla="*/ 2147483647 w 265"/>
              <a:gd name="T7" fmla="*/ 2147483647 h 544"/>
              <a:gd name="T8" fmla="*/ 2147483647 w 265"/>
              <a:gd name="T9" fmla="*/ 2147483647 h 544"/>
              <a:gd name="T10" fmla="*/ 2147483647 w 265"/>
              <a:gd name="T11" fmla="*/ 2147483647 h 544"/>
              <a:gd name="T12" fmla="*/ 2147483647 w 265"/>
              <a:gd name="T13" fmla="*/ 2147483647 h 544"/>
              <a:gd name="T14" fmla="*/ 2147483647 w 265"/>
              <a:gd name="T15" fmla="*/ 2147483647 h 544"/>
              <a:gd name="T16" fmla="*/ 2147483647 w 265"/>
              <a:gd name="T17" fmla="*/ 0 h 5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5" h="544">
                <a:moveTo>
                  <a:pt x="114" y="544"/>
                </a:moveTo>
                <a:cubicBezTo>
                  <a:pt x="102" y="491"/>
                  <a:pt x="91" y="438"/>
                  <a:pt x="114" y="408"/>
                </a:cubicBezTo>
                <a:cubicBezTo>
                  <a:pt x="137" y="378"/>
                  <a:pt x="265" y="378"/>
                  <a:pt x="250" y="363"/>
                </a:cubicBezTo>
                <a:cubicBezTo>
                  <a:pt x="235" y="348"/>
                  <a:pt x="23" y="340"/>
                  <a:pt x="23" y="317"/>
                </a:cubicBezTo>
                <a:cubicBezTo>
                  <a:pt x="23" y="294"/>
                  <a:pt x="250" y="250"/>
                  <a:pt x="250" y="227"/>
                </a:cubicBezTo>
                <a:cubicBezTo>
                  <a:pt x="250" y="204"/>
                  <a:pt x="31" y="196"/>
                  <a:pt x="23" y="181"/>
                </a:cubicBezTo>
                <a:cubicBezTo>
                  <a:pt x="15" y="166"/>
                  <a:pt x="204" y="151"/>
                  <a:pt x="204" y="136"/>
                </a:cubicBezTo>
                <a:cubicBezTo>
                  <a:pt x="204" y="121"/>
                  <a:pt x="46" y="114"/>
                  <a:pt x="23" y="91"/>
                </a:cubicBezTo>
                <a:cubicBezTo>
                  <a:pt x="0" y="68"/>
                  <a:pt x="34" y="34"/>
                  <a:pt x="68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3" name="Freeform 27"/>
          <p:cNvSpPr>
            <a:spLocks/>
          </p:cNvSpPr>
          <p:nvPr/>
        </p:nvSpPr>
        <p:spPr bwMode="auto">
          <a:xfrm rot="-5148757">
            <a:off x="2940050" y="4829176"/>
            <a:ext cx="255587" cy="588962"/>
          </a:xfrm>
          <a:custGeom>
            <a:avLst/>
            <a:gdLst>
              <a:gd name="T0" fmla="*/ 2147483647 w 265"/>
              <a:gd name="T1" fmla="*/ 2147483647 h 544"/>
              <a:gd name="T2" fmla="*/ 2147483647 w 265"/>
              <a:gd name="T3" fmla="*/ 2147483647 h 544"/>
              <a:gd name="T4" fmla="*/ 2147483647 w 265"/>
              <a:gd name="T5" fmla="*/ 2147483647 h 544"/>
              <a:gd name="T6" fmla="*/ 2147483647 w 265"/>
              <a:gd name="T7" fmla="*/ 2147483647 h 544"/>
              <a:gd name="T8" fmla="*/ 2147483647 w 265"/>
              <a:gd name="T9" fmla="*/ 2147483647 h 544"/>
              <a:gd name="T10" fmla="*/ 2147483647 w 265"/>
              <a:gd name="T11" fmla="*/ 2147483647 h 544"/>
              <a:gd name="T12" fmla="*/ 2147483647 w 265"/>
              <a:gd name="T13" fmla="*/ 2147483647 h 544"/>
              <a:gd name="T14" fmla="*/ 2147483647 w 265"/>
              <a:gd name="T15" fmla="*/ 2147483647 h 544"/>
              <a:gd name="T16" fmla="*/ 2147483647 w 265"/>
              <a:gd name="T17" fmla="*/ 0 h 5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5" h="544">
                <a:moveTo>
                  <a:pt x="114" y="544"/>
                </a:moveTo>
                <a:cubicBezTo>
                  <a:pt x="102" y="491"/>
                  <a:pt x="91" y="438"/>
                  <a:pt x="114" y="408"/>
                </a:cubicBezTo>
                <a:cubicBezTo>
                  <a:pt x="137" y="378"/>
                  <a:pt x="265" y="378"/>
                  <a:pt x="250" y="363"/>
                </a:cubicBezTo>
                <a:cubicBezTo>
                  <a:pt x="235" y="348"/>
                  <a:pt x="23" y="340"/>
                  <a:pt x="23" y="317"/>
                </a:cubicBezTo>
                <a:cubicBezTo>
                  <a:pt x="23" y="294"/>
                  <a:pt x="250" y="250"/>
                  <a:pt x="250" y="227"/>
                </a:cubicBezTo>
                <a:cubicBezTo>
                  <a:pt x="250" y="204"/>
                  <a:pt x="31" y="196"/>
                  <a:pt x="23" y="181"/>
                </a:cubicBezTo>
                <a:cubicBezTo>
                  <a:pt x="15" y="166"/>
                  <a:pt x="204" y="151"/>
                  <a:pt x="204" y="136"/>
                </a:cubicBezTo>
                <a:cubicBezTo>
                  <a:pt x="204" y="121"/>
                  <a:pt x="46" y="114"/>
                  <a:pt x="23" y="91"/>
                </a:cubicBezTo>
                <a:cubicBezTo>
                  <a:pt x="0" y="68"/>
                  <a:pt x="34" y="34"/>
                  <a:pt x="68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2773363" y="4421188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b="1">
                <a:solidFill>
                  <a:srgbClr val="FF0000"/>
                </a:solidFill>
                <a:latin typeface="Century" pitchFamily="18" charset="0"/>
              </a:rPr>
              <a:t>γ</a:t>
            </a:r>
          </a:p>
        </p:txBody>
      </p:sp>
      <p:sp>
        <p:nvSpPr>
          <p:cNvPr id="4125" name="Freeform 29"/>
          <p:cNvSpPr>
            <a:spLocks/>
          </p:cNvSpPr>
          <p:nvPr/>
        </p:nvSpPr>
        <p:spPr bwMode="auto">
          <a:xfrm rot="-5148757">
            <a:off x="4463257" y="4745831"/>
            <a:ext cx="217488" cy="720725"/>
          </a:xfrm>
          <a:custGeom>
            <a:avLst/>
            <a:gdLst>
              <a:gd name="T0" fmla="*/ 2147483647 w 265"/>
              <a:gd name="T1" fmla="*/ 2147483647 h 544"/>
              <a:gd name="T2" fmla="*/ 2147483647 w 265"/>
              <a:gd name="T3" fmla="*/ 2147483647 h 544"/>
              <a:gd name="T4" fmla="*/ 2147483647 w 265"/>
              <a:gd name="T5" fmla="*/ 2147483647 h 544"/>
              <a:gd name="T6" fmla="*/ 2147483647 w 265"/>
              <a:gd name="T7" fmla="*/ 2147483647 h 544"/>
              <a:gd name="T8" fmla="*/ 2147483647 w 265"/>
              <a:gd name="T9" fmla="*/ 2147483647 h 544"/>
              <a:gd name="T10" fmla="*/ 2147483647 w 265"/>
              <a:gd name="T11" fmla="*/ 2147483647 h 544"/>
              <a:gd name="T12" fmla="*/ 2147483647 w 265"/>
              <a:gd name="T13" fmla="*/ 2147483647 h 544"/>
              <a:gd name="T14" fmla="*/ 2147483647 w 265"/>
              <a:gd name="T15" fmla="*/ 2147483647 h 544"/>
              <a:gd name="T16" fmla="*/ 2147483647 w 265"/>
              <a:gd name="T17" fmla="*/ 0 h 5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5" h="544">
                <a:moveTo>
                  <a:pt x="114" y="544"/>
                </a:moveTo>
                <a:cubicBezTo>
                  <a:pt x="102" y="491"/>
                  <a:pt x="91" y="438"/>
                  <a:pt x="114" y="408"/>
                </a:cubicBezTo>
                <a:cubicBezTo>
                  <a:pt x="137" y="378"/>
                  <a:pt x="265" y="378"/>
                  <a:pt x="250" y="363"/>
                </a:cubicBezTo>
                <a:cubicBezTo>
                  <a:pt x="235" y="348"/>
                  <a:pt x="23" y="340"/>
                  <a:pt x="23" y="317"/>
                </a:cubicBezTo>
                <a:cubicBezTo>
                  <a:pt x="23" y="294"/>
                  <a:pt x="250" y="250"/>
                  <a:pt x="250" y="227"/>
                </a:cubicBezTo>
                <a:cubicBezTo>
                  <a:pt x="250" y="204"/>
                  <a:pt x="31" y="196"/>
                  <a:pt x="23" y="181"/>
                </a:cubicBezTo>
                <a:cubicBezTo>
                  <a:pt x="15" y="166"/>
                  <a:pt x="204" y="151"/>
                  <a:pt x="204" y="136"/>
                </a:cubicBezTo>
                <a:cubicBezTo>
                  <a:pt x="204" y="121"/>
                  <a:pt x="46" y="114"/>
                  <a:pt x="23" y="91"/>
                </a:cubicBezTo>
                <a:cubicBezTo>
                  <a:pt x="0" y="68"/>
                  <a:pt x="34" y="34"/>
                  <a:pt x="68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6" name="Freeform 30"/>
          <p:cNvSpPr>
            <a:spLocks/>
          </p:cNvSpPr>
          <p:nvPr/>
        </p:nvSpPr>
        <p:spPr bwMode="auto">
          <a:xfrm rot="-5148757">
            <a:off x="4464051" y="5178425"/>
            <a:ext cx="215900" cy="720725"/>
          </a:xfrm>
          <a:custGeom>
            <a:avLst/>
            <a:gdLst>
              <a:gd name="T0" fmla="*/ 2147483647 w 265"/>
              <a:gd name="T1" fmla="*/ 2147483647 h 544"/>
              <a:gd name="T2" fmla="*/ 2147483647 w 265"/>
              <a:gd name="T3" fmla="*/ 2147483647 h 544"/>
              <a:gd name="T4" fmla="*/ 2147483647 w 265"/>
              <a:gd name="T5" fmla="*/ 2147483647 h 544"/>
              <a:gd name="T6" fmla="*/ 2147483647 w 265"/>
              <a:gd name="T7" fmla="*/ 2147483647 h 544"/>
              <a:gd name="T8" fmla="*/ 2147483647 w 265"/>
              <a:gd name="T9" fmla="*/ 2147483647 h 544"/>
              <a:gd name="T10" fmla="*/ 2147483647 w 265"/>
              <a:gd name="T11" fmla="*/ 2147483647 h 544"/>
              <a:gd name="T12" fmla="*/ 2147483647 w 265"/>
              <a:gd name="T13" fmla="*/ 2147483647 h 544"/>
              <a:gd name="T14" fmla="*/ 2147483647 w 265"/>
              <a:gd name="T15" fmla="*/ 2147483647 h 544"/>
              <a:gd name="T16" fmla="*/ 2147483647 w 265"/>
              <a:gd name="T17" fmla="*/ 0 h 5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5" h="544">
                <a:moveTo>
                  <a:pt x="114" y="544"/>
                </a:moveTo>
                <a:cubicBezTo>
                  <a:pt x="102" y="491"/>
                  <a:pt x="91" y="438"/>
                  <a:pt x="114" y="408"/>
                </a:cubicBezTo>
                <a:cubicBezTo>
                  <a:pt x="137" y="378"/>
                  <a:pt x="265" y="378"/>
                  <a:pt x="250" y="363"/>
                </a:cubicBezTo>
                <a:cubicBezTo>
                  <a:pt x="235" y="348"/>
                  <a:pt x="23" y="340"/>
                  <a:pt x="23" y="317"/>
                </a:cubicBezTo>
                <a:cubicBezTo>
                  <a:pt x="23" y="294"/>
                  <a:pt x="250" y="250"/>
                  <a:pt x="250" y="227"/>
                </a:cubicBezTo>
                <a:cubicBezTo>
                  <a:pt x="250" y="204"/>
                  <a:pt x="31" y="196"/>
                  <a:pt x="23" y="181"/>
                </a:cubicBezTo>
                <a:cubicBezTo>
                  <a:pt x="15" y="166"/>
                  <a:pt x="204" y="151"/>
                  <a:pt x="204" y="136"/>
                </a:cubicBezTo>
                <a:cubicBezTo>
                  <a:pt x="204" y="121"/>
                  <a:pt x="46" y="114"/>
                  <a:pt x="23" y="91"/>
                </a:cubicBezTo>
                <a:cubicBezTo>
                  <a:pt x="0" y="68"/>
                  <a:pt x="34" y="34"/>
                  <a:pt x="68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4789488" y="4348163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b="1">
                <a:solidFill>
                  <a:srgbClr val="FF0000"/>
                </a:solidFill>
                <a:latin typeface="Century" pitchFamily="18" charset="0"/>
              </a:rPr>
              <a:t>γ</a:t>
            </a:r>
          </a:p>
        </p:txBody>
      </p:sp>
      <p:sp>
        <p:nvSpPr>
          <p:cNvPr id="4128" name="Text Box 33"/>
          <p:cNvSpPr txBox="1">
            <a:spLocks noChangeArrowheads="1"/>
          </p:cNvSpPr>
          <p:nvPr/>
        </p:nvSpPr>
        <p:spPr bwMode="auto">
          <a:xfrm>
            <a:off x="2484736" y="1285875"/>
            <a:ext cx="6048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2000" dirty="0"/>
              <a:t>・</a:t>
            </a:r>
            <a:r>
              <a:rPr lang="en-US" altLang="ja-JP" sz="2000" dirty="0"/>
              <a:t>Low efficiency for gamma-ray production</a:t>
            </a:r>
          </a:p>
        </p:txBody>
      </p:sp>
      <p:sp>
        <p:nvSpPr>
          <p:cNvPr id="4129" name="AutoShape 34"/>
          <p:cNvSpPr>
            <a:spLocks/>
          </p:cNvSpPr>
          <p:nvPr/>
        </p:nvSpPr>
        <p:spPr bwMode="auto">
          <a:xfrm>
            <a:off x="2268836" y="1376363"/>
            <a:ext cx="228894" cy="882811"/>
          </a:xfrm>
          <a:prstGeom prst="leftBrace">
            <a:avLst>
              <a:gd name="adj1" fmla="val 278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000"/>
          </a:p>
        </p:txBody>
      </p:sp>
      <p:sp>
        <p:nvSpPr>
          <p:cNvPr id="4130" name="Text Box 35"/>
          <p:cNvSpPr txBox="1">
            <a:spLocks noChangeArrowheads="1"/>
          </p:cNvSpPr>
          <p:nvPr/>
        </p:nvSpPr>
        <p:spPr bwMode="auto">
          <a:xfrm>
            <a:off x="2233612" y="3429000"/>
            <a:ext cx="59041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2000" dirty="0"/>
              <a:t>・</a:t>
            </a:r>
            <a:r>
              <a:rPr lang="en-US" altLang="ja-JP" sz="2000" dirty="0"/>
              <a:t>Clustering of peak energy ~ 1MeV </a:t>
            </a:r>
          </a:p>
        </p:txBody>
      </p:sp>
      <p:sp>
        <p:nvSpPr>
          <p:cNvPr id="4132" name="正方形/長方形 26"/>
          <p:cNvSpPr>
            <a:spLocks noChangeArrowheads="1"/>
          </p:cNvSpPr>
          <p:nvPr/>
        </p:nvSpPr>
        <p:spPr bwMode="auto">
          <a:xfrm>
            <a:off x="1835150" y="2780928"/>
            <a:ext cx="6410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ja-JP" sz="1600" dirty="0"/>
              <a:t>(</a:t>
            </a:r>
            <a:r>
              <a:rPr lang="fr-FR" altLang="ja-JP" sz="1600" dirty="0" err="1"/>
              <a:t>e.g</a:t>
            </a:r>
            <a:r>
              <a:rPr lang="fr-FR" altLang="ja-JP" sz="1600" dirty="0"/>
              <a:t>., Rees &amp; </a:t>
            </a:r>
            <a:r>
              <a:rPr lang="fr-FR" altLang="ja-JP" sz="1600" dirty="0" err="1"/>
              <a:t>Meszaros</a:t>
            </a:r>
            <a:r>
              <a:rPr lang="fr-FR" altLang="ja-JP" sz="1600" dirty="0"/>
              <a:t> 2005, </a:t>
            </a:r>
            <a:r>
              <a:rPr lang="en-US" altLang="ja-JP" sz="1600" dirty="0" err="1"/>
              <a:t>Pe’er</a:t>
            </a:r>
            <a:r>
              <a:rPr lang="en-US" altLang="ja-JP" sz="1600" dirty="0"/>
              <a:t> et al.2005, Thompson 2007)</a:t>
            </a:r>
          </a:p>
        </p:txBody>
      </p:sp>
      <p:sp>
        <p:nvSpPr>
          <p:cNvPr id="4133" name="Text Box 54"/>
          <p:cNvSpPr txBox="1">
            <a:spLocks noChangeArrowheads="1"/>
          </p:cNvSpPr>
          <p:nvPr/>
        </p:nvSpPr>
        <p:spPr bwMode="auto">
          <a:xfrm>
            <a:off x="1403648" y="1484313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400" b="1">
                <a:solidFill>
                  <a:srgbClr val="0033CC"/>
                </a:solidFill>
              </a:rPr>
              <a:t>flaw</a:t>
            </a:r>
          </a:p>
        </p:txBody>
      </p:sp>
      <p:sp>
        <p:nvSpPr>
          <p:cNvPr id="40" name="Text Box 33"/>
          <p:cNvSpPr txBox="1">
            <a:spLocks noChangeArrowheads="1"/>
          </p:cNvSpPr>
          <p:nvPr/>
        </p:nvSpPr>
        <p:spPr bwMode="auto">
          <a:xfrm>
            <a:off x="2233612" y="3068960"/>
            <a:ext cx="6048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2000" dirty="0"/>
              <a:t>・</a:t>
            </a:r>
            <a:r>
              <a:rPr lang="en-US" altLang="ja-JP" sz="2000" dirty="0"/>
              <a:t>High radiation efficiency</a:t>
            </a:r>
          </a:p>
        </p:txBody>
      </p:sp>
      <p:sp>
        <p:nvSpPr>
          <p:cNvPr id="42" name="Text Box 35">
            <a:extLst>
              <a:ext uri="{FF2B5EF4-FFF2-40B4-BE49-F238E27FC236}">
                <a16:creationId xmlns:a16="http://schemas.microsoft.com/office/drawing/2014/main" id="{7D867B1F-BF9B-3745-BB05-D7EAB62CC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736" y="1628800"/>
            <a:ext cx="65521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2000"/>
              <a:t>・</a:t>
            </a:r>
            <a:r>
              <a:rPr lang="en-US" altLang="ja-JP" sz="2000" dirty="0"/>
              <a:t>Difficulty in reproducing spectral shape</a:t>
            </a:r>
          </a:p>
        </p:txBody>
      </p:sp>
      <p:sp>
        <p:nvSpPr>
          <p:cNvPr id="43" name="Text Box 35">
            <a:extLst>
              <a:ext uri="{FF2B5EF4-FFF2-40B4-BE49-F238E27FC236}">
                <a16:creationId xmlns:a16="http://schemas.microsoft.com/office/drawing/2014/main" id="{1EF77299-4775-6248-9617-436DF0A7B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6173" y="1891776"/>
            <a:ext cx="65521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dirty="0"/>
              <a:t>  (hard spectra at low energy, narrowly peaked spectra)</a:t>
            </a:r>
          </a:p>
        </p:txBody>
      </p:sp>
    </p:spTree>
    <p:extLst>
      <p:ext uri="{BB962C8B-B14F-4D97-AF65-F5344CB8AC3E}">
        <p14:creationId xmlns:p14="http://schemas.microsoft.com/office/powerpoint/2010/main" val="4118945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7056784" cy="558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815103" y="5692605"/>
            <a:ext cx="52565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Slide from </a:t>
            </a:r>
            <a:r>
              <a:rPr kumimoji="1" lang="en-US" altLang="ja-JP" dirty="0" err="1"/>
              <a:t>P.Meszaros</a:t>
            </a:r>
            <a:r>
              <a:rPr lang="en-US" altLang="ja-JP" dirty="0"/>
              <a:t> @ SNGRB in Kyoto 2013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283773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TM02836342[[fn=イオン]]</Template>
  <TotalTime>68047</TotalTime>
  <Words>1224</Words>
  <Application>Microsoft Macintosh PowerPoint</Application>
  <PresentationFormat>画面に合わせる (4:3)</PresentationFormat>
  <Paragraphs>269</Paragraphs>
  <Slides>26</Slides>
  <Notes>14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6" baseType="lpstr">
      <vt:lpstr>HGPｺﾞｼｯｸE</vt:lpstr>
      <vt:lpstr>ＭＳ Ｐゴシック</vt:lpstr>
      <vt:lpstr>ＭＳ Ｐ明朝</vt:lpstr>
      <vt:lpstr>Arial</vt:lpstr>
      <vt:lpstr>Arial Black</vt:lpstr>
      <vt:lpstr>Century</vt:lpstr>
      <vt:lpstr>Garamond</vt:lpstr>
      <vt:lpstr>Symbol</vt:lpstr>
      <vt:lpstr>Wingdings</vt:lpstr>
      <vt:lpstr>Edge</vt:lpstr>
      <vt:lpstr>PowerPoint プレゼンテーション</vt:lpstr>
      <vt:lpstr>Plan of this talk</vt:lpstr>
      <vt:lpstr>Plan of this talk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Plan of this talk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yamadaken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ＦＲＩＩ型電波銀河の　　　　　全パワーと年齢</dc:title>
  <dc:creator>hito</dc:creator>
  <cp:lastModifiedBy>Microsoft Office ユーザー</cp:lastModifiedBy>
  <cp:revision>2363</cp:revision>
  <cp:lastPrinted>2017-11-05T11:53:59Z</cp:lastPrinted>
  <dcterms:created xsi:type="dcterms:W3CDTF">2005-08-03T05:06:51Z</dcterms:created>
  <dcterms:modified xsi:type="dcterms:W3CDTF">2018-08-07T01:30:17Z</dcterms:modified>
</cp:coreProperties>
</file>