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4" r:id="rId2"/>
    <p:sldId id="335" r:id="rId3"/>
    <p:sldId id="339" r:id="rId4"/>
    <p:sldId id="288" r:id="rId5"/>
    <p:sldId id="319" r:id="rId6"/>
    <p:sldId id="290" r:id="rId7"/>
    <p:sldId id="293" r:id="rId8"/>
    <p:sldId id="295" r:id="rId9"/>
    <p:sldId id="301" r:id="rId10"/>
    <p:sldId id="279" r:id="rId11"/>
    <p:sldId id="336" r:id="rId12"/>
    <p:sldId id="322" r:id="rId13"/>
    <p:sldId id="298" r:id="rId14"/>
    <p:sldId id="303" r:id="rId15"/>
    <p:sldId id="341" r:id="rId16"/>
    <p:sldId id="306" r:id="rId17"/>
    <p:sldId id="304" r:id="rId18"/>
    <p:sldId id="305" r:id="rId19"/>
    <p:sldId id="323" r:id="rId20"/>
    <p:sldId id="320" r:id="rId21"/>
    <p:sldId id="324" r:id="rId22"/>
    <p:sldId id="317" r:id="rId23"/>
    <p:sldId id="260" r:id="rId24"/>
    <p:sldId id="300" r:id="rId25"/>
    <p:sldId id="302" r:id="rId26"/>
    <p:sldId id="342" r:id="rId27"/>
    <p:sldId id="327" r:id="rId28"/>
    <p:sldId id="337" r:id="rId29"/>
    <p:sldId id="258" r:id="rId30"/>
    <p:sldId id="333" r:id="rId31"/>
    <p:sldId id="332" r:id="rId32"/>
    <p:sldId id="329" r:id="rId33"/>
    <p:sldId id="330" r:id="rId34"/>
    <p:sldId id="334" r:id="rId35"/>
    <p:sldId id="33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72" autoAdjust="0"/>
  </p:normalViewPr>
  <p:slideViewPr>
    <p:cSldViewPr>
      <p:cViewPr varScale="1">
        <p:scale>
          <a:sx n="78" d="100"/>
          <a:sy n="78" d="100"/>
        </p:scale>
        <p:origin x="76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6T07:27:19.40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1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16.wmf"/><Relationship Id="rId9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47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6.wmf"/><Relationship Id="rId4" Type="http://schemas.openxmlformats.org/officeDocument/2006/relationships/image" Target="../media/image1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6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9D4C5-6371-46F3-B2E2-E7D3A794F017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B76D-C567-4C48-944A-209AB30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5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9713-24A6-48C0-A919-9CD7939BD63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B4D1-E4B8-4EE4-A496-942DEDA57863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42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9.png"/><Relationship Id="rId9" Type="http://schemas.openxmlformats.org/officeDocument/2006/relationships/image" Target="../media/image36.wmf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20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9.bin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4.wmf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77.wmf"/><Relationship Id="rId32" Type="http://schemas.openxmlformats.org/officeDocument/2006/relationships/image" Target="../media/image80.wmf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73.wmf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78.wmf"/><Relationship Id="rId10" Type="http://schemas.openxmlformats.org/officeDocument/2006/relationships/image" Target="../media/image16.wmf"/><Relationship Id="rId19" Type="http://schemas.openxmlformats.org/officeDocument/2006/relationships/image" Target="../media/image75.wmf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2.bin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84.png"/><Relationship Id="rId7" Type="http://schemas.openxmlformats.org/officeDocument/2006/relationships/image" Target="../media/image81.wmf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3.wmf"/><Relationship Id="rId5" Type="http://schemas.openxmlformats.org/officeDocument/2006/relationships/image" Target="../media/image86.png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85.png"/><Relationship Id="rId9" Type="http://schemas.openxmlformats.org/officeDocument/2006/relationships/image" Target="../media/image8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91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6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png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00.wmf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101.wmf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oleObject" Target="../embeddings/oleObject80.bin"/><Relationship Id="rId3" Type="http://schemas.openxmlformats.org/officeDocument/2006/relationships/image" Target="../media/image109.png"/><Relationship Id="rId7" Type="http://schemas.openxmlformats.org/officeDocument/2006/relationships/image" Target="../media/image104.wmf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111.png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105.w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jpeg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28.png"/><Relationship Id="rId3" Type="http://schemas.openxmlformats.org/officeDocument/2006/relationships/image" Target="../media/image126.jpeg"/><Relationship Id="rId7" Type="http://schemas.openxmlformats.org/officeDocument/2006/relationships/image" Target="../media/image122.wmf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5.bin"/><Relationship Id="rId5" Type="http://schemas.openxmlformats.org/officeDocument/2006/relationships/image" Target="../media/image47.wmf"/><Relationship Id="rId15" Type="http://schemas.openxmlformats.org/officeDocument/2006/relationships/image" Target="../media/image125.wmf"/><Relationship Id="rId10" Type="http://schemas.openxmlformats.org/officeDocument/2006/relationships/image" Target="../media/image123.wmf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132.png"/><Relationship Id="rId7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3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abs/1998ApJ...500L..93D" TargetMode="External"/><Relationship Id="rId2" Type="http://schemas.openxmlformats.org/officeDocument/2006/relationships/hyperlink" Target="http://adsabs.harvard.edu/abs/1995ApJ...447..863S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22.bin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1.bin"/><Relationship Id="rId5" Type="http://schemas.openxmlformats.org/officeDocument/2006/relationships/image" Target="../media/image14.wmf"/><Relationship Id="rId15" Type="http://schemas.openxmlformats.org/officeDocument/2006/relationships/hyperlink" Target="http://adsabs.harvard.edu/cgi-bin/nph-data_query?bibcode=2002A%26A...390...81A&amp;db_key=AST&amp;link_type=ABSTRACT&amp;high=56e9acbd8d00824" TargetMode="External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23850" y="130492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969620" y="340380"/>
            <a:ext cx="530318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Critical  Tests Of GRB </a:t>
            </a:r>
            <a:r>
              <a:rPr lang="en-US" altLang="en-US" sz="2800" dirty="0" smtClean="0">
                <a:solidFill>
                  <a:srgbClr val="FF0000"/>
                </a:solidFill>
                <a:latin typeface="Arial" charset="0"/>
              </a:rPr>
              <a:t>Theories*</a:t>
            </a:r>
            <a:endParaRPr lang="en-US" alt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003094" y="1089025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accent2"/>
                </a:solidFill>
                <a:latin typeface="Arial" charset="0"/>
              </a:rPr>
              <a:t>Arnon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Dar</a:t>
            </a:r>
            <a:endParaRPr lang="en-US" altLang="en-US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-36513" y="2614613"/>
            <a:ext cx="934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charset="0"/>
              </a:rPr>
              <a:t> </a:t>
            </a:r>
            <a:endParaRPr lang="en-US" altLang="en-US" sz="18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-28046" y="2209800"/>
            <a:ext cx="92799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Scientific theories must be 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falsifiable (K. M.  Popper 1959)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Only  confrontations of their main predictions, which do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not 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depend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on free adjustable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parameters, with observational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data 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rather than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prejudices or </a:t>
            </a:r>
            <a:r>
              <a:rPr lang="en-US" altLang="en-US" sz="1800" u="sng" dirty="0" err="1" smtClean="0">
                <a:solidFill>
                  <a:srgbClr val="3015F9"/>
                </a:solidFill>
                <a:latin typeface="Arial" charset="0"/>
              </a:rPr>
              <a:t>concensus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, can serve as their critical tests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.</a:t>
            </a: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Due to time limitation, in my talk,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critical tests will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be limited to  the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Fireball (FB) and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Cannonball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(CB) models of GRBs, the only models 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that have been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applied in the past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two decades to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analyze the bulk of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the mounting observational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data on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GRBs. </a:t>
            </a: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664368" y="6019800"/>
            <a:ext cx="7947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Based on </a:t>
            </a:r>
            <a:r>
              <a:rPr lang="en-US" altLang="en-US" sz="1800" dirty="0" smtClean="0">
                <a:solidFill>
                  <a:srgbClr val="7030A0"/>
                </a:solidFill>
                <a:latin typeface="Arial" charset="0"/>
              </a:rPr>
              <a:t>research work 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done in collaboration  with 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Nir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Shaviv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(1994/5)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Rainer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Plaga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(1998/9), 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Shlomo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Dado and Alvaro De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Rujula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(2000-2017).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248" y="1600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Windows On The </a:t>
            </a:r>
            <a:r>
              <a:rPr lang="it-IT" dirty="0" smtClean="0"/>
              <a:t>Universe ,   Quy Nhon,   Viet Nam,  Augus </a:t>
            </a:r>
            <a:r>
              <a:rPr lang="it-IT" dirty="0"/>
              <a:t>7</a:t>
            </a:r>
            <a:r>
              <a:rPr lang="it-IT" dirty="0" smtClean="0"/>
              <a:t>, </a:t>
            </a:r>
            <a:r>
              <a:rPr lang="it-IT" dirty="0" smtClean="0"/>
              <a:t>2018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8" y="-2209800"/>
            <a:ext cx="4485702" cy="56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12" y="2455495"/>
            <a:ext cx="1876925" cy="3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20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562"/>
            <a:ext cx="4552769" cy="34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80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69" y="3251438"/>
            <a:ext cx="5883809" cy="35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21" y="5646668"/>
            <a:ext cx="2124150" cy="4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86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072"/>
            <a:ext cx="4505897" cy="337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09069"/>
            <a:ext cx="1867903" cy="3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7400"/>
            <a:ext cx="41719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0166"/>
            <a:ext cx="303679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# 3:   Pulse Shape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83414"/>
              </p:ext>
            </p:extLst>
          </p:nvPr>
        </p:nvGraphicFramePr>
        <p:xfrm>
          <a:off x="170180" y="3934998"/>
          <a:ext cx="407924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8" name="Equation" r:id="rId5" imgW="1854000" imgH="761760" progId="Equation.DSMT4">
                  <p:embed/>
                </p:oleObj>
              </mc:Choice>
              <mc:Fallback>
                <p:oleObj name="Equation" r:id="rId5" imgW="18540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180" y="3934998"/>
                        <a:ext cx="407924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4" y="1289345"/>
            <a:ext cx="3641191" cy="51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176256" y="3962400"/>
            <a:ext cx="3107791" cy="1981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76256" y="4343400"/>
            <a:ext cx="3069692" cy="1600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4616" y="3070578"/>
            <a:ext cx="305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: </a:t>
            </a:r>
            <a:r>
              <a:rPr lang="en-US" dirty="0" err="1" smtClean="0"/>
              <a:t>Kocevski</a:t>
            </a:r>
            <a:r>
              <a:rPr lang="en-US" dirty="0" smtClean="0"/>
              <a:t> et al. 2003</a:t>
            </a:r>
          </a:p>
          <a:p>
            <a:r>
              <a:rPr lang="en-US" dirty="0" smtClean="0"/>
              <a:t>CB Model  limits :   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85549" y="3505200"/>
            <a:ext cx="10603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24810"/>
              </p:ext>
            </p:extLst>
          </p:nvPr>
        </p:nvGraphicFramePr>
        <p:xfrm>
          <a:off x="331788" y="6437313"/>
          <a:ext cx="83010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9" name="Equation" r:id="rId8" imgW="4470120" imgH="203040" progId="Equation.DSMT4">
                  <p:embed/>
                </p:oleObj>
              </mc:Choice>
              <mc:Fallback>
                <p:oleObj name="Equation" r:id="rId8" imgW="447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788" y="6437313"/>
                        <a:ext cx="8301037" cy="3778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09800" y="1355077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  930612</a:t>
            </a:r>
          </a:p>
          <a:p>
            <a:r>
              <a:rPr lang="en-US" dirty="0"/>
              <a:t> </a:t>
            </a:r>
            <a:r>
              <a:rPr lang="en-US" dirty="0" smtClean="0"/>
              <a:t>     BATSE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96575" y="3846689"/>
            <a:ext cx="247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77 individual GRB </a:t>
            </a:r>
            <a:r>
              <a:rPr lang="en-US" dirty="0" smtClean="0"/>
              <a:t>pulses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BATSE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11097"/>
              </p:ext>
            </p:extLst>
          </p:nvPr>
        </p:nvGraphicFramePr>
        <p:xfrm>
          <a:off x="8291512" y="4144173"/>
          <a:ext cx="7000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0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91512" y="4144173"/>
                        <a:ext cx="700088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64057"/>
              </p:ext>
            </p:extLst>
          </p:nvPr>
        </p:nvGraphicFramePr>
        <p:xfrm>
          <a:off x="8282857" y="3697479"/>
          <a:ext cx="556343" cy="41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1" name="Equation" r:id="rId12" imgW="304560" imgH="177480" progId="Equation.DSMT4">
                  <p:embed/>
                </p:oleObj>
              </mc:Choice>
              <mc:Fallback>
                <p:oleObj name="Equation" r:id="rId12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82857" y="3697479"/>
                        <a:ext cx="556343" cy="417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109" name="Picture 6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11" y="-3581400"/>
            <a:ext cx="4738784" cy="67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35857" y="244730"/>
            <a:ext cx="74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RT/DT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76256" y="1066800"/>
            <a:ext cx="343434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38157" y="1524000"/>
            <a:ext cx="347244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115" name="Picture 7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48" y="914400"/>
            <a:ext cx="3683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19" name="Picture 7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63" y="1416050"/>
            <a:ext cx="469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94510"/>
              </p:ext>
            </p:extLst>
          </p:nvPr>
        </p:nvGraphicFramePr>
        <p:xfrm>
          <a:off x="1228408" y="4038600"/>
          <a:ext cx="64690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2" name="Equation" r:id="rId3" imgW="2831760" imgH="203040" progId="Equation.DSMT4">
                  <p:embed/>
                </p:oleObj>
              </mc:Choice>
              <mc:Fallback>
                <p:oleObj name="Equation" r:id="rId3" imgW="283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8408" y="4038600"/>
                        <a:ext cx="6469062" cy="4540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75100"/>
            <a:ext cx="129432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 # 4: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717793"/>
              </p:ext>
            </p:extLst>
          </p:nvPr>
        </p:nvGraphicFramePr>
        <p:xfrm>
          <a:off x="1242648" y="4953000"/>
          <a:ext cx="64690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3" name="Equation" r:id="rId5" imgW="2844720" imgH="203040" progId="Equation.DSMT4">
                  <p:embed/>
                </p:oleObj>
              </mc:Choice>
              <mc:Fallback>
                <p:oleObj name="Equation" r:id="rId5" imgW="2844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2648" y="4953000"/>
                        <a:ext cx="6469063" cy="4619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198" y="1951672"/>
            <a:ext cx="7924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Overtaking  collisions  produce  the GRB  while  shocked  ISM produces  the AG:</a:t>
            </a:r>
          </a:p>
          <a:p>
            <a:endParaRPr lang="en-US" dirty="0" smtClean="0">
              <a:solidFill>
                <a:srgbClr val="3015F9"/>
              </a:solidFill>
            </a:endParaRPr>
          </a:p>
          <a:p>
            <a:r>
              <a:rPr lang="en-US" dirty="0" smtClean="0">
                <a:solidFill>
                  <a:srgbClr val="3015F9"/>
                </a:solidFill>
              </a:rPr>
              <a:t>Relative velocity of colliding shells is smaller than in shell-ISM  collision. </a:t>
            </a:r>
          </a:p>
          <a:p>
            <a:r>
              <a:rPr lang="en-US" dirty="0" smtClean="0">
                <a:solidFill>
                  <a:srgbClr val="3015F9"/>
                </a:solidFill>
              </a:rPr>
              <a:t>      most of the radiation  is released  in the beam dump  (ISM).</a:t>
            </a:r>
          </a:p>
          <a:p>
            <a:endParaRPr lang="en-US" dirty="0" smtClean="0">
              <a:solidFill>
                <a:srgbClr val="3015F9"/>
              </a:solidFill>
            </a:endParaRPr>
          </a:p>
          <a:p>
            <a:r>
              <a:rPr lang="en-US" dirty="0" smtClean="0">
                <a:solidFill>
                  <a:srgbClr val="3015F9"/>
                </a:solidFill>
              </a:rPr>
              <a:t>The visible area                increases with time </a:t>
            </a:r>
            <a:r>
              <a:rPr lang="en-US" dirty="0">
                <a:solidFill>
                  <a:srgbClr val="3015F9"/>
                </a:solidFill>
              </a:rPr>
              <a:t>during the AG due </a:t>
            </a:r>
            <a:r>
              <a:rPr lang="en-US" dirty="0" smtClean="0">
                <a:solidFill>
                  <a:srgbClr val="3015F9"/>
                </a:solidFill>
              </a:rPr>
              <a:t>to jet deceleration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59403"/>
              </p:ext>
            </p:extLst>
          </p:nvPr>
        </p:nvGraphicFramePr>
        <p:xfrm>
          <a:off x="1949824" y="775100"/>
          <a:ext cx="56721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4" name="Equation" r:id="rId7" imgW="2717640" imgH="203040" progId="Equation.DSMT4">
                  <p:embed/>
                </p:oleObj>
              </mc:Choice>
              <mc:Fallback>
                <p:oleObj name="Equation" r:id="rId7" imgW="271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9824" y="775100"/>
                        <a:ext cx="5672137" cy="417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10503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5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924" y="1828800"/>
            <a:ext cx="74655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FB: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360038"/>
              </p:ext>
            </p:extLst>
          </p:nvPr>
        </p:nvGraphicFramePr>
        <p:xfrm>
          <a:off x="2438400" y="3324998"/>
          <a:ext cx="720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6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38400" y="3324998"/>
                        <a:ext cx="7207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115099"/>
              </p:ext>
            </p:extLst>
          </p:nvPr>
        </p:nvGraphicFramePr>
        <p:xfrm>
          <a:off x="861518" y="2819400"/>
          <a:ext cx="381001" cy="30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7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1518" y="2819400"/>
                        <a:ext cx="381001" cy="304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66" y="1091699"/>
            <a:ext cx="45418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84213" y="2420938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A50021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A50021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580063" y="30686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charset="0"/>
            </a:endParaRPr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 flipH="1">
            <a:off x="3671887" y="4096572"/>
            <a:ext cx="581025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3962400" y="3705225"/>
            <a:ext cx="112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latin typeface="Arial" charset="0"/>
              </a:rPr>
              <a:t>ICS tail 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4876800" y="4084637"/>
            <a:ext cx="70784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latin typeface="Arial" charset="0"/>
              </a:rPr>
              <a:t>SR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3276600" y="2052975"/>
            <a:ext cx="27249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charset="0"/>
              </a:rPr>
              <a:t>         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</a:rPr>
              <a:t>SN--GRBs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charset="0"/>
              </a:rPr>
              <a:t>SWIFT</a:t>
            </a:r>
            <a:r>
              <a:rPr lang="en-US" altLang="en-US" sz="2000" dirty="0">
                <a:latin typeface="Arial" charset="0"/>
              </a:rPr>
              <a:t>: GRB 050315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</a:rPr>
              <a:t>(Vaughan et al. 2005)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3203575" y="5638800"/>
            <a:ext cx="2667000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CB model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: DDD2005</a:t>
            </a:r>
          </a:p>
        </p:txBody>
      </p:sp>
      <p:sp>
        <p:nvSpPr>
          <p:cNvPr id="13326" name="Text Box 20"/>
          <p:cNvSpPr txBox="1">
            <a:spLocks noChangeArrowheads="1"/>
          </p:cNvSpPr>
          <p:nvPr/>
        </p:nvSpPr>
        <p:spPr bwMode="auto">
          <a:xfrm>
            <a:off x="76200" y="1047750"/>
            <a:ext cx="9043988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015F9"/>
                </a:solidFill>
                <a:latin typeface="Arial" charset="0"/>
              </a:rPr>
              <a:t>Neither expected nor predicted/explained by the standard FB models.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" charset="0"/>
              </a:rPr>
              <a:t>Predicted </a:t>
            </a:r>
            <a:r>
              <a:rPr lang="en-US" altLang="en-US" sz="2000" b="1" u="sng" dirty="0">
                <a:solidFill>
                  <a:srgbClr val="FF0000"/>
                </a:solidFill>
                <a:latin typeface="Arial" charset="0"/>
              </a:rPr>
              <a:t>by the CB Model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" charset="0"/>
              </a:rPr>
              <a:t>(2001) 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long before it was </a:t>
            </a:r>
            <a:r>
              <a:rPr lang="en-US" altLang="en-US" sz="2000" b="1" u="sng" dirty="0">
                <a:solidFill>
                  <a:srgbClr val="FF0000"/>
                </a:solidFill>
                <a:latin typeface="Arial" charset="0"/>
              </a:rPr>
              <a:t>discovered with Swift:</a:t>
            </a:r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3111500" y="4283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sp>
        <p:nvSpPr>
          <p:cNvPr id="13330" name="Text Box 25"/>
          <p:cNvSpPr txBox="1">
            <a:spLocks noChangeArrowheads="1"/>
          </p:cNvSpPr>
          <p:nvPr/>
        </p:nvSpPr>
        <p:spPr bwMode="auto">
          <a:xfrm>
            <a:off x="4810919" y="3993355"/>
            <a:ext cx="7691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sp>
        <p:nvSpPr>
          <p:cNvPr id="13332" name="Text Box 27"/>
          <p:cNvSpPr txBox="1">
            <a:spLocks noChangeArrowheads="1"/>
          </p:cNvSpPr>
          <p:nvPr/>
        </p:nvSpPr>
        <p:spPr bwMode="auto">
          <a:xfrm>
            <a:off x="9829800" y="4807860"/>
            <a:ext cx="84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r</a:t>
            </a: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334" name="Line 29"/>
          <p:cNvSpPr>
            <a:spLocks noChangeShapeType="1"/>
          </p:cNvSpPr>
          <p:nvPr/>
        </p:nvSpPr>
        <p:spPr bwMode="auto">
          <a:xfrm flipH="1">
            <a:off x="5084763" y="441616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39" name="Straight Arrow Connector 19"/>
          <p:cNvCxnSpPr>
            <a:cxnSpLocks noChangeShapeType="1"/>
          </p:cNvCxnSpPr>
          <p:nvPr/>
        </p:nvCxnSpPr>
        <p:spPr bwMode="auto">
          <a:xfrm flipH="1">
            <a:off x="5764213" y="1755636"/>
            <a:ext cx="1920874" cy="791941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2" name="Oval 10"/>
          <p:cNvSpPr>
            <a:spLocks noChangeArrowheads="1"/>
          </p:cNvSpPr>
          <p:nvPr/>
        </p:nvSpPr>
        <p:spPr bwMode="auto">
          <a:xfrm>
            <a:off x="1257300" y="3592513"/>
            <a:ext cx="165100" cy="1127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56" y="255931"/>
            <a:ext cx="8564781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Test #5:   The </a:t>
            </a:r>
            <a:r>
              <a:rPr lang="en-US" sz="2400" b="1" dirty="0">
                <a:solidFill>
                  <a:srgbClr val="3015F9"/>
                </a:solidFill>
              </a:rPr>
              <a:t>‘canonical behavior’ of X-ray light curves of </a:t>
            </a:r>
            <a:r>
              <a:rPr lang="en-US" sz="2400" b="1" dirty="0" smtClean="0">
                <a:solidFill>
                  <a:srgbClr val="3015F9"/>
                </a:solidFill>
              </a:rPr>
              <a:t>SN-GRBs</a:t>
            </a:r>
            <a:endParaRPr lang="en-US" sz="2400" b="1" dirty="0">
              <a:solidFill>
                <a:srgbClr val="301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01428" y="191488"/>
            <a:ext cx="642516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Arial" charset="0"/>
              </a:rPr>
              <a:t>Tests  # 5-8:  Jet break  properties   </a:t>
            </a:r>
            <a:endParaRPr lang="en-US" altLang="en-US" sz="2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Arc 3"/>
          <p:cNvSpPr/>
          <p:nvPr/>
        </p:nvSpPr>
        <p:spPr bwMode="auto">
          <a:xfrm>
            <a:off x="2476500" y="1912938"/>
            <a:ext cx="871538" cy="1701800"/>
          </a:xfrm>
          <a:prstGeom prst="arc">
            <a:avLst>
              <a:gd name="adj1" fmla="val 16782937"/>
              <a:gd name="adj2" fmla="val 4456609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95288" y="2419350"/>
            <a:ext cx="647700" cy="6175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15365" name="Straight Arrow Connector 23"/>
          <p:cNvCxnSpPr>
            <a:cxnSpLocks noChangeShapeType="1"/>
          </p:cNvCxnSpPr>
          <p:nvPr/>
        </p:nvCxnSpPr>
        <p:spPr bwMode="auto">
          <a:xfrm flipV="1">
            <a:off x="719138" y="1866900"/>
            <a:ext cx="2582862" cy="896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6" name="Straight Arrow Connector 29"/>
          <p:cNvCxnSpPr>
            <a:cxnSpLocks noChangeShapeType="1"/>
          </p:cNvCxnSpPr>
          <p:nvPr/>
        </p:nvCxnSpPr>
        <p:spPr bwMode="auto">
          <a:xfrm>
            <a:off x="719138" y="2790825"/>
            <a:ext cx="2647950" cy="768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Straight Connector 41"/>
          <p:cNvCxnSpPr>
            <a:cxnSpLocks noChangeShapeType="1"/>
          </p:cNvCxnSpPr>
          <p:nvPr/>
        </p:nvCxnSpPr>
        <p:spPr bwMode="auto">
          <a:xfrm flipV="1">
            <a:off x="3306482" y="2590800"/>
            <a:ext cx="4532312" cy="182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9" name="Straight Connector 46"/>
          <p:cNvCxnSpPr>
            <a:cxnSpLocks noChangeShapeType="1"/>
          </p:cNvCxnSpPr>
          <p:nvPr/>
        </p:nvCxnSpPr>
        <p:spPr bwMode="auto">
          <a:xfrm flipV="1">
            <a:off x="3311945" y="2923780"/>
            <a:ext cx="4533480" cy="2401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Arc 49"/>
          <p:cNvSpPr/>
          <p:nvPr/>
        </p:nvSpPr>
        <p:spPr bwMode="auto">
          <a:xfrm>
            <a:off x="3289300" y="2076450"/>
            <a:ext cx="558800" cy="1239838"/>
          </a:xfrm>
          <a:prstGeom prst="arc">
            <a:avLst>
              <a:gd name="adj1" fmla="val 2017814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51" name="Arc 50"/>
          <p:cNvSpPr/>
          <p:nvPr/>
        </p:nvSpPr>
        <p:spPr bwMode="auto">
          <a:xfrm rot="14366166">
            <a:off x="8386763" y="2286000"/>
            <a:ext cx="914400" cy="914400"/>
          </a:xfrm>
          <a:prstGeom prst="arc">
            <a:avLst>
              <a:gd name="adj1" fmla="val 16200000"/>
              <a:gd name="adj2" fmla="val 2019688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cxnSp>
        <p:nvCxnSpPr>
          <p:cNvPr id="15372" name="Straight Connector 52"/>
          <p:cNvCxnSpPr>
            <a:cxnSpLocks noChangeShapeType="1"/>
            <a:endCxn id="51" idx="1"/>
          </p:cNvCxnSpPr>
          <p:nvPr/>
        </p:nvCxnSpPr>
        <p:spPr bwMode="auto">
          <a:xfrm>
            <a:off x="8416925" y="2430463"/>
            <a:ext cx="427038" cy="312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Straight Connector 56"/>
          <p:cNvCxnSpPr>
            <a:cxnSpLocks noChangeShapeType="1"/>
            <a:endCxn id="51" idx="1"/>
          </p:cNvCxnSpPr>
          <p:nvPr/>
        </p:nvCxnSpPr>
        <p:spPr bwMode="auto">
          <a:xfrm flipV="1">
            <a:off x="8458869" y="2743200"/>
            <a:ext cx="385094" cy="1960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37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896009"/>
              </p:ext>
            </p:extLst>
          </p:nvPr>
        </p:nvGraphicFramePr>
        <p:xfrm>
          <a:off x="2080419" y="2811463"/>
          <a:ext cx="2936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0" name="Equation" r:id="rId3" imgW="164957" imgH="253780" progId="Equation.DSMT4">
                  <p:embed/>
                </p:oleObj>
              </mc:Choice>
              <mc:Fallback>
                <p:oleObj name="Equation" r:id="rId3" imgW="164957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419" y="2811463"/>
                        <a:ext cx="2936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c 63"/>
          <p:cNvSpPr/>
          <p:nvPr/>
        </p:nvSpPr>
        <p:spPr bwMode="auto">
          <a:xfrm rot="4418745">
            <a:off x="2386013" y="2233612"/>
            <a:ext cx="985838" cy="989013"/>
          </a:xfrm>
          <a:prstGeom prst="arc">
            <a:avLst>
              <a:gd name="adj1" fmla="val 16200000"/>
              <a:gd name="adj2" fmla="val 18742331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graphicFrame>
        <p:nvGraphicFramePr>
          <p:cNvPr id="1537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47643"/>
              </p:ext>
            </p:extLst>
          </p:nvPr>
        </p:nvGraphicFramePr>
        <p:xfrm>
          <a:off x="5238749" y="2247107"/>
          <a:ext cx="130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1" name="Equation" r:id="rId5" imgW="545760" imgH="203040" progId="Equation.DSMT4">
                  <p:embed/>
                </p:oleObj>
              </mc:Choice>
              <mc:Fallback>
                <p:oleObj name="Equation" r:id="rId5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49" y="2247107"/>
                        <a:ext cx="130651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377" name="Straight Arrow Connector 66"/>
          <p:cNvCxnSpPr>
            <a:cxnSpLocks noChangeShapeType="1"/>
          </p:cNvCxnSpPr>
          <p:nvPr/>
        </p:nvCxnSpPr>
        <p:spPr bwMode="auto">
          <a:xfrm flipH="1">
            <a:off x="719138" y="2430463"/>
            <a:ext cx="4310062" cy="3397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378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36297"/>
              </p:ext>
            </p:extLst>
          </p:nvPr>
        </p:nvGraphicFramePr>
        <p:xfrm>
          <a:off x="2534444" y="3984625"/>
          <a:ext cx="3459956" cy="104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2" name="Equation" r:id="rId7" imgW="2133360" imgH="609480" progId="Equation.DSMT4">
                  <p:embed/>
                </p:oleObj>
              </mc:Choice>
              <mc:Fallback>
                <p:oleObj name="Equation" r:id="rId7" imgW="2133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444" y="3984625"/>
                        <a:ext cx="3459956" cy="1046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Box 75"/>
          <p:cNvSpPr txBox="1">
            <a:spLocks noChangeArrowheads="1"/>
          </p:cNvSpPr>
          <p:nvPr/>
        </p:nvSpPr>
        <p:spPr bwMode="auto">
          <a:xfrm>
            <a:off x="2227263" y="3614738"/>
            <a:ext cx="458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energy flux  proportional to </a:t>
            </a:r>
            <a:r>
              <a:rPr lang="en-US" altLang="en-US" sz="1800" u="sng">
                <a:solidFill>
                  <a:srgbClr val="FF0000"/>
                </a:solidFill>
                <a:latin typeface="Arial" charset="0"/>
              </a:rPr>
              <a:t>visible area:</a:t>
            </a:r>
          </a:p>
        </p:txBody>
      </p:sp>
      <p:graphicFrame>
        <p:nvGraphicFramePr>
          <p:cNvPr id="15380" name="Object 7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3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TextBox 77"/>
          <p:cNvSpPr txBox="1">
            <a:spLocks noChangeArrowheads="1"/>
          </p:cNvSpPr>
          <p:nvPr/>
        </p:nvSpPr>
        <p:spPr bwMode="auto">
          <a:xfrm>
            <a:off x="7845425" y="1960563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chemeClr val="accent2"/>
                </a:solidFill>
                <a:latin typeface="Arial" charset="0"/>
              </a:rPr>
              <a:t>observe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51125" y="2605088"/>
            <a:ext cx="352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graphicFrame>
        <p:nvGraphicFramePr>
          <p:cNvPr id="15383" name="Object 79"/>
          <p:cNvGraphicFramePr>
            <a:graphicFrameLocks noChangeAspect="1"/>
          </p:cNvGraphicFramePr>
          <p:nvPr/>
        </p:nvGraphicFramePr>
        <p:xfrm>
          <a:off x="1341438" y="4976813"/>
          <a:ext cx="66294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4" name="Equation" r:id="rId11" imgW="3441700" imgH="266700" progId="Equation.DSMT4">
                  <p:embed/>
                </p:oleObj>
              </mc:Choice>
              <mc:Fallback>
                <p:oleObj name="Equation" r:id="rId11" imgW="3441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976813"/>
                        <a:ext cx="66294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4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75545"/>
              </p:ext>
            </p:extLst>
          </p:nvPr>
        </p:nvGraphicFramePr>
        <p:xfrm>
          <a:off x="1188984" y="5638800"/>
          <a:ext cx="6740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5" name="Equation" r:id="rId13" imgW="3200400" imgH="507960" progId="Equation.DSMT4">
                  <p:embed/>
                </p:oleObj>
              </mc:Choice>
              <mc:Fallback>
                <p:oleObj name="Equation" r:id="rId13" imgW="3200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984" y="5638800"/>
                        <a:ext cx="6740525" cy="1069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TextBox 1"/>
          <p:cNvSpPr txBox="1">
            <a:spLocks noChangeArrowheads="1"/>
          </p:cNvSpPr>
          <p:nvPr/>
        </p:nvSpPr>
        <p:spPr bwMode="auto">
          <a:xfrm>
            <a:off x="395288" y="1095376"/>
            <a:ext cx="844654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Arial" charset="0"/>
              </a:rPr>
              <a:t>FB: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Jet break in the GRB afterglow 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when   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(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Sari, </a:t>
            </a:r>
            <a:r>
              <a:rPr lang="en-US" altLang="en-US" sz="1800" dirty="0" err="1">
                <a:solidFill>
                  <a:srgbClr val="3015F9"/>
                </a:solidFill>
                <a:latin typeface="Arial" charset="0"/>
              </a:rPr>
              <a:t>Piran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, Halpern 1999)</a:t>
            </a:r>
          </a:p>
        </p:txBody>
      </p:sp>
      <p:cxnSp>
        <p:nvCxnSpPr>
          <p:cNvPr id="15386" name="Straight Arrow Connector 7"/>
          <p:cNvCxnSpPr>
            <a:cxnSpLocks noChangeShapeType="1"/>
          </p:cNvCxnSpPr>
          <p:nvPr/>
        </p:nvCxnSpPr>
        <p:spPr bwMode="auto">
          <a:xfrm flipV="1">
            <a:off x="901428" y="2763838"/>
            <a:ext cx="6937366" cy="2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09605"/>
              </p:ext>
            </p:extLst>
          </p:nvPr>
        </p:nvGraphicFramePr>
        <p:xfrm>
          <a:off x="4778375" y="1143000"/>
          <a:ext cx="12414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6" name="Equation" r:id="rId15" imgW="583920" imgH="241200" progId="Equation.DSMT4">
                  <p:embed/>
                </p:oleObj>
              </mc:Choice>
              <mc:Fallback>
                <p:oleObj name="Equation" r:id="rId15" imgW="583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78375" y="1143000"/>
                        <a:ext cx="1241425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367089" y="2743200"/>
            <a:ext cx="2223204" cy="9223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9138" y="2790031"/>
            <a:ext cx="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4" idx="0"/>
          </p:cNvCxnSpPr>
          <p:nvPr/>
        </p:nvCxnSpPr>
        <p:spPr>
          <a:xfrm>
            <a:off x="3353430" y="2588878"/>
            <a:ext cx="4485364" cy="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4" idx="2"/>
          </p:cNvCxnSpPr>
          <p:nvPr/>
        </p:nvCxnSpPr>
        <p:spPr>
          <a:xfrm flipV="1">
            <a:off x="3322674" y="2935785"/>
            <a:ext cx="4516120" cy="8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" y="700838"/>
            <a:ext cx="46482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88232"/>
            <a:ext cx="4844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GRB 990510 was the flag ship of the  Fireball  Model  </a:t>
            </a:r>
            <a:r>
              <a:rPr lang="en-US" dirty="0" smtClean="0"/>
              <a:t>Armada.  Papers such </a:t>
            </a:r>
            <a:r>
              <a:rPr lang="en-US" dirty="0"/>
              <a:t>as 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err="1">
                <a:solidFill>
                  <a:srgbClr val="FF0000"/>
                </a:solidFill>
              </a:rPr>
              <a:t>BeppoSAX</a:t>
            </a:r>
            <a:r>
              <a:rPr lang="en-US" dirty="0">
                <a:solidFill>
                  <a:srgbClr val="FF0000"/>
                </a:solidFill>
              </a:rPr>
              <a:t> confirmation of beamed afterglow </a:t>
            </a:r>
            <a:r>
              <a:rPr lang="en-US" dirty="0" smtClean="0">
                <a:solidFill>
                  <a:srgbClr val="FF0000"/>
                </a:solidFill>
              </a:rPr>
              <a:t>emission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>
                <a:solidFill>
                  <a:srgbClr val="FF0000"/>
                </a:solidFill>
              </a:rPr>
              <a:t>GRB 990510“ </a:t>
            </a:r>
            <a:r>
              <a:rPr lang="en-US" dirty="0"/>
              <a:t>[</a:t>
            </a:r>
            <a:r>
              <a:rPr lang="en-US" dirty="0" err="1"/>
              <a:t>Pian</a:t>
            </a:r>
            <a:r>
              <a:rPr lang="en-US" dirty="0"/>
              <a:t> et al. 2001]  or  "</a:t>
            </a:r>
            <a:r>
              <a:rPr lang="en-US" dirty="0">
                <a:solidFill>
                  <a:srgbClr val="FF0000"/>
                </a:solidFill>
              </a:rPr>
              <a:t>Optical 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Radio Observations of the </a:t>
            </a:r>
            <a:r>
              <a:rPr lang="en-US" dirty="0" smtClean="0">
                <a:solidFill>
                  <a:srgbClr val="FF0000"/>
                </a:solidFill>
              </a:rPr>
              <a:t>Afterglow  from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GRB990510</a:t>
            </a:r>
            <a:r>
              <a:rPr lang="en-US" dirty="0">
                <a:solidFill>
                  <a:srgbClr val="FF0000"/>
                </a:solidFill>
              </a:rPr>
              <a:t>: Evidence for a Jet</a:t>
            </a:r>
            <a:r>
              <a:rPr lang="en-US" dirty="0"/>
              <a:t>"  </a:t>
            </a:r>
            <a:r>
              <a:rPr lang="en-US" dirty="0" smtClean="0"/>
              <a:t>[</a:t>
            </a:r>
            <a:r>
              <a:rPr lang="en-US" dirty="0" err="1" smtClean="0"/>
              <a:t>Stanek</a:t>
            </a:r>
            <a:r>
              <a:rPr lang="en-US" dirty="0" smtClean="0"/>
              <a:t>  et al. 1999], </a:t>
            </a:r>
            <a:r>
              <a:rPr lang="en-US" dirty="0"/>
              <a:t>were based on heuristic parametrizations </a:t>
            </a:r>
            <a:r>
              <a:rPr lang="en-US" dirty="0" smtClean="0"/>
              <a:t>and not on </a:t>
            </a:r>
            <a:r>
              <a:rPr lang="en-US" dirty="0"/>
              <a:t>formulae properly derived from </a:t>
            </a:r>
            <a:r>
              <a:rPr lang="en-US" dirty="0" smtClean="0"/>
              <a:t>FBM underlying  assumptions. </a:t>
            </a:r>
            <a:r>
              <a:rPr lang="en-US" b="1" u="sng" dirty="0" smtClean="0">
                <a:solidFill>
                  <a:srgbClr val="3015F9"/>
                </a:solidFill>
              </a:rPr>
              <a:t>They have  </a:t>
            </a:r>
            <a:r>
              <a:rPr lang="en-US" b="1" u="sng" dirty="0">
                <a:solidFill>
                  <a:srgbClr val="3015F9"/>
                </a:solidFill>
              </a:rPr>
              <a:t>misled the </a:t>
            </a:r>
            <a:r>
              <a:rPr lang="en-US" b="1" u="sng" dirty="0" smtClean="0">
                <a:solidFill>
                  <a:srgbClr val="3015F9"/>
                </a:solidFill>
              </a:rPr>
              <a:t>entire </a:t>
            </a:r>
            <a:r>
              <a:rPr lang="en-US" b="1" u="sng" dirty="0">
                <a:solidFill>
                  <a:srgbClr val="3015F9"/>
                </a:solidFill>
              </a:rPr>
              <a:t>GRB community into  a wrong direction</a:t>
            </a:r>
            <a:r>
              <a:rPr lang="en-US" b="1" u="sng" dirty="0"/>
              <a:t>!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18" y="802436"/>
            <a:ext cx="4572000" cy="60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3528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Pian</a:t>
            </a:r>
            <a:r>
              <a:rPr lang="en-US" dirty="0"/>
              <a:t> et al. </a:t>
            </a:r>
            <a:r>
              <a:rPr lang="en-US" dirty="0" smtClean="0"/>
              <a:t>2001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en-US" sz="1600" b="1" dirty="0" smtClean="0">
                <a:solidFill>
                  <a:srgbClr val="FF0000"/>
                </a:solidFill>
              </a:rPr>
              <a:t>CONICAL JET </a:t>
            </a:r>
            <a:r>
              <a:rPr lang="en-US" sz="1600" b="1" dirty="0" smtClean="0">
                <a:solidFill>
                  <a:srgbClr val="FF0000"/>
                </a:solidFill>
              </a:rPr>
              <a:t>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828800"/>
            <a:ext cx="3484860" cy="49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16" y="1519393"/>
            <a:ext cx="1254202" cy="119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30" y="4953000"/>
            <a:ext cx="14097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9259" y="3254390"/>
            <a:ext cx="193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SN-Less  GRBs: PWN       powered  by MSP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0767" y="1075372"/>
            <a:ext cx="109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PWN powered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 by </a:t>
            </a:r>
            <a:r>
              <a:rPr lang="en-US" sz="1200" dirty="0" smtClean="0">
                <a:solidFill>
                  <a:srgbClr val="FF0000"/>
                </a:solidFill>
              </a:rPr>
              <a:t>MSP</a:t>
            </a:r>
            <a:r>
              <a:rPr lang="en-US" sz="1200" dirty="0" smtClean="0"/>
              <a:t>: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58427" y="4583668"/>
            <a:ext cx="146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Universal  LC: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65226" y="228600"/>
            <a:ext cx="61975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Arial" charset="0"/>
              </a:rPr>
              <a:t>FB models of GRB afterglows </a:t>
            </a:r>
            <a:r>
              <a:rPr lang="en-US" altLang="en-US" sz="2800" dirty="0" smtClean="0">
                <a:solidFill>
                  <a:srgbClr val="C00000"/>
                </a:solidFill>
                <a:latin typeface="Arial" charset="0"/>
              </a:rPr>
              <a:t>predict:</a:t>
            </a:r>
            <a:endParaRPr lang="en-US" altLang="en-US" sz="2800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412560"/>
              </p:ext>
            </p:extLst>
          </p:nvPr>
        </p:nvGraphicFramePr>
        <p:xfrm>
          <a:off x="4854857" y="993944"/>
          <a:ext cx="15144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6" name="Equation" r:id="rId3" imgW="1091726" imgH="330057" progId="Equation.DSMT4">
                  <p:embed/>
                </p:oleObj>
              </mc:Choice>
              <mc:Fallback>
                <p:oleObj name="Equation" r:id="rId3" imgW="1091726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857" y="993944"/>
                        <a:ext cx="15144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806261" y="1921079"/>
            <a:ext cx="459189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Arial" charset="0"/>
              </a:rPr>
              <a:t>7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Closure </a:t>
            </a:r>
            <a:r>
              <a:rPr lang="en-US" altLang="en-US" sz="1800" b="1" u="sng" dirty="0">
                <a:solidFill>
                  <a:schemeClr val="accent2"/>
                </a:solidFill>
                <a:latin typeface="Arial" charset="0"/>
              </a:rPr>
              <a:t>relations between      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and </a:t>
            </a:r>
            <a:endParaRPr lang="en-US" altLang="en-US" sz="1800" b="1" u="sng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297087"/>
              </p:ext>
            </p:extLst>
          </p:nvPr>
        </p:nvGraphicFramePr>
        <p:xfrm>
          <a:off x="4054156" y="1911950"/>
          <a:ext cx="1187450" cy="38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7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156" y="1911950"/>
                        <a:ext cx="1187450" cy="388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789328" y="2662617"/>
            <a:ext cx="71737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But,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E. W. Liang, et al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.  </a:t>
            </a:r>
            <a:r>
              <a:rPr lang="en-US" altLang="en-US" sz="1800" dirty="0" err="1">
                <a:solidFill>
                  <a:srgbClr val="FF0000"/>
                </a:solidFill>
                <a:latin typeface="Arial" charset="0"/>
              </a:rPr>
              <a:t>Astrophys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. J. 675, L528 (2008) analyzed </a:t>
            </a:r>
            <a:endParaRPr lang="en-US" altLang="en-US" sz="1800" dirty="0" smtClean="0">
              <a:solidFill>
                <a:srgbClr val="FF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 the afterglow of 179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GRBs detected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by Swift between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January 2005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and January 2007 and the optical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AG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of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57 pre-Swift  GRBs.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They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did not find any afterglow with a break satisfying 1,2 and 3. 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765280" y="993944"/>
            <a:ext cx="41115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Arial" charset="0"/>
              </a:rPr>
              <a:t>6.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Broken </a:t>
            </a:r>
            <a:r>
              <a:rPr lang="en-US" altLang="en-US" sz="1800" b="1" u="sng" dirty="0">
                <a:solidFill>
                  <a:schemeClr val="accent2"/>
                </a:solidFill>
                <a:latin typeface="Arial" charset="0"/>
              </a:rPr>
              <a:t>power-law 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light curves</a:t>
            </a:r>
          </a:p>
          <a:p>
            <a:pPr algn="l" rtl="0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   </a:t>
            </a:r>
          </a:p>
          <a:p>
            <a:pPr algn="l" rtl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   with  a slope change at    </a:t>
            </a:r>
            <a:endParaRPr lang="en-US" altLang="en-US" sz="1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8442" name="TextBox 6"/>
          <p:cNvSpPr txBox="1">
            <a:spLocks noChangeArrowheads="1"/>
          </p:cNvSpPr>
          <p:nvPr/>
        </p:nvSpPr>
        <p:spPr bwMode="auto">
          <a:xfrm>
            <a:off x="737941" y="4177644"/>
            <a:ext cx="77069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(#Dado, Dar &amp; De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</a:rPr>
              <a:t>Rujula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en-US" altLang="en-US" sz="1800" dirty="0" err="1">
                <a:solidFill>
                  <a:srgbClr val="C00000"/>
                </a:solidFill>
                <a:latin typeface="Arial" charset="0"/>
              </a:rPr>
              <a:t>ApJ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, 680, 517 (2008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)): 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No observable break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(“hidden  break “) in the AG of SN-GRBs </a:t>
            </a:r>
            <a:r>
              <a:rPr lang="en-US" altLang="en-US" sz="1800" b="1" dirty="0">
                <a:solidFill>
                  <a:srgbClr val="3015F9"/>
                </a:solidFill>
                <a:latin typeface="Arial" charset="0"/>
              </a:rPr>
              <a:t>with large </a:t>
            </a:r>
            <a:r>
              <a:rPr lang="en-US" altLang="en-US" sz="1800" b="1" dirty="0" err="1" smtClean="0">
                <a:solidFill>
                  <a:srgbClr val="3015F9"/>
                </a:solidFill>
                <a:latin typeface="Arial" charset="0"/>
              </a:rPr>
              <a:t>Eiso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)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 while,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</a:rPr>
              <a:t>Racusin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, et al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en-US" altLang="en-US" sz="1800" dirty="0" err="1">
                <a:solidFill>
                  <a:schemeClr val="accent2"/>
                </a:solidFill>
                <a:latin typeface="Arial" charset="0"/>
              </a:rPr>
              <a:t>Astrophys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. J. 698, 43 (2009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The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“jet break” in the AG of GRBS with large </a:t>
            </a:r>
            <a:r>
              <a:rPr lang="en-US" altLang="en-US" sz="1800" b="1" dirty="0" err="1" smtClean="0">
                <a:solidFill>
                  <a:srgbClr val="3015F9"/>
                </a:solidFill>
                <a:latin typeface="Arial" charset="0"/>
              </a:rPr>
              <a:t>Eiso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 takes </a:t>
            </a:r>
            <a:r>
              <a:rPr lang="en-US" altLang="en-US" sz="1800" b="1" dirty="0">
                <a:solidFill>
                  <a:srgbClr val="3015F9"/>
                </a:solidFill>
                <a:latin typeface="Arial" charset="0"/>
              </a:rPr>
              <a:t>place after the 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observations end.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</p:txBody>
      </p:sp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818733" y="2290463"/>
            <a:ext cx="4364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Arial" charset="0"/>
              </a:rPr>
              <a:t>8.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Achromatic break</a:t>
            </a:r>
            <a:endParaRPr lang="en-US" altLang="en-US" sz="1800" b="1" u="sng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90328"/>
              </p:ext>
            </p:extLst>
          </p:nvPr>
        </p:nvGraphicFramePr>
        <p:xfrm>
          <a:off x="3657600" y="1386885"/>
          <a:ext cx="39576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8" name="Equation" r:id="rId7" imgW="2692080" imgH="457200" progId="Equation.DSMT4">
                  <p:embed/>
                </p:oleObj>
              </mc:Choice>
              <mc:Fallback>
                <p:oleObj name="Equation" r:id="rId7" imgW="26920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86885"/>
                        <a:ext cx="39576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551007" y="145191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0504D"/>
                </a:solidFill>
                <a:latin typeface="Arial" charset="0"/>
              </a:rPr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14290"/>
              </p:ext>
            </p:extLst>
          </p:nvPr>
        </p:nvGraphicFramePr>
        <p:xfrm>
          <a:off x="1439863" y="5453063"/>
          <a:ext cx="622458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9" name="Equation" r:id="rId9" imgW="4051080" imgH="736560" progId="Equation.DSMT4">
                  <p:embed/>
                </p:oleObj>
              </mc:Choice>
              <mc:Fallback>
                <p:oleObj name="Equation" r:id="rId9" imgW="4051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9863" y="5453063"/>
                        <a:ext cx="6224587" cy="1133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733" y="3854478"/>
            <a:ext cx="266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9.  Missing Break 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2584" y="1021775"/>
            <a:ext cx="9298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TEST #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TEST #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TEST #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TEST #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1300"/>
            <a:ext cx="9144000" cy="9639300"/>
          </a:xfrm>
          <a:prstGeom prst="rect">
            <a:avLst/>
          </a:prstGeom>
          <a:noFill/>
          <a:ln w="9525" algn="ctr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248150" y="2600325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6918"/>
              </p:ext>
            </p:extLst>
          </p:nvPr>
        </p:nvGraphicFramePr>
        <p:xfrm>
          <a:off x="3886200" y="2500313"/>
          <a:ext cx="36576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6" name="Equation" r:id="rId4" imgW="2616120" imgH="457200" progId="Equation.DSMT4">
                  <p:embed/>
                </p:oleObj>
              </mc:Choice>
              <mc:Fallback>
                <p:oleObj name="Equation" r:id="rId4" imgW="2616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00313"/>
                        <a:ext cx="3657600" cy="642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89" name="Straight Arrow Connector 2"/>
          <p:cNvCxnSpPr>
            <a:cxnSpLocks noChangeShapeType="1"/>
          </p:cNvCxnSpPr>
          <p:nvPr/>
        </p:nvCxnSpPr>
        <p:spPr bwMode="auto">
          <a:xfrm>
            <a:off x="6248400" y="3143250"/>
            <a:ext cx="1" cy="15049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31486"/>
              </p:ext>
            </p:extLst>
          </p:nvPr>
        </p:nvGraphicFramePr>
        <p:xfrm>
          <a:off x="1414463" y="4724400"/>
          <a:ext cx="41941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7" name="Equation" r:id="rId6" imgW="2882880" imgH="457200" progId="Equation.DSMT4">
                  <p:embed/>
                </p:oleObj>
              </mc:Choice>
              <mc:Fallback>
                <p:oleObj name="Equation" r:id="rId6" imgW="2882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724400"/>
                        <a:ext cx="4194175" cy="720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49465" y="76200"/>
            <a:ext cx="2754087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Post-break behavior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750"/>
            <a:ext cx="8424863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7321" y="308917"/>
            <a:ext cx="196534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Missing Break</a:t>
            </a:r>
            <a:endParaRPr lang="en-US" sz="2400" b="1" dirty="0">
              <a:solidFill>
                <a:srgbClr val="3015F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3309830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 Pasquale et al. 2016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486400"/>
            <a:ext cx="364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Dado </a:t>
            </a:r>
            <a:r>
              <a:rPr lang="en-US" smtClean="0"/>
              <a:t>@ Dar, PRD </a:t>
            </a:r>
            <a:r>
              <a:rPr lang="en-US" dirty="0"/>
              <a:t>94, 063007 (</a:t>
            </a:r>
            <a:r>
              <a:rPr lang="en-US" dirty="0" smtClean="0"/>
              <a:t>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4600" y="0"/>
            <a:ext cx="8894800" cy="927893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l" rtl="0" eaLnBrk="1" hangingPunct="1"/>
            <a:r>
              <a:rPr lang="en-US" altLang="en-US" sz="2400" b="1" dirty="0" smtClean="0">
                <a:solidFill>
                  <a:srgbClr val="CC3399"/>
                </a:solidFill>
              </a:rPr>
              <a:t> CB Model:  </a:t>
            </a:r>
            <a:r>
              <a:rPr lang="en-US" altLang="en-US" sz="2400" b="1" u="sng" dirty="0" smtClean="0">
                <a:solidFill>
                  <a:srgbClr val="CC3399"/>
                </a:solidFill>
              </a:rPr>
              <a:t>A deceleration “break</a:t>
            </a:r>
            <a:r>
              <a:rPr lang="en-US" altLang="en-US" sz="2400" b="1" dirty="0" smtClean="0">
                <a:solidFill>
                  <a:srgbClr val="CC3399"/>
                </a:solidFill>
              </a:rPr>
              <a:t>” in SN-GRB  afterglows</a:t>
            </a:r>
            <a:r>
              <a:rPr lang="en-US" altLang="en-US" sz="2400" b="1" dirty="0">
                <a:solidFill>
                  <a:srgbClr val="CC3399"/>
                </a:solidFill>
              </a:rPr>
              <a:t> </a:t>
            </a:r>
            <a:r>
              <a:rPr lang="en-US" altLang="en-US" sz="2400" b="1" dirty="0" smtClean="0">
                <a:solidFill>
                  <a:srgbClr val="CC3399"/>
                </a:solidFill>
              </a:rPr>
              <a:t> when the</a:t>
            </a:r>
            <a:br>
              <a:rPr lang="en-US" altLang="en-US" sz="2400" b="1" dirty="0" smtClean="0">
                <a:solidFill>
                  <a:srgbClr val="CC3399"/>
                </a:solidFill>
              </a:rPr>
            </a:br>
            <a:r>
              <a:rPr lang="en-US" altLang="en-US" sz="2400" b="1" dirty="0" smtClean="0">
                <a:solidFill>
                  <a:srgbClr val="CC3399"/>
                </a:solidFill>
              </a:rPr>
              <a:t>swept-in mass/energy     the  initial CB rest mass,  </a:t>
            </a:r>
            <a:r>
              <a:rPr lang="en-US" altLang="en-US" sz="2400" b="1" dirty="0" smtClean="0">
                <a:solidFill>
                  <a:srgbClr val="3015F9"/>
                </a:solidFill>
              </a:rPr>
              <a:t>and</a:t>
            </a:r>
            <a:r>
              <a:rPr lang="en-US" altLang="en-US" sz="2400" b="1" dirty="0" smtClean="0">
                <a:solidFill>
                  <a:srgbClr val="CC3399"/>
                </a:solidFill>
              </a:rPr>
              <a:t> </a:t>
            </a:r>
            <a:r>
              <a:rPr lang="en-US" altLang="en-US" sz="2400" b="1" u="sng" dirty="0" smtClean="0">
                <a:solidFill>
                  <a:srgbClr val="3015F9"/>
                </a:solidFill>
              </a:rPr>
              <a:t>an exit  break</a:t>
            </a:r>
            <a:r>
              <a:rPr lang="en-US" altLang="en-US" sz="2400" b="1" dirty="0" smtClean="0">
                <a:solidFill>
                  <a:srgbClr val="3015F9"/>
                </a:solidFill>
              </a:rPr>
              <a:t>*</a:t>
            </a: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8461983"/>
              </p:ext>
            </p:extLst>
          </p:nvPr>
        </p:nvGraphicFramePr>
        <p:xfrm>
          <a:off x="5329184" y="2556786"/>
          <a:ext cx="2051127" cy="40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94" name="Equation" r:id="rId3" imgW="1218960" imgH="241200" progId="Equation.DSMT4">
                  <p:embed/>
                </p:oleObj>
              </mc:Choice>
              <mc:Fallback>
                <p:oleObj name="Equation" r:id="rId3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184" y="2556786"/>
                        <a:ext cx="2051127" cy="40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57974309"/>
              </p:ext>
            </p:extLst>
          </p:nvPr>
        </p:nvGraphicFramePr>
        <p:xfrm>
          <a:off x="611560" y="1916832"/>
          <a:ext cx="1233214" cy="32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95" name="Equation" r:id="rId5" imgW="774360" imgH="203040" progId="Equation.DSMT4">
                  <p:embed/>
                </p:oleObj>
              </mc:Choice>
              <mc:Fallback>
                <p:oleObj name="Equation" r:id="rId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1233214" cy="32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41560567"/>
              </p:ext>
            </p:extLst>
          </p:nvPr>
        </p:nvGraphicFramePr>
        <p:xfrm>
          <a:off x="1114425" y="2489200"/>
          <a:ext cx="2851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96" name="Equation" r:id="rId7" imgW="1562040" imgH="241200" progId="Equation.DSMT4">
                  <p:embed/>
                </p:oleObj>
              </mc:Choice>
              <mc:Fallback>
                <p:oleObj name="Equation" r:id="rId7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489200"/>
                        <a:ext cx="28511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4524375" y="3346450"/>
          <a:ext cx="952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97" name="משוואה" r:id="rId9" imgW="114151" imgH="215619" progId="Equation.3">
                  <p:embed/>
                </p:oleObj>
              </mc:Choice>
              <mc:Fallback>
                <p:oleObj name="משוואה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3346450"/>
                        <a:ext cx="9525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4506913" y="3375025"/>
          <a:ext cx="95250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98" name="משוואה" r:id="rId11" imgW="114151" imgH="215619" progId="Equation.3">
                  <p:embed/>
                </p:oleObj>
              </mc:Choice>
              <mc:Fallback>
                <p:oleObj name="משוואה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375025"/>
                        <a:ext cx="95250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604715" y="1844824"/>
            <a:ext cx="5048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   which are </a:t>
            </a:r>
            <a:r>
              <a:rPr lang="en-US" altLang="en-US" sz="2000" b="1" dirty="0">
                <a:solidFill>
                  <a:schemeClr val="accent2"/>
                </a:solidFill>
              </a:rPr>
              <a:t>practically constant until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703888" y="52228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</p:txBody>
      </p:sp>
      <p:graphicFrame>
        <p:nvGraphicFramePr>
          <p:cNvPr id="9319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52043"/>
              </p:ext>
            </p:extLst>
          </p:nvPr>
        </p:nvGraphicFramePr>
        <p:xfrm>
          <a:off x="6443663" y="1490663"/>
          <a:ext cx="3000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99" name="Equation" r:id="rId12" imgW="164880" imgH="177480" progId="Equation.DSMT4">
                  <p:embed/>
                </p:oleObj>
              </mc:Choice>
              <mc:Fallback>
                <p:oleObj name="Equation" r:id="rId12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490663"/>
                        <a:ext cx="3000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Text Box 14"/>
          <p:cNvSpPr txBox="1">
            <a:spLocks noChangeArrowheads="1"/>
          </p:cNvSpPr>
          <p:nvPr/>
        </p:nvSpPr>
        <p:spPr bwMode="auto">
          <a:xfrm>
            <a:off x="512120" y="1187914"/>
            <a:ext cx="7565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Plastic </a:t>
            </a:r>
            <a:r>
              <a:rPr lang="en-US" altLang="en-US" sz="2000" b="1" dirty="0">
                <a:solidFill>
                  <a:schemeClr val="accent2"/>
                </a:solidFill>
              </a:rPr>
              <a:t>collision of  a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CB (</a:t>
            </a:r>
            <a:r>
              <a:rPr lang="en-US" altLang="en-US" sz="2000" b="1" dirty="0">
                <a:solidFill>
                  <a:schemeClr val="accent2"/>
                </a:solidFill>
              </a:rPr>
              <a:t>r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adius </a:t>
            </a:r>
            <a:r>
              <a:rPr lang="en-US" altLang="en-US" sz="2000" b="1" dirty="0" smtClean="0"/>
              <a:t>R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, initial mass              with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constant density (</a:t>
            </a:r>
            <a:r>
              <a:rPr lang="en-US" altLang="en-US" sz="2000" b="1" dirty="0" smtClean="0"/>
              <a:t>n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) ISM, viewed  from an angle      yields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931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57786"/>
              </p:ext>
            </p:extLst>
          </p:nvPr>
        </p:nvGraphicFramePr>
        <p:xfrm>
          <a:off x="4208812" y="3914776"/>
          <a:ext cx="2674310" cy="46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0" name="Equation" r:id="rId14" imgW="1435100" imgH="241300" progId="Equation.DSMT4">
                  <p:embed/>
                </p:oleObj>
              </mc:Choice>
              <mc:Fallback>
                <p:oleObj name="Equation" r:id="rId14" imgW="143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812" y="3914776"/>
                        <a:ext cx="2674310" cy="466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7" name="Text Box 18"/>
          <p:cNvSpPr txBox="1">
            <a:spLocks noChangeArrowheads="1"/>
          </p:cNvSpPr>
          <p:nvPr/>
        </p:nvSpPr>
        <p:spPr bwMode="auto">
          <a:xfrm>
            <a:off x="1384300" y="6375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graphicFrame>
        <p:nvGraphicFramePr>
          <p:cNvPr id="93198" name="Object 19"/>
          <p:cNvGraphicFramePr>
            <a:graphicFrameLocks noChangeAspect="1"/>
          </p:cNvGraphicFramePr>
          <p:nvPr/>
        </p:nvGraphicFramePr>
        <p:xfrm>
          <a:off x="2879725" y="6378575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1" name="משוואה" r:id="rId16" imgW="114151" imgH="215619" progId="Equation.3">
                  <p:embed/>
                </p:oleObj>
              </mc:Choice>
              <mc:Fallback>
                <p:oleObj name="משוואה" r:id="rId1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6378575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Text Box 20"/>
          <p:cNvSpPr txBox="1">
            <a:spLocks noChangeArrowheads="1"/>
          </p:cNvSpPr>
          <p:nvPr/>
        </p:nvSpPr>
        <p:spPr bwMode="auto">
          <a:xfrm>
            <a:off x="1511300" y="3716338"/>
            <a:ext cx="151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sym typeface="Wingdings" pitchFamily="2" charset="2"/>
              </a:rPr>
              <a:t> </a:t>
            </a: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93200" name="Text Box 21"/>
          <p:cNvSpPr txBox="1">
            <a:spLocks noChangeArrowheads="1"/>
          </p:cNvSpPr>
          <p:nvPr/>
        </p:nvSpPr>
        <p:spPr bwMode="auto">
          <a:xfrm>
            <a:off x="6280150" y="63039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graphicFrame>
        <p:nvGraphicFramePr>
          <p:cNvPr id="9320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335090"/>
              </p:ext>
            </p:extLst>
          </p:nvPr>
        </p:nvGraphicFramePr>
        <p:xfrm>
          <a:off x="2955702" y="4581128"/>
          <a:ext cx="27241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2" name="Equation" r:id="rId18" imgW="1079280" imgH="291960" progId="Equation.DSMT4">
                  <p:embed/>
                </p:oleObj>
              </mc:Choice>
              <mc:Fallback>
                <p:oleObj name="Equation" r:id="rId18" imgW="10792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702" y="4581128"/>
                        <a:ext cx="2724150" cy="738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2" name="Text Box 24"/>
          <p:cNvSpPr txBox="1">
            <a:spLocks noChangeArrowheads="1"/>
          </p:cNvSpPr>
          <p:nvPr/>
        </p:nvSpPr>
        <p:spPr bwMode="auto">
          <a:xfrm>
            <a:off x="4356100" y="3573463"/>
            <a:ext cx="215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graphicFrame>
        <p:nvGraphicFramePr>
          <p:cNvPr id="93204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3" name="משוואה" r:id="rId20" imgW="114151" imgH="215619" progId="Equation.3">
                  <p:embed/>
                </p:oleObj>
              </mc:Choice>
              <mc:Fallback>
                <p:oleObj name="משוואה" r:id="rId2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5" name="Text Box 29"/>
          <p:cNvSpPr txBox="1">
            <a:spLocks noChangeArrowheads="1"/>
          </p:cNvSpPr>
          <p:nvPr/>
        </p:nvSpPr>
        <p:spPr bwMode="auto">
          <a:xfrm>
            <a:off x="4443413" y="3500438"/>
            <a:ext cx="27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990033"/>
              </a:solidFill>
              <a:latin typeface="Times New Roman" pitchFamily="18" charset="0"/>
            </a:endParaRPr>
          </a:p>
        </p:txBody>
      </p:sp>
      <p:graphicFrame>
        <p:nvGraphicFramePr>
          <p:cNvPr id="9320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10167"/>
              </p:ext>
            </p:extLst>
          </p:nvPr>
        </p:nvGraphicFramePr>
        <p:xfrm>
          <a:off x="1600200" y="3152775"/>
          <a:ext cx="5419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4" name="Equation" r:id="rId21" imgW="2273040" imgH="241200" progId="Equation.DSMT4">
                  <p:embed/>
                </p:oleObj>
              </mc:Choice>
              <mc:Fallback>
                <p:oleObj name="Equation" r:id="rId21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52775"/>
                        <a:ext cx="5419725" cy="576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7" name="Text Box 33"/>
          <p:cNvSpPr txBox="1">
            <a:spLocks noChangeArrowheads="1"/>
          </p:cNvSpPr>
          <p:nvPr/>
        </p:nvSpPr>
        <p:spPr bwMode="auto">
          <a:xfrm>
            <a:off x="2355850" y="5249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990033"/>
              </a:solidFill>
              <a:latin typeface="Times New Roman" pitchFamily="18" charset="0"/>
            </a:endParaRPr>
          </a:p>
        </p:txBody>
      </p:sp>
      <p:graphicFrame>
        <p:nvGraphicFramePr>
          <p:cNvPr id="9320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89088"/>
              </p:ext>
            </p:extLst>
          </p:nvPr>
        </p:nvGraphicFramePr>
        <p:xfrm>
          <a:off x="1763688" y="3914775"/>
          <a:ext cx="2167782" cy="49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5" name="משוואה" r:id="rId23" imgW="927100" imgH="228600" progId="Equation.3">
                  <p:embed/>
                </p:oleObj>
              </mc:Choice>
              <mc:Fallback>
                <p:oleObj name="משוואה" r:id="rId23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914775"/>
                        <a:ext cx="2167782" cy="496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1" name="Object 40"/>
          <p:cNvGraphicFramePr>
            <a:graphicFrameLocks noChangeAspect="1"/>
          </p:cNvGraphicFramePr>
          <p:nvPr/>
        </p:nvGraphicFramePr>
        <p:xfrm>
          <a:off x="3694113" y="6491288"/>
          <a:ext cx="1778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6" name="משוואה" r:id="rId25" imgW="114151" imgH="215619" progId="Equation.3">
                  <p:embed/>
                </p:oleObj>
              </mc:Choice>
              <mc:Fallback>
                <p:oleObj name="משוואה" r:id="rId2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6491288"/>
                        <a:ext cx="1778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2" name="Object 4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7" name="משוואה" r:id="rId26" imgW="114151" imgH="215619" progId="Equation.3">
                  <p:embed/>
                </p:oleObj>
              </mc:Choice>
              <mc:Fallback>
                <p:oleObj name="משוואה" r:id="rId2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4371"/>
              </p:ext>
            </p:extLst>
          </p:nvPr>
        </p:nvGraphicFramePr>
        <p:xfrm>
          <a:off x="6367743" y="1143000"/>
          <a:ext cx="901435" cy="55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8" name="Equation" r:id="rId27" imgW="393480" imgH="241200" progId="Equation.DSMT4">
                  <p:embed/>
                </p:oleObj>
              </mc:Choice>
              <mc:Fallback>
                <p:oleObj name="Equation" r:id="rId27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67743" y="1143000"/>
                        <a:ext cx="901435" cy="552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73416" y="25924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59240"/>
              </p:ext>
            </p:extLst>
          </p:nvPr>
        </p:nvGraphicFramePr>
        <p:xfrm>
          <a:off x="3063782" y="457200"/>
          <a:ext cx="308098" cy="30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09" name="Equation" r:id="rId29" imgW="139680" imgH="139680" progId="Equation.DSMT4">
                  <p:embed/>
                </p:oleObj>
              </mc:Choice>
              <mc:Fallback>
                <p:oleObj name="Equation" r:id="rId29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063782" y="457200"/>
                        <a:ext cx="308098" cy="308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940" y="5478463"/>
            <a:ext cx="826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Missing Break </a:t>
            </a:r>
            <a:r>
              <a:rPr lang="en-US" sz="2400" dirty="0" smtClean="0"/>
              <a:t>: When                     is very large,  the break is </a:t>
            </a:r>
          </a:p>
          <a:p>
            <a:pPr algn="ctr"/>
            <a:r>
              <a:rPr lang="en-US" sz="2400" dirty="0" smtClean="0"/>
              <a:t>hidden  under the prompt emission tail (</a:t>
            </a:r>
            <a:r>
              <a:rPr lang="en-US" sz="2400" dirty="0" smtClean="0">
                <a:solidFill>
                  <a:srgbClr val="FF0000"/>
                </a:solidFill>
              </a:rPr>
              <a:t>DDD 2007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91799"/>
              </p:ext>
            </p:extLst>
          </p:nvPr>
        </p:nvGraphicFramePr>
        <p:xfrm>
          <a:off x="3578608" y="5566836"/>
          <a:ext cx="1100463" cy="45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0" name="Equation" r:id="rId31" imgW="533160" imgH="203040" progId="Equation.DSMT4">
                  <p:embed/>
                </p:oleObj>
              </mc:Choice>
              <mc:Fallback>
                <p:oleObj name="Equation" r:id="rId3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578608" y="5566836"/>
                        <a:ext cx="1100463" cy="45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1045" y="6375400"/>
            <a:ext cx="77690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9216" y="6348537"/>
            <a:ext cx="949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r>
              <a:rPr lang="en-US" sz="2400" dirty="0" smtClean="0">
                <a:solidFill>
                  <a:srgbClr val="3015F9"/>
                </a:solidFill>
              </a:rPr>
              <a:t>in AGs of GRBs in  face-on host galaxy when the CB escapes into </a:t>
            </a:r>
            <a:r>
              <a:rPr lang="en-US" sz="2400" dirty="0">
                <a:solidFill>
                  <a:srgbClr val="3015F9"/>
                </a:solidFill>
              </a:rPr>
              <a:t>the halo </a:t>
            </a:r>
            <a:endParaRPr lang="en-US" sz="2400" dirty="0" smtClean="0">
              <a:solidFill>
                <a:srgbClr val="301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191000" y="5105400"/>
            <a:ext cx="7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800600" y="3886200"/>
            <a:ext cx="16764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1" y="-2165981"/>
            <a:ext cx="3962400" cy="561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2057400"/>
            <a:ext cx="3810000" cy="53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1" y="3336757"/>
            <a:ext cx="4790427" cy="352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744913"/>
              </p:ext>
            </p:extLst>
          </p:nvPr>
        </p:nvGraphicFramePr>
        <p:xfrm>
          <a:off x="838200" y="2438400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1" name="Equation" r:id="rId6" imgW="1854000" imgH="457200" progId="Equation.DSMT4">
                  <p:embed/>
                </p:oleObj>
              </mc:Choice>
              <mc:Fallback>
                <p:oleObj name="Equation" r:id="rId6" imgW="1854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2438400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44376"/>
              </p:ext>
            </p:extLst>
          </p:nvPr>
        </p:nvGraphicFramePr>
        <p:xfrm>
          <a:off x="5535436" y="2133600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2" name="Equation" r:id="rId8" imgW="1866600" imgH="457200" progId="Equation.DSMT4">
                  <p:embed/>
                </p:oleObj>
              </mc:Choice>
              <mc:Fallback>
                <p:oleObj name="Equation" r:id="rId8" imgW="186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5436" y="2133600"/>
                        <a:ext cx="18669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19412"/>
              </p:ext>
            </p:extLst>
          </p:nvPr>
        </p:nvGraphicFramePr>
        <p:xfrm>
          <a:off x="5181600" y="6133005"/>
          <a:ext cx="259882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3" name="Equation" r:id="rId10" imgW="2057400" imgH="241200" progId="Equation.DSMT4">
                  <p:embed/>
                </p:oleObj>
              </mc:Choice>
              <mc:Fallback>
                <p:oleObj name="Equation" r:id="rId10" imgW="2057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1600" y="6133005"/>
                        <a:ext cx="2598824" cy="3048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9621" y="882134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15F9"/>
                </a:solidFill>
              </a:rPr>
              <a:t>Missing break</a:t>
            </a:r>
            <a:endParaRPr lang="en-US" dirty="0">
              <a:solidFill>
                <a:srgbClr val="3015F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752741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15F9"/>
                </a:solidFill>
              </a:rPr>
              <a:t>Missing break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3195" y="4267200"/>
            <a:ext cx="1676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015F9"/>
                </a:solidFill>
              </a:rPr>
              <a:t>LGRBs + LLGRBs </a:t>
            </a:r>
            <a:endParaRPr lang="en-US" dirty="0">
              <a:solidFill>
                <a:srgbClr val="3015F9"/>
              </a:solidFill>
            </a:endParaRPr>
          </a:p>
        </p:txBody>
      </p:sp>
      <p:pic>
        <p:nvPicPr>
          <p:cNvPr id="38535" name="Picture 6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" y="3411672"/>
            <a:ext cx="4495214" cy="337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8189" y="577728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CB Model: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238"/>
            <a:ext cx="9067800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Low Luminosity  (LL) GRBs and  Ordinary GRBs Different  classes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414" y="1066800"/>
            <a:ext cx="6984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FB: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5414" y="1066797"/>
            <a:ext cx="6466386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FB: Different, despite their similar parent  </a:t>
            </a:r>
            <a:r>
              <a:rPr lang="en-US" sz="2400" b="1" dirty="0" err="1" smtClean="0">
                <a:solidFill>
                  <a:srgbClr val="3015F9"/>
                </a:solidFill>
              </a:rPr>
              <a:t>SNeIc</a:t>
            </a:r>
            <a:r>
              <a:rPr lang="en-US" sz="2400" b="1" dirty="0" smtClean="0">
                <a:solidFill>
                  <a:srgbClr val="3015F9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64371"/>
              </p:ext>
            </p:extLst>
          </p:nvPr>
        </p:nvGraphicFramePr>
        <p:xfrm>
          <a:off x="457200" y="1676400"/>
          <a:ext cx="6003553" cy="130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2" name="Equation" r:id="rId3" imgW="3301920" imgH="685800" progId="Equation.DSMT4">
                  <p:embed/>
                </p:oleObj>
              </mc:Choice>
              <mc:Fallback>
                <p:oleObj name="Equation" r:id="rId3" imgW="33019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76400"/>
                        <a:ext cx="6003553" cy="13003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038" y="3200400"/>
            <a:ext cx="6701653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CB:  LLGRBs  are ordinary GRBs viewed far off-axis: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69127"/>
              </p:ext>
            </p:extLst>
          </p:nvPr>
        </p:nvGraphicFramePr>
        <p:xfrm>
          <a:off x="472599" y="3810000"/>
          <a:ext cx="8519001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3" name="Equation" r:id="rId5" imgW="4572000" imgH="1574640" progId="Equation.DSMT4">
                  <p:embed/>
                </p:oleObj>
              </mc:Choice>
              <mc:Fallback>
                <p:oleObj name="Equation" r:id="rId5" imgW="457200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599" y="3810000"/>
                        <a:ext cx="8519001" cy="29321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0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782"/>
            <a:ext cx="4314825" cy="61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2083849"/>
            <a:ext cx="4343400" cy="61416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542" y="3622725"/>
            <a:ext cx="202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345 Observed GRBs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3268" y="793171"/>
            <a:ext cx="4966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B Model: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LGRBs produced by </a:t>
            </a:r>
            <a:r>
              <a:rPr lang="en-US" sz="2400" b="1" dirty="0" err="1" smtClean="0">
                <a:solidFill>
                  <a:srgbClr val="C00000"/>
                </a:solidFill>
              </a:rPr>
              <a:t>SNeIc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Rate(LGRBs*)       Rate(</a:t>
            </a:r>
            <a:r>
              <a:rPr lang="en-US" sz="2400" dirty="0" err="1" smtClean="0">
                <a:solidFill>
                  <a:srgbClr val="FF0000"/>
                </a:solidFill>
              </a:rPr>
              <a:t>SNeIc</a:t>
            </a:r>
            <a:r>
              <a:rPr lang="en-US" sz="2400" dirty="0" smtClean="0">
                <a:solidFill>
                  <a:srgbClr val="FF0000"/>
                </a:solidFill>
              </a:rPr>
              <a:t>)      SFR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Observable + non observable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dNobs</a:t>
            </a:r>
            <a:r>
              <a:rPr lang="en-US" sz="2400" dirty="0" smtClean="0">
                <a:solidFill>
                  <a:srgbClr val="FF0000"/>
                </a:solidFill>
              </a:rPr>
              <a:t>(LGRB</a:t>
            </a:r>
            <a:r>
              <a:rPr lang="en-US" sz="2400" dirty="0">
                <a:solidFill>
                  <a:srgbClr val="FF0000"/>
                </a:solidFill>
              </a:rPr>
              <a:t>)/</a:t>
            </a:r>
            <a:r>
              <a:rPr lang="en-US" sz="2400" dirty="0" err="1" smtClean="0">
                <a:solidFill>
                  <a:srgbClr val="FF0000"/>
                </a:solidFill>
              </a:rPr>
              <a:t>dz</a:t>
            </a:r>
            <a:r>
              <a:rPr lang="en-US" sz="2400" dirty="0" smtClean="0">
                <a:solidFill>
                  <a:srgbClr val="FF0000"/>
                </a:solidFill>
              </a:rPr>
              <a:t> with known z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20656"/>
              </p:ext>
            </p:extLst>
          </p:nvPr>
        </p:nvGraphicFramePr>
        <p:xfrm>
          <a:off x="1756378" y="1523739"/>
          <a:ext cx="51816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6" name="Equation" r:id="rId5" imgW="152280" imgH="126720" progId="Equation.DSMT4">
                  <p:embed/>
                </p:oleObj>
              </mc:Choice>
              <mc:Fallback>
                <p:oleObj name="Equation" r:id="rId5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6378" y="1523739"/>
                        <a:ext cx="51816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981362" y="1261727"/>
            <a:ext cx="381000" cy="3407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399" y="786908"/>
            <a:ext cx="121539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CB Model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48579" y="2032835"/>
            <a:ext cx="614343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2922" y="2180770"/>
            <a:ext cx="146181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015F9"/>
                </a:solidFill>
              </a:rPr>
              <a:t>FB Model</a:t>
            </a:r>
          </a:p>
          <a:p>
            <a:r>
              <a:rPr lang="en-US" dirty="0" smtClean="0">
                <a:solidFill>
                  <a:srgbClr val="3015F9"/>
                </a:solidFill>
              </a:rPr>
              <a:t>without/with evolution*</a:t>
            </a:r>
            <a:endParaRPr lang="en-US" dirty="0">
              <a:solidFill>
                <a:srgbClr val="3015F9"/>
              </a:solidFill>
            </a:endParaRPr>
          </a:p>
        </p:txBody>
      </p:sp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69" y="4297122"/>
            <a:ext cx="6401522" cy="439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1047" y="289091"/>
            <a:ext cx="341772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Test  # 11 :  Rate(GRBS)       SFR </a:t>
            </a:r>
            <a:endParaRPr lang="en-US" sz="2000" b="1" dirty="0"/>
          </a:p>
        </p:txBody>
      </p:sp>
      <p:pic>
        <p:nvPicPr>
          <p:cNvPr id="33830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50" y="349375"/>
            <a:ext cx="342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61761"/>
              </p:ext>
            </p:extLst>
          </p:nvPr>
        </p:nvGraphicFramePr>
        <p:xfrm>
          <a:off x="1695946" y="3988777"/>
          <a:ext cx="1062990" cy="29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7"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5946" y="3988777"/>
                        <a:ext cx="1062990" cy="29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3400" y="3124770"/>
            <a:ext cx="25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Robertson &amp; Ellis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2578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3094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  2017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3162" y="4888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 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34141" name="Picture 3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2441"/>
            <a:ext cx="413871" cy="3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00400" y="1676400"/>
            <a:ext cx="4876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14400" y="25146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86100" y="1562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14400" y="1445567"/>
            <a:ext cx="2971800" cy="10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1942584"/>
            <a:ext cx="46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4061"/>
              </p:ext>
            </p:extLst>
          </p:nvPr>
        </p:nvGraphicFramePr>
        <p:xfrm>
          <a:off x="1625600" y="3352800"/>
          <a:ext cx="574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9" name="Equation" r:id="rId3" imgW="2869920" imgH="228600" progId="Equation.DSMT4">
                  <p:embed/>
                </p:oleObj>
              </mc:Choice>
              <mc:Fallback>
                <p:oleObj name="Equation" r:id="rId3" imgW="286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5600" y="3352800"/>
                        <a:ext cx="5740400" cy="457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73058"/>
              </p:ext>
            </p:extLst>
          </p:nvPr>
        </p:nvGraphicFramePr>
        <p:xfrm>
          <a:off x="6096000" y="2154382"/>
          <a:ext cx="304800" cy="36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0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2154382"/>
                        <a:ext cx="304800" cy="360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25"/>
          <p:cNvSpPr/>
          <p:nvPr/>
        </p:nvSpPr>
        <p:spPr>
          <a:xfrm rot="13830798">
            <a:off x="6474725" y="2206672"/>
            <a:ext cx="486826" cy="42124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916662">
            <a:off x="1274341" y="2151241"/>
            <a:ext cx="501867" cy="373656"/>
          </a:xfrm>
          <a:prstGeom prst="arc">
            <a:avLst>
              <a:gd name="adj1" fmla="val 1633770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02049" y="1445567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CB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65235"/>
              </p:ext>
            </p:extLst>
          </p:nvPr>
        </p:nvGraphicFramePr>
        <p:xfrm>
          <a:off x="1756019" y="2143899"/>
          <a:ext cx="260970" cy="40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1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6019" y="2143899"/>
                        <a:ext cx="260970" cy="40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381000" y="2276777"/>
            <a:ext cx="6345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SN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8255000" y="2286000"/>
            <a:ext cx="5334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924800" y="1841618"/>
            <a:ext cx="102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observer</a:t>
            </a:r>
            <a:endParaRPr lang="en-US" b="1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53303"/>
              </p:ext>
            </p:extLst>
          </p:nvPr>
        </p:nvGraphicFramePr>
        <p:xfrm>
          <a:off x="5029200" y="2578100"/>
          <a:ext cx="488360" cy="33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2" name="Equation" r:id="rId9" imgW="241200" imgH="164880" progId="Equation.DSMT4">
                  <p:embed/>
                </p:oleObj>
              </mc:Choice>
              <mc:Fallback>
                <p:oleObj name="Equation" r:id="rId9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9200" y="2578100"/>
                        <a:ext cx="488360" cy="33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46043"/>
              </p:ext>
            </p:extLst>
          </p:nvPr>
        </p:nvGraphicFramePr>
        <p:xfrm>
          <a:off x="2016989" y="2594354"/>
          <a:ext cx="297692" cy="29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3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16989" y="2594354"/>
                        <a:ext cx="297692" cy="297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9815"/>
            <a:ext cx="255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V="1">
            <a:off x="2400300" y="1445567"/>
            <a:ext cx="1485900" cy="534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7370" y="93990"/>
            <a:ext cx="60061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Test # 12 : Superluminal Velocity of CBs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30095"/>
              </p:ext>
            </p:extLst>
          </p:nvPr>
        </p:nvGraphicFramePr>
        <p:xfrm>
          <a:off x="452438" y="4038600"/>
          <a:ext cx="84359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4" name="Equation" r:id="rId14" imgW="4127400" imgH="1218960" progId="Equation.DSMT4">
                  <p:embed/>
                </p:oleObj>
              </mc:Choice>
              <mc:Fallback>
                <p:oleObj name="Equation" r:id="rId14" imgW="41274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2438" y="4038600"/>
                        <a:ext cx="8435975" cy="2492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8124"/>
              </p:ext>
            </p:extLst>
          </p:nvPr>
        </p:nvGraphicFramePr>
        <p:xfrm>
          <a:off x="776329" y="914400"/>
          <a:ext cx="7155097" cy="38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5" name="Equation" r:id="rId16" imgW="3759120" imgH="203040" progId="Equation.DSMT4">
                  <p:embed/>
                </p:oleObj>
              </mc:Choice>
              <mc:Fallback>
                <p:oleObj name="Equation" r:id="rId16" imgW="3759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6329" y="914400"/>
                        <a:ext cx="7155097" cy="386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15" idx="4"/>
          </p:cNvCxnSpPr>
          <p:nvPr/>
        </p:nvCxnSpPr>
        <p:spPr>
          <a:xfrm flipV="1">
            <a:off x="3200400" y="1790700"/>
            <a:ext cx="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5" y="2057400"/>
            <a:ext cx="3177846" cy="451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0864"/>
            <a:ext cx="2996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45" y="2044445"/>
            <a:ext cx="2895600" cy="4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75" y="829295"/>
            <a:ext cx="3652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sz="2400" b="1" u="sng" dirty="0" smtClean="0">
                <a:solidFill>
                  <a:srgbClr val="C00000"/>
                </a:solidFill>
              </a:rPr>
              <a:t>FB:  Image Expansion    </a:t>
            </a:r>
            <a:r>
              <a:rPr lang="en-US" dirty="0" smtClean="0"/>
              <a:t>      (Evolving Interpretation…)</a:t>
            </a:r>
          </a:p>
          <a:p>
            <a:pPr algn="ctr"/>
            <a:r>
              <a:rPr lang="en-US" dirty="0" smtClean="0"/>
              <a:t>Taylor </a:t>
            </a:r>
            <a:r>
              <a:rPr lang="en-US" dirty="0"/>
              <a:t>et al. 2004,  </a:t>
            </a:r>
            <a:r>
              <a:rPr lang="en-US" dirty="0" err="1"/>
              <a:t>ApJ</a:t>
            </a:r>
            <a:r>
              <a:rPr lang="en-US" dirty="0"/>
              <a:t>, 609, L1                         </a:t>
            </a:r>
          </a:p>
          <a:p>
            <a:pPr algn="ctr"/>
            <a:r>
              <a:rPr lang="en-US" dirty="0"/>
              <a:t>Taylor et al. 2005, </a:t>
            </a:r>
            <a:r>
              <a:rPr lang="en-US" dirty="0" err="1"/>
              <a:t>ApJ</a:t>
            </a:r>
            <a:r>
              <a:rPr lang="en-US" dirty="0"/>
              <a:t>, 622, 986                         </a:t>
            </a:r>
          </a:p>
          <a:p>
            <a:pPr algn="ctr"/>
            <a:r>
              <a:rPr lang="en-US" dirty="0" err="1"/>
              <a:t>Pihlstrom</a:t>
            </a:r>
            <a:r>
              <a:rPr lang="en-US" dirty="0"/>
              <a:t>  et al. 2007, </a:t>
            </a:r>
            <a:r>
              <a:rPr lang="en-US" dirty="0" err="1"/>
              <a:t>ApJ</a:t>
            </a:r>
            <a:r>
              <a:rPr lang="en-US" dirty="0"/>
              <a:t>, 664                          </a:t>
            </a:r>
          </a:p>
          <a:p>
            <a:pPr algn="ctr"/>
            <a:r>
              <a:rPr lang="en-US" dirty="0" err="1"/>
              <a:t>Mesler</a:t>
            </a:r>
            <a:r>
              <a:rPr lang="en-US" dirty="0"/>
              <a:t> et al. 2012,  </a:t>
            </a:r>
            <a:r>
              <a:rPr lang="en-US" dirty="0" err="1"/>
              <a:t>ApJ</a:t>
            </a:r>
            <a:r>
              <a:rPr lang="en-US" dirty="0"/>
              <a:t>, 759, 4                   </a:t>
            </a:r>
          </a:p>
          <a:p>
            <a:pPr algn="ctr"/>
            <a:r>
              <a:rPr lang="en-US" dirty="0" smtClean="0"/>
              <a:t>  </a:t>
            </a:r>
            <a:r>
              <a:rPr lang="en-US" dirty="0" err="1" smtClean="0"/>
              <a:t>Mesler</a:t>
            </a:r>
            <a:r>
              <a:rPr lang="en-US" dirty="0" smtClean="0"/>
              <a:t> </a:t>
            </a:r>
            <a:r>
              <a:rPr lang="en-US" dirty="0"/>
              <a:t>et al.  2013, </a:t>
            </a:r>
            <a:r>
              <a:rPr lang="en-US" dirty="0" err="1"/>
              <a:t>ApJ</a:t>
            </a:r>
            <a:r>
              <a:rPr lang="en-US" dirty="0"/>
              <a:t>, 774, 77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31919" y="1419659"/>
            <a:ext cx="0" cy="1375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82041"/>
              </p:ext>
            </p:extLst>
          </p:nvPr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5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87" name="Picture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8" y="-51954"/>
            <a:ext cx="3924302" cy="294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293481"/>
              </p:ext>
            </p:extLst>
          </p:nvPr>
        </p:nvGraphicFramePr>
        <p:xfrm>
          <a:off x="5619750" y="441325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6" name="Equation" r:id="rId9" imgW="1257120" imgH="241200" progId="Equation.DSMT4">
                  <p:embed/>
                </p:oleObj>
              </mc:Choice>
              <mc:Fallback>
                <p:oleObj name="Equation" r:id="rId9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9750" y="441325"/>
                        <a:ext cx="12573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87557" y="3186524"/>
            <a:ext cx="536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CB: 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Hyperluminal</a:t>
            </a:r>
            <a:r>
              <a:rPr lang="en-US" sz="2400" b="1" u="sng" dirty="0" smtClean="0">
                <a:solidFill>
                  <a:srgbClr val="FF0000"/>
                </a:solidFill>
              </a:rPr>
              <a:t> GRB-AG Displacement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37680"/>
              </p:ext>
            </p:extLst>
          </p:nvPr>
        </p:nvGraphicFramePr>
        <p:xfrm>
          <a:off x="1881640" y="4648200"/>
          <a:ext cx="100845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7"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81640" y="4648200"/>
                        <a:ext cx="100845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31097"/>
              </p:ext>
            </p:extLst>
          </p:nvPr>
        </p:nvGraphicFramePr>
        <p:xfrm>
          <a:off x="4232902" y="4495800"/>
          <a:ext cx="642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8" name="Equation" r:id="rId13" imgW="342720" imgH="203040" progId="Equation.DSMT4">
                  <p:embed/>
                </p:oleObj>
              </mc:Choice>
              <mc:Fallback>
                <p:oleObj name="Equation" r:id="rId13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32902" y="4495800"/>
                        <a:ext cx="64293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0" y="4039404"/>
            <a:ext cx="169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015F9"/>
                </a:solidFill>
              </a:rPr>
              <a:t>GRB 030329  </a:t>
            </a:r>
            <a:r>
              <a:rPr lang="en-US" sz="1200" dirty="0" smtClean="0">
                <a:solidFill>
                  <a:srgbClr val="3015F9"/>
                </a:solidFill>
              </a:rPr>
              <a:t>Image Size</a:t>
            </a:r>
            <a:endParaRPr lang="en-US" sz="1200" dirty="0">
              <a:solidFill>
                <a:srgbClr val="3015F9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2207"/>
              </p:ext>
            </p:extLst>
          </p:nvPr>
        </p:nvGraphicFramePr>
        <p:xfrm>
          <a:off x="7848600" y="4491736"/>
          <a:ext cx="533400" cy="3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9" name="Equation" r:id="rId15" imgW="393480" imgH="203040" progId="Equation.DSMT4">
                  <p:embed/>
                </p:oleObj>
              </mc:Choice>
              <mc:Fallback>
                <p:oleObj name="Equation" r:id="rId15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48600" y="4491736"/>
                        <a:ext cx="533400" cy="3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43800" y="3962400"/>
            <a:ext cx="95571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GRB </a:t>
            </a:r>
            <a:r>
              <a:rPr lang="en-US" sz="1200" dirty="0" smtClean="0"/>
              <a:t>030329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06391" y="5702468"/>
            <a:ext cx="151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3015F9"/>
                </a:solidFill>
              </a:rPr>
              <a:t>Hyperluminal</a:t>
            </a:r>
            <a:r>
              <a:rPr lang="en-US" sz="1200" b="1" dirty="0" smtClean="0">
                <a:solidFill>
                  <a:srgbClr val="3015F9"/>
                </a:solidFill>
              </a:rPr>
              <a:t>  Speed</a:t>
            </a:r>
            <a:endParaRPr lang="en-US" sz="1200" b="1" dirty="0">
              <a:solidFill>
                <a:srgbClr val="3015F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78821"/>
            <a:ext cx="151996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GRB 030329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10000" y="872127"/>
            <a:ext cx="2533649" cy="1718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8777" y="-41858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Hyperlumina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superluminal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916409"/>
            <a:ext cx="4340226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68300"/>
            <a:ext cx="35274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770843"/>
            <a:ext cx="27368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Straight Connector 3"/>
          <p:cNvCxnSpPr>
            <a:cxnSpLocks noChangeShapeType="1"/>
          </p:cNvCxnSpPr>
          <p:nvPr/>
        </p:nvCxnSpPr>
        <p:spPr bwMode="auto">
          <a:xfrm>
            <a:off x="7290881" y="2256816"/>
            <a:ext cx="457200" cy="0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1" name="Straight Connector 15"/>
          <p:cNvCxnSpPr>
            <a:cxnSpLocks noChangeShapeType="1"/>
          </p:cNvCxnSpPr>
          <p:nvPr/>
        </p:nvCxnSpPr>
        <p:spPr bwMode="auto">
          <a:xfrm>
            <a:off x="7283653" y="2293010"/>
            <a:ext cx="0" cy="350837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 rot="17834014">
            <a:off x="2180595" y="2283763"/>
            <a:ext cx="160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95855" y="49536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62033" y="1811259"/>
            <a:ext cx="151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634" y="1252149"/>
            <a:ext cx="4863254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Hyperluminal</a:t>
            </a:r>
            <a:r>
              <a:rPr lang="en-US" b="1" dirty="0" smtClean="0">
                <a:solidFill>
                  <a:srgbClr val="FF0000"/>
                </a:solidFill>
              </a:rPr>
              <a:t>  Speed of </a:t>
            </a:r>
            <a:r>
              <a:rPr lang="en-US" b="1" dirty="0">
                <a:solidFill>
                  <a:srgbClr val="FF0000"/>
                </a:solidFill>
              </a:rPr>
              <a:t>CB Fired by GRB980425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b="1" dirty="0" smtClean="0">
                <a:solidFill>
                  <a:srgbClr val="3015F9"/>
                </a:solidFill>
              </a:rPr>
              <a:t>DD2000: </a:t>
            </a:r>
            <a:r>
              <a:rPr lang="en-US" b="1" dirty="0" err="1">
                <a:solidFill>
                  <a:srgbClr val="3015F9"/>
                </a:solidFill>
              </a:rPr>
              <a:t>arXiv:astro-ph</a:t>
            </a:r>
            <a:r>
              <a:rPr lang="en-US" b="1" dirty="0">
                <a:solidFill>
                  <a:srgbClr val="3015F9"/>
                </a:solidFill>
              </a:rPr>
              <a:t>/0008474</a:t>
            </a:r>
          </a:p>
          <a:p>
            <a:pPr algn="ctr"/>
            <a:r>
              <a:rPr lang="en-US" b="1" dirty="0" smtClean="0">
                <a:solidFill>
                  <a:srgbClr val="3015F9"/>
                </a:solidFill>
              </a:rPr>
              <a:t>DDD2016:  arXiv:1610.01985</a:t>
            </a:r>
            <a:endParaRPr lang="en-US" b="1" dirty="0">
              <a:solidFill>
                <a:srgbClr val="3015F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750" y="368300"/>
            <a:ext cx="272638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ESO </a:t>
            </a:r>
            <a:r>
              <a:rPr lang="en-US" dirty="0" smtClean="0"/>
              <a:t>184-G82 + GRB980425</a:t>
            </a:r>
            <a:endParaRPr lang="en-US" dirty="0"/>
          </a:p>
        </p:txBody>
      </p:sp>
      <p:pic>
        <p:nvPicPr>
          <p:cNvPr id="38914" name="Picture 2" descr="C:\Users\Arnon\AppData\Local\Temp\fz3temp-1\Scan-Arn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716" y="2802928"/>
            <a:ext cx="4048227" cy="39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35" y="2708275"/>
            <a:ext cx="1136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56" y="5195066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17" y="4403795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18" y="3232901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328" y="3279839"/>
            <a:ext cx="935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4260" y="4479863"/>
            <a:ext cx="14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Not </a:t>
            </a:r>
            <a:r>
              <a:rPr lang="en-US" sz="1400" b="1" dirty="0" smtClean="0">
                <a:solidFill>
                  <a:srgbClr val="FF0000"/>
                </a:solidFill>
              </a:rPr>
              <a:t>detected by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ATCA </a:t>
            </a:r>
            <a:r>
              <a:rPr lang="en-US" sz="1400" b="1" dirty="0">
                <a:solidFill>
                  <a:srgbClr val="FF0000"/>
                </a:solidFill>
              </a:rPr>
              <a:t>on </a:t>
            </a:r>
            <a:r>
              <a:rPr lang="en-US" sz="1400" b="1" u="sng" dirty="0" smtClean="0">
                <a:solidFill>
                  <a:srgbClr val="FF0000"/>
                </a:solidFill>
              </a:rPr>
              <a:t>D2049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9387" y="3232901"/>
            <a:ext cx="1115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ATCA  </a:t>
            </a:r>
            <a:r>
              <a:rPr lang="en-US" sz="1400" b="1" u="sng" dirty="0" smtClean="0">
                <a:solidFill>
                  <a:srgbClr val="FF0000"/>
                </a:solidFill>
              </a:rPr>
              <a:t>D2049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016" y="4479863"/>
            <a:ext cx="1003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CXO </a:t>
            </a:r>
            <a:r>
              <a:rPr lang="en-US" sz="1400" b="1" u="sng" dirty="0" smtClean="0">
                <a:solidFill>
                  <a:srgbClr val="FF0000"/>
                </a:solidFill>
              </a:rPr>
              <a:t>D1281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24" y="5762282"/>
            <a:ext cx="1905393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GRB980425/SN1998bw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57864" y="3200926"/>
            <a:ext cx="523787" cy="456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32976" y="3429263"/>
            <a:ext cx="824547" cy="19534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7418" y="583886"/>
            <a:ext cx="138089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# 12: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4" y="356349"/>
            <a:ext cx="7986452" cy="61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04583"/>
            <a:ext cx="5144357" cy="1569660"/>
          </a:xfrm>
          <a:prstGeom prst="rect">
            <a:avLst/>
          </a:prstGeom>
          <a:noFill/>
          <a:ln>
            <a:solidFill>
              <a:srgbClr val="3015F9"/>
            </a:solidFill>
          </a:ln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THE  END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583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2" y="-327604"/>
            <a:ext cx="5181600" cy="67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32615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768697"/>
            <a:ext cx="181652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SHB170817A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48178"/>
            <a:ext cx="252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DATA:  Fermi GBM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037174"/>
            <a:ext cx="201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Theory: CB  Model: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non\AppData\Local\Temp\fz3temp-1\image.grb16121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" y="1219200"/>
            <a:ext cx="8981146" cy="5105400"/>
          </a:xfrm>
          <a:prstGeom prst="rect">
            <a:avLst/>
          </a:prstGeom>
          <a:solidFill>
            <a:srgbClr val="FFFF00"/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1962150" y="570005"/>
            <a:ext cx="518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Edge-on  </a:t>
            </a:r>
            <a:r>
              <a:rPr lang="en-US" dirty="0"/>
              <a:t>host galaxy </a:t>
            </a:r>
            <a:r>
              <a:rPr lang="en-US" dirty="0" smtClean="0"/>
              <a:t>of 161219B/SN2016jca;</a:t>
            </a:r>
          </a:p>
          <a:p>
            <a:pPr algn="ctr"/>
            <a:r>
              <a:rPr lang="en-US" dirty="0" smtClean="0"/>
              <a:t>C. </a:t>
            </a:r>
            <a:r>
              <a:rPr lang="en-US" dirty="0" err="1" smtClean="0"/>
              <a:t>Ashall</a:t>
            </a:r>
            <a:r>
              <a:rPr lang="en-US" dirty="0" smtClean="0"/>
              <a:t> et </a:t>
            </a:r>
            <a:r>
              <a:rPr lang="en-US" dirty="0"/>
              <a:t>al. </a:t>
            </a:r>
            <a:r>
              <a:rPr lang="en-US" dirty="0" smtClean="0"/>
              <a:t>,  arXiv:1702.0433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083422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063724"/>
              </p:ext>
            </p:extLst>
          </p:nvPr>
        </p:nvGraphicFramePr>
        <p:xfrm>
          <a:off x="5372100" y="2667000"/>
          <a:ext cx="35433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5" name="Equation" r:id="rId6" imgW="2171520" imgH="507960" progId="Equation.DSMT4">
                  <p:embed/>
                </p:oleObj>
              </mc:Choice>
              <mc:Fallback>
                <p:oleObj name="Equation" r:id="rId6" imgW="2171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72100" y="2667000"/>
                        <a:ext cx="3543300" cy="846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5055" y="17491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LL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24800" y="2667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2667000"/>
            <a:ext cx="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10" name="Picture 9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186834"/>
            <a:ext cx="365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98144"/>
              </p:ext>
            </p:extLst>
          </p:nvPr>
        </p:nvGraphicFramePr>
        <p:xfrm>
          <a:off x="1676400" y="1994870"/>
          <a:ext cx="3200400" cy="36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6" name="Equation" r:id="rId9" imgW="1968480" imgH="203040" progId="Equation.DSMT4">
                  <p:embed/>
                </p:oleObj>
              </mc:Choice>
              <mc:Fallback>
                <p:oleObj name="Equation" r:id="rId9" imgW="1968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6400" y="1994870"/>
                        <a:ext cx="3200400" cy="3639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534060"/>
              </p:ext>
            </p:extLst>
          </p:nvPr>
        </p:nvGraphicFramePr>
        <p:xfrm>
          <a:off x="7391400" y="6324600"/>
          <a:ext cx="1031521" cy="37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7" name="Equation" r:id="rId11" imgW="660240" imgH="241200" progId="Equation.DSMT4">
                  <p:embed/>
                </p:oleObj>
              </mc:Choice>
              <mc:Fallback>
                <p:oleObj name="Equation" r:id="rId11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91400" y="6324600"/>
                        <a:ext cx="1031521" cy="37690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41" name="Picture 2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" y="2752888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4859"/>
              </p:ext>
            </p:extLst>
          </p:nvPr>
        </p:nvGraphicFramePr>
        <p:xfrm>
          <a:off x="1195388" y="6216650"/>
          <a:ext cx="27273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8" name="Equation" r:id="rId14" imgW="2133360" imgH="457200" progId="Equation.DSMT4">
                  <p:embed/>
                </p:oleObj>
              </mc:Choice>
              <mc:Fallback>
                <p:oleObj name="Equation" r:id="rId14" imgW="2133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5388" y="6216650"/>
                        <a:ext cx="2727325" cy="584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76400" y="4114800"/>
            <a:ext cx="57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dirty="0" err="1" smtClean="0"/>
              <a:t>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3821425"/>
            <a:ext cx="14043" cy="826775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88379" y="3587234"/>
            <a:ext cx="27107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Testable with VLBI and VLA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49486" y="6323816"/>
            <a:ext cx="3429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Late </a:t>
            </a:r>
            <a:r>
              <a:rPr lang="en-US" dirty="0"/>
              <a:t>-time  deceleration  break</a:t>
            </a:r>
          </a:p>
        </p:txBody>
      </p:sp>
    </p:spTree>
    <p:extLst>
      <p:ext uri="{BB962C8B-B14F-4D97-AF65-F5344CB8AC3E}">
        <p14:creationId xmlns:p14="http://schemas.microsoft.com/office/powerpoint/2010/main" val="38911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399" cy="680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362200"/>
            <a:ext cx="6964680" cy="900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745644"/>
              </p:ext>
            </p:extLst>
          </p:nvPr>
        </p:nvGraphicFramePr>
        <p:xfrm>
          <a:off x="4282440" y="61722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1"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2440" y="6172200"/>
                        <a:ext cx="533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37158"/>
            <a:ext cx="475938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Near axis GRBs with known  (1+z)Ep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18058"/>
              </p:ext>
            </p:extLst>
          </p:nvPr>
        </p:nvGraphicFramePr>
        <p:xfrm>
          <a:off x="4613275" y="2166938"/>
          <a:ext cx="17049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2" name="Equation" r:id="rId6" imgW="774360" imgH="228600" progId="Equation.DSMT4">
                  <p:embed/>
                </p:oleObj>
              </mc:Choice>
              <mc:Fallback>
                <p:oleObj name="Equation" r:id="rId6" imgW="774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3275" y="2166938"/>
                        <a:ext cx="1704975" cy="503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254966"/>
              </p:ext>
            </p:extLst>
          </p:nvPr>
        </p:nvGraphicFramePr>
        <p:xfrm>
          <a:off x="3886200" y="1066800"/>
          <a:ext cx="2679869" cy="92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3" name="Equation" r:id="rId8" imgW="1625400" imgH="558720" progId="Equation.DSMT4">
                  <p:embed/>
                </p:oleObj>
              </mc:Choice>
              <mc:Fallback>
                <p:oleObj name="Equation" r:id="rId8" imgW="1625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1066800"/>
                        <a:ext cx="2679869" cy="92120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6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GRB reviews  became   promotion  campaigns, far from being  critical  scientifically and  accurate historically.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See for instance,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234861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 </a:t>
            </a:r>
            <a:r>
              <a:rPr lang="en-US" dirty="0" err="1" smtClean="0"/>
              <a:t>Piran</a:t>
            </a:r>
            <a:r>
              <a:rPr lang="en-US" dirty="0" smtClean="0"/>
              <a:t> , 1999, Phys</a:t>
            </a:r>
            <a:r>
              <a:rPr lang="en-US" dirty="0"/>
              <a:t>. Rep. 314, 575–667</a:t>
            </a:r>
            <a:r>
              <a:rPr lang="en-US" dirty="0" smtClean="0"/>
              <a:t>.</a:t>
            </a:r>
          </a:p>
          <a:p>
            <a:r>
              <a:rPr lang="en-US" dirty="0" smtClean="0"/>
              <a:t>T.  </a:t>
            </a:r>
            <a:r>
              <a:rPr lang="en-US" dirty="0" err="1" smtClean="0"/>
              <a:t>Piran</a:t>
            </a:r>
            <a:r>
              <a:rPr lang="en-US" dirty="0" smtClean="0"/>
              <a:t>,  2000, Phys. Rep. 333, 529-553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T.  </a:t>
            </a:r>
            <a:r>
              <a:rPr lang="en-US" dirty="0" err="1" smtClean="0"/>
              <a:t>Piran</a:t>
            </a:r>
            <a:r>
              <a:rPr lang="en-US" dirty="0" smtClean="0"/>
              <a:t> , 2005, </a:t>
            </a:r>
            <a:r>
              <a:rPr lang="da-DK" dirty="0" smtClean="0"/>
              <a:t>Rev</a:t>
            </a:r>
            <a:r>
              <a:rPr lang="da-DK" dirty="0"/>
              <a:t>. Mod. Phys. 76, </a:t>
            </a:r>
            <a:r>
              <a:rPr lang="da-DK" dirty="0" smtClean="0"/>
              <a:t>1143-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</a:t>
            </a:r>
            <a:r>
              <a:rPr lang="pt-BR" dirty="0"/>
              <a:t>S. Woosley  &amp; J. Bloom,  2006, ARA&amp;A,  44, 507–556</a:t>
            </a:r>
            <a:endParaRPr lang="fr-FR" dirty="0" smtClean="0"/>
          </a:p>
          <a:p>
            <a:r>
              <a:rPr lang="fr-FR" dirty="0" smtClean="0"/>
              <a:t>T.  </a:t>
            </a:r>
            <a:r>
              <a:rPr lang="fr-FR" dirty="0" err="1" smtClean="0"/>
              <a:t>Piran</a:t>
            </a:r>
            <a:r>
              <a:rPr lang="fr-FR" dirty="0" smtClean="0"/>
              <a:t> &amp; Y. Fan, 2007, RSPTA  </a:t>
            </a:r>
            <a:r>
              <a:rPr lang="fr-FR" dirty="0"/>
              <a:t>365, </a:t>
            </a:r>
            <a:r>
              <a:rPr lang="fr-FR" dirty="0" smtClean="0"/>
              <a:t>1151–1162</a:t>
            </a:r>
          </a:p>
          <a:p>
            <a:r>
              <a:rPr lang="fr-FR" dirty="0" smtClean="0"/>
              <a:t>P.  </a:t>
            </a:r>
            <a:r>
              <a:rPr lang="fr-FR" dirty="0" err="1" smtClean="0"/>
              <a:t>Meszaros</a:t>
            </a:r>
            <a:r>
              <a:rPr lang="fr-FR" dirty="0" smtClean="0"/>
              <a:t>,  2002, ARA&amp;A ,  40,   137-169</a:t>
            </a:r>
          </a:p>
          <a:p>
            <a:r>
              <a:rPr lang="fr-FR" dirty="0" smtClean="0"/>
              <a:t>B</a:t>
            </a:r>
            <a:r>
              <a:rPr lang="fr-FR" dirty="0"/>
              <a:t>. Zhang  &amp; P.  </a:t>
            </a:r>
            <a:r>
              <a:rPr lang="fr-FR" dirty="0" err="1"/>
              <a:t>Meszaros</a:t>
            </a:r>
            <a:r>
              <a:rPr lang="fr-FR" dirty="0"/>
              <a:t>, 2004, IJAP  A 19, 2385–2472</a:t>
            </a:r>
            <a:r>
              <a:rPr lang="fr-FR" dirty="0" smtClean="0"/>
              <a:t>.</a:t>
            </a:r>
          </a:p>
          <a:p>
            <a:r>
              <a:rPr lang="fr-FR" dirty="0" smtClean="0"/>
              <a:t>P. </a:t>
            </a:r>
            <a:r>
              <a:rPr lang="fr-FR" dirty="0" err="1" smtClean="0"/>
              <a:t>Meszaros</a:t>
            </a:r>
            <a:r>
              <a:rPr lang="fr-FR" dirty="0" smtClean="0"/>
              <a:t>, 2006, </a:t>
            </a:r>
            <a:r>
              <a:rPr lang="en-US" dirty="0" smtClean="0"/>
              <a:t>Rep</a:t>
            </a:r>
            <a:r>
              <a:rPr lang="en-US" dirty="0"/>
              <a:t>. </a:t>
            </a:r>
            <a:r>
              <a:rPr lang="en-US" dirty="0" err="1"/>
              <a:t>Prog</a:t>
            </a:r>
            <a:r>
              <a:rPr lang="en-US" dirty="0"/>
              <a:t>. Phys. 69, </a:t>
            </a:r>
            <a:r>
              <a:rPr lang="en-US" dirty="0" smtClean="0"/>
              <a:t>2259–2321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Meszaros</a:t>
            </a:r>
            <a:r>
              <a:rPr lang="en-US" dirty="0"/>
              <a:t> </a:t>
            </a:r>
            <a:r>
              <a:rPr lang="en-US" dirty="0" smtClean="0"/>
              <a:t>&amp; M. Rees</a:t>
            </a:r>
            <a:r>
              <a:rPr lang="en-US" dirty="0"/>
              <a:t>, </a:t>
            </a:r>
            <a:r>
              <a:rPr lang="en-US" dirty="0" smtClean="0"/>
              <a:t>2014</a:t>
            </a:r>
            <a:r>
              <a:rPr lang="en-US" dirty="0"/>
              <a:t>, </a:t>
            </a:r>
            <a:r>
              <a:rPr lang="en-US" dirty="0" smtClean="0"/>
              <a:t>arXiv:1401.3012</a:t>
            </a:r>
            <a:endParaRPr lang="nl-NL" dirty="0" smtClean="0"/>
          </a:p>
          <a:p>
            <a:r>
              <a:rPr lang="nl-NL" dirty="0" smtClean="0"/>
              <a:t>P. Kumar &amp; B. </a:t>
            </a:r>
            <a:r>
              <a:rPr lang="nl-NL" dirty="0"/>
              <a:t>Zhang, </a:t>
            </a:r>
            <a:r>
              <a:rPr lang="nl-NL" dirty="0" smtClean="0"/>
              <a:t>2015, Phys. Rep. 561,  1-109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4967" y="5359178"/>
            <a:ext cx="441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and two </a:t>
            </a:r>
            <a:r>
              <a:rPr lang="en-US" dirty="0" smtClean="0"/>
              <a:t>examples  below from these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539750" y="2205038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/>
              <a:t>9. </a:t>
            </a:r>
            <a:r>
              <a:rPr lang="en-US" dirty="0" err="1"/>
              <a:t>Eichler</a:t>
            </a:r>
            <a:r>
              <a:rPr lang="en-US" dirty="0"/>
              <a:t> D., </a:t>
            </a:r>
            <a:r>
              <a:rPr lang="en-US" dirty="0" err="1"/>
              <a:t>Livio</a:t>
            </a:r>
            <a:r>
              <a:rPr lang="en-US" dirty="0"/>
              <a:t> M., </a:t>
            </a:r>
            <a:r>
              <a:rPr lang="en-US" dirty="0" err="1"/>
              <a:t>Piran</a:t>
            </a:r>
            <a:r>
              <a:rPr lang="en-US" dirty="0"/>
              <a:t> T., Schramm D. N., </a:t>
            </a:r>
            <a:r>
              <a:rPr lang="en-US" i="1" dirty="0" err="1"/>
              <a:t>Nucleosynthesis</a:t>
            </a:r>
            <a:r>
              <a:rPr lang="en-US" i="1" dirty="0"/>
              <a:t>, neutrino bursts and gamma rays from coalescing neutron stars, </a:t>
            </a:r>
            <a:r>
              <a:rPr lang="en-US" b="1" i="1" u="sng" dirty="0">
                <a:solidFill>
                  <a:srgbClr val="006600"/>
                </a:solidFill>
              </a:rPr>
              <a:t>1989</a:t>
            </a:r>
            <a:r>
              <a:rPr lang="en-US" b="1" i="1" dirty="0">
                <a:solidFill>
                  <a:srgbClr val="006600"/>
                </a:solidFill>
              </a:rPr>
              <a:t>, Nature, 340, 126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2843213" y="1268413"/>
            <a:ext cx="185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/>
          </a:p>
          <a:p>
            <a:pPr algn="l" rtl="0"/>
            <a:endParaRPr lang="en-US"/>
          </a:p>
        </p:txBody>
      </p:sp>
      <p:sp>
        <p:nvSpPr>
          <p:cNvPr id="10248" name="TextBox 4"/>
          <p:cNvSpPr txBox="1">
            <a:spLocks noChangeArrowheads="1"/>
          </p:cNvSpPr>
          <p:nvPr/>
        </p:nvSpPr>
        <p:spPr bwMode="auto">
          <a:xfrm>
            <a:off x="611188" y="1052736"/>
            <a:ext cx="81359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 smtClean="0"/>
              <a:t>..”</a:t>
            </a:r>
            <a:r>
              <a:rPr lang="en-US" dirty="0"/>
              <a:t>Together with David </a:t>
            </a:r>
            <a:r>
              <a:rPr lang="en-US" dirty="0" err="1"/>
              <a:t>Eichelr</a:t>
            </a:r>
            <a:r>
              <a:rPr lang="en-US" dirty="0"/>
              <a:t> from Ben </a:t>
            </a:r>
            <a:r>
              <a:rPr lang="en-US" dirty="0" err="1"/>
              <a:t>Gurion</a:t>
            </a:r>
            <a:r>
              <a:rPr lang="en-US" dirty="0"/>
              <a:t> University, Mario </a:t>
            </a:r>
            <a:r>
              <a:rPr lang="en-US" dirty="0" err="1"/>
              <a:t>Livio</a:t>
            </a:r>
            <a:r>
              <a:rPr lang="en-US" dirty="0"/>
              <a:t> (then at the </a:t>
            </a:r>
            <a:r>
              <a:rPr lang="en-US" dirty="0" err="1"/>
              <a:t>Technion</a:t>
            </a:r>
            <a:r>
              <a:rPr lang="en-US" dirty="0"/>
              <a:t>) and Dave Schramm from the University of Chicago </a:t>
            </a:r>
            <a:r>
              <a:rPr lang="en-US" dirty="0">
                <a:solidFill>
                  <a:srgbClr val="C00000"/>
                </a:solidFill>
              </a:rPr>
              <a:t>I  have suggested in 1989 that extra‐galactic merging neutron stars binaries could produce GRBs. This was the first credible extra‐galactic GRB model</a:t>
            </a:r>
            <a:r>
              <a:rPr lang="en-US" dirty="0" smtClean="0">
                <a:solidFill>
                  <a:srgbClr val="C00000"/>
                </a:solidFill>
              </a:rPr>
              <a:t>.”…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278688" y="530225"/>
          <a:ext cx="277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" name="משוואה" r:id="rId3" imgW="114120" imgH="215640" progId="Equation.3">
                  <p:embed/>
                </p:oleObj>
              </mc:Choice>
              <mc:Fallback>
                <p:oleObj name="משוואה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530225"/>
                        <a:ext cx="2778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Box 6"/>
          <p:cNvSpPr txBox="1">
            <a:spLocks noChangeArrowheads="1"/>
          </p:cNvSpPr>
          <p:nvPr/>
        </p:nvSpPr>
        <p:spPr bwMode="auto">
          <a:xfrm>
            <a:off x="431420" y="3061182"/>
            <a:ext cx="86756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But </a:t>
            </a:r>
            <a:r>
              <a:rPr lang="en-US" b="1" dirty="0" smtClean="0">
                <a:solidFill>
                  <a:srgbClr val="FF0000"/>
                </a:solidFill>
              </a:rPr>
              <a:t>, the model  and  the underlying calculations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the above paper of </a:t>
            </a:r>
            <a:r>
              <a:rPr lang="en-US" b="1" dirty="0" err="1" smtClean="0">
                <a:solidFill>
                  <a:srgbClr val="FF0000"/>
                </a:solidFill>
              </a:rPr>
              <a:t>Eichler</a:t>
            </a:r>
            <a:r>
              <a:rPr lang="en-US" b="1" dirty="0" smtClean="0">
                <a:solidFill>
                  <a:srgbClr val="FF0000"/>
                </a:solidFill>
              </a:rPr>
              <a:t> et 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were published  two years before  in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3015F9"/>
                </a:solidFill>
              </a:rPr>
              <a:t>Neutrino </a:t>
            </a:r>
            <a:r>
              <a:rPr lang="en-US" dirty="0">
                <a:solidFill>
                  <a:srgbClr val="3015F9"/>
                </a:solidFill>
              </a:rPr>
              <a:t>annihilation in Type II supernovae”,  </a:t>
            </a:r>
            <a:r>
              <a:rPr lang="en-US" b="1" dirty="0" err="1" smtClean="0">
                <a:solidFill>
                  <a:srgbClr val="3015F9"/>
                </a:solidFill>
              </a:rPr>
              <a:t>ApJ</a:t>
            </a:r>
            <a:r>
              <a:rPr lang="en-US" b="1" dirty="0" smtClean="0">
                <a:solidFill>
                  <a:srgbClr val="3015F9"/>
                </a:solidFill>
              </a:rPr>
              <a:t>,  314, L7 </a:t>
            </a:r>
            <a:r>
              <a:rPr lang="en-US" b="1" dirty="0">
                <a:solidFill>
                  <a:srgbClr val="3015F9"/>
                </a:solidFill>
              </a:rPr>
              <a:t>(</a:t>
            </a:r>
            <a:r>
              <a:rPr lang="en-US" b="1" u="sng" dirty="0" smtClean="0">
                <a:solidFill>
                  <a:srgbClr val="3015F9"/>
                </a:solidFill>
              </a:rPr>
              <a:t>1987</a:t>
            </a:r>
            <a:r>
              <a:rPr lang="en-US" dirty="0" smtClean="0">
                <a:solidFill>
                  <a:srgbClr val="3015F9"/>
                </a:solidFill>
              </a:rPr>
              <a:t>) </a:t>
            </a:r>
            <a:r>
              <a:rPr lang="en-US" dirty="0">
                <a:solidFill>
                  <a:srgbClr val="3015F9"/>
                </a:solidFill>
              </a:rPr>
              <a:t>by  </a:t>
            </a:r>
            <a:r>
              <a:rPr lang="en-US" dirty="0" smtClean="0">
                <a:solidFill>
                  <a:srgbClr val="3015F9"/>
                </a:solidFill>
              </a:rPr>
              <a:t>Goodman,  Dar &amp; </a:t>
            </a:r>
            <a:r>
              <a:rPr lang="en-US" dirty="0" err="1" smtClean="0">
                <a:solidFill>
                  <a:srgbClr val="3015F9"/>
                </a:solidFill>
              </a:rPr>
              <a:t>Nussinov</a:t>
            </a:r>
            <a:r>
              <a:rPr lang="en-US" b="1" dirty="0" smtClean="0">
                <a:solidFill>
                  <a:srgbClr val="3015F9"/>
                </a:solidFill>
              </a:rPr>
              <a:t>,</a:t>
            </a:r>
            <a:r>
              <a:rPr lang="en-US" dirty="0" smtClean="0"/>
              <a:t>  who </a:t>
            </a:r>
            <a:r>
              <a:rPr lang="en-US" dirty="0"/>
              <a:t>concluded  there</a:t>
            </a:r>
            <a:r>
              <a:rPr lang="en-US" dirty="0" smtClean="0"/>
              <a:t>: “</a:t>
            </a:r>
            <a:r>
              <a:rPr lang="en-US" dirty="0"/>
              <a:t>We can imagine other circumstances  in which  the ratio             would be sufficiently high that  neutrino annihilation should be taken into account </a:t>
            </a:r>
            <a:r>
              <a:rPr lang="en-US" dirty="0" smtClean="0"/>
              <a:t>: </a:t>
            </a:r>
            <a:r>
              <a:rPr lang="en-US" sz="1600" dirty="0" smtClean="0"/>
              <a:t>FOR </a:t>
            </a:r>
            <a:r>
              <a:rPr lang="en-US" sz="1600" dirty="0"/>
              <a:t>EXAMPLE , MERGING  OF NEUTRON </a:t>
            </a:r>
            <a:r>
              <a:rPr lang="en-US" sz="1600" dirty="0" smtClean="0"/>
              <a:t> STARS</a:t>
            </a:r>
            <a:r>
              <a:rPr lang="en-US" sz="1600" dirty="0"/>
              <a:t>, </a:t>
            </a:r>
            <a:r>
              <a:rPr lang="en-US" sz="1600" dirty="0" smtClean="0"/>
              <a:t> AND </a:t>
            </a:r>
            <a:r>
              <a:rPr lang="en-US" sz="1600" dirty="0"/>
              <a:t>THE ‘BARE’ COLLAPSE  OF AN  IRON WHITE DWARF.  SUCH  EVENTS COULD  PRODUCE  A  RELATIVISTIC </a:t>
            </a:r>
            <a:r>
              <a:rPr lang="en-US" sz="1600" dirty="0" err="1" smtClean="0"/>
              <a:t>e+e</a:t>
            </a:r>
            <a:r>
              <a:rPr lang="en-US" sz="1600" dirty="0" smtClean="0"/>
              <a:t>- WIND </a:t>
            </a:r>
            <a:r>
              <a:rPr lang="en-US" sz="1600" dirty="0"/>
              <a:t>AND </a:t>
            </a:r>
            <a:r>
              <a:rPr lang="en-US" sz="1600" dirty="0" smtClean="0"/>
              <a:t>EXPLAIN   </a:t>
            </a:r>
            <a:r>
              <a:rPr lang="en-US" sz="1600" dirty="0"/>
              <a:t>GAMMA RAY </a:t>
            </a:r>
            <a:r>
              <a:rPr lang="en-US" sz="1600" dirty="0" smtClean="0"/>
              <a:t>BURSTS”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smtClean="0"/>
              <a:t>…   </a:t>
            </a:r>
            <a:r>
              <a:rPr lang="en-US" dirty="0" smtClean="0">
                <a:solidFill>
                  <a:srgbClr val="7030A0"/>
                </a:solidFill>
              </a:rPr>
              <a:t>The  paper was written  by  GDN at the  IAS.</a:t>
            </a:r>
            <a:endParaRPr lang="en-US" dirty="0">
              <a:solidFill>
                <a:srgbClr val="7030A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Piran</a:t>
            </a:r>
            <a:r>
              <a:rPr lang="en-US" dirty="0" smtClean="0">
                <a:solidFill>
                  <a:srgbClr val="FF0000"/>
                </a:solidFill>
              </a:rPr>
              <a:t>  who were there was well aware of  the above published  paper of</a:t>
            </a:r>
            <a:r>
              <a:rPr lang="en-US" dirty="0" smtClean="0">
                <a:solidFill>
                  <a:srgbClr val="3015F9"/>
                </a:solidFill>
              </a:rPr>
              <a:t> GDN (1987) </a:t>
            </a:r>
            <a:r>
              <a:rPr lang="en-US" dirty="0" smtClean="0">
                <a:solidFill>
                  <a:srgbClr val="FF0000"/>
                </a:solidFill>
              </a:rPr>
              <a:t>, as can be seen from the acknowledgement there: </a:t>
            </a:r>
            <a:r>
              <a:rPr lang="en-US" dirty="0" smtClean="0"/>
              <a:t>“ </a:t>
            </a:r>
            <a:r>
              <a:rPr lang="en-US" dirty="0"/>
              <a:t>We would like to thank John </a:t>
            </a:r>
            <a:r>
              <a:rPr lang="en-US" dirty="0" err="1"/>
              <a:t>Bahcall</a:t>
            </a:r>
            <a:r>
              <a:rPr lang="en-US" dirty="0"/>
              <a:t>, Robert Duncan,  </a:t>
            </a:r>
            <a:r>
              <a:rPr lang="en-US" dirty="0" err="1"/>
              <a:t>Bohadan</a:t>
            </a:r>
            <a:r>
              <a:rPr lang="en-US" dirty="0"/>
              <a:t> </a:t>
            </a:r>
            <a:r>
              <a:rPr lang="en-US" dirty="0" err="1"/>
              <a:t>Paczynsky</a:t>
            </a:r>
            <a:r>
              <a:rPr lang="en-US" dirty="0"/>
              <a:t> ,  </a:t>
            </a:r>
            <a:r>
              <a:rPr lang="en-US" dirty="0" err="1">
                <a:solidFill>
                  <a:srgbClr val="C00000"/>
                </a:solidFill>
              </a:rPr>
              <a:t>Tsvi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Piran</a:t>
            </a:r>
            <a:r>
              <a:rPr lang="en-US" dirty="0"/>
              <a:t>, </a:t>
            </a:r>
            <a:r>
              <a:rPr lang="en-US" dirty="0" smtClean="0"/>
              <a:t> Ed </a:t>
            </a:r>
            <a:r>
              <a:rPr lang="en-US" dirty="0" err="1"/>
              <a:t>Salpeter</a:t>
            </a:r>
            <a:r>
              <a:rPr lang="en-US" dirty="0"/>
              <a:t>, and James Sexton  for  helpful  comments and stimulating  discussions. </a:t>
            </a:r>
            <a:r>
              <a:rPr lang="en-US" dirty="0" smtClean="0"/>
              <a:t>“  But,  </a:t>
            </a:r>
            <a:r>
              <a:rPr lang="en-US" b="1" dirty="0" smtClean="0">
                <a:solidFill>
                  <a:srgbClr val="FF0000"/>
                </a:solidFill>
              </a:rPr>
              <a:t>no reference  to GDN in  9 ,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and in his published papers and reviews  where he credit  himself  for  the  GDN model.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00522"/>
              </p:ext>
            </p:extLst>
          </p:nvPr>
        </p:nvGraphicFramePr>
        <p:xfrm>
          <a:off x="4260850" y="3962400"/>
          <a:ext cx="6159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7" name="משוואה" r:id="rId5" imgW="355320" imgH="228600" progId="Equation.3">
                  <p:embed/>
                </p:oleObj>
              </mc:Choice>
              <mc:Fallback>
                <p:oleObj name="משוואה" r:id="rId5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962400"/>
                        <a:ext cx="615950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569143"/>
              </p:ext>
            </p:extLst>
          </p:nvPr>
        </p:nvGraphicFramePr>
        <p:xfrm>
          <a:off x="6400800" y="1295376"/>
          <a:ext cx="1270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8" name="משוואה" r:id="rId7" imgW="88560" imgH="190440" progId="Equation.3">
                  <p:embed/>
                </p:oleObj>
              </mc:Choice>
              <mc:Fallback>
                <p:oleObj name="משוואה" r:id="rId7" imgW="88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295376"/>
                        <a:ext cx="127000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215008" y="116632"/>
            <a:ext cx="8928992" cy="646331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Tsvi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Piran</a:t>
            </a:r>
            <a:r>
              <a:rPr lang="en-US" b="1" dirty="0">
                <a:solidFill>
                  <a:srgbClr val="FF0000"/>
                </a:solidFill>
              </a:rPr>
              <a:t>:  </a:t>
            </a:r>
            <a:r>
              <a:rPr lang="en-US" b="1" dirty="0"/>
              <a:t>Gamma Ray Bursts, the Strongest Explosions in the Universe</a:t>
            </a:r>
            <a:r>
              <a:rPr lang="en-US" b="1" dirty="0" smtClean="0"/>
              <a:t>.</a:t>
            </a:r>
            <a:r>
              <a:rPr lang="en-US" i="1" dirty="0" smtClean="0">
                <a:solidFill>
                  <a:srgbClr val="FF0000"/>
                </a:solidFill>
              </a:rPr>
              <a:t>                                                   </a:t>
            </a:r>
            <a:endParaRPr lang="en-US" i="1" dirty="0">
              <a:solidFill>
                <a:srgbClr val="FF0000"/>
              </a:solidFill>
            </a:endParaRPr>
          </a:p>
          <a:p>
            <a:pPr algn="l" rtl="0"/>
            <a:r>
              <a:rPr lang="en-US" i="1" dirty="0" smtClean="0">
                <a:solidFill>
                  <a:srgbClr val="FF0000"/>
                </a:solidFill>
              </a:rPr>
              <a:t>But,  HISTORY      HIS STORY  (2009) </a:t>
            </a:r>
            <a:r>
              <a:rPr lang="en-US" dirty="0" smtClean="0"/>
              <a:t>http://www.phys.huji.ac.il/~tsvi/Gamma2.pdf</a:t>
            </a: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2535"/>
              </p:ext>
            </p:extLst>
          </p:nvPr>
        </p:nvGraphicFramePr>
        <p:xfrm>
          <a:off x="1596847" y="439797"/>
          <a:ext cx="579438" cy="28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9" name="משוואה" r:id="rId9" imgW="139680" imgH="139680" progId="Equation.3">
                  <p:embed/>
                </p:oleObj>
              </mc:Choice>
              <mc:Fallback>
                <p:oleObj name="משוואה" r:id="rId9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847" y="439797"/>
                        <a:ext cx="579438" cy="283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5680" y="764704"/>
            <a:ext cx="322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err="1" smtClean="0">
                <a:solidFill>
                  <a:srgbClr val="CC0000"/>
                </a:solidFill>
              </a:rPr>
              <a:t>Piran’s</a:t>
            </a:r>
            <a:r>
              <a:rPr lang="en-US" b="1" dirty="0" smtClean="0">
                <a:solidFill>
                  <a:srgbClr val="CC0000"/>
                </a:solidFill>
              </a:rPr>
              <a:t> Story </a:t>
            </a:r>
            <a:r>
              <a:rPr lang="en-US" b="1" dirty="0" smtClean="0"/>
              <a:t>(alternative facts)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“The </a:t>
            </a:r>
            <a:r>
              <a:rPr lang="en-US" dirty="0"/>
              <a:t>detection of the afterglow </a:t>
            </a:r>
            <a:r>
              <a:rPr lang="en-US" dirty="0" smtClean="0"/>
              <a:t>enabled </a:t>
            </a:r>
            <a:r>
              <a:rPr lang="en-US" dirty="0" err="1" smtClean="0"/>
              <a:t>redshift</a:t>
            </a:r>
            <a:r>
              <a:rPr lang="en-US" dirty="0" smtClean="0"/>
              <a:t> </a:t>
            </a:r>
            <a:r>
              <a:rPr lang="en-US" dirty="0"/>
              <a:t>determinations. With </a:t>
            </a:r>
            <a:r>
              <a:rPr lang="en-US" dirty="0" smtClean="0"/>
              <a:t>those precise </a:t>
            </a:r>
            <a:r>
              <a:rPr lang="en-US" dirty="0"/>
              <a:t>estimates of the distances </a:t>
            </a:r>
            <a:r>
              <a:rPr lang="en-US" dirty="0" smtClean="0"/>
              <a:t>and of </a:t>
            </a:r>
            <a:r>
              <a:rPr lang="en-US" dirty="0"/>
              <a:t>the corresponding </a:t>
            </a:r>
            <a:r>
              <a:rPr lang="en-US" dirty="0" smtClean="0"/>
              <a:t>energies followed</a:t>
            </a:r>
            <a:r>
              <a:rPr lang="en-US" dirty="0"/>
              <a:t>. </a:t>
            </a:r>
            <a:r>
              <a:rPr lang="en-US" dirty="0" smtClean="0"/>
              <a:t> As </a:t>
            </a:r>
            <a:r>
              <a:rPr lang="en-US" dirty="0"/>
              <a:t>the energy implied </a:t>
            </a:r>
            <a:r>
              <a:rPr lang="en-US" dirty="0" smtClean="0"/>
              <a:t>in some </a:t>
            </a:r>
            <a:r>
              <a:rPr lang="en-US" dirty="0"/>
              <a:t>cases was unreasonably large </a:t>
            </a:r>
            <a:r>
              <a:rPr lang="en-US" dirty="0" smtClean="0"/>
              <a:t>it became clear that  </a:t>
            </a:r>
            <a:r>
              <a:rPr lang="en-US" dirty="0"/>
              <a:t>the emission is </a:t>
            </a:r>
            <a:r>
              <a:rPr lang="en-US" dirty="0" smtClean="0"/>
              <a:t>not </a:t>
            </a:r>
            <a:r>
              <a:rPr lang="en-US" dirty="0"/>
              <a:t>uniformed and it is beamed </a:t>
            </a:r>
            <a:r>
              <a:rPr lang="en-US" dirty="0" smtClean="0"/>
              <a:t>towards us. </a:t>
            </a:r>
            <a:r>
              <a:rPr lang="en-US" dirty="0">
                <a:solidFill>
                  <a:srgbClr val="FF0000"/>
                </a:solidFill>
              </a:rPr>
              <a:t>James </a:t>
            </a:r>
            <a:r>
              <a:rPr lang="en-US" dirty="0" smtClean="0">
                <a:solidFill>
                  <a:srgbClr val="FF0000"/>
                </a:solidFill>
              </a:rPr>
              <a:t>Rhoads (1999)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err="1"/>
              <a:t>Kitt</a:t>
            </a:r>
            <a:r>
              <a:rPr lang="en-US" dirty="0"/>
              <a:t> </a:t>
            </a:r>
            <a:r>
              <a:rPr lang="en-US" dirty="0" smtClean="0"/>
              <a:t>Peak National </a:t>
            </a:r>
            <a:r>
              <a:rPr lang="en-US" dirty="0"/>
              <a:t>Observatory </a:t>
            </a:r>
            <a:r>
              <a:rPr lang="en-US" dirty="0" smtClean="0"/>
              <a:t>and independently </a:t>
            </a:r>
            <a:r>
              <a:rPr lang="en-US" dirty="0">
                <a:solidFill>
                  <a:srgbClr val="FF0000"/>
                </a:solidFill>
              </a:rPr>
              <a:t>together with </a:t>
            </a:r>
            <a:r>
              <a:rPr lang="en-US" dirty="0" err="1" smtClean="0">
                <a:solidFill>
                  <a:srgbClr val="FF0000"/>
                </a:solidFill>
              </a:rPr>
              <a:t>Re’em</a:t>
            </a:r>
            <a:r>
              <a:rPr lang="en-US" dirty="0" smtClean="0">
                <a:solidFill>
                  <a:srgbClr val="FF0000"/>
                </a:solidFill>
              </a:rPr>
              <a:t> Sari</a:t>
            </a:r>
            <a:r>
              <a:rPr lang="en-US" dirty="0">
                <a:solidFill>
                  <a:srgbClr val="FF0000"/>
                </a:solidFill>
              </a:rPr>
              <a:t>, Jules </a:t>
            </a:r>
            <a:r>
              <a:rPr lang="en-US" dirty="0" err="1">
                <a:solidFill>
                  <a:srgbClr val="FF0000"/>
                </a:solidFill>
              </a:rPr>
              <a:t>Halpern</a:t>
            </a:r>
            <a:r>
              <a:rPr lang="en-US" dirty="0">
                <a:solidFill>
                  <a:srgbClr val="FF0000"/>
                </a:solidFill>
              </a:rPr>
              <a:t> (from </a:t>
            </a:r>
            <a:r>
              <a:rPr lang="en-US" dirty="0" smtClean="0">
                <a:solidFill>
                  <a:srgbClr val="FF0000"/>
                </a:solidFill>
              </a:rPr>
              <a:t>Columbia University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we (1999)</a:t>
            </a:r>
            <a:r>
              <a:rPr lang="en-US" dirty="0" smtClean="0"/>
              <a:t> have </a:t>
            </a:r>
            <a:r>
              <a:rPr lang="en-US" dirty="0"/>
              <a:t>predicted </a:t>
            </a:r>
            <a:r>
              <a:rPr lang="en-US" dirty="0" smtClean="0"/>
              <a:t>that jets </a:t>
            </a:r>
            <a:r>
              <a:rPr lang="en-US" dirty="0"/>
              <a:t>would have a clear signature </a:t>
            </a:r>
            <a:r>
              <a:rPr lang="en-US" dirty="0" smtClean="0"/>
              <a:t>on the </a:t>
            </a:r>
            <a:r>
              <a:rPr lang="en-US" dirty="0"/>
              <a:t>afterglow, known today as a “</a:t>
            </a:r>
            <a:r>
              <a:rPr lang="en-US" dirty="0" smtClean="0"/>
              <a:t>jet break</a:t>
            </a:r>
            <a:r>
              <a:rPr lang="en-US" dirty="0"/>
              <a:t>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9" y="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err="1" smtClean="0"/>
              <a:t>Piran’s</a:t>
            </a:r>
            <a:r>
              <a:rPr lang="en-US" b="1" dirty="0" smtClean="0"/>
              <a:t>  Story (alternative facts) 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5632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2636912"/>
            <a:ext cx="8964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BUT the correct history  is:  </a:t>
            </a:r>
            <a:r>
              <a:rPr lang="en-US" dirty="0" smtClean="0"/>
              <a:t>The BATSE measurements that provided in 1992  the first clear evidence that  GRBs are at large  cosmological distances, created a ‘GRB energy crisis’  (implausible large energies emitted from small  volumes). This ‘crisis’  led </a:t>
            </a:r>
            <a:r>
              <a:rPr lang="en-US" dirty="0" err="1" smtClean="0">
                <a:solidFill>
                  <a:srgbClr val="3015F9"/>
                </a:solidFill>
              </a:rPr>
              <a:t>Shaviv</a:t>
            </a:r>
            <a:r>
              <a:rPr lang="en-US" dirty="0" smtClean="0">
                <a:solidFill>
                  <a:srgbClr val="3015F9"/>
                </a:solidFill>
              </a:rPr>
              <a:t> &amp; Dar in 1994 (</a:t>
            </a:r>
            <a:r>
              <a:rPr lang="en-US" dirty="0" err="1" smtClean="0">
                <a:solidFill>
                  <a:srgbClr val="3015F9"/>
                </a:solidFill>
              </a:rPr>
              <a:t>astro-ph</a:t>
            </a:r>
            <a:r>
              <a:rPr lang="en-US" dirty="0" smtClean="0">
                <a:solidFill>
                  <a:srgbClr val="3015F9"/>
                </a:solidFill>
              </a:rPr>
              <a:t>/9407039; </a:t>
            </a:r>
            <a:r>
              <a:rPr lang="en-US" dirty="0" err="1" smtClean="0">
                <a:solidFill>
                  <a:srgbClr val="3015F9"/>
                </a:solidFill>
                <a:hlinkClick r:id="rId2"/>
              </a:rPr>
              <a:t>ApJ</a:t>
            </a:r>
            <a:r>
              <a:rPr lang="en-US" dirty="0" smtClean="0">
                <a:solidFill>
                  <a:srgbClr val="3015F9"/>
                </a:solidFill>
                <a:hlinkClick r:id="rId2"/>
              </a:rPr>
              <a:t>, 447, 863</a:t>
            </a:r>
            <a:r>
              <a:rPr lang="en-US" dirty="0" smtClean="0">
                <a:solidFill>
                  <a:srgbClr val="3015F9"/>
                </a:solidFill>
              </a:rPr>
              <a:t>: Gamma-Ray Bursts from Jets)</a:t>
            </a:r>
            <a:r>
              <a:rPr lang="en-US" dirty="0" smtClean="0"/>
              <a:t> to suggest that GRBs are produced by highly relativistic jets  whose emission is narrowly beamed  and are observed  only from those that are pointing in our direction , like in blazars and  </a:t>
            </a:r>
            <a:r>
              <a:rPr lang="en-US" dirty="0" err="1" smtClean="0"/>
              <a:t>microblazers</a:t>
            </a:r>
            <a:r>
              <a:rPr lang="en-US" dirty="0" smtClean="0">
                <a:solidFill>
                  <a:srgbClr val="C00000"/>
                </a:solidFill>
              </a:rPr>
              <a:t> . </a:t>
            </a:r>
            <a:r>
              <a:rPr lang="en-US" dirty="0" smtClean="0"/>
              <a:t>Right after the discovery of the afterglow of  GRB 97228, </a:t>
            </a:r>
            <a:r>
              <a:rPr lang="en-US" dirty="0" smtClean="0">
                <a:solidFill>
                  <a:srgbClr val="3015F9"/>
                </a:solidFill>
              </a:rPr>
              <a:t>Dar  argued  in ‘Can Fireball Models </a:t>
            </a:r>
            <a:r>
              <a:rPr lang="en-US" dirty="0">
                <a:solidFill>
                  <a:srgbClr val="3015F9"/>
                </a:solidFill>
              </a:rPr>
              <a:t>Explain Gamma-Ray Bursts</a:t>
            </a:r>
            <a:r>
              <a:rPr lang="en-US" dirty="0" smtClean="0">
                <a:solidFill>
                  <a:srgbClr val="3015F9"/>
                </a:solidFill>
              </a:rPr>
              <a:t>?’ (</a:t>
            </a:r>
            <a:r>
              <a:rPr lang="en-US" dirty="0" err="1" smtClean="0">
                <a:solidFill>
                  <a:srgbClr val="3015F9"/>
                </a:solidFill>
              </a:rPr>
              <a:t>astro-ph</a:t>
            </a:r>
            <a:r>
              <a:rPr lang="en-US" dirty="0" smtClean="0">
                <a:solidFill>
                  <a:srgbClr val="3015F9"/>
                </a:solidFill>
              </a:rPr>
              <a:t>/9709231, </a:t>
            </a:r>
            <a:r>
              <a:rPr lang="en-US" dirty="0" err="1" smtClean="0">
                <a:solidFill>
                  <a:srgbClr val="3015F9"/>
                </a:solidFill>
                <a:hlinkClick r:id="rId3"/>
              </a:rPr>
              <a:t>ApJ</a:t>
            </a:r>
            <a:r>
              <a:rPr lang="en-US" dirty="0" smtClean="0">
                <a:solidFill>
                  <a:srgbClr val="3015F9"/>
                </a:solidFill>
                <a:hlinkClick r:id="rId3"/>
              </a:rPr>
              <a:t>, 500, 93</a:t>
            </a:r>
            <a:r>
              <a:rPr lang="en-US" u="sng" dirty="0" smtClean="0">
                <a:solidFill>
                  <a:srgbClr val="3015F9"/>
                </a:solidFill>
              </a:rPr>
              <a:t>L)  </a:t>
            </a:r>
            <a:r>
              <a:rPr lang="en-US" u="sng" dirty="0" smtClean="0"/>
              <a:t>that </a:t>
            </a:r>
            <a:r>
              <a:rPr lang="en-US" dirty="0" smtClean="0"/>
              <a:t>also the afterglows of GRBs are narrowly beamed, unlike those of the widely accepted spherical fireball models of GRBs. Until 1999,  </a:t>
            </a:r>
            <a:r>
              <a:rPr lang="en-US" dirty="0" smtClean="0">
                <a:solidFill>
                  <a:srgbClr val="CC0000"/>
                </a:solidFill>
              </a:rPr>
              <a:t>Rees , </a:t>
            </a:r>
            <a:r>
              <a:rPr lang="en-US" dirty="0" err="1" smtClean="0">
                <a:solidFill>
                  <a:srgbClr val="CC0000"/>
                </a:solidFill>
              </a:rPr>
              <a:t>Mezaros</a:t>
            </a:r>
            <a:r>
              <a:rPr lang="en-US" dirty="0" smtClean="0">
                <a:solidFill>
                  <a:srgbClr val="CC0000"/>
                </a:solidFill>
              </a:rPr>
              <a:t>,  </a:t>
            </a:r>
            <a:r>
              <a:rPr lang="en-US" dirty="0" err="1" smtClean="0">
                <a:solidFill>
                  <a:srgbClr val="CC0000"/>
                </a:solidFill>
              </a:rPr>
              <a:t>Piran</a:t>
            </a:r>
            <a:r>
              <a:rPr lang="en-US" dirty="0" smtClean="0">
                <a:solidFill>
                  <a:srgbClr val="CC0000"/>
                </a:solidFill>
              </a:rPr>
              <a:t> , Sari, </a:t>
            </a:r>
            <a:r>
              <a:rPr lang="en-US" dirty="0" err="1" smtClean="0">
                <a:solidFill>
                  <a:srgbClr val="CC0000"/>
                </a:solidFill>
              </a:rPr>
              <a:t>Paczynski</a:t>
            </a:r>
            <a:r>
              <a:rPr lang="en-US" dirty="0" smtClean="0">
                <a:solidFill>
                  <a:srgbClr val="CC0000"/>
                </a:solidFill>
              </a:rPr>
              <a:t>, Rhoads, Waxman, and the  entire GRB community  adopted the spherical fireball  model  and dismissed  the jet  geometry </a:t>
            </a:r>
            <a:r>
              <a:rPr lang="en-US" dirty="0" smtClean="0"/>
              <a:t>. Only in 1999, after  the observation of  broken power-law GRB afterglows and following </a:t>
            </a:r>
            <a:r>
              <a:rPr lang="en-US" dirty="0"/>
              <a:t> </a:t>
            </a:r>
            <a:r>
              <a:rPr lang="en-US" dirty="0" smtClean="0">
                <a:solidFill>
                  <a:srgbClr val="3015F9"/>
                </a:solidFill>
              </a:rPr>
              <a:t>Dar’s talk in  “GRBs in the afterglow era”  in Rome (1998), where  he argued that the deceleration and/or expansion of a  highly relativistic jet  produces the observed  break in GRB  afterglows,  like</a:t>
            </a:r>
          </a:p>
          <a:p>
            <a:pPr algn="l" rtl="0"/>
            <a:r>
              <a:rPr lang="en-US" u="sng" dirty="0" smtClean="0">
                <a:solidFill>
                  <a:srgbClr val="3015F9"/>
                </a:solidFill>
              </a:rPr>
              <a:t>those observed for jets from </a:t>
            </a:r>
            <a:r>
              <a:rPr lang="en-US" u="sng" dirty="0" err="1" smtClean="0">
                <a:solidFill>
                  <a:srgbClr val="3015F9"/>
                </a:solidFill>
              </a:rPr>
              <a:t>microquasars</a:t>
            </a:r>
            <a:r>
              <a:rPr lang="en-US" u="sng" dirty="0" smtClean="0"/>
              <a:t>,  Sari, </a:t>
            </a:r>
            <a:r>
              <a:rPr lang="en-US" u="sng" dirty="0" err="1" smtClean="0"/>
              <a:t>Piran</a:t>
            </a:r>
            <a:r>
              <a:rPr lang="en-US" u="sng" dirty="0" smtClean="0"/>
              <a:t> &amp; Halpern “predicted”  the  jet  break.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730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3501"/>
            <a:ext cx="10363200" cy="146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56" y="457642"/>
            <a:ext cx="8905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dirty="0" err="1">
                <a:solidFill>
                  <a:srgbClr val="C00000"/>
                </a:solidFill>
              </a:rPr>
              <a:t>Woosley</a:t>
            </a:r>
            <a:r>
              <a:rPr lang="en-US" dirty="0">
                <a:solidFill>
                  <a:srgbClr val="C00000"/>
                </a:solidFill>
              </a:rPr>
              <a:t> , January 1993, AAS, 97, </a:t>
            </a:r>
            <a:r>
              <a:rPr lang="en-US" dirty="0" smtClean="0">
                <a:solidFill>
                  <a:srgbClr val="C00000"/>
                </a:solidFill>
              </a:rPr>
              <a:t>205 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Neithe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6600"/>
                </a:solidFill>
              </a:rPr>
              <a:t> shock escape </a:t>
            </a:r>
            <a:r>
              <a:rPr lang="en-US" dirty="0">
                <a:solidFill>
                  <a:srgbClr val="006600"/>
                </a:solidFill>
              </a:rPr>
              <a:t>From </a:t>
            </a:r>
            <a:r>
              <a:rPr lang="en-US" dirty="0" smtClean="0">
                <a:solidFill>
                  <a:srgbClr val="006600"/>
                </a:solidFill>
              </a:rPr>
              <a:t>CC supernovae 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3015F9"/>
                </a:solidFill>
              </a:rPr>
              <a:t>(</a:t>
            </a:r>
            <a:r>
              <a:rPr lang="en-US" dirty="0">
                <a:solidFill>
                  <a:srgbClr val="3015F9"/>
                </a:solidFill>
              </a:rPr>
              <a:t>Colgate,  1968,  Canadian J. Phys. 46, S476;  Colgate and </a:t>
            </a:r>
            <a:r>
              <a:rPr lang="en-US" dirty="0" err="1">
                <a:solidFill>
                  <a:srgbClr val="3015F9"/>
                </a:solidFill>
              </a:rPr>
              <a:t>Petschek</a:t>
            </a:r>
            <a:r>
              <a:rPr lang="en-US" dirty="0">
                <a:solidFill>
                  <a:srgbClr val="3015F9"/>
                </a:solidFill>
              </a:rPr>
              <a:t>, 1979, </a:t>
            </a:r>
            <a:r>
              <a:rPr lang="en-US" dirty="0" err="1">
                <a:solidFill>
                  <a:srgbClr val="3015F9"/>
                </a:solidFill>
              </a:rPr>
              <a:t>ApJ</a:t>
            </a:r>
            <a:r>
              <a:rPr lang="en-US" dirty="0">
                <a:solidFill>
                  <a:srgbClr val="3015F9"/>
                </a:solidFill>
              </a:rPr>
              <a:t>, 229, 682</a:t>
            </a:r>
            <a:r>
              <a:rPr lang="en-US" dirty="0" smtClean="0">
                <a:solidFill>
                  <a:srgbClr val="3015F9"/>
                </a:solidFill>
              </a:rPr>
              <a:t>)</a:t>
            </a:r>
          </a:p>
          <a:p>
            <a:pPr algn="l" rtl="0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nor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stripped envelope (bare collapse)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supernovae</a:t>
            </a:r>
            <a:r>
              <a:rPr lang="en-US" dirty="0" smtClean="0">
                <a:solidFill>
                  <a:srgbClr val="3015F9"/>
                </a:solidFill>
              </a:rPr>
              <a:t>  </a:t>
            </a:r>
            <a:r>
              <a:rPr lang="en-US" dirty="0">
                <a:solidFill>
                  <a:srgbClr val="3015F9"/>
                </a:solidFill>
              </a:rPr>
              <a:t>(Goodman, Dar and  </a:t>
            </a:r>
            <a:r>
              <a:rPr lang="en-US" dirty="0" err="1">
                <a:solidFill>
                  <a:srgbClr val="3015F9"/>
                </a:solidFill>
              </a:rPr>
              <a:t>Nussinov</a:t>
            </a:r>
            <a:r>
              <a:rPr lang="en-US" dirty="0">
                <a:solidFill>
                  <a:srgbClr val="3015F9"/>
                </a:solidFill>
              </a:rPr>
              <a:t>, </a:t>
            </a:r>
            <a:endParaRPr lang="en-US" dirty="0" smtClean="0">
              <a:solidFill>
                <a:srgbClr val="3015F9"/>
              </a:solidFill>
            </a:endParaRPr>
          </a:p>
          <a:p>
            <a:pPr algn="l" rtl="0">
              <a:defRPr/>
            </a:pPr>
            <a:r>
              <a:rPr lang="en-US" dirty="0" smtClean="0">
                <a:solidFill>
                  <a:srgbClr val="3015F9"/>
                </a:solidFill>
              </a:rPr>
              <a:t>1987</a:t>
            </a:r>
            <a:r>
              <a:rPr lang="en-US" dirty="0">
                <a:solidFill>
                  <a:srgbClr val="3015F9"/>
                </a:solidFill>
              </a:rPr>
              <a:t>, </a:t>
            </a:r>
            <a:r>
              <a:rPr lang="en-US" dirty="0" err="1">
                <a:solidFill>
                  <a:srgbClr val="3015F9"/>
                </a:solidFill>
              </a:rPr>
              <a:t>ApJL</a:t>
            </a:r>
            <a:r>
              <a:rPr lang="en-US" dirty="0">
                <a:solidFill>
                  <a:srgbClr val="3015F9"/>
                </a:solidFill>
              </a:rPr>
              <a:t>  314, </a:t>
            </a:r>
            <a:r>
              <a:rPr lang="en-US" dirty="0" smtClean="0">
                <a:solidFill>
                  <a:srgbClr val="3015F9"/>
                </a:solidFill>
              </a:rPr>
              <a:t>L7; </a:t>
            </a:r>
            <a:r>
              <a:rPr lang="en-US" dirty="0">
                <a:solidFill>
                  <a:srgbClr val="3015F9"/>
                </a:solidFill>
              </a:rPr>
              <a:t>Dar et al</a:t>
            </a:r>
            <a:r>
              <a:rPr lang="en-US" dirty="0" smtClean="0">
                <a:solidFill>
                  <a:srgbClr val="3015F9"/>
                </a:solidFill>
              </a:rPr>
              <a:t>. </a:t>
            </a:r>
            <a:r>
              <a:rPr lang="en-US" dirty="0">
                <a:solidFill>
                  <a:srgbClr val="3015F9"/>
                </a:solidFill>
              </a:rPr>
              <a:t>1992, </a:t>
            </a:r>
            <a:r>
              <a:rPr lang="en-US" dirty="0" err="1">
                <a:solidFill>
                  <a:srgbClr val="3015F9"/>
                </a:solidFill>
              </a:rPr>
              <a:t>ApJ</a:t>
            </a:r>
            <a:r>
              <a:rPr lang="en-US" dirty="0">
                <a:solidFill>
                  <a:srgbClr val="3015F9"/>
                </a:solidFill>
              </a:rPr>
              <a:t>, 388, 164), </a:t>
            </a:r>
            <a:r>
              <a:rPr lang="en-US" dirty="0" smtClean="0">
                <a:solidFill>
                  <a:srgbClr val="3015F9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produce </a:t>
            </a:r>
            <a:r>
              <a:rPr lang="en-US" b="1" u="sng" dirty="0">
                <a:solidFill>
                  <a:srgbClr val="FF0000"/>
                </a:solidFill>
              </a:rPr>
              <a:t>GRBs  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98434" y="1668857"/>
            <a:ext cx="8748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 err="1">
                <a:solidFill>
                  <a:srgbClr val="C00000"/>
                </a:solidFill>
              </a:rPr>
              <a:t>Woosley</a:t>
            </a:r>
            <a:r>
              <a:rPr lang="en-US" dirty="0">
                <a:solidFill>
                  <a:srgbClr val="C00000"/>
                </a:solidFill>
              </a:rPr>
              <a:t>, March 1993, </a:t>
            </a:r>
            <a:r>
              <a:rPr lang="en-US" dirty="0" err="1">
                <a:solidFill>
                  <a:srgbClr val="C00000"/>
                </a:solidFill>
              </a:rPr>
              <a:t>ApJ</a:t>
            </a:r>
            <a:r>
              <a:rPr lang="en-US" dirty="0">
                <a:solidFill>
                  <a:srgbClr val="C00000"/>
                </a:solidFill>
              </a:rPr>
              <a:t>, 405, </a:t>
            </a:r>
            <a:r>
              <a:rPr lang="en-US" dirty="0" smtClean="0">
                <a:solidFill>
                  <a:srgbClr val="C00000"/>
                </a:solidFill>
              </a:rPr>
              <a:t>273</a:t>
            </a:r>
            <a:r>
              <a:rPr lang="en-US" b="1" dirty="0" smtClean="0"/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Failed </a:t>
            </a:r>
            <a:r>
              <a:rPr lang="en-US" b="1" u="sng" dirty="0" err="1" smtClean="0">
                <a:solidFill>
                  <a:srgbClr val="FF0000"/>
                </a:solidFill>
              </a:rPr>
              <a:t>SNeIb</a:t>
            </a:r>
            <a:r>
              <a:rPr lang="en-US" b="1" u="sng" dirty="0" smtClean="0">
                <a:solidFill>
                  <a:srgbClr val="FF0000"/>
                </a:solidFill>
              </a:rPr>
              <a:t> (</a:t>
            </a:r>
            <a:r>
              <a:rPr lang="en-US" u="sng" dirty="0" smtClean="0">
                <a:solidFill>
                  <a:srgbClr val="FF0000"/>
                </a:solidFill>
              </a:rPr>
              <a:t>CC to BH without visible SN</a:t>
            </a:r>
            <a:r>
              <a:rPr lang="en-US" b="1" u="sng" dirty="0" smtClean="0">
                <a:solidFill>
                  <a:srgbClr val="FF0000"/>
                </a:solidFill>
              </a:rPr>
              <a:t>)  </a:t>
            </a:r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</a:rPr>
              <a:t>produce mildly </a:t>
            </a:r>
            <a:r>
              <a:rPr lang="en-US" b="1" u="sng" dirty="0">
                <a:solidFill>
                  <a:srgbClr val="FF0000"/>
                </a:solidFill>
              </a:rPr>
              <a:t>r</a:t>
            </a:r>
            <a:r>
              <a:rPr lang="en-US" b="1" u="sng" dirty="0" smtClean="0">
                <a:solidFill>
                  <a:srgbClr val="FF0000"/>
                </a:solidFill>
              </a:rPr>
              <a:t>elativistic jets that produce  GRBs , while: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19856" y="3733800"/>
            <a:ext cx="90145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Galama</a:t>
            </a:r>
            <a:r>
              <a:rPr lang="en-US" dirty="0"/>
              <a:t>  et al. 1998, Nature , 395, 670; Iwamoto et al. 1998, Nature, 395, 672 </a:t>
            </a:r>
            <a:r>
              <a:rPr lang="en-US" dirty="0" smtClean="0"/>
              <a:t>:</a:t>
            </a:r>
          </a:p>
          <a:p>
            <a:r>
              <a:rPr lang="en-US" u="sng" dirty="0" smtClean="0">
                <a:solidFill>
                  <a:srgbClr val="006600"/>
                </a:solidFill>
              </a:rPr>
              <a:t>SN1998bw </a:t>
            </a:r>
            <a:r>
              <a:rPr lang="en-US" u="sng" dirty="0">
                <a:solidFill>
                  <a:srgbClr val="006600"/>
                </a:solidFill>
              </a:rPr>
              <a:t>in the error </a:t>
            </a:r>
            <a:r>
              <a:rPr lang="en-US" u="sng" dirty="0" smtClean="0">
                <a:solidFill>
                  <a:srgbClr val="006600"/>
                </a:solidFill>
              </a:rPr>
              <a:t>box  of </a:t>
            </a:r>
            <a:r>
              <a:rPr lang="en-US" u="sng" dirty="0">
                <a:solidFill>
                  <a:srgbClr val="006600"/>
                </a:solidFill>
              </a:rPr>
              <a:t>GRB 980425</a:t>
            </a:r>
            <a:r>
              <a:rPr lang="en-US" dirty="0">
                <a:solidFill>
                  <a:srgbClr val="006600"/>
                </a:solidFill>
              </a:rPr>
              <a:t>  </a:t>
            </a:r>
            <a:r>
              <a:rPr lang="en-US" dirty="0" smtClean="0"/>
              <a:t>(</a:t>
            </a:r>
            <a:r>
              <a:rPr lang="en-US" dirty="0" err="1"/>
              <a:t>Pian</a:t>
            </a:r>
            <a:r>
              <a:rPr lang="en-US" dirty="0"/>
              <a:t> et al. 2000, </a:t>
            </a:r>
            <a:r>
              <a:rPr lang="en-US" dirty="0" err="1"/>
              <a:t>ApJ</a:t>
            </a:r>
            <a:r>
              <a:rPr lang="en-US" dirty="0"/>
              <a:t>, 536, 778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Woosley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al.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1999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ApJ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516, 788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MacFadyen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Woosley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1999,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ApJ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524, 262, </a:t>
            </a:r>
            <a:r>
              <a:rPr lang="en-US" b="1" dirty="0" smtClean="0"/>
              <a:t>and</a:t>
            </a:r>
          </a:p>
          <a:p>
            <a:pPr algn="l" rtl="0"/>
            <a:r>
              <a:rPr lang="en-US" b="1" u="sng" dirty="0" smtClean="0"/>
              <a:t>the </a:t>
            </a:r>
            <a:r>
              <a:rPr lang="en-US" b="1" u="sng" dirty="0"/>
              <a:t>entire GRB community </a:t>
            </a:r>
            <a:r>
              <a:rPr lang="en-US" b="1" u="sng" dirty="0" smtClean="0"/>
              <a:t> (</a:t>
            </a:r>
            <a:r>
              <a:rPr lang="en-US" b="1" u="sng" dirty="0"/>
              <a:t>until </a:t>
            </a:r>
            <a:r>
              <a:rPr lang="en-US" b="1" u="sng" dirty="0" smtClean="0"/>
              <a:t>GRB130427A-SN </a:t>
            </a:r>
            <a:r>
              <a:rPr lang="en-US" b="1" u="sng" dirty="0"/>
              <a:t>2013cq):  </a:t>
            </a:r>
            <a:r>
              <a:rPr lang="en-US" b="1" u="sng" dirty="0" smtClean="0">
                <a:solidFill>
                  <a:srgbClr val="FF0000"/>
                </a:solidFill>
              </a:rPr>
              <a:t>The GRB-SN  association  is only between  low-luminosity GRBs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and a 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rare type of very </a:t>
            </a:r>
            <a:r>
              <a:rPr lang="en-US" b="1" u="sng" dirty="0">
                <a:solidFill>
                  <a:srgbClr val="FF0000"/>
                </a:solidFill>
              </a:rPr>
              <a:t>energetic </a:t>
            </a:r>
            <a:r>
              <a:rPr lang="en-US" b="1" u="sng" dirty="0" err="1" smtClean="0">
                <a:solidFill>
                  <a:srgbClr val="FF0000"/>
                </a:solidFill>
              </a:rPr>
              <a:t>SNeIc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(</a:t>
            </a:r>
            <a:r>
              <a:rPr lang="en-US" b="1" u="sng" dirty="0" err="1" smtClean="0">
                <a:solidFill>
                  <a:srgbClr val="FF0000"/>
                </a:solidFill>
              </a:rPr>
              <a:t>Hypernovae</a:t>
            </a:r>
            <a:r>
              <a:rPr lang="en-US" b="1" u="sng" dirty="0" smtClean="0">
                <a:solidFill>
                  <a:srgbClr val="FF0000"/>
                </a:solidFill>
              </a:rPr>
              <a:t>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1710" y="2438400"/>
            <a:ext cx="90622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>
                <a:solidFill>
                  <a:srgbClr val="3015F9"/>
                </a:solidFill>
              </a:rPr>
              <a:t>Shaviv</a:t>
            </a:r>
            <a:r>
              <a:rPr lang="en-US" dirty="0">
                <a:solidFill>
                  <a:srgbClr val="3015F9"/>
                </a:solidFill>
              </a:rPr>
              <a:t> and Dar, 1995  </a:t>
            </a:r>
            <a:r>
              <a:rPr lang="en-US" dirty="0" err="1">
                <a:solidFill>
                  <a:srgbClr val="3015F9"/>
                </a:solidFill>
              </a:rPr>
              <a:t>ApJL</a:t>
            </a:r>
            <a:r>
              <a:rPr lang="en-US" dirty="0">
                <a:solidFill>
                  <a:srgbClr val="3015F9"/>
                </a:solidFill>
              </a:rPr>
              <a:t>, 447, 863</a:t>
            </a:r>
            <a:r>
              <a:rPr lang="en-US" u="sng" dirty="0">
                <a:solidFill>
                  <a:srgbClr val="3015F9"/>
                </a:solidFill>
              </a:rPr>
              <a:t>:  </a:t>
            </a:r>
            <a:r>
              <a:rPr lang="en-US" b="1" u="sng" dirty="0">
                <a:solidFill>
                  <a:srgbClr val="006600"/>
                </a:solidFill>
              </a:rPr>
              <a:t>GRBs are produced by highly  </a:t>
            </a:r>
            <a:r>
              <a:rPr lang="en-US" b="1" u="sng" dirty="0" smtClean="0">
                <a:solidFill>
                  <a:srgbClr val="006600"/>
                </a:solidFill>
              </a:rPr>
              <a:t>relativistic,  narrowly </a:t>
            </a:r>
          </a:p>
          <a:p>
            <a:pPr algn="l" rtl="0"/>
            <a:r>
              <a:rPr lang="en-US" b="1" u="sng" dirty="0" smtClean="0">
                <a:solidFill>
                  <a:srgbClr val="006600"/>
                </a:solidFill>
              </a:rPr>
              <a:t>collimated  jets </a:t>
            </a:r>
            <a:r>
              <a:rPr lang="en-US" b="1" u="sng" dirty="0">
                <a:solidFill>
                  <a:srgbClr val="006600"/>
                </a:solidFill>
              </a:rPr>
              <a:t>of ordinary matter ejected in mass accretion </a:t>
            </a:r>
            <a:r>
              <a:rPr lang="en-US" b="1" u="sng" dirty="0" smtClean="0">
                <a:solidFill>
                  <a:srgbClr val="006600"/>
                </a:solidFill>
              </a:rPr>
              <a:t>episodes on</a:t>
            </a:r>
            <a:r>
              <a:rPr lang="en-US" b="1" u="sng" dirty="0">
                <a:solidFill>
                  <a:srgbClr val="0066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 the </a:t>
            </a:r>
            <a:r>
              <a:rPr lang="en-US" b="1" u="sng" dirty="0">
                <a:solidFill>
                  <a:srgbClr val="006600"/>
                </a:solidFill>
              </a:rPr>
              <a:t>compact </a:t>
            </a:r>
            <a:endParaRPr lang="en-US" b="1" u="sng" dirty="0" smtClean="0">
              <a:solidFill>
                <a:srgbClr val="006600"/>
              </a:solidFill>
            </a:endParaRPr>
          </a:p>
          <a:p>
            <a:pPr algn="l" rtl="0"/>
            <a:r>
              <a:rPr lang="en-US" b="1" u="sng" dirty="0" smtClean="0">
                <a:solidFill>
                  <a:srgbClr val="006600"/>
                </a:solidFill>
              </a:rPr>
              <a:t>objects </a:t>
            </a:r>
            <a:r>
              <a:rPr lang="en-US" b="1" u="sng" dirty="0">
                <a:solidFill>
                  <a:srgbClr val="006600"/>
                </a:solidFill>
              </a:rPr>
              <a:t>in </a:t>
            </a:r>
            <a:r>
              <a:rPr lang="en-US" b="1" u="sng" dirty="0" smtClean="0">
                <a:solidFill>
                  <a:srgbClr val="006600"/>
                </a:solidFill>
              </a:rPr>
              <a:t>stripped  envelope SN </a:t>
            </a:r>
            <a:r>
              <a:rPr lang="en-US" b="1" u="sng" dirty="0">
                <a:solidFill>
                  <a:srgbClr val="006600"/>
                </a:solidFill>
              </a:rPr>
              <a:t>explosions, </a:t>
            </a:r>
            <a:r>
              <a:rPr lang="en-US" b="1" u="sng" dirty="0" smtClean="0">
                <a:solidFill>
                  <a:srgbClr val="006600"/>
                </a:solidFill>
              </a:rPr>
              <a:t>in </a:t>
            </a:r>
            <a:r>
              <a:rPr lang="en-US" b="1" u="sng" dirty="0" err="1" smtClean="0">
                <a:solidFill>
                  <a:srgbClr val="006600"/>
                </a:solidFill>
              </a:rPr>
              <a:t>microquasars</a:t>
            </a:r>
            <a:r>
              <a:rPr lang="en-US" b="1" u="sng" dirty="0" smtClean="0">
                <a:solidFill>
                  <a:srgbClr val="006600"/>
                </a:solidFill>
              </a:rPr>
              <a:t>, </a:t>
            </a:r>
            <a:r>
              <a:rPr lang="en-US" b="1" u="sng" dirty="0">
                <a:solidFill>
                  <a:srgbClr val="006600"/>
                </a:solidFill>
              </a:rPr>
              <a:t>and </a:t>
            </a:r>
            <a:r>
              <a:rPr lang="en-US" b="1" u="sng" dirty="0" smtClean="0">
                <a:solidFill>
                  <a:srgbClr val="006600"/>
                </a:solidFill>
              </a:rPr>
              <a:t>in </a:t>
            </a:r>
            <a:r>
              <a:rPr lang="en-US" b="1" u="sng" dirty="0">
                <a:solidFill>
                  <a:srgbClr val="006600"/>
                </a:solidFill>
              </a:rPr>
              <a:t>merger of Neutron Stars.</a:t>
            </a:r>
          </a:p>
          <a:p>
            <a:pPr algn="l" rtl="0"/>
            <a:r>
              <a:rPr lang="en-US" dirty="0">
                <a:solidFill>
                  <a:srgbClr val="3015F9"/>
                </a:solidFill>
              </a:rPr>
              <a:t>Dar </a:t>
            </a:r>
            <a:r>
              <a:rPr lang="en-US" dirty="0" smtClean="0">
                <a:solidFill>
                  <a:srgbClr val="3015F9"/>
                </a:solidFill>
              </a:rPr>
              <a:t>1997</a:t>
            </a:r>
            <a:r>
              <a:rPr lang="en-US" dirty="0">
                <a:solidFill>
                  <a:srgbClr val="3015F9"/>
                </a:solidFill>
              </a:rPr>
              <a:t>, </a:t>
            </a:r>
            <a:r>
              <a:rPr lang="en-US" dirty="0" err="1">
                <a:solidFill>
                  <a:srgbClr val="3015F9"/>
                </a:solidFill>
              </a:rPr>
              <a:t>ApJL</a:t>
            </a:r>
            <a:r>
              <a:rPr lang="en-US" dirty="0">
                <a:solidFill>
                  <a:srgbClr val="3015F9"/>
                </a:solidFill>
              </a:rPr>
              <a:t>, 500, L93</a:t>
            </a:r>
            <a:r>
              <a:rPr lang="en-US" dirty="0">
                <a:solidFill>
                  <a:srgbClr val="006600"/>
                </a:solidFill>
              </a:rPr>
              <a:t>: </a:t>
            </a:r>
            <a:r>
              <a:rPr lang="en-US" b="1" u="sng" dirty="0" smtClean="0">
                <a:solidFill>
                  <a:srgbClr val="006600"/>
                </a:solidFill>
              </a:rPr>
              <a:t>The </a:t>
            </a:r>
            <a:r>
              <a:rPr lang="en-US" b="1" u="sng" dirty="0">
                <a:solidFill>
                  <a:srgbClr val="006600"/>
                </a:solidFill>
              </a:rPr>
              <a:t>Jets </a:t>
            </a:r>
            <a:r>
              <a:rPr lang="en-US" b="1" u="sng" dirty="0" smtClean="0">
                <a:solidFill>
                  <a:srgbClr val="006600"/>
                </a:solidFill>
              </a:rPr>
              <a:t>produce also a narrowly  </a:t>
            </a:r>
            <a:r>
              <a:rPr lang="en-US" b="1" u="sng" dirty="0">
                <a:solidFill>
                  <a:srgbClr val="006600"/>
                </a:solidFill>
              </a:rPr>
              <a:t>beamed </a:t>
            </a:r>
            <a:r>
              <a:rPr lang="en-US" b="1" u="sng" dirty="0" smtClean="0">
                <a:solidFill>
                  <a:srgbClr val="006600"/>
                </a:solidFill>
              </a:rPr>
              <a:t>afterglow</a:t>
            </a:r>
            <a:r>
              <a:rPr lang="en-US" u="sng" dirty="0" smtClean="0">
                <a:solidFill>
                  <a:srgbClr val="006600"/>
                </a:solidFill>
              </a:rPr>
              <a:t>. </a:t>
            </a:r>
            <a:endParaRPr lang="en-US" u="sng" dirty="0">
              <a:solidFill>
                <a:srgbClr val="006600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209800" y="-16329"/>
            <a:ext cx="4191000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2400" dirty="0" smtClean="0">
                <a:solidFill>
                  <a:srgbClr val="C00000"/>
                </a:solidFill>
              </a:rPr>
              <a:t>The SN-GRB  Association Debate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68313" y="5373688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/>
              <a:t> 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19855" y="5373688"/>
            <a:ext cx="8905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3015F9"/>
                </a:solidFill>
              </a:rPr>
              <a:t>But</a:t>
            </a:r>
            <a:r>
              <a:rPr lang="en-US" dirty="0" smtClean="0">
                <a:solidFill>
                  <a:srgbClr val="3015F9"/>
                </a:solidFill>
              </a:rPr>
              <a:t>, Dar </a:t>
            </a:r>
            <a:r>
              <a:rPr lang="en-US" dirty="0">
                <a:solidFill>
                  <a:srgbClr val="3015F9"/>
                </a:solidFill>
              </a:rPr>
              <a:t>1998, Dar &amp; </a:t>
            </a:r>
            <a:r>
              <a:rPr lang="en-US" dirty="0" err="1">
                <a:solidFill>
                  <a:srgbClr val="3015F9"/>
                </a:solidFill>
              </a:rPr>
              <a:t>Plaga</a:t>
            </a:r>
            <a:r>
              <a:rPr lang="en-US" dirty="0">
                <a:solidFill>
                  <a:srgbClr val="3015F9"/>
                </a:solidFill>
              </a:rPr>
              <a:t> 1999, Dar 1999, </a:t>
            </a:r>
            <a:r>
              <a:rPr lang="en-US" dirty="0" smtClean="0">
                <a:solidFill>
                  <a:srgbClr val="3015F9"/>
                </a:solidFill>
              </a:rPr>
              <a:t>Dado, Dar, De </a:t>
            </a:r>
            <a:r>
              <a:rPr lang="en-US" dirty="0" err="1" smtClean="0">
                <a:solidFill>
                  <a:srgbClr val="3015F9"/>
                </a:solidFill>
              </a:rPr>
              <a:t>Rujula</a:t>
            </a:r>
            <a:r>
              <a:rPr lang="en-US" dirty="0" smtClean="0">
                <a:solidFill>
                  <a:srgbClr val="3015F9"/>
                </a:solidFill>
              </a:rPr>
              <a:t> 2001-2003, </a:t>
            </a:r>
            <a:r>
              <a:rPr lang="en-US" dirty="0" err="1">
                <a:solidFill>
                  <a:srgbClr val="3015F9"/>
                </a:solidFill>
              </a:rPr>
              <a:t>Zeh</a:t>
            </a:r>
            <a:r>
              <a:rPr lang="en-US" dirty="0">
                <a:solidFill>
                  <a:srgbClr val="3015F9"/>
                </a:solidFill>
              </a:rPr>
              <a:t> et </a:t>
            </a:r>
            <a:r>
              <a:rPr lang="en-US" dirty="0" smtClean="0">
                <a:solidFill>
                  <a:srgbClr val="3015F9"/>
                </a:solidFill>
              </a:rPr>
              <a:t>al. 2004 :  </a:t>
            </a:r>
            <a:r>
              <a:rPr lang="en-US" u="sng" dirty="0" smtClean="0">
                <a:solidFill>
                  <a:srgbClr val="006600"/>
                </a:solidFill>
              </a:rPr>
              <a:t>Photometric and/or </a:t>
            </a:r>
            <a:r>
              <a:rPr lang="en-US" u="sng" dirty="0">
                <a:solidFill>
                  <a:srgbClr val="006600"/>
                </a:solidFill>
              </a:rPr>
              <a:t>spectroscopic evidence that </a:t>
            </a:r>
            <a:r>
              <a:rPr lang="en-US" u="sng" dirty="0" err="1" smtClean="0">
                <a:solidFill>
                  <a:srgbClr val="006600"/>
                </a:solidFill>
              </a:rPr>
              <a:t>SNIc</a:t>
            </a:r>
            <a:r>
              <a:rPr lang="en-US" u="sng" dirty="0" smtClean="0">
                <a:solidFill>
                  <a:srgbClr val="006600"/>
                </a:solidFill>
              </a:rPr>
              <a:t> </a:t>
            </a:r>
            <a:r>
              <a:rPr lang="en-US" u="sng" dirty="0">
                <a:solidFill>
                  <a:srgbClr val="006600"/>
                </a:solidFill>
              </a:rPr>
              <a:t>akin to SN1998bw </a:t>
            </a:r>
            <a:r>
              <a:rPr lang="en-US" u="sng" dirty="0" smtClean="0">
                <a:solidFill>
                  <a:srgbClr val="006600"/>
                </a:solidFill>
              </a:rPr>
              <a:t>was </a:t>
            </a:r>
            <a:r>
              <a:rPr lang="en-US" u="sng" dirty="0">
                <a:solidFill>
                  <a:srgbClr val="006600"/>
                </a:solidFill>
              </a:rPr>
              <a:t>found </a:t>
            </a:r>
            <a:r>
              <a:rPr lang="en-US" u="sng" dirty="0" err="1" smtClean="0">
                <a:solidFill>
                  <a:srgbClr val="006600"/>
                </a:solidFill>
              </a:rPr>
              <a:t>allmost</a:t>
            </a:r>
            <a:r>
              <a:rPr lang="en-US" u="sng" dirty="0" smtClean="0">
                <a:solidFill>
                  <a:srgbClr val="006600"/>
                </a:solidFill>
              </a:rPr>
              <a:t> in  every </a:t>
            </a:r>
            <a:r>
              <a:rPr lang="en-US" u="sng" dirty="0">
                <a:solidFill>
                  <a:srgbClr val="006600"/>
                </a:solidFill>
              </a:rPr>
              <a:t>LGRBs/XRFs  where </a:t>
            </a:r>
            <a:r>
              <a:rPr lang="en-US" u="sng" dirty="0" smtClean="0">
                <a:solidFill>
                  <a:srgbClr val="006600"/>
                </a:solidFill>
              </a:rPr>
              <a:t>it could </a:t>
            </a:r>
            <a:r>
              <a:rPr lang="en-US" u="sng" dirty="0">
                <a:solidFill>
                  <a:srgbClr val="006600"/>
                </a:solidFill>
              </a:rPr>
              <a:t>be seen and was looked </a:t>
            </a:r>
            <a:r>
              <a:rPr lang="en-US" u="sng" dirty="0" smtClean="0">
                <a:solidFill>
                  <a:srgbClr val="006600"/>
                </a:solidFill>
              </a:rPr>
              <a:t>for,  but  absent </a:t>
            </a:r>
            <a:r>
              <a:rPr lang="en-US" u="sng" dirty="0">
                <a:solidFill>
                  <a:srgbClr val="006600"/>
                </a:solidFill>
              </a:rPr>
              <a:t>in all other cases</a:t>
            </a:r>
            <a:r>
              <a:rPr lang="en-US" u="sng" dirty="0" smtClean="0">
                <a:solidFill>
                  <a:srgbClr val="006600"/>
                </a:solidFill>
              </a:rPr>
              <a:t>. </a:t>
            </a:r>
          </a:p>
          <a:p>
            <a:pPr algn="l" rtl="0"/>
            <a:r>
              <a:rPr lang="en-US" u="sng" dirty="0" smtClean="0">
                <a:solidFill>
                  <a:srgbClr val="006600"/>
                </a:solidFill>
              </a:rPr>
              <a:t> </a:t>
            </a:r>
            <a:r>
              <a:rPr lang="en-US" u="sng" dirty="0" smtClean="0">
                <a:solidFill>
                  <a:srgbClr val="3015F9"/>
                </a:solidFill>
              </a:rPr>
              <a:t>By now (2017), the </a:t>
            </a:r>
            <a:r>
              <a:rPr lang="en-US" u="sng" dirty="0" err="1" smtClean="0">
                <a:solidFill>
                  <a:srgbClr val="3015F9"/>
                </a:solidFill>
              </a:rPr>
              <a:t>SNIc</a:t>
            </a:r>
            <a:r>
              <a:rPr lang="en-US" u="sng" dirty="0" smtClean="0">
                <a:solidFill>
                  <a:srgbClr val="3015F9"/>
                </a:solidFill>
              </a:rPr>
              <a:t>-LGRB association was confirmed  by many more spectroscopic and photometric observations. No evidence yet whether the remnant is BH, n*, or a quark star.</a:t>
            </a:r>
            <a:endParaRPr lang="en-US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 descr="loadBinary"/>
          <p:cNvSpPr>
            <a:spLocks noChangeAspect="1" noChangeArrowheads="1"/>
          </p:cNvSpPr>
          <p:nvPr/>
        </p:nvSpPr>
        <p:spPr bwMode="auto">
          <a:xfrm>
            <a:off x="1957388" y="1985963"/>
            <a:ext cx="52292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4302125"/>
            <a:ext cx="91852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In the original </a:t>
            </a:r>
            <a:r>
              <a:rPr lang="en-US" altLang="en-US" sz="1600" dirty="0">
                <a:solidFill>
                  <a:srgbClr val="C00000"/>
                </a:solidFill>
                <a:latin typeface="Arial" charset="0"/>
              </a:rPr>
              <a:t>fireball  model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Goodman </a:t>
            </a:r>
            <a:r>
              <a:rPr lang="en-US" altLang="en-US" sz="1600" dirty="0" smtClean="0">
                <a:solidFill>
                  <a:srgbClr val="006600"/>
                </a:solidFill>
                <a:latin typeface="Arial" charset="0"/>
              </a:rPr>
              <a:t>1986; Goodman, Dar &amp; </a:t>
            </a:r>
            <a:r>
              <a:rPr lang="en-US" altLang="en-US" sz="1600" dirty="0" err="1" smtClean="0">
                <a:solidFill>
                  <a:srgbClr val="006600"/>
                </a:solidFill>
                <a:latin typeface="Arial" charset="0"/>
              </a:rPr>
              <a:t>Nussinov</a:t>
            </a:r>
            <a:r>
              <a:rPr lang="en-US" altLang="en-US" sz="1600" dirty="0" smtClean="0">
                <a:solidFill>
                  <a:srgbClr val="006600"/>
                </a:solidFill>
                <a:latin typeface="Arial" charset="0"/>
              </a:rPr>
              <a:t> 1987; 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Rees &amp; </a:t>
            </a:r>
            <a:r>
              <a:rPr lang="en-US" altLang="en-US" sz="1600" dirty="0" err="1">
                <a:solidFill>
                  <a:srgbClr val="006600"/>
                </a:solidFill>
                <a:latin typeface="Arial" charset="0"/>
              </a:rPr>
              <a:t>Meszaros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 1992-1999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) GRBs were isotropic. But, the evidence from CGRO in 1992 of a cosmological origin of GRBs led to 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GRB energy crisis,  which could be solved only if GRBs are jetted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n-US" altLang="en-US" sz="1600" dirty="0" err="1">
                <a:solidFill>
                  <a:srgbClr val="006600"/>
                </a:solidFill>
                <a:latin typeface="Arial" charset="0"/>
              </a:rPr>
              <a:t>Shaviv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 &amp; Dar 1994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).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 I</a:t>
            </a: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n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1999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after the observation of </a:t>
            </a: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GRB980425/SN1998bw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and </a:t>
            </a: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GRB broken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PL </a:t>
            </a:r>
            <a:r>
              <a:rPr lang="en-US" altLang="en-US" sz="1600" b="1" dirty="0" err="1" smtClean="0">
                <a:solidFill>
                  <a:srgbClr val="0000CC"/>
                </a:solidFill>
                <a:latin typeface="Arial" charset="0"/>
              </a:rPr>
              <a:t>aftergows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, </a:t>
            </a:r>
            <a:endParaRPr lang="en-US" altLang="en-US" sz="1600" b="1" dirty="0" smtClean="0">
              <a:solidFill>
                <a:srgbClr val="0000CC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(e.g., GRB990510) </a:t>
            </a:r>
            <a:r>
              <a:rPr lang="en-US" altLang="en-US" sz="1600" b="1" dirty="0" smtClean="0">
                <a:solidFill>
                  <a:srgbClr val="3333CC"/>
                </a:solidFill>
                <a:latin typeface="Arial" charset="0"/>
              </a:rPr>
              <a:t>the </a:t>
            </a:r>
            <a:r>
              <a:rPr lang="en-US" altLang="en-US" sz="1600" b="1" dirty="0">
                <a:solidFill>
                  <a:srgbClr val="3333CC"/>
                </a:solidFill>
                <a:latin typeface="Arial" charset="0"/>
              </a:rPr>
              <a:t>spherical fireball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Arial" charset="0"/>
              </a:rPr>
              <a:t>was replaced by</a:t>
            </a:r>
            <a:r>
              <a:rPr lang="en-US" altLang="en-US" sz="1600" b="1" dirty="0">
                <a:solidFill>
                  <a:srgbClr val="CC0000"/>
                </a:solidFill>
                <a:latin typeface="Arial" charset="0"/>
              </a:rPr>
              <a:t> a conical jet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of thin </a:t>
            </a:r>
            <a:r>
              <a:rPr lang="en-US" altLang="en-US" sz="1600" dirty="0" err="1">
                <a:solidFill>
                  <a:srgbClr val="FF0000"/>
                </a:solidFill>
                <a:latin typeface="Arial" charset="0"/>
              </a:rPr>
              <a:t>e+e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- shells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whose overtaking collisions produce  GRB pulses, and a shock driven into the circumstellar medium produces the GRB afterglow (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Sari, </a:t>
            </a:r>
            <a:r>
              <a:rPr lang="en-US" altLang="en-US" sz="1600" dirty="0" err="1">
                <a:solidFill>
                  <a:srgbClr val="006600"/>
                </a:solidFill>
                <a:latin typeface="Arial" charset="0"/>
              </a:rPr>
              <a:t>Piran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, Waxman, Rees &amp; </a:t>
            </a:r>
            <a:r>
              <a:rPr lang="en-US" altLang="en-US" sz="1600" dirty="0" err="1" smtClean="0">
                <a:solidFill>
                  <a:srgbClr val="006600"/>
                </a:solidFill>
                <a:latin typeface="Arial" charset="0"/>
              </a:rPr>
              <a:t>Meszaros</a:t>
            </a:r>
            <a:r>
              <a:rPr lang="en-US" altLang="en-US" sz="1600" dirty="0" smtClean="0">
                <a:solidFill>
                  <a:srgbClr val="006600"/>
                </a:solidFill>
                <a:latin typeface="Arial" charset="0"/>
              </a:rPr>
              <a:t>, and followers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). 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Such models were called ‘conical fireball models’. Later the jets of  </a:t>
            </a:r>
            <a:r>
              <a:rPr lang="en-US" altLang="en-US" sz="1600" dirty="0" err="1" smtClean="0">
                <a:solidFill>
                  <a:srgbClr val="0000CC"/>
                </a:solidFill>
                <a:latin typeface="Arial" charset="0"/>
              </a:rPr>
              <a:t>e+e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- shells were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replaced 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by conical flows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of ordinary plasma from </a:t>
            </a:r>
            <a:r>
              <a:rPr lang="en-US" altLang="en-US" sz="1600" dirty="0" err="1" smtClean="0">
                <a:solidFill>
                  <a:srgbClr val="0000CC"/>
                </a:solidFill>
                <a:latin typeface="Arial" charset="0"/>
              </a:rPr>
              <a:t>SNeIc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 explosions, and the completely revised model was declared to be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  <a:latin typeface="Arial" charset="0"/>
              </a:rPr>
              <a:t> “the </a:t>
            </a:r>
            <a:r>
              <a:rPr lang="en-US" altLang="en-US" sz="1600" dirty="0">
                <a:solidFill>
                  <a:srgbClr val="CC0000"/>
                </a:solidFill>
                <a:latin typeface="Arial" charset="0"/>
              </a:rPr>
              <a:t>fireball </a:t>
            </a:r>
            <a:r>
              <a:rPr lang="en-US" altLang="en-US" sz="1600" dirty="0" smtClean="0">
                <a:solidFill>
                  <a:srgbClr val="CC0000"/>
                </a:solidFill>
                <a:latin typeface="Arial" charset="0"/>
              </a:rPr>
              <a:t>model”…. And later (2015):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192462" y="117765"/>
            <a:ext cx="2967037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>The Fireball  Model</a:t>
            </a:r>
          </a:p>
        </p:txBody>
      </p:sp>
      <p:pic>
        <p:nvPicPr>
          <p:cNvPr id="512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609600"/>
            <a:ext cx="707866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4876800"/>
            <a:ext cx="13963334" cy="180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8600" y="-3657600"/>
            <a:ext cx="9525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Step by step the Fireball Model is  becoming  more and more  similar to the CB model, e.g.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-1295400" y="6260068"/>
            <a:ext cx="12801600" cy="1131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584542" y="-332354"/>
            <a:ext cx="115824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Additional key assumptions of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FB model were later replaced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by assumptions underlying the CB model (with no much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ceremony,  proper references , and acknowledgement</a:t>
            </a:r>
            <a:r>
              <a:rPr lang="en-US" dirty="0">
                <a:solidFill>
                  <a:srgbClr val="FF0000"/>
                </a:solidFill>
              </a:rPr>
              <a:t>),</a:t>
            </a:r>
            <a:r>
              <a:rPr lang="en-US" dirty="0" smtClean="0">
                <a:solidFill>
                  <a:srgbClr val="FF0000"/>
                </a:solidFill>
              </a:rPr>
              <a:t> e.g.,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pt-BR" dirty="0" smtClean="0">
                <a:solidFill>
                  <a:srgbClr val="FF0000"/>
                </a:solidFill>
              </a:rPr>
              <a:t>Maria </a:t>
            </a:r>
            <a:r>
              <a:rPr lang="pt-BR" dirty="0">
                <a:solidFill>
                  <a:srgbClr val="FF0000"/>
                </a:solidFill>
              </a:rPr>
              <a:t>Petropoulou, </a:t>
            </a:r>
            <a:r>
              <a:rPr lang="pt-BR" b="1" dirty="0">
                <a:solidFill>
                  <a:schemeClr val="tx2"/>
                </a:solidFill>
              </a:rPr>
              <a:t>Tsvi Piran</a:t>
            </a:r>
            <a:r>
              <a:rPr lang="pt-BR" b="1" dirty="0">
                <a:solidFill>
                  <a:srgbClr val="FF0000"/>
                </a:solidFill>
              </a:rPr>
              <a:t>, </a:t>
            </a:r>
            <a:r>
              <a:rPr lang="pt-BR" dirty="0">
                <a:solidFill>
                  <a:srgbClr val="FF0000"/>
                </a:solidFill>
              </a:rPr>
              <a:t>Apostolos </a:t>
            </a:r>
            <a:r>
              <a:rPr lang="pt-BR" dirty="0" smtClean="0">
                <a:solidFill>
                  <a:srgbClr val="FF0000"/>
                </a:solidFill>
              </a:rPr>
              <a:t>Mastichiadis,</a:t>
            </a:r>
            <a:endParaRPr lang="pt-BR" dirty="0">
              <a:solidFill>
                <a:srgbClr val="FF0000"/>
              </a:solidFill>
            </a:endParaRPr>
          </a:p>
          <a:p>
            <a:pPr marL="342900" indent="-342900">
              <a:buAutoNum type="arabicPlain" startAt="2015"/>
            </a:pPr>
            <a:r>
              <a:rPr lang="pt-BR" dirty="0" smtClean="0">
                <a:solidFill>
                  <a:srgbClr val="FF0000"/>
                </a:solidFill>
              </a:rPr>
              <a:t>                               (MNRAS   </a:t>
            </a:r>
            <a:r>
              <a:rPr lang="pt-BR" dirty="0">
                <a:solidFill>
                  <a:srgbClr val="FF0000"/>
                </a:solidFill>
              </a:rPr>
              <a:t>452 ,  3226  </a:t>
            </a:r>
            <a:r>
              <a:rPr lang="pt-BR" dirty="0" smtClean="0">
                <a:solidFill>
                  <a:srgbClr val="FF0000"/>
                </a:solidFill>
              </a:rPr>
              <a:t>(2015)  </a:t>
            </a:r>
            <a:r>
              <a:rPr lang="pt-BR" dirty="0">
                <a:solidFill>
                  <a:srgbClr val="FF0000"/>
                </a:solidFill>
              </a:rPr>
              <a:t>[arXiv:1507.02710</a:t>
            </a:r>
            <a:r>
              <a:rPr lang="pt-BR" dirty="0" smtClean="0">
                <a:solidFill>
                  <a:srgbClr val="FF0000"/>
                </a:solidFill>
              </a:rPr>
              <a:t>]):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5486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CB  Model                       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Present  FB  model ?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Glory</a:t>
            </a:r>
            <a:r>
              <a:rPr lang="en-US" dirty="0" smtClean="0"/>
              <a:t>       became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“External Photon Region”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CBs</a:t>
            </a:r>
            <a:r>
              <a:rPr lang="en-US" dirty="0" smtClean="0"/>
              <a:t>          became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“Emission Regions” </a:t>
            </a:r>
          </a:p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ICS </a:t>
            </a:r>
            <a:r>
              <a:rPr lang="en-US" dirty="0" smtClean="0"/>
              <a:t>         became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“Prompt Emission Mechanism”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59438" y="221519"/>
            <a:ext cx="8658225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 charset="0"/>
              </a:rPr>
              <a:t>Remaining Main </a:t>
            </a: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>Differences between the CB and  FB Models 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9431" y="1614709"/>
            <a:ext cx="907823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Power Source</a:t>
            </a:r>
            <a:r>
              <a:rPr lang="en-US" altLang="en-US" sz="1800" u="sng" dirty="0" smtClean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jet of </a:t>
            </a:r>
            <a:r>
              <a:rPr lang="en-US" altLang="en-US" sz="1800" dirty="0" err="1">
                <a:solidFill>
                  <a:srgbClr val="C00000"/>
                </a:solidFill>
                <a:latin typeface="Arial" charset="0"/>
              </a:rPr>
              <a:t>plasmoids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 (CBs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) fired by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MSP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   jet fired by  </a:t>
            </a:r>
            <a:r>
              <a:rPr lang="en-US" altLang="en-US" sz="1800" dirty="0" err="1" smtClean="0">
                <a:solidFill>
                  <a:srgbClr val="3015F9"/>
                </a:solidFill>
                <a:latin typeface="Arial" charset="0"/>
              </a:rPr>
              <a:t>bh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/</a:t>
            </a:r>
            <a:r>
              <a:rPr lang="en-US" altLang="en-US" sz="1800" dirty="0" err="1" smtClean="0">
                <a:solidFill>
                  <a:srgbClr val="3015F9"/>
                </a:solidFill>
                <a:latin typeface="Arial" charset="0"/>
              </a:rPr>
              <a:t>magneta</a:t>
            </a:r>
            <a:r>
              <a:rPr lang="en-US" altLang="en-US" sz="1800" dirty="0" err="1" smtClean="0">
                <a:solidFill>
                  <a:srgbClr val="C00000"/>
                </a:solidFill>
                <a:latin typeface="Arial" charset="0"/>
              </a:rPr>
              <a:t>r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in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                           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in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</a:t>
            </a:r>
            <a:r>
              <a:rPr lang="en-US" altLang="en-US" sz="1800" dirty="0" err="1" smtClean="0">
                <a:solidFill>
                  <a:srgbClr val="C00000"/>
                </a:solidFill>
                <a:latin typeface="Arial" charset="0"/>
              </a:rPr>
              <a:t>SNeIc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, n*n* mergers, n*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q*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PT     </a:t>
            </a:r>
            <a:r>
              <a:rPr lang="en-US" altLang="en-US" sz="1800" dirty="0" err="1" smtClean="0">
                <a:solidFill>
                  <a:srgbClr val="C00000"/>
                </a:solidFill>
                <a:latin typeface="Arial" charset="0"/>
              </a:rPr>
              <a:t>hypernovae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and </a:t>
            </a:r>
            <a:r>
              <a:rPr lang="en-US" altLang="en-US" sz="1800" dirty="0" err="1" smtClean="0">
                <a:solidFill>
                  <a:srgbClr val="C00000"/>
                </a:solidFill>
                <a:latin typeface="Arial" charset="0"/>
              </a:rPr>
              <a:t>macronova</a:t>
            </a:r>
            <a:endParaRPr lang="en-US" altLang="en-US" sz="1800" dirty="0" smtClean="0">
              <a:solidFill>
                <a:srgbClr val="C0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Jet Geometry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: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discrete </a:t>
            </a:r>
            <a:r>
              <a:rPr lang="en-US" altLang="en-US" sz="1800" dirty="0" err="1" smtClean="0">
                <a:solidFill>
                  <a:srgbClr val="3015F9"/>
                </a:solidFill>
                <a:latin typeface="Arial" charset="0"/>
              </a:rPr>
              <a:t>plasmoids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(CBs) 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  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conical flow/shells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 Radiations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: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         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</a:t>
            </a:r>
            <a:r>
              <a:rPr lang="en-US" altLang="en-US" sz="1800" i="1" dirty="0">
                <a:solidFill>
                  <a:srgbClr val="3015F9"/>
                </a:solidFill>
                <a:latin typeface="Arial" charset="0"/>
              </a:rPr>
              <a:t>Prompt              </a:t>
            </a:r>
            <a:r>
              <a:rPr lang="en-US" altLang="en-US" sz="1800" i="1" u="sng" dirty="0" smtClean="0">
                <a:solidFill>
                  <a:srgbClr val="3015F9"/>
                </a:solidFill>
                <a:latin typeface="Arial" charset="0"/>
              </a:rPr>
              <a:t>Inverse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Compton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scattering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 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Synchrotron 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radiation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from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of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glory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light by CB electrons          shell collisions/internal shocks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rgbClr val="C0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Afterglow      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SR from Fermi Accelerated  e’s       SR from Fermi Accelerated e’s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                             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   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within the CBs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                            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 in the shocked ISM </a:t>
            </a:r>
            <a:endParaRPr lang="en-US" altLang="en-US" sz="1800" u="sng" dirty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HE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                   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SSC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+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hadronic meson  prod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           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SSC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+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photo meson prod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                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accent2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XRFs,  LLGRBs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Ordinary GRBs viewed far-off axis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 Different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classes of  GRBs</a:t>
            </a:r>
            <a:endParaRPr lang="en-US" altLang="en-US" sz="1800" u="sng" dirty="0">
              <a:solidFill>
                <a:srgbClr val="3015F9"/>
              </a:solidFill>
              <a:latin typeface="Arial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41913"/>
              </p:ext>
            </p:extLst>
          </p:nvPr>
        </p:nvGraphicFramePr>
        <p:xfrm>
          <a:off x="746919" y="5181600"/>
          <a:ext cx="6397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3" name="Equation" r:id="rId3" imgW="330057" imgH="165028" progId="Equation.DSMT4">
                  <p:embed/>
                </p:oleObj>
              </mc:Choice>
              <mc:Fallback>
                <p:oleObj name="Equation" r:id="rId3" imgW="330057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9" y="5181600"/>
                        <a:ext cx="6397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2819400" y="1140441"/>
            <a:ext cx="4320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CB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                                            </a:t>
            </a:r>
            <a:r>
              <a:rPr lang="en-US" altLang="en-US" sz="2000" dirty="0" smtClean="0">
                <a:solidFill>
                  <a:srgbClr val="C00000"/>
                </a:solidFill>
                <a:latin typeface="Arial" charset="0"/>
              </a:rPr>
              <a:t>   </a:t>
            </a: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FB</a:t>
            </a:r>
          </a:p>
        </p:txBody>
      </p:sp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42291"/>
            <a:ext cx="539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1000" y="5791200"/>
            <a:ext cx="792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429442" y="362892"/>
            <a:ext cx="3492879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Test  #1 :  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charset="0"/>
              </a:rPr>
              <a:t>Polarization</a:t>
            </a:r>
            <a:endParaRPr lang="en-US" altLang="en-U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13335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Prompt Emission Mechanism</a:t>
            </a:r>
            <a:r>
              <a:rPr lang="en-US" altLang="en-US" sz="2000" b="1" dirty="0">
                <a:solidFill>
                  <a:schemeClr val="accent2"/>
                </a:solidFill>
                <a:latin typeface="Arial" charset="0"/>
              </a:rPr>
              <a:t>                 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Afterglow  Mechanism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3015F9"/>
                </a:solidFill>
                <a:latin typeface="Arial" charset="0"/>
              </a:rPr>
              <a:t>CB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: 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ICS of glory light by  jet electrons             SR from Fermi  </a:t>
            </a:r>
            <a:r>
              <a:rPr lang="en-US" altLang="en-US" sz="2000" dirty="0" smtClean="0">
                <a:solidFill>
                  <a:srgbClr val="C00000"/>
                </a:solidFill>
                <a:latin typeface="Arial" charset="0"/>
              </a:rPr>
              <a:t>accelerated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C00000"/>
                </a:solidFill>
                <a:latin typeface="Arial" charset="0"/>
              </a:rPr>
              <a:t>                                                                              swept in ISM electrons*</a:t>
            </a:r>
            <a:endParaRPr lang="en-US" altLang="en-US" sz="20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27400"/>
              </p:ext>
            </p:extLst>
          </p:nvPr>
        </p:nvGraphicFramePr>
        <p:xfrm>
          <a:off x="406400" y="2667000"/>
          <a:ext cx="43211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2" name="Equation" r:id="rId4" imgW="1777680" imgH="457200" progId="Equation.DSMT4">
                  <p:embed/>
                </p:oleObj>
              </mc:Choice>
              <mc:Fallback>
                <p:oleObj name="Equation" r:id="rId4" imgW="1777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667000"/>
                        <a:ext cx="4321175" cy="1112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029325" y="3044825"/>
          <a:ext cx="14271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3" name="Equation" r:id="rId6" imgW="444114" imgH="164957" progId="Equation.DSMT4">
                  <p:embed/>
                </p:oleObj>
              </mc:Choice>
              <mc:Fallback>
                <p:oleObj name="Equation" r:id="rId6" imgW="444114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3044825"/>
                        <a:ext cx="1427163" cy="671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66688" y="4529932"/>
            <a:ext cx="881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3015F9"/>
                </a:solidFill>
                <a:latin typeface="Arial" charset="0"/>
              </a:rPr>
              <a:t>FB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: 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SR from  shocked  jet                            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      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SR from  shocked  ISM</a:t>
            </a: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75" y="4991894"/>
            <a:ext cx="1573213" cy="739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20" y="4991894"/>
            <a:ext cx="1592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TextBox 11"/>
          <p:cNvSpPr txBox="1">
            <a:spLocks noChangeArrowheads="1"/>
          </p:cNvSpPr>
          <p:nvPr/>
        </p:nvSpPr>
        <p:spPr bwMode="auto">
          <a:xfrm rot="10800000" flipV="1">
            <a:off x="1085850" y="3933825"/>
            <a:ext cx="2627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(</a:t>
            </a:r>
            <a:r>
              <a:rPr lang="en-US" altLang="en-US" sz="1800" b="1" dirty="0" err="1" smtClean="0">
                <a:solidFill>
                  <a:srgbClr val="3015F9"/>
                </a:solidFill>
                <a:latin typeface="Arial" charset="0"/>
              </a:rPr>
              <a:t>Shaviv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 &amp;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Dar  </a:t>
            </a:r>
            <a:r>
              <a:rPr lang="en-US" altLang="en-US" sz="1800" b="1" dirty="0">
                <a:solidFill>
                  <a:srgbClr val="3015F9"/>
                </a:solidFill>
                <a:latin typeface="Arial" charset="0"/>
              </a:rPr>
              <a:t>1994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)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</p:txBody>
      </p:sp>
      <p:cxnSp>
        <p:nvCxnSpPr>
          <p:cNvPr id="7178" name="Straight Connector 13"/>
          <p:cNvCxnSpPr>
            <a:cxnSpLocks noChangeShapeType="1"/>
          </p:cNvCxnSpPr>
          <p:nvPr/>
        </p:nvCxnSpPr>
        <p:spPr bwMode="auto">
          <a:xfrm>
            <a:off x="792163" y="4405313"/>
            <a:ext cx="784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048910" y="3932793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015F9"/>
                </a:solidFill>
              </a:rPr>
              <a:t>(Dar  1998)</a:t>
            </a:r>
            <a:endParaRPr lang="en-US" sz="2000" b="1" dirty="0">
              <a:solidFill>
                <a:srgbClr val="3015F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08" y="5911929"/>
            <a:ext cx="90077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*Turbulent </a:t>
            </a:r>
            <a:r>
              <a:rPr lang="en-US" dirty="0"/>
              <a:t>magnetic </a:t>
            </a:r>
            <a:r>
              <a:rPr lang="en-US" dirty="0" smtClean="0"/>
              <a:t>fields are required  </a:t>
            </a:r>
            <a:r>
              <a:rPr lang="en-US" dirty="0"/>
              <a:t>for </a:t>
            </a:r>
            <a:r>
              <a:rPr lang="en-US" dirty="0" smtClean="0"/>
              <a:t>shock acceleration of the HE e’s emitting the SR.</a:t>
            </a:r>
          </a:p>
          <a:p>
            <a:r>
              <a:rPr lang="en-US" dirty="0" smtClean="0"/>
              <a:t>All the </a:t>
            </a:r>
            <a:r>
              <a:rPr lang="en-US" dirty="0"/>
              <a:t> </a:t>
            </a:r>
            <a:r>
              <a:rPr lang="en-US" dirty="0" smtClean="0"/>
              <a:t>a posteriori attempts  to  explain a large polarization of the prompt emission in the FB model  (after measurements)  cannot explain  why  almost all GRBs have  large  polarization.  </a:t>
            </a:r>
          </a:p>
        </p:txBody>
      </p:sp>
    </p:spTree>
    <p:extLst>
      <p:ext uri="{BB962C8B-B14F-4D97-AF65-F5344CB8AC3E}">
        <p14:creationId xmlns:p14="http://schemas.microsoft.com/office/powerpoint/2010/main" val="13853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187450" y="152400"/>
            <a:ext cx="705643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Arial" charset="0"/>
              </a:rPr>
              <a:t>Observed polarization of prompt    -rays is very large!  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30384"/>
              </p:ext>
            </p:extLst>
          </p:nvPr>
        </p:nvGraphicFramePr>
        <p:xfrm>
          <a:off x="4953000" y="157162"/>
          <a:ext cx="3238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2" name="משוואה" r:id="rId3" imgW="126780" imgH="164814" progId="Equation.3">
                  <p:embed/>
                </p:oleObj>
              </mc:Choice>
              <mc:Fallback>
                <p:oleObj name="משוואה" r:id="rId3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7162"/>
                        <a:ext cx="3238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96" name="Straight Connector 5"/>
          <p:cNvCxnSpPr>
            <a:cxnSpLocks noChangeShapeType="1"/>
          </p:cNvCxnSpPr>
          <p:nvPr/>
        </p:nvCxnSpPr>
        <p:spPr bwMode="auto">
          <a:xfrm>
            <a:off x="222250" y="1989138"/>
            <a:ext cx="8677275" cy="34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11"/>
          <p:cNvCxnSpPr>
            <a:cxnSpLocks noChangeShapeType="1"/>
          </p:cNvCxnSpPr>
          <p:nvPr/>
        </p:nvCxnSpPr>
        <p:spPr bwMode="auto">
          <a:xfrm>
            <a:off x="1150938" y="1989138"/>
            <a:ext cx="36512" cy="49053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14"/>
          <p:cNvCxnSpPr>
            <a:cxnSpLocks noChangeShapeType="1"/>
          </p:cNvCxnSpPr>
          <p:nvPr/>
        </p:nvCxnSpPr>
        <p:spPr bwMode="auto">
          <a:xfrm>
            <a:off x="2627313" y="2024063"/>
            <a:ext cx="107950" cy="48339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15899" y="1592263"/>
            <a:ext cx="8666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3015F9"/>
                </a:solidFill>
                <a:latin typeface="Arial" charset="0"/>
              </a:rPr>
              <a:t>GRB       Polarization  Confidence level       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  Reference                 Comments </a:t>
            </a:r>
            <a:endParaRPr lang="en-US" altLang="en-US" sz="1800" b="1" dirty="0">
              <a:solidFill>
                <a:srgbClr val="3015F9"/>
              </a:solidFill>
              <a:latin typeface="Arial" charset="0"/>
            </a:endParaRPr>
          </a:p>
        </p:txBody>
      </p:sp>
      <p:cxnSp>
        <p:nvCxnSpPr>
          <p:cNvPr id="8200" name="Straight Connector 14"/>
          <p:cNvCxnSpPr>
            <a:cxnSpLocks noChangeShapeType="1"/>
          </p:cNvCxnSpPr>
          <p:nvPr/>
        </p:nvCxnSpPr>
        <p:spPr bwMode="auto">
          <a:xfrm>
            <a:off x="4535488" y="1989138"/>
            <a:ext cx="146050" cy="49053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14"/>
          <p:cNvCxnSpPr>
            <a:cxnSpLocks noChangeShapeType="1"/>
          </p:cNvCxnSpPr>
          <p:nvPr/>
        </p:nvCxnSpPr>
        <p:spPr bwMode="auto">
          <a:xfrm>
            <a:off x="7092950" y="2024063"/>
            <a:ext cx="107950" cy="48704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163513" y="2953304"/>
            <a:ext cx="9021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930131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35 %                     90 %    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Willis et al.    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2005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BATSE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Albedo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                                                                                              Polarimetry  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181442" y="3573463"/>
            <a:ext cx="862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960924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50 %                     90 %     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Willis et al.     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2005        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“</a:t>
            </a:r>
          </a:p>
        </p:txBody>
      </p:sp>
      <p:sp>
        <p:nvSpPr>
          <p:cNvPr id="8204" name="TextBox 16"/>
          <p:cNvSpPr txBox="1">
            <a:spLocks noChangeArrowheads="1"/>
          </p:cNvSpPr>
          <p:nvPr/>
        </p:nvSpPr>
        <p:spPr bwMode="auto">
          <a:xfrm>
            <a:off x="179388" y="4041775"/>
            <a:ext cx="9005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041219A    98 +/-33 %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68 %            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Kalemci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2007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INTEGRAL-SPI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   63 +/-31 %             68 %   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McGlyn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   2007        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“</a:t>
            </a: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222250" y="2299635"/>
            <a:ext cx="892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AutoNum type="arabicPlain" startAt="21206"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80+\-20 %          5.7 sigma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Coburn &amp; Boggs 2003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RHESSI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                                                                                             (controversial)                       </a:t>
            </a:r>
          </a:p>
        </p:txBody>
      </p:sp>
      <p:sp>
        <p:nvSpPr>
          <p:cNvPr id="8206" name="TextBox 18"/>
          <p:cNvSpPr txBox="1">
            <a:spLocks noChangeArrowheads="1"/>
          </p:cNvSpPr>
          <p:nvPr/>
        </p:nvSpPr>
        <p:spPr bwMode="auto">
          <a:xfrm>
            <a:off x="163513" y="4725988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100826A     27 +/-11 %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99.4%          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Yonetoku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2011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IKARUS-GAP</a:t>
            </a: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215900" y="5157788"/>
            <a:ext cx="8893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061122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60  %                     68 %             </a:t>
            </a:r>
            <a:r>
              <a:rPr lang="en-US" altLang="en-US" sz="1800" dirty="0" err="1" smtClean="0">
                <a:solidFill>
                  <a:srgbClr val="00B050"/>
                </a:solidFill>
                <a:latin typeface="Arial" charset="0"/>
              </a:rPr>
              <a:t>Gotz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et al .     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2013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INTEGRAL-IBIS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33  %      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90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%</a:t>
            </a:r>
          </a:p>
        </p:txBody>
      </p:sp>
      <p:sp>
        <p:nvSpPr>
          <p:cNvPr id="8208" name="TextBox 24"/>
          <p:cNvSpPr txBox="1">
            <a:spLocks noChangeArrowheads="1"/>
          </p:cNvSpPr>
          <p:nvPr/>
        </p:nvSpPr>
        <p:spPr bwMode="auto">
          <a:xfrm>
            <a:off x="0" y="692150"/>
            <a:ext cx="303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CB Prediction (1995) : ICS</a:t>
            </a:r>
          </a:p>
        </p:txBody>
      </p:sp>
      <p:graphicFrame>
        <p:nvGraphicFramePr>
          <p:cNvPr id="820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99638"/>
              </p:ext>
            </p:extLst>
          </p:nvPr>
        </p:nvGraphicFramePr>
        <p:xfrm>
          <a:off x="3109913" y="557213"/>
          <a:ext cx="58578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3" name="Equation" r:id="rId5" imgW="4419360" imgH="482400" progId="Equation.DSMT4">
                  <p:embed/>
                </p:oleObj>
              </mc:Choice>
              <mc:Fallback>
                <p:oleObj name="Equation" r:id="rId5" imgW="441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57213"/>
                        <a:ext cx="58578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Box 26"/>
          <p:cNvSpPr txBox="1">
            <a:spLocks noChangeArrowheads="1"/>
          </p:cNvSpPr>
          <p:nvPr/>
        </p:nvSpPr>
        <p:spPr bwMode="auto">
          <a:xfrm>
            <a:off x="80151" y="1196218"/>
            <a:ext cx="289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FB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Expectation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   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SR</a:t>
            </a:r>
            <a:endParaRPr lang="en-US" altLang="en-US" sz="18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82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11971"/>
              </p:ext>
            </p:extLst>
          </p:nvPr>
        </p:nvGraphicFramePr>
        <p:xfrm>
          <a:off x="2547938" y="1233488"/>
          <a:ext cx="65198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4" name="Equation" r:id="rId7" imgW="4876560" imgH="241200" progId="Equation.DSMT4">
                  <p:embed/>
                </p:oleObj>
              </mc:Choice>
              <mc:Fallback>
                <p:oleObj name="Equation" r:id="rId7" imgW="487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1233488"/>
                        <a:ext cx="65198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"/>
          <p:cNvSpPr>
            <a:spLocks noChangeArrowheads="1"/>
          </p:cNvSpPr>
          <p:nvPr/>
        </p:nvSpPr>
        <p:spPr bwMode="auto">
          <a:xfrm>
            <a:off x="103188" y="5759450"/>
            <a:ext cx="9002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110301A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70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+/- 22 %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68 %              </a:t>
            </a:r>
            <a:r>
              <a:rPr lang="en-US" altLang="en-US" sz="1800" dirty="0" err="1" smtClean="0">
                <a:solidFill>
                  <a:srgbClr val="00B050"/>
                </a:solidFill>
                <a:latin typeface="Arial" charset="0"/>
              </a:rPr>
              <a:t>Yonetoku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et al.    2011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IKARUS-GAP    </a:t>
            </a:r>
          </a:p>
        </p:txBody>
      </p:sp>
      <p:sp>
        <p:nvSpPr>
          <p:cNvPr id="8213" name="TextBox 4"/>
          <p:cNvSpPr txBox="1">
            <a:spLocks noChangeArrowheads="1"/>
          </p:cNvSpPr>
          <p:nvPr/>
        </p:nvSpPr>
        <p:spPr bwMode="auto">
          <a:xfrm>
            <a:off x="123825" y="5564188"/>
            <a:ext cx="902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                                                                                                                </a:t>
            </a:r>
          </a:p>
        </p:txBody>
      </p:sp>
      <p:sp>
        <p:nvSpPr>
          <p:cNvPr id="8214" name="TextBox 10"/>
          <p:cNvSpPr txBox="1">
            <a:spLocks noChangeArrowheads="1"/>
          </p:cNvSpPr>
          <p:nvPr/>
        </p:nvSpPr>
        <p:spPr bwMode="auto">
          <a:xfrm>
            <a:off x="11113" y="6470650"/>
            <a:ext cx="913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140206A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48  %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     68 %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           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Gotz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      2014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INTEGRAL-IBIS</a:t>
            </a:r>
          </a:p>
        </p:txBody>
      </p:sp>
      <p:sp>
        <p:nvSpPr>
          <p:cNvPr id="8215" name="TextBox 11"/>
          <p:cNvSpPr txBox="1">
            <a:spLocks noChangeArrowheads="1"/>
          </p:cNvSpPr>
          <p:nvPr/>
        </p:nvSpPr>
        <p:spPr bwMode="auto">
          <a:xfrm>
            <a:off x="20638" y="6129338"/>
            <a:ext cx="90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da-DK" altLang="en-US" sz="1800" dirty="0">
                <a:solidFill>
                  <a:srgbClr val="3015F9"/>
                </a:solidFill>
                <a:latin typeface="Arial" charset="0"/>
              </a:rPr>
              <a:t>110721        84+16/-28%            </a:t>
            </a:r>
            <a:r>
              <a:rPr lang="da-DK" altLang="en-US" sz="1800" dirty="0" smtClean="0">
                <a:solidFill>
                  <a:srgbClr val="3015F9"/>
                </a:solidFill>
                <a:latin typeface="Arial" charset="0"/>
              </a:rPr>
              <a:t>68 %             </a:t>
            </a:r>
            <a:r>
              <a:rPr lang="da-DK" altLang="en-US" sz="1800" dirty="0">
                <a:solidFill>
                  <a:srgbClr val="00B050"/>
                </a:solidFill>
                <a:latin typeface="Arial" charset="0"/>
              </a:rPr>
              <a:t>Yonetoku et al.    2011   </a:t>
            </a:r>
            <a:r>
              <a:rPr lang="da-DK" altLang="en-US" sz="1800" dirty="0">
                <a:solidFill>
                  <a:srgbClr val="3015F9"/>
                </a:solidFill>
                <a:latin typeface="Arial" charset="0"/>
              </a:rPr>
              <a:t>IKARUS-GAP 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376613" y="3494088"/>
          <a:ext cx="21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3494088"/>
                        <a:ext cx="215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2349500"/>
            <a:ext cx="5113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  </a:t>
            </a:r>
            <a:endParaRPr lang="en-US" altLang="en-US" sz="1800">
              <a:latin typeface="Arial" charset="0"/>
            </a:endParaRPr>
          </a:p>
        </p:txBody>
      </p:sp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668540"/>
              </p:ext>
            </p:extLst>
          </p:nvPr>
        </p:nvGraphicFramePr>
        <p:xfrm>
          <a:off x="2057400" y="3038475"/>
          <a:ext cx="2266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3" name="Equation" r:id="rId6" imgW="1193760" imgH="241200" progId="Equation.DSMT4">
                  <p:embed/>
                </p:oleObj>
              </mc:Choice>
              <mc:Fallback>
                <p:oleObj name="Equation" r:id="rId6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38475"/>
                        <a:ext cx="2266950" cy="469900"/>
                      </a:xfrm>
                      <a:prstGeom prst="rect">
                        <a:avLst/>
                      </a:prstGeom>
                      <a:solidFill>
                        <a:srgbClr val="FF9933"/>
                      </a:solidFill>
                      <a:ln w="9525">
                        <a:solidFill>
                          <a:srgbClr val="D6009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743075" y="5006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4" name="משוואה" r:id="rId8" imgW="114151" imgH="215619" progId="Equation.3">
                  <p:embed/>
                </p:oleObj>
              </mc:Choice>
              <mc:Fallback>
                <p:oleObj name="משוואה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2768600" y="128588"/>
            <a:ext cx="4513263" cy="5857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A50021"/>
                </a:solidFill>
                <a:latin typeface="Arial" charset="0"/>
              </a:rPr>
              <a:t>Test #2:  correlations</a:t>
            </a:r>
            <a:endParaRPr lang="en-US" altLang="en-US" sz="2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1958975" y="5867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184525" y="5867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graphicFrame>
        <p:nvGraphicFramePr>
          <p:cNvPr id="9226" name="Object 25"/>
          <p:cNvGraphicFramePr>
            <a:graphicFrameLocks noChangeAspect="1"/>
          </p:cNvGraphicFramePr>
          <p:nvPr/>
        </p:nvGraphicFramePr>
        <p:xfrm>
          <a:off x="4103688" y="1773238"/>
          <a:ext cx="2603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5" name="משוואה" r:id="rId10" imgW="114151" imgH="215619" progId="Equation.3">
                  <p:embed/>
                </p:oleObj>
              </mc:Choice>
              <mc:Fallback>
                <p:oleObj name="משוואה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1773238"/>
                        <a:ext cx="2603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26"/>
          <p:cNvSpPr txBox="1">
            <a:spLocks noChangeArrowheads="1"/>
          </p:cNvSpPr>
          <p:nvPr/>
        </p:nvSpPr>
        <p:spPr bwMode="auto">
          <a:xfrm>
            <a:off x="1816100" y="5006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50021"/>
              </a:solidFill>
              <a:latin typeface="Arial" charset="0"/>
            </a:endParaRPr>
          </a:p>
        </p:txBody>
      </p:sp>
      <p:graphicFrame>
        <p:nvGraphicFramePr>
          <p:cNvPr id="92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68286"/>
              </p:ext>
            </p:extLst>
          </p:nvPr>
        </p:nvGraphicFramePr>
        <p:xfrm>
          <a:off x="3779838" y="1982787"/>
          <a:ext cx="2239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6" name="Equation" r:id="rId11" imgW="1091726" imgH="203112" progId="Equation.DSMT4">
                  <p:embed/>
                </p:oleObj>
              </mc:Choice>
              <mc:Fallback>
                <p:oleObj name="Equation" r:id="rId11" imgW="109172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82787"/>
                        <a:ext cx="22399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42"/>
          <p:cNvSpPr txBox="1">
            <a:spLocks noChangeArrowheads="1"/>
          </p:cNvSpPr>
          <p:nvPr/>
        </p:nvSpPr>
        <p:spPr bwMode="auto">
          <a:xfrm>
            <a:off x="165100" y="4262438"/>
            <a:ext cx="3670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Ordinary  GRBs</a:t>
            </a:r>
            <a:endParaRPr lang="en-US" altLang="en-US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30" name="Line 46"/>
          <p:cNvSpPr>
            <a:spLocks noChangeShapeType="1"/>
          </p:cNvSpPr>
          <p:nvPr/>
        </p:nvSpPr>
        <p:spPr bwMode="auto">
          <a:xfrm>
            <a:off x="45720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55"/>
          <p:cNvSpPr txBox="1">
            <a:spLocks noChangeArrowheads="1"/>
          </p:cNvSpPr>
          <p:nvPr/>
        </p:nvSpPr>
        <p:spPr bwMode="auto">
          <a:xfrm>
            <a:off x="842963" y="5967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32" name="Text Box 58"/>
          <p:cNvSpPr txBox="1">
            <a:spLocks noChangeArrowheads="1"/>
          </p:cNvSpPr>
          <p:nvPr/>
        </p:nvSpPr>
        <p:spPr bwMode="auto">
          <a:xfrm>
            <a:off x="766669" y="1706059"/>
            <a:ext cx="2752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3333CC"/>
                </a:solidFill>
                <a:latin typeface="Arial" charset="0"/>
              </a:rPr>
              <a:t>Doppler boost:</a:t>
            </a:r>
            <a:endParaRPr lang="en-US" altLang="en-US" sz="2000" dirty="0">
              <a:solidFill>
                <a:srgbClr val="3333CC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Arial" charset="0"/>
              </a:rPr>
              <a:t> Time aberration: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Arial" charset="0"/>
              </a:rPr>
              <a:t> Relativistic beaming:</a:t>
            </a:r>
          </a:p>
        </p:txBody>
      </p:sp>
      <p:sp>
        <p:nvSpPr>
          <p:cNvPr id="9233" name="Rectangle 33"/>
          <p:cNvSpPr>
            <a:spLocks noChangeArrowheads="1"/>
          </p:cNvSpPr>
          <p:nvPr/>
        </p:nvSpPr>
        <p:spPr bwMode="auto">
          <a:xfrm>
            <a:off x="1524000" y="990600"/>
            <a:ext cx="649305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Arial" charset="0"/>
              </a:rPr>
              <a:t>CB Model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solidFill>
                  <a:srgbClr val="3015F9"/>
                </a:solidFill>
                <a:latin typeface="Arial" charset="0"/>
              </a:rPr>
              <a:t>(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Dar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&amp; De </a:t>
            </a:r>
            <a:r>
              <a:rPr lang="en-US" altLang="en-US" sz="1800" u="sng" dirty="0" err="1" smtClean="0">
                <a:solidFill>
                  <a:srgbClr val="3015F9"/>
                </a:solidFill>
                <a:latin typeface="Arial" charset="0"/>
              </a:rPr>
              <a:t>Ru`jula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, </a:t>
            </a:r>
            <a:r>
              <a:rPr lang="en-US" altLang="en-US" sz="1800" b="1" u="sng" dirty="0" smtClean="0">
                <a:solidFill>
                  <a:srgbClr val="3015F9"/>
                </a:solidFill>
                <a:latin typeface="Arial" charset="0"/>
              </a:rPr>
              <a:t>2000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, </a:t>
            </a:r>
            <a:r>
              <a:rPr lang="en-US" altLang="en-US" sz="1800" u="sng" dirty="0" err="1" smtClean="0">
                <a:solidFill>
                  <a:srgbClr val="3015F9"/>
                </a:solidFill>
                <a:latin typeface="Arial" charset="0"/>
              </a:rPr>
              <a:t>astro-ph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/0012227): </a:t>
            </a:r>
            <a:endParaRPr lang="en-US" altLang="en-US" sz="1800" u="sng" dirty="0">
              <a:solidFill>
                <a:srgbClr val="3015F9"/>
              </a:solidFill>
              <a:latin typeface="Arial" charset="0"/>
            </a:endParaRPr>
          </a:p>
        </p:txBody>
      </p:sp>
      <p:graphicFrame>
        <p:nvGraphicFramePr>
          <p:cNvPr id="92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2565"/>
              </p:ext>
            </p:extLst>
          </p:nvPr>
        </p:nvGraphicFramePr>
        <p:xfrm>
          <a:off x="3765550" y="1676400"/>
          <a:ext cx="22542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7" name="Equation" r:id="rId13" imgW="1129810" imgH="203112" progId="Equation.DSMT4">
                  <p:embed/>
                </p:oleObj>
              </mc:Choice>
              <mc:Fallback>
                <p:oleObj name="Equation" r:id="rId13" imgW="112981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1676400"/>
                        <a:ext cx="22542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Box 35"/>
          <p:cNvSpPr txBox="1">
            <a:spLocks noChangeArrowheads="1"/>
          </p:cNvSpPr>
          <p:nvPr/>
        </p:nvSpPr>
        <p:spPr bwMode="auto">
          <a:xfrm>
            <a:off x="4307826" y="3048000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chemeClr val="accent2"/>
                </a:solidFill>
                <a:latin typeface="Arial" charset="0"/>
              </a:rPr>
              <a:t>+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Beaming</a:t>
            </a:r>
            <a:endParaRPr lang="en-US" altLang="en-US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36" name="TextBox 2"/>
          <p:cNvSpPr txBox="1">
            <a:spLocks noChangeArrowheads="1"/>
          </p:cNvSpPr>
          <p:nvPr/>
        </p:nvSpPr>
        <p:spPr bwMode="auto">
          <a:xfrm>
            <a:off x="193852" y="5795903"/>
            <a:ext cx="616549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015F9"/>
                </a:solidFill>
                <a:latin typeface="Arial" charset="0"/>
              </a:rPr>
              <a:t>Amati  et al. empirical 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Relation (</a:t>
            </a:r>
            <a:r>
              <a:rPr lang="en-US" sz="2000" u="sng" dirty="0" smtClean="0">
                <a:solidFill>
                  <a:srgbClr val="3015F9"/>
                </a:solidFill>
                <a:hlinkClick r:id="rId15"/>
              </a:rPr>
              <a:t>2002 A&amp;A, 390, 81</a:t>
            </a:r>
            <a:r>
              <a:rPr lang="en-US" sz="2000" dirty="0" smtClean="0">
                <a:solidFill>
                  <a:srgbClr val="3015F9"/>
                </a:solidFill>
              </a:rPr>
              <a:t>)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:   </a:t>
            </a:r>
            <a:endParaRPr lang="en-US" altLang="en-US" sz="2000" dirty="0">
              <a:solidFill>
                <a:srgbClr val="3015F9"/>
              </a:solidFill>
              <a:latin typeface="Arial" charset="0"/>
            </a:endParaRPr>
          </a:p>
        </p:txBody>
      </p:sp>
      <p:graphicFrame>
        <p:nvGraphicFramePr>
          <p:cNvPr id="92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95202"/>
              </p:ext>
            </p:extLst>
          </p:nvPr>
        </p:nvGraphicFramePr>
        <p:xfrm>
          <a:off x="6477000" y="5727701"/>
          <a:ext cx="24209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8" name="Equation" r:id="rId16" imgW="1180588" imgH="253890" progId="Equation.DSMT4">
                  <p:embed/>
                </p:oleObj>
              </mc:Choice>
              <mc:Fallback>
                <p:oleObj name="Equation" r:id="rId16" imgW="11805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727701"/>
                        <a:ext cx="2420937" cy="5349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9" name="Equation" r:id="rId18" imgW="114102" imgH="177492" progId="Equation.DSMT4">
                  <p:embed/>
                </p:oleObj>
              </mc:Choice>
              <mc:Fallback>
                <p:oleObj name="Equation" r:id="rId18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60200"/>
              </p:ext>
            </p:extLst>
          </p:nvPr>
        </p:nvGraphicFramePr>
        <p:xfrm>
          <a:off x="2724944" y="4262438"/>
          <a:ext cx="22209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0" name="Equation" r:id="rId20" imgW="1282680" imgH="228600" progId="Equation.DSMT4">
                  <p:embed/>
                </p:oleObj>
              </mc:Choice>
              <mc:Fallback>
                <p:oleObj name="Equation" r:id="rId20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944" y="4262438"/>
                        <a:ext cx="22209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"/>
          <p:cNvGraphicFramePr>
            <a:graphicFrameLocks noChangeAspect="1"/>
          </p:cNvGraphicFramePr>
          <p:nvPr/>
        </p:nvGraphicFramePr>
        <p:xfrm>
          <a:off x="5946775" y="4241800"/>
          <a:ext cx="30083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1" name="Equation" r:id="rId22" imgW="1943100" imgH="355600" progId="Equation.DSMT4">
                  <p:embed/>
                </p:oleObj>
              </mc:Choice>
              <mc:Fallback>
                <p:oleObj name="Equation" r:id="rId22" imgW="194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241800"/>
                        <a:ext cx="3008313" cy="474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Box 5"/>
          <p:cNvSpPr txBox="1">
            <a:spLocks noChangeArrowheads="1"/>
          </p:cNvSpPr>
          <p:nvPr/>
        </p:nvSpPr>
        <p:spPr bwMode="auto">
          <a:xfrm>
            <a:off x="101600" y="3028890"/>
            <a:ext cx="19062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+ ICS 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of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glory</a:t>
            </a:r>
            <a:endParaRPr lang="en-US" altLang="en-US" sz="18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9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53309"/>
              </p:ext>
            </p:extLst>
          </p:nvPr>
        </p:nvGraphicFramePr>
        <p:xfrm>
          <a:off x="3719513" y="2268538"/>
          <a:ext cx="15890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2" name="Equation" r:id="rId24" imgW="977760" imgH="444240" progId="Equation.DSMT4">
                  <p:embed/>
                </p:oleObj>
              </mc:Choice>
              <mc:Fallback>
                <p:oleObj name="Equation" r:id="rId24" imgW="977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2268538"/>
                        <a:ext cx="15890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43" name="Straight Connector 8"/>
          <p:cNvCxnSpPr>
            <a:cxnSpLocks noChangeShapeType="1"/>
          </p:cNvCxnSpPr>
          <p:nvPr/>
        </p:nvCxnSpPr>
        <p:spPr bwMode="auto">
          <a:xfrm>
            <a:off x="436563" y="5553075"/>
            <a:ext cx="8353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24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67675"/>
              </p:ext>
            </p:extLst>
          </p:nvPr>
        </p:nvGraphicFramePr>
        <p:xfrm>
          <a:off x="5867400" y="3048000"/>
          <a:ext cx="1741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3" name="Equation" r:id="rId26" imgW="888614" imgH="241195" progId="Equation.DSMT4">
                  <p:embed/>
                </p:oleObj>
              </mc:Choice>
              <mc:Fallback>
                <p:oleObj name="Equation" r:id="rId26" imgW="88861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0"/>
                        <a:ext cx="1741488" cy="4476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85074"/>
              </p:ext>
            </p:extLst>
          </p:nvPr>
        </p:nvGraphicFramePr>
        <p:xfrm>
          <a:off x="2350384" y="3657600"/>
          <a:ext cx="48402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4" name="Equation" r:id="rId28" imgW="2870200" imgH="254000" progId="Equation.DSMT4">
                  <p:embed/>
                </p:oleObj>
              </mc:Choice>
              <mc:Fallback>
                <p:oleObj name="Equation" r:id="rId28" imgW="2870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384" y="3657600"/>
                        <a:ext cx="4840288" cy="4286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7" name="TextBox 2"/>
          <p:cNvSpPr txBox="1">
            <a:spLocks noChangeArrowheads="1"/>
          </p:cNvSpPr>
          <p:nvPr/>
        </p:nvSpPr>
        <p:spPr bwMode="auto">
          <a:xfrm>
            <a:off x="304800" y="4927600"/>
            <a:ext cx="7964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Far off-axis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GRBs 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XRFs/LLGRBs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30973"/>
              </p:ext>
            </p:extLst>
          </p:nvPr>
        </p:nvGraphicFramePr>
        <p:xfrm>
          <a:off x="4760913" y="4929188"/>
          <a:ext cx="13890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5" name="Equation" r:id="rId30" imgW="660400" imgH="228600" progId="Equation.DSMT4">
                  <p:embed/>
                </p:oleObj>
              </mc:Choice>
              <mc:Fallback>
                <p:oleObj name="Equation" r:id="rId3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4929188"/>
                        <a:ext cx="13890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4"/>
          <p:cNvGraphicFramePr>
            <a:graphicFrameLocks noChangeAspect="1"/>
          </p:cNvGraphicFramePr>
          <p:nvPr/>
        </p:nvGraphicFramePr>
        <p:xfrm>
          <a:off x="6069013" y="4841875"/>
          <a:ext cx="28590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6" name="Equation" r:id="rId32" imgW="1879600" imgH="355600" progId="Equation.DSMT4">
                  <p:embed/>
                </p:oleObj>
              </mc:Choice>
              <mc:Fallback>
                <p:oleObj name="Equation" r:id="rId32" imgW="1879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4841875"/>
                        <a:ext cx="2859087" cy="541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1554"/>
              </p:ext>
            </p:extLst>
          </p:nvPr>
        </p:nvGraphicFramePr>
        <p:xfrm>
          <a:off x="101600" y="6273800"/>
          <a:ext cx="8951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7" name="Equation" r:id="rId34" imgW="5181480" imgH="253800" progId="Equation.DSMT4">
                  <p:embed/>
                </p:oleObj>
              </mc:Choice>
              <mc:Fallback>
                <p:oleObj name="Equation" r:id="rId34" imgW="5181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1600" y="6273800"/>
                        <a:ext cx="89519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6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29344</TotalTime>
  <Words>2957</Words>
  <Application>Microsoft Office PowerPoint</Application>
  <PresentationFormat>On-screen Show (4:3)</PresentationFormat>
  <Paragraphs>281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Equation</vt:lpstr>
      <vt:lpstr>משוואה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CB Model:  A deceleration “break” in SN-GRB  afterglows  when the swept-in mass/energy     the  initial CB rest mass,  and an exit  break*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Arnon</dc:creator>
  <cp:lastModifiedBy>Arnon</cp:lastModifiedBy>
  <cp:revision>724</cp:revision>
  <dcterms:created xsi:type="dcterms:W3CDTF">2017-04-02T13:34:44Z</dcterms:created>
  <dcterms:modified xsi:type="dcterms:W3CDTF">2018-08-07T02:36:02Z</dcterms:modified>
</cp:coreProperties>
</file>