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04" r:id="rId4"/>
    <p:sldId id="317" r:id="rId5"/>
    <p:sldId id="318" r:id="rId6"/>
    <p:sldId id="321" r:id="rId7"/>
    <p:sldId id="316" r:id="rId8"/>
    <p:sldId id="313" r:id="rId9"/>
    <p:sldId id="319" r:id="rId10"/>
    <p:sldId id="323" r:id="rId11"/>
    <p:sldId id="322" r:id="rId12"/>
    <p:sldId id="314" r:id="rId13"/>
    <p:sldId id="305" r:id="rId14"/>
    <p:sldId id="324" r:id="rId15"/>
    <p:sldId id="325" r:id="rId16"/>
    <p:sldId id="326" r:id="rId17"/>
    <p:sldId id="327" r:id="rId18"/>
    <p:sldId id="328" r:id="rId19"/>
    <p:sldId id="329" r:id="rId20"/>
    <p:sldId id="320" r:id="rId21"/>
    <p:sldId id="330" r:id="rId22"/>
    <p:sldId id="33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3C1B"/>
    <a:srgbClr val="A2113B"/>
    <a:srgbClr val="246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20" autoAdjust="0"/>
  </p:normalViewPr>
  <p:slideViewPr>
    <p:cSldViewPr>
      <p:cViewPr>
        <p:scale>
          <a:sx n="75" d="100"/>
          <a:sy n="75" d="100"/>
        </p:scale>
        <p:origin x="-190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7466-7610-48AC-9AB1-36C00BF589E5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D0807-5E5E-4BE2-A96A-A2F2D9FD0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1.jpeg"/><Relationship Id="rId5" Type="http://schemas.microsoft.com/office/2007/relationships/hdphoto" Target="../media/hdphoto2.wdp"/><Relationship Id="rId6" Type="http://schemas.openxmlformats.org/officeDocument/2006/relationships/image" Target="../media/image22.jpeg"/><Relationship Id="rId7" Type="http://schemas.microsoft.com/office/2007/relationships/hdphoto" Target="../media/hdphoto3.wdp"/><Relationship Id="rId8" Type="http://schemas.openxmlformats.org/officeDocument/2006/relationships/image" Target="../media/image23.jpeg"/><Relationship Id="rId9" Type="http://schemas.microsoft.com/office/2007/relationships/hdphoto" Target="../media/hdphoto4.wdp"/><Relationship Id="rId10" Type="http://schemas.openxmlformats.org/officeDocument/2006/relationships/image" Target="../media/image24.jpeg"/><Relationship Id="rId11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7.wdp"/><Relationship Id="rId5" Type="http://schemas.openxmlformats.org/officeDocument/2006/relationships/image" Target="../media/image40.jpeg"/><Relationship Id="rId6" Type="http://schemas.microsoft.com/office/2007/relationships/hdphoto" Target="../media/hdphoto8.wdp"/><Relationship Id="rId7" Type="http://schemas.openxmlformats.org/officeDocument/2006/relationships/image" Target="../media/image41.JPG"/><Relationship Id="rId8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8153400" cy="6019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3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Progress on the Development of Astrophysics and Space Science at     Viet Nam National University HCMC</a:t>
            </a:r>
            <a:r>
              <a:rPr lang="en-US" sz="3000" b="1" dirty="0" smtClean="0">
                <a:solidFill>
                  <a:srgbClr val="002060"/>
                </a:solidFill>
                <a:latin typeface="Comic Sans MS"/>
                <a:cs typeface="Comic Sans MS"/>
              </a:rPr>
              <a:t/>
            </a:r>
            <a:br>
              <a:rPr lang="en-US" sz="3000" b="1" dirty="0" smtClean="0">
                <a:solidFill>
                  <a:srgbClr val="002060"/>
                </a:solidFill>
                <a:latin typeface="Comic Sans MS"/>
                <a:cs typeface="Comic Sans MS"/>
              </a:rPr>
            </a:br>
            <a:r>
              <a:rPr lang="en-US" b="1" dirty="0">
                <a:solidFill>
                  <a:srgbClr val="002060"/>
                </a:solidFill>
                <a:latin typeface="Comic Sans MS"/>
                <a:cs typeface="Comic Sans MS"/>
              </a:rPr>
              <a:t/>
            </a:r>
            <a:br>
              <a:rPr lang="en-US" b="1" dirty="0">
                <a:solidFill>
                  <a:srgbClr val="002060"/>
                </a:solidFill>
                <a:latin typeface="Comic Sans MS"/>
                <a:cs typeface="Comic Sans MS"/>
              </a:rPr>
            </a:br>
            <a:r>
              <a:rPr lang="en-US" b="1" dirty="0" smtClean="0">
                <a:solidFill>
                  <a:srgbClr val="00206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omic Sans MS"/>
                <a:cs typeface="Comic Sans MS"/>
              </a:rPr>
              <a:t/>
            </a:r>
            <a:br>
              <a:rPr lang="en-US" b="1" dirty="0">
                <a:solidFill>
                  <a:srgbClr val="002060"/>
                </a:solidFill>
                <a:latin typeface="Comic Sans MS"/>
                <a:cs typeface="Comic Sans MS"/>
              </a:rPr>
            </a:br>
            <a:r>
              <a:rPr lang="en-US" b="1" dirty="0" smtClean="0">
                <a:solidFill>
                  <a:srgbClr val="002060"/>
                </a:solidFill>
                <a:latin typeface="Comic Sans MS"/>
                <a:cs typeface="Comic Sans MS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omic Sans MS"/>
                <a:cs typeface="Comic Sans MS"/>
              </a:rPr>
            </a:br>
            <a:r>
              <a:rPr lang="en-US" b="1" dirty="0">
                <a:solidFill>
                  <a:srgbClr val="002060"/>
                </a:solidFill>
                <a:latin typeface="Comic Sans MS"/>
                <a:cs typeface="Comic Sans MS"/>
              </a:rPr>
              <a:t/>
            </a:r>
            <a:br>
              <a:rPr lang="en-US" b="1" dirty="0">
                <a:solidFill>
                  <a:srgbClr val="002060"/>
                </a:solidFill>
                <a:latin typeface="Comic Sans MS"/>
                <a:cs typeface="Comic Sans MS"/>
              </a:rPr>
            </a:br>
            <a:endParaRPr lang="en-US" sz="2000" b="1" dirty="0">
              <a:solidFill>
                <a:srgbClr val="EA3C1B"/>
              </a:solidFill>
              <a:latin typeface="Comic Sans MS"/>
              <a:cs typeface="Comic Sans MS"/>
            </a:endParaRPr>
          </a:p>
        </p:txBody>
      </p:sp>
      <p:sp>
        <p:nvSpPr>
          <p:cNvPr id="11266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8" name="AutoShape 14" descr="data:image/jpeg;base64,/9j/4AAQSkZJRgABAQAAAQABAAD/2wCEAAkGBxQQEhUUExQVFRUUGBgXFhYYGBwVGxgXFxYYFhgaFRoYHSggGBwmGxgYIjEiJSkrLi8uFyE1PTMsNygtLysBCgoKDg0OGxAQGiwmICYsLCwuLTQsLTQvLC8sLCwsLywsLCwsLCwsLCwsLCwsLCwsLCwsLCwsLCwsLCwsLCwsLP/AABEIAK4BIQMBEQACEQEDEQH/xAAcAAEAAgMBAQEAAAAAAAAAAAAABgcEBQgBAwL/xABNEAABAwICBgQICggEBQUAAAABAAIDBBEFIQYHEjFBURMiYXEUIzJCUnKBkRdUYoKSk6Gio8EWJFOxssLS0xUzQ9Fzg8Pw8SVEY4Sz/8QAGgEBAAIDAQAAAAAAAAAAAAAAAAQFAQIDBv/EADYRAAICAAMEBwgCAgIDAAAAAAABAgMEETESEyFRBUFhgaGx0RQiMlJxkcHwFUIj8TPhQ5Ki/9oADAMBAAIRAxEAPwC8UAQBAEAQBAEAQBAEAQBAEAQBAEAQGn0s0gjw+mfPJnbJjdxfIb7LR7rk8ACeC7UUyumoo0smoRzZ8dBZpJKGCSV21JK0yuPbK90lhyADgAOAACziVGNsox0XD7Cv4c2b5cDcIAgCAIAgCAIAgCAIAgCAIAgCAIAgCAIAgCAIAgCAIAgCAIAgCAIAgCA/L3hoJJAAFyTkABvJQHOmsjSw4jUEsJ6CG7Yh6XpSHtdbLkANxuvSYLDbmHHV6+hW32bcsloX7o/TdDS08f7OGNn0WAfkvP2y2pyfNssIrJJGwXM2CAIAgCAIAgCAIAgCAIAgCAIAgCAIAgCAIAgCAIAgCAx6+tZBG+WV2yyMFznG5sBv3ZlbRi5SUVqzDaSzZHPhHw34036En9Ck+w3/AC+Rz31fMfCPhvxpv0JP6E9hv+XyG+r5mRQac0NRI2OKfpHu3NbHISfuZDtWs8JdBbUlkvqjKtg+CZI1GOgQBAEBVWuXS7Yb4DC7rPANQR5rDmI+928/Jt6StejsNm97Lu9f3rImJty91FR0VP0skcf7R7WfScG/mrictmLfJEKKzaR1gAvJFweoD8veGgk7gLnju7kBEhrNwz4z+FN/bU3+PxHy+K9Tj7RXz8z34TMM+M/hTf20/j8R8vivUx7TXz8x8JmGfGfwpv7afx+I+XxXqPaK+fmSTDq9lRG2SPaLHC7S5j47g7iA8A2PNRJwcHsvz9DtGSks0ZS1MmgxrTSiopOinnDJLB2yGPfYHdfYaQDluOe7mpFWEttjtQXD6r8nOd0IPJswPhMwz4z+FN/bXX+PxHy+K9TT2ivn5j4TMM+M/hTf20/j8R8vivUe018/M3WCaQQVrdqBz3t9IxSMafVc9gDvYo9tE6nlPzX4Z0jNS0NouRuEB+J5Wsa5ziGtaC5xOQAAuSTwACyk28kG8iJ/CZhnxn8Kb+2pn8fiPl8V6nD2ivn5nvwmYZ8Z/Cm/tp/H4j5fFeo9pr5+Zk4dp7QVMjYoZnSPdua2GYntP+XkO05LSeCuhHaksl9V6m0b4SeSfgyR7Y7fcf8AZRsjqfpYAQBAEAQBAEAQEC10Yj0WH9GN88jGfNb4x3s6gHzlP6NhtXZ8l/0R8TLKBQq9AVoQyXVqPwVrKeSqcOvM4sYeUbDY25XftX9RvJUfSdrc1DqXn/on4WGUdos1VhKCAICPacaTNw2mdKbGR3ViZ6TyMr/JG893MhSMNQ7p7PV1nO2xQjmc21NQ+V7pJHFz3kuc47y4m5JXpoxUVktCrbbebNvoPTdLiFI3/wCZjvqz0n8q44qWzTJ9nnwN6VnNHTi8uWoQBAct6T4d4LWVENrCOV4aPkE7TPuFq9VRPbrjLsKmyOzJo1i6nMycLja6eJr/ACXSRh3ql4DvsutLG1Btcmbw+JHVoC8mW5ptL9ImYdTPnfmfJjZu25DfZb3ZEnkAV2w9DumorvNLJqEczmmvrHzyPlldtPkcXOPMnlyHADgAAvTwgoRUY6IqpScnmz4LYwTfVjoX/iEplmB8GiPW4dI/eGDs3Fx7QOOUHG4vcx2Y/E/AkUU7bzehfsUYY0NaA1rQAABYADIAAbgvPt58WWJ+1gBAVRro0r2R4DE7N1nVBHBu9sft3nst6StujcNm97Lu9SJibclsop9XJBCGC39Q1E3YqZrdfabGDyaG7Zt3ki/qhU3Ss3tRj1ak/CRWTZbCqSWEAQBAEAQBAEAQFJa88S26qGAHKGMuPrSnce5rG/SV30XXlBy5vyIOLlxSK1VoQzwoZOpNF8M8EpIIOMcbQ717Xefa4kryt1m8slLmy3hHZikbRcjYID5VNQ2JjnvcGsYC5zjkA0C5J9iyk28kG8jnHTPSGTFasvaHFjbtgj4hgu4uI4EgFx5Acmr0mGpjh68nr1lXbN2S4EbUo5Ey1RU23ikJ/Ztlf+GWfveoXSEsqH25HfDLOZ0KvOlkEAQFEa7MP6OvbKBlPE035vZdh+6Ge9X3Rk86nHk/Mr8VHKWZX6sSKeOQyjqzDq5stPHNcBr42yXOQAc0OuTwGa8nOLUnHtyLhPNZnPusTSs4lUktJ6CK7YRuuPOeRzdYdwA43XocHhtzDjq9fQrb7duXYRZSzgbfRXR+TEKhsEeV83v3hjB5Tj+4DiSFxvvjTDafd2nSutzeSOlMHwyOkhZDC3ZZGLAceZJPEk3JPMrzNlkrJOUtWWsYqKyRmLQyEBpNMdImYdSvmdYu8mNnpyEHZHdkSewFd8PQ7pqK7/oaWTUI5nNFXVPme6SRxc97i5zjxJNz/wCF6eMVFKK0KqTcnmz5LJqEBcmoV/iaocpGH3sI/JUvSq9+P0LDCfCy01VEoIAgCAIAgCAIAgOXtLMT8Lraia9w+R2yfkN6jPuNavU4evd1Rj2FTbLam2aldjmSPV5hXhWIU7CLta7pX+rF18+wuDW/OUbGWbumT7vudqI7U0dKLzJaBAEBTmubS/aPgMLuq2xqHDid7Y78hkT22HAhXPR2G/8ALLu9SHibf6IYVol/h+E1dVOLVE0DmNB3xMlGwB2PdtC/LIc7rMTvsRCEdE/vkIVKFbk9ciq1bEIsjUXTXrJpPQh2fa+Rp/kKrOlJZVxXaSsIvebLvVGTwgCArTXph23SwzgZwybJPJkrbH7zWe9WfRc8rHHmvIi4qOccyk1eFeEMk6xfTcuwmmoojZxjLZzyYx5Yxg9ZrQT8mw84qBXhMsRK2XPh+9hJnd/jUUQVTyKfSmp3SvaxjS57yGtaN5cTYALEpKKzehlJt5I6N0B0UbhtOG5GaSzpnji7g1p9FtyB7TxXmsViHdPPq6i0qrUI5EmUY6hAeONsygOddZGlX+I1R2D4iG7Ihwd6UnziMuwDdmvR4LD7mHHV6+hW32bcuGhE1MI5+pIi21wRtDabfi25Fx2XB9ywmnoZaaPysmC3NQb8qwdsJ9/Sj8lT9KrjF/X8E7CPgy21UEwIAgCAIAgCAICP6fYr4JQVEoNnbGwzntydRpHcXX9ikYWveWxic7ZbMGzmcBenKo9QwW7qIwnKoqiN5ELD2Cz5PYSWfRKp+lLeMYd5OwkeDkW0qgmBARTWLpWMNpiWkdPLdsLTnY+c8jk0H2kgcVLweH308notTldZsR7SAaptDjUyeHVILo2uJiDszLKDnI6+8B1+93dnYY/FbC3UNevsXIj4erN7bJlrlqNjDHt/aSRN9zxJ/IoXR0c712ZnbEPKtlAL0JWlvahKazauTm6Jg+aHuP8AGPcqbpWXGMfqTsIuDZbKqSWEAQGh07w7wnD6mMC5MbnNHN8fjG/eaF3w09i2Mu052x2oNHMoXqCqPUMBDIQwWBqxxDDqEmoqpv1jNsbBHI/o27i67WFu27vyHeQq/G132+5Be79Vx8SXh3XHjJ8Sfy618Nb/AKkh7onD+IBVy6Ov5eKJPtEOZm0OmwqP8iirpBwd0TI2nudLI0LSWE2PinFd+fkmbKzPRMkNJPI/N0Rj7HOaXe5l2/eUaSS0eZumyv8AXHpX0EXgcTvGzC8hHmRHK3e/MdwPMKw6Ow23LeS0Xn/0R8TbsrZRSSvSvN1ofo+7EapkDbhp60rh5kY8o95uAO1wXDEXqmty+31OlVe3LI3mt+mbFXhjGhrGQRNa0bg1u00AdlgFw6Ok5U5vmzpiVlLuISpxGLV1Bu8ZWDm2E+4y/wC6qeldId/4J2E6y4lTEwIAgCAIAgCAICpde+LZU9KDvJmeOwXZH7DeT6Kt+i6+Mp9xDxcuCiVErghHhKAv2jxSHAMNpWzteXOGbGAF3SPBkf5RaLAm178l591zxd8nH9WhZKUaoLM10muik4QVB7+jH7nldf4qz5l4+hr7VAxJddcfmUjye2Vrf3NK2XRMuuXgavFJdRXWkWkD8QqzPMwkXaBC1x6sYN+jDgL553dbe4mw3KypoVNexF9/bzIs7HOWbJxBrOrGsayDD2ta0BrWhsjgGgWAAaBkAoDwFTecrPIk7+eWSiRzTfS2trY446qAQsD9tto5Iy5zWlu+Qm4Afw5hScNhqqpOUJZv6r8HG62cllJZEPU04Ex0Pfi8cB8AbIInvLi5rInAuADD1pAfRAyULEeyuX+XLPv/AASKt6l7uhuzFpI/9v8ASp2fmFwzwC5eJ1yvZ83aPaQyeVJUN/8AtNb/AASLO/wUdEv/AF9Ua7F76/E8/QXG3+VO/wCdVPP7iU9swi0j/wDKM7q59Z8ptV2JOBMk0NhvL55Dbv6hWy6Qw60T+y9TDw9j1ZGsR0ejp8n11I4jzYTJMe67Y9kHvIUmF7npCXfkvycXWlrJGiPZu9ykHIIYJFonoZU4ntGHo2sYQ1z3usASL2AAJJt2W7VGxGLro4S1O1dMp6FkYPqcp2WNTNJMfRYOib3He494IVbZ0pN/AkvElRwsVqTXCNF6Okt0FPEwjztnaf8ATddx96g2Yi2z4pM7xrjHRG4XE3NZpJjcdDTyTybmDJvFzjk1o7Sfdv4LrTU7ZqCNZzUVmzmXFMRkqpnzSm8kjtpx4dgHIAWAHIBenrrjXFRjoiqlJyebMQlbmp0Jqt0W8ApQ6Rtp57Pkvva3zI/YDc9rjyC87jsRvbMlotPUs6K9iPaVxrqH/qX/ACY/4nqy6N/4O9/gi4r4yBqwIpZ+oZ/6xUjnGw+55/3VV0qvdi+1k3CasuhUpNPl4Qz0m+8LOTB9GuB3G6wD1AEAQBACgOZdOMa8Orppgbs2tiP/AIbOq0jvsXfOXp8LVuqlHr6yquntTbNEpByJDoBg3htfDGRdjT0snqR2cb9hOy35yjYu3d0t9y7ztTDamjoytw2GctMsUchbfZL2Nfs3tfZ2gbXsPcF5uM5R+FtFm0nqfiPCIG+TBEO6No/cFl2Terf3GSKo0+xB2J1jMNomt2WO8a5os0vbk4uI8yMXvzdlvAVthIKit32d372+REtbnLYiWho3gUVBTsgiGTc3OO97z5T3dp+wWG4KruulbNykSoQUFkjaLkbFLa+Km9RTR+hE9/1jw3/p/YrroqPuSfb5f7IWLfFIrFWpDOi9VlN0eF0w9IPf9OR7h9hC83jpbV8i0oWUESxRDqRrSDTuioriSYPkH+lH4x9+Rtk0+sQpNOEtt0XDmzlO6EdWVzjmuGeS7aWJkLfTf4x/eB5LT37Ssqui4LjN5/v7yI08U/6ogWLY3UVZvUTSS8bOd1R3MHVHsCsK6a6/gSRHlZKWrMBdDmEMhAWXqLxHYqpoDuljDx60TrWHe15+iqvpSvOCnyfmS8JLi0XYqQnBAEBQGtbSvw6p6KN14KckC258m5z+0DyR7T5y9BgMNuobT1fkV2It2nktCDqeRia6q8BZU1QmmcwQ05DrOcBtyb2Nsd4Fto9wHFQcfc4V7MdX5EnD1qTzfUXx/iMP7WP6bf8AdUGxLkWGaKM1zStfiILXBw6CPMEEeVJyV90amqePN/ggYr4kQVTyKWRqKf8ArszecBPukYPzVZ0ov8cX2/gl4R+8y71Rk81NXozRzZyUlO883QsJ95bddo4i2Pwyf3Zrsrkamq1b4bJ/7ZrDzjc+P7GuA+xdY4/EL+334mrqg9Ua+fVlGM4K2tgPACUuaPZkftXRY9/2hF9xq6eTZrpdEMZgH6viZlt+12gfv9ID7SuqxOFn8deX0/Uabu1aSMKbSDH6P/OpmztG9wjElxz8Q4W7y1bqnBWfDLLv9TXbujqsz90GudoOzUUj2kZExvDjftY8Nt71ifRb1hL7/rCxS60ffTHWbTS0MjaV7jNL4vZLXMLGuB23XIt5NwLE5uC1w+AsjanYuC4/UzZiI7Hu6lLq7IB6gLy1MaO+D0xqXi0lTbZvwhHk/SN3d2yqHpG/bs2FovMscNXsxz5liquJBCtZulZooRDBc1VT1Ig3NzQTsl4A8652W9p42Km4LD72W1L4Vr++Zxus2VktWfbVzoeMNgu+xqJbGV2/Z4iNp5DieJueVsYzE76fDRaeopq2F2kvUM7BAc/65KnbxN4/Zxxs+wyfzr0PR0cqPq2V2Kec8iDlTiMXQzWRS4fR08EV6iaOGJrgw2YHBgvtScc7+SD7FSew2XWSlLgm3+5Fhv4wilqV/pFp7W11w+Uxxn/SiuxtvlG+07uJt2KxpwdVWizfNkad85EYaNwA35ADmeAUo46m1r9Hp6eFs07ehEhtGx/VkfzIZvDRxLrbxvuuUL4Tlsx45a8l3m8q3FZs1S6nMID9SRObbaBG0A5txa7TexF94yOfYiaehlrI/KA3ehOI+C19NLuAka13qyeLcT3BxPsXDFQ26ZLs8uJ0plszTOnF5ctQgIFra0s8Dp+gidaeoBAI3sj3Of2E+SPafNU/AYbez2paLxZHxFuzHJalCBegK49QweEIZGyOSzmMwAsA9QwWBqPdbEX9tNIPxIT+Sruk1/hX1/DJeE+Jl7qhJ4QBAEAQBAajSOgpHxPkrI4nRxtLnOe0EtA5HeD3ZrtTOxSyrbzZpNRy945oxSWJ80joIzFEXHo4y4uLW8LlxJJ4nM716atSUUpPNlXJpvgYy3NDKwowiaM1AeYQ4GQMttFo3gXI37t+4laWbWy9jXqN4ZZ+9odK6O6RUtaz9WlY4NAuwdVzBuF2GxA4brLzN1FlT99FpCcZL3TJxzFo6OCSeU2ZGLnmTuDW8yTYDvWtVcrJKMdWZlJRWbIVoBgclVM7Fa0eNlzp4zuijIs0i/yTYdhJ3uym4q2MI7ivRavm/wB/eBxqg29uXcWIq4kBAEBzNp9VdLiNW4Z+Nc36sCP+VenwkdmiK7PPiVd7zmzQqQcgBcgDMnIDmTuAQJZk80X1W1VVZ8/6tEfSF5HDsZ5vzrHsKgX9IV18I8X4fck14aUteBZdNgWH4HA6o2M2DOV/XkcdwawnIFxsLNsFVyuuxU1DPu6iUoQqWZRuk+Py4hUOnl45MYMwxg3Nb+Z4kkq9opjTDZj/ALK+yxzebNUuxoS7VzoccSnu8EU8RHSu3bR3iNp5niRuHIkKHjMVuY5L4np6neirbfHQ3mvHDmxVFM9rQ1roTGABYAQuuAAN2UgHsXDoubcZJ88/v/o6YqOTTK1VmQzwi6GTqTRbEvCqOCbjJG0u9e1nj6QK8rdDd2SjyZbwltRTMjGMTjpIZJ5TZkbdo8zwAHMk2AHMha11yskox1YlJRWbOZNIMYkraiSeXynnIXuGNHksb2Ae/M8V6imqNUFCJVWTc5Zs166GhvsG0MrayISwQF8ZJAdtsZctyNg9wJF8r7sjyUezFU1y2ZS4951jTOSzSM74NcT+K/iw/wBxae34f5vB+ht7PZyHwa4n8V/Fh/uJ7fh/m8H6D2ezkaDGMJmo5TFOzYkABLdprsjuzYSPtUiu2FkdqDzRzlBxeTMJbmhO9SzrYkO2GQfaw/kq/pL/AIe9fklYX4y/FQFgEAQBAEBj19bHBG6SV7WMaLuc42A/75LaMXJ5RWbMNpLNlCaxNOnYk/o4rspmG4ByMjhue8cBybw3nPdf4PBqlbUvi8ivvv2+C0IWpxHNzotozPiMwjhFgLdJIR1Y283czybvPdcjjfiIUx2pfbmdK63N5IuWr1V0L4GRNa5j2NsJ2nruO8mQeS+57MhkLKkj0jcpOXVyJzw8Gsiq9J9C6vCniTN0bT1KiK7dk8Nqx2oj7bZ5Eq2oxVWIWz18n+8SJOqVbzR+odMn1UlMzEi6emgeXlrQ0OebWaZNweByyJBO+6w8Iq1J08JP94BXbTW3oX7g2LQ1cYkp5GyMOVxwPJwObT2EArz9lcq5bM1kywjJSWaM5aGxq9INIKegj6SokDAfJbvc88mNGZP2DjZdaqZ2vKCNZzUVmylNMNZdRW3jhvTwHKzT4x4+W8bh8lvaCXK7w+AhVxlxfgQLMRKXBcEQYBTyOZ+A4aauoigDtkyvDNq21sg7za4vYXNrrndZu4OfI2hHakkdC6L6EUmHgGNm1LbOZ/Wf27PBg7Gge1edvxdl3xPhyLOFUYaEhlkDGlziGtaCSSbAAC5JPAWUdLPgjoc86xtMTiU1mEiniJ6Ju7aO4yOHM8Adw5EleiweF3Mc38T19Ctvt23w0IiphHNrozgEuIVDYIt5ze85hjB5Tne/IcSQFyvujTDakdK63N5I6TwPCIqKBkELbMYPa48XOPFxOZXmbbJWScpalpGKiskQjXlRbdFHIBnFML+q9rmn72wp3Rk8rWuaOGKWcCjleleEMF5aj8R6SifCTnBKbD5EnXH3uk9yoek4ZW7XNFjhZZwyIlrh0r8Jm8Eid4qB3jCNz5hkR2hmY7yeQUzo7DbEd5LV6fT/ALOOJtzeyiulZEQ2ui+BPr6mOnZltZvd6EY8p3s3DtIHFcb7lTW5v9Z0qg5yyOmsPomU8TIo27LI2hrRyAFvae1eYnJyk5PVlqkkskZC1MhAUFrobbEj2wxn+IfkvQdG/wDB3sr8V8ZBVPIpM9UElsUiHpMlH4Zd+Sg9IrOh/VEjDP8AyHQi88WQQGrx7SCnoWsdUyCNr3bDTZzrusXbmgm1hv3bua61UztbUFmaymorNmom1kYa0XNUD2NZI4+4MXZYG9/18jR318yN4zrjgYCKaF8ruDpLRs7wM3HuIapNfRc38byOUsVFaFX6R6T1OIPDqiS4GbY29VjPVbz7Tc9qtacPXSsoLv6yJZbKeprKSmfM4MiY6R53NY0vd7m5rrKSis5PJGii3oWHotqmnmIfWHoI9/RtIdI7v3tZ9p7Aq2/pKEeFfF8+ok14VvjIuLCMKhpImxQMEbG7gOJ4lxObieZzVNZZKyW1J5snRiorJGatDJFtLqiSocMPpzZ8zb1Eo/0KYmzj6782tHrHgpVCjBb2ei0XN+i6znPj7qIVptqpDW9LQA9UdaAkuJsN8bjntc2nfwtuM7DdI5vZt+/qR7cNwzgVvgmNVFBL0kD3RvBs5pGTrHNsjTv45HMcLFWVtULY5SWa/dCLGcoPgWZV65AaYdHARVG4IdnEwjzwQbuB4Ny3G53XrI9Fvb4v3fElPFrZ04lWYpiUtVIZZ5HSSO3udy5NAyaOwWCta641x2YrJEOUnJ5s/eHYTNUNkfHGXMhY58j9zWNa3aN3HK9hkN5WJ2wg0pPi9DMYSlxRhLoaEt1UU+3ilPyZ0jz7InAfaQoePllRLu8yRhlnYjopecLIq7WxiFZP+qUtNUuiFjNI2J5Eh3hjSBm0byRvOXA3tMBCqP8AknJZ9SzX3IuIc37sUVh+i1b8TqfqZP6Va+0VfOvuiHup8mes0UrnEAUdTckAXieBc5ZkiwHackeJpX919xup8mX1oHomzDKcMydM+zpnji7g1vyW3IHtPFefxWJd88+rqLGqtQjkSVRjqR/T/DjU4fUxtaXO2NprQLkujIkaGgZkktAt2qRhZ7F0ZdpztjtQaOf/ANFq34nU/Uyf0r0PtFXzr7ord1Pkx+i1b8TqfqZP6U9oq+dfdDdT5M32ioxLDxU9FR1W1PEGNd0L+o8Oyf5PBrn27SFHv3FzjtTXB8zrXvIZ5Jmh/Reu+J1X1Mn9Kke0U/Mvujlup8mP0WrfidV9TJ/SntFXzr7obqfJl06q9FDQU3SSttUT2c8Hexg8hnYc7ntNuAVJjsTvZ5R0X7mT6KtiPHUm6gncIAgKV1v4HUz14fDTzSt6GMbTI3PFw6S4u0Wvuy7Qrvo+6uFOUpJcX1/QhYmEpS4IhP6LVvxOp+pk/pU72ir5190Rt1PkyTatcBqocTpnyU07GAybTnRPa0XgkAuSLDMhRcbdXKiSUlnw6+1HaiuSmm0X0qAsAgPhV0kczdmRjJG+i9ocPcQsxk4vNPIw0nqaCr0Aw6XyqSMepeL/APMhSY4y+P8AZ+fmaOmD1RgnVZhv7F/10v8AUt/5DEc/BehruK+RlUmrrDY8xStd67nyfY9xC1ljr5f2/HkZVMF1EioqGKBuzFGyNvosaGD3NCjSnKTzk8zokloZC1MhAfGre5rHFjdt4BLW3Ddp1sgSdwvxWYpN8TD04GDgGE+DscXuD55XdJPLa228i1gODGgBrW8ABxuT0ts23w0Wi/fExGORsKidsbXPe4NY0Euc42AA3kk7guaTbyRlvLU541k49TV1Vt00WyALPmzaZjwJZwsBkT1jfO1gvRYKmyqvKb7uRW3zjKWcSJqYcSY6tNGqbEJ3MqJSNgbTYR1TKOPX4AcQM873FlCxuIspjnBd/I70Vxm+Ja2sCOOjwioZExsbNgRta0ADxj2sOQ9Y5qpwm1ZiIuTzeef2JluUa3kc8L0ZWFh6jqfar5H8GQOHznSR2+wOVb0pLKpLtJWEXvMvRURPCAIAgCAIAgCAIAgCAIAgCAIAgCAIAgCAIAgCAIAgCAIAgCAw8XxSKkidNM8MjZvJ+wAbyTwAzK3rrlZLZiuJiUlFZsoDTrTmXE3bIvHTtPUivm6250tt7uzcO3evQYXBxoWesufoV1t7nw6jU6N6N1GISdHAy9vLecmMHN7vyFyeS7XXwpWc2c4Vym+BZGL6oWtpPEPc+qZ1iXHZbLlmxrdzOw33nM2NxWV9Jt2e8vd8iVPCrZ93UqeCaSCQOaXRyxOyPkuY9p4g7iDkQe5W7UZxyfFMhpuLLK0v01biGDt3CYzRxzMHAhr5A9o9B2xlyNxwVZh8K6cT2ZNryJdlu3V2lXq1IZbWoSnzq5P+EwfiOP72qn6Vl8K+pNwi4Mt1VBMCAIAgCAIAgCAIAgCAIAgCAIAgCAIAgCAIAgCAIAgCAIAgNfjuMw0ULpp3bLG+0uPBrBxceX5LpVVK2WzHU1lJRWbOeNM9LZsTl2n9WJpPRRA5NHM+k8jefdkvR4bDRojktetlbba5vsN3oJq5lr9mae8VNvHB8o+QD5LflH2X3jhisdGr3YcZeCOlWHcuL0LxwvDYqWNsUDGxxt3NH2kneSeJOZVFOyU5bUnmyfGKiskZa0MlX62tB+ma6sp2+NaLzMA/zGgeWBxe0b+YHMZ2mAxey93N8OrsIuIp2veRS6uyAeoYLx1GU+zQyv8ATndbuayMfv2lRdJyztS5IscKvcLGVaSQgCAIAgCAIAgCAIAgCAIAgCAIAgCAIAgCAIAgCAIAgCAwcaxaKjhfNM7ZYwZ8yeDWji4nIBb11yskox1NZSUVmznbTDSibFJw5wIaDswwi52bmwFh5T3ZXPHIDgvSYbDxohktet/vUVtljskWFq/1YBmzUVzQ52RZAcw3tl4Od8ncON+Fdi+kM/cq05+hJpw+XGRaoCqSWEAQBAUPrX0N8Dl8Ihb4iZ3WA3RSHMjsa7MjkbjLJX2AxW8jsS1XiivxFWy9paEAViRjofVJT7GFwXFi8yP98r7fdAXnMfLO+Xd5FnQv8aJgoZ2CAIAgCAIAgCAIAgCAIAgCAIAgCAIAgCAIAgCAIAgCA+FbVsgjdJI4MYwFznHcAFtGLk8lqYbyWbOfNL9I58aqmsia8sDi2nhG883v4bRGZO5o9pPocPRDDV5y163+P3UrrLJWyyRaOr/V9Hh4Es2zJUkeVvbFcZiO/HgXb+VhvqsXjZXe7HhHz+pLqoUOL1JyoJ3CAIAgCAxMVw6OqhfDK3aZI0tcPzHIg2IPAgLaE3CSlHVGJJSWTOZ9J8DkoKl8EmZbm124PYfJcO/jyII4L1FFyugpoqrIOEsjonQun6KgpGHeIIr95YCftJXm8RLatk+1lnX8KN0uJuEAQBAEAQBAEAQBAEAQBAEAQBAEAQBAEAQBAEAQBACUBSGnmkcuMVLaKiBfE13m7pXje9x4Rt4Hdx9G15haI4aG9s18uz6sg2zdktiJY2guhUWGR3yfO8eMlt7dlnosv7Ta54AVuKxUr5dnUiTVUoLtJSop1CAIAgCAIAgINrY0UNdS9JE288ALmW3vYfLZ2nK47RbiVOwGJ3U8paM4X17Sz60TWniDGtaNzQAPYLKE3m8zuj6LACAIAgCAIAgCAIAgCAIAgCAIAgCAIAgCAIAgCAIAgK51l6QyyvbhlFd082Uxb5kZF9knzbjNxO5vrBWODpjFb+3Radr/AHxI902/cjqSDQfQ+LDIrCz5ngdLLbf8lvJg4D2lR8TiZXyzenUjeqpQRJlGOoQBAEAQBAEAQBAEAQBAEAQBAEAQBAEAQBAEAQBAEAQBAEAQBAEAQBAEBo9LsdNHCOjb0lRK7o6eIZl8rhlf5LfKJyyG8XXfD07yXF5JcW+w0nLJcNTE0I0UFCx0krulq5+tPMc7km5a35IPvOfIDfE4jevKPCK0RrXXs8XqSdRTqEAQBAEAQBAEAQBAEAQBAEAQBAEAQBAEAQBAEAQBAEAQBAEAQBAEAQBAEBocGo+nlNbJYuIMcDeEUIdY/wDMeRdx5Brc9m572S2Y7tfV9r9F1fc0is3tG+XA3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0" name="AutoShape 16" descr="data:image/jpeg;base64,/9j/4AAQSkZJRgABAQAAAQABAAD/2wCEAAkGBxQQEhUUExQVFRUUGBgXFhYYGBwVGxgXFxYYFhgaFRoYHSggGBwmGxgYIjEiJSkrLi8uFyE1PTMsNygtLysBCgoKDg0OGxAQGiwmICYsLCwuLTQsLTQvLC8sLCwsLywsLCwsLCwsLCwsLCwsLCwsLCwsLCwsLCwsLCwsLCwsLP/AABEIAK4BIQMBEQACEQEDEQH/xAAcAAEAAgMBAQEAAAAAAAAAAAAABgcEBQgBAwL/xABNEAABAwICBgQICggEBQUAAAABAAIDBBEFIQYHEjFBURMiYXEUIzJCUnKBkRdUYoKSk6Gio8EWJFOxssLS0xUzQ9Fzg8Pw8SVEY4Sz/8QAGgEBAAIDAQAAAAAAAAAAAAAAAAQFAQIDBv/EADYRAAICAAMEBwgCAgIDAAAAAAABAgMEETESEyFRBUFhgaGx0RQiMlJxkcHwFUIj8TPhQ5Ki/9oADAMBAAIRAxEAPwC8UAQBAEAQBAEAQBAEAQBAEAQBAEAQGn0s0gjw+mfPJnbJjdxfIb7LR7rk8ACeC7UUyumoo0smoRzZ8dBZpJKGCSV21JK0yuPbK90lhyADgAOAACziVGNsox0XD7Cv4c2b5cDcIAgCAIAgCAIAgCAIAgCAIAgCAIAgCAIAgCAIAgCAIAgCAIAgCAIAgCA/L3hoJJAAFyTkABvJQHOmsjSw4jUEsJ6CG7Yh6XpSHtdbLkANxuvSYLDbmHHV6+hW32bcsloX7o/TdDS08f7OGNn0WAfkvP2y2pyfNssIrJJGwXM2CAIAgCAIAgCAIAgCAIAgCAIAgCAIAgCAIAgCAIAgCAx6+tZBG+WV2yyMFznG5sBv3ZlbRi5SUVqzDaSzZHPhHw34036En9Ck+w3/AC+Rz31fMfCPhvxpv0JP6E9hv+XyG+r5mRQac0NRI2OKfpHu3NbHISfuZDtWs8JdBbUlkvqjKtg+CZI1GOgQBAEBVWuXS7Yb4DC7rPANQR5rDmI+928/Jt6StejsNm97Lu9f3rImJty91FR0VP0skcf7R7WfScG/mrictmLfJEKKzaR1gAvJFweoD8veGgk7gLnju7kBEhrNwz4z+FN/bU3+PxHy+K9Tj7RXz8z34TMM+M/hTf20/j8R8vivUx7TXz8x8JmGfGfwpv7afx+I+XxXqPaK+fmSTDq9lRG2SPaLHC7S5j47g7iA8A2PNRJwcHsvz9DtGSks0ZS1MmgxrTSiopOinnDJLB2yGPfYHdfYaQDluOe7mpFWEttjtQXD6r8nOd0IPJswPhMwz4z+FN/bXX+PxHy+K9TT2ivn5j4TMM+M/hTf20/j8R8vivUe018/M3WCaQQVrdqBz3t9IxSMafVc9gDvYo9tE6nlPzX4Z0jNS0NouRuEB+J5Wsa5ziGtaC5xOQAAuSTwACyk28kG8iJ/CZhnxn8Kb+2pn8fiPl8V6nD2ivn5nvwmYZ8Z/Cm/tp/H4j5fFeo9pr5+Zk4dp7QVMjYoZnSPdua2GYntP+XkO05LSeCuhHaksl9V6m0b4SeSfgyR7Y7fcf8AZRsjqfpYAQBAEAQBAEAQEC10Yj0WH9GN88jGfNb4x3s6gHzlP6NhtXZ8l/0R8TLKBQq9AVoQyXVqPwVrKeSqcOvM4sYeUbDY25XftX9RvJUfSdrc1DqXn/on4WGUdos1VhKCAICPacaTNw2mdKbGR3ViZ6TyMr/JG893MhSMNQ7p7PV1nO2xQjmc21NQ+V7pJHFz3kuc47y4m5JXpoxUVktCrbbebNvoPTdLiFI3/wCZjvqz0n8q44qWzTJ9nnwN6VnNHTi8uWoQBAct6T4d4LWVENrCOV4aPkE7TPuFq9VRPbrjLsKmyOzJo1i6nMycLja6eJr/ACXSRh3ql4DvsutLG1Btcmbw+JHVoC8mW5ptL9ImYdTPnfmfJjZu25DfZb3ZEnkAV2w9DumorvNLJqEczmmvrHzyPlldtPkcXOPMnlyHADgAAvTwgoRUY6IqpScnmz4LYwTfVjoX/iEplmB8GiPW4dI/eGDs3Fx7QOOUHG4vcx2Y/E/AkUU7bzehfsUYY0NaA1rQAABYADIAAbgvPt58WWJ+1gBAVRro0r2R4DE7N1nVBHBu9sft3nst6StujcNm97Lu9SJibclsop9XJBCGC39Q1E3YqZrdfabGDyaG7Zt3ki/qhU3Ss3tRj1ak/CRWTZbCqSWEAQBAEAQBAEAQFJa88S26qGAHKGMuPrSnce5rG/SV30XXlBy5vyIOLlxSK1VoQzwoZOpNF8M8EpIIOMcbQ717Xefa4kryt1m8slLmy3hHZikbRcjYID5VNQ2JjnvcGsYC5zjkA0C5J9iyk28kG8jnHTPSGTFasvaHFjbtgj4hgu4uI4EgFx5Acmr0mGpjh68nr1lXbN2S4EbUo5Ey1RU23ikJ/Ztlf+GWfveoXSEsqH25HfDLOZ0KvOlkEAQFEa7MP6OvbKBlPE035vZdh+6Ge9X3Rk86nHk/Mr8VHKWZX6sSKeOQyjqzDq5stPHNcBr42yXOQAc0OuTwGa8nOLUnHtyLhPNZnPusTSs4lUktJ6CK7YRuuPOeRzdYdwA43XocHhtzDjq9fQrb7duXYRZSzgbfRXR+TEKhsEeV83v3hjB5Tj+4DiSFxvvjTDafd2nSutzeSOlMHwyOkhZDC3ZZGLAceZJPEk3JPMrzNlkrJOUtWWsYqKyRmLQyEBpNMdImYdSvmdYu8mNnpyEHZHdkSewFd8PQ7pqK7/oaWTUI5nNFXVPme6SRxc97i5zjxJNz/wCF6eMVFKK0KqTcnmz5LJqEBcmoV/iaocpGH3sI/JUvSq9+P0LDCfCy01VEoIAgCAIAgCAIAgOXtLMT8Lraia9w+R2yfkN6jPuNavU4evd1Rj2FTbLam2aldjmSPV5hXhWIU7CLta7pX+rF18+wuDW/OUbGWbumT7vudqI7U0dKLzJaBAEBTmubS/aPgMLuq2xqHDid7Y78hkT22HAhXPR2G/8ALLu9SHibf6IYVol/h+E1dVOLVE0DmNB3xMlGwB2PdtC/LIc7rMTvsRCEdE/vkIVKFbk9ciq1bEIsjUXTXrJpPQh2fa+Rp/kKrOlJZVxXaSsIvebLvVGTwgCArTXph23SwzgZwybJPJkrbH7zWe9WfRc8rHHmvIi4qOccyk1eFeEMk6xfTcuwmmoojZxjLZzyYx5Yxg9ZrQT8mw84qBXhMsRK2XPh+9hJnd/jUUQVTyKfSmp3SvaxjS57yGtaN5cTYALEpKKzehlJt5I6N0B0UbhtOG5GaSzpnji7g1p9FtyB7TxXmsViHdPPq6i0qrUI5EmUY6hAeONsygOddZGlX+I1R2D4iG7Ihwd6UnziMuwDdmvR4LD7mHHV6+hW32bcuGhE1MI5+pIi21wRtDabfi25Fx2XB9ywmnoZaaPysmC3NQb8qwdsJ9/Sj8lT9KrjF/X8E7CPgy21UEwIAgCAIAgCAICP6fYr4JQVEoNnbGwzntydRpHcXX9ikYWveWxic7ZbMGzmcBenKo9QwW7qIwnKoqiN5ELD2Cz5PYSWfRKp+lLeMYd5OwkeDkW0qgmBARTWLpWMNpiWkdPLdsLTnY+c8jk0H2kgcVLweH308notTldZsR7SAaptDjUyeHVILo2uJiDszLKDnI6+8B1+93dnYY/FbC3UNevsXIj4erN7bJlrlqNjDHt/aSRN9zxJ/IoXR0c712ZnbEPKtlAL0JWlvahKazauTm6Jg+aHuP8AGPcqbpWXGMfqTsIuDZbKqSWEAQGh07w7wnD6mMC5MbnNHN8fjG/eaF3w09i2Mu052x2oNHMoXqCqPUMBDIQwWBqxxDDqEmoqpv1jNsbBHI/o27i67WFu27vyHeQq/G132+5Be79Vx8SXh3XHjJ8Sfy618Nb/AKkh7onD+IBVy6Ov5eKJPtEOZm0OmwqP8iirpBwd0TI2nudLI0LSWE2PinFd+fkmbKzPRMkNJPI/N0Rj7HOaXe5l2/eUaSS0eZumyv8AXHpX0EXgcTvGzC8hHmRHK3e/MdwPMKw6Ow23LeS0Xn/0R8TbsrZRSSvSvN1ofo+7EapkDbhp60rh5kY8o95uAO1wXDEXqmty+31OlVe3LI3mt+mbFXhjGhrGQRNa0bg1u00AdlgFw6Ok5U5vmzpiVlLuISpxGLV1Bu8ZWDm2E+4y/wC6qeldId/4J2E6y4lTEwIAgCAIAgCAICpde+LZU9KDvJmeOwXZH7DeT6Kt+i6+Mp9xDxcuCiVErghHhKAv2jxSHAMNpWzteXOGbGAF3SPBkf5RaLAm178l591zxd8nH9WhZKUaoLM10muik4QVB7+jH7nldf4qz5l4+hr7VAxJddcfmUjye2Vrf3NK2XRMuuXgavFJdRXWkWkD8QqzPMwkXaBC1x6sYN+jDgL553dbe4mw3KypoVNexF9/bzIs7HOWbJxBrOrGsayDD2ta0BrWhsjgGgWAAaBkAoDwFTecrPIk7+eWSiRzTfS2trY446qAQsD9tto5Iy5zWlu+Qm4Afw5hScNhqqpOUJZv6r8HG62cllJZEPU04Ex0Pfi8cB8AbIInvLi5rInAuADD1pAfRAyULEeyuX+XLPv/AASKt6l7uhuzFpI/9v8ASp2fmFwzwC5eJ1yvZ83aPaQyeVJUN/8AtNb/AASLO/wUdEv/AF9Ua7F76/E8/QXG3+VO/wCdVPP7iU9swi0j/wDKM7q59Z8ptV2JOBMk0NhvL55Dbv6hWy6Qw60T+y9TDw9j1ZGsR0ejp8n11I4jzYTJMe67Y9kHvIUmF7npCXfkvycXWlrJGiPZu9ykHIIYJFonoZU4ntGHo2sYQ1z3usASL2AAJJt2W7VGxGLro4S1O1dMp6FkYPqcp2WNTNJMfRYOib3He494IVbZ0pN/AkvElRwsVqTXCNF6Okt0FPEwjztnaf8ATddx96g2Yi2z4pM7xrjHRG4XE3NZpJjcdDTyTybmDJvFzjk1o7Sfdv4LrTU7ZqCNZzUVmzmXFMRkqpnzSm8kjtpx4dgHIAWAHIBenrrjXFRjoiqlJyebMQlbmp0Jqt0W8ApQ6Rtp57Pkvva3zI/YDc9rjyC87jsRvbMlotPUs6K9iPaVxrqH/qX/ACY/4nqy6N/4O9/gi4r4yBqwIpZ+oZ/6xUjnGw+55/3VV0qvdi+1k3CasuhUpNPl4Qz0m+8LOTB9GuB3G6wD1AEAQBACgOZdOMa8Orppgbs2tiP/AIbOq0jvsXfOXp8LVuqlHr6yquntTbNEpByJDoBg3htfDGRdjT0snqR2cb9hOy35yjYu3d0t9y7ztTDamjoytw2GctMsUchbfZL2Nfs3tfZ2gbXsPcF5uM5R+FtFm0nqfiPCIG+TBEO6No/cFl2Terf3GSKo0+xB2J1jMNomt2WO8a5os0vbk4uI8yMXvzdlvAVthIKit32d372+REtbnLYiWho3gUVBTsgiGTc3OO97z5T3dp+wWG4KruulbNykSoQUFkjaLkbFLa+Km9RTR+hE9/1jw3/p/YrroqPuSfb5f7IWLfFIrFWpDOi9VlN0eF0w9IPf9OR7h9hC83jpbV8i0oWUESxRDqRrSDTuioriSYPkH+lH4x9+Rtk0+sQpNOEtt0XDmzlO6EdWVzjmuGeS7aWJkLfTf4x/eB5LT37Ssqui4LjN5/v7yI08U/6ogWLY3UVZvUTSS8bOd1R3MHVHsCsK6a6/gSRHlZKWrMBdDmEMhAWXqLxHYqpoDuljDx60TrWHe15+iqvpSvOCnyfmS8JLi0XYqQnBAEBQGtbSvw6p6KN14KckC258m5z+0DyR7T5y9BgMNuobT1fkV2It2nktCDqeRia6q8BZU1QmmcwQ05DrOcBtyb2Nsd4Fto9wHFQcfc4V7MdX5EnD1qTzfUXx/iMP7WP6bf8AdUGxLkWGaKM1zStfiILXBw6CPMEEeVJyV90amqePN/ggYr4kQVTyKWRqKf8ArszecBPukYPzVZ0ov8cX2/gl4R+8y71Rk81NXozRzZyUlO883QsJ95bddo4i2Pwyf3Zrsrkamq1b4bJ/7ZrDzjc+P7GuA+xdY4/EL+334mrqg9Ua+fVlGM4K2tgPACUuaPZkftXRY9/2hF9xq6eTZrpdEMZgH6viZlt+12gfv9ID7SuqxOFn8deX0/Uabu1aSMKbSDH6P/OpmztG9wjElxz8Q4W7y1bqnBWfDLLv9TXbujqsz90GudoOzUUj2kZExvDjftY8Nt71ifRb1hL7/rCxS60ffTHWbTS0MjaV7jNL4vZLXMLGuB23XIt5NwLE5uC1w+AsjanYuC4/UzZiI7Hu6lLq7IB6gLy1MaO+D0xqXi0lTbZvwhHk/SN3d2yqHpG/bs2FovMscNXsxz5liquJBCtZulZooRDBc1VT1Ig3NzQTsl4A8652W9p42Km4LD72W1L4Vr++Zxus2VktWfbVzoeMNgu+xqJbGV2/Z4iNp5DieJueVsYzE76fDRaeopq2F2kvUM7BAc/65KnbxN4/Zxxs+wyfzr0PR0cqPq2V2Kec8iDlTiMXQzWRS4fR08EV6iaOGJrgw2YHBgvtScc7+SD7FSew2XWSlLgm3+5Fhv4wilqV/pFp7W11w+Uxxn/SiuxtvlG+07uJt2KxpwdVWizfNkad85EYaNwA35ADmeAUo46m1r9Hp6eFs07ehEhtGx/VkfzIZvDRxLrbxvuuUL4Tlsx45a8l3m8q3FZs1S6nMID9SRObbaBG0A5txa7TexF94yOfYiaehlrI/KA3ehOI+C19NLuAka13qyeLcT3BxPsXDFQ26ZLs8uJ0plszTOnF5ctQgIFra0s8Dp+gidaeoBAI3sj3Of2E+SPafNU/AYbez2paLxZHxFuzHJalCBegK49QweEIZGyOSzmMwAsA9QwWBqPdbEX9tNIPxIT+Sruk1/hX1/DJeE+Jl7qhJ4QBAEAQBAajSOgpHxPkrI4nRxtLnOe0EtA5HeD3ZrtTOxSyrbzZpNRy945oxSWJ80joIzFEXHo4y4uLW8LlxJJ4nM716atSUUpPNlXJpvgYy3NDKwowiaM1AeYQ4GQMttFo3gXI37t+4laWbWy9jXqN4ZZ+9odK6O6RUtaz9WlY4NAuwdVzBuF2GxA4brLzN1FlT99FpCcZL3TJxzFo6OCSeU2ZGLnmTuDW8yTYDvWtVcrJKMdWZlJRWbIVoBgclVM7Fa0eNlzp4zuijIs0i/yTYdhJ3uym4q2MI7ivRavm/wB/eBxqg29uXcWIq4kBAEBzNp9VdLiNW4Z+Nc36sCP+VenwkdmiK7PPiVd7zmzQqQcgBcgDMnIDmTuAQJZk80X1W1VVZ8/6tEfSF5HDsZ5vzrHsKgX9IV18I8X4fck14aUteBZdNgWH4HA6o2M2DOV/XkcdwawnIFxsLNsFVyuuxU1DPu6iUoQqWZRuk+Py4hUOnl45MYMwxg3Nb+Z4kkq9opjTDZj/ALK+yxzebNUuxoS7VzoccSnu8EU8RHSu3bR3iNp5niRuHIkKHjMVuY5L4np6neirbfHQ3mvHDmxVFM9rQ1roTGABYAQuuAAN2UgHsXDoubcZJ88/v/o6YqOTTK1VmQzwi6GTqTRbEvCqOCbjJG0u9e1nj6QK8rdDd2SjyZbwltRTMjGMTjpIZJ5TZkbdo8zwAHMk2AHMha11yskox1YlJRWbOZNIMYkraiSeXynnIXuGNHksb2Ae/M8V6imqNUFCJVWTc5Zs166GhvsG0MrayISwQF8ZJAdtsZctyNg9wJF8r7sjyUezFU1y2ZS4951jTOSzSM74NcT+K/iw/wBxae34f5vB+ht7PZyHwa4n8V/Fh/uJ7fh/m8H6D2ezkaDGMJmo5TFOzYkABLdprsjuzYSPtUiu2FkdqDzRzlBxeTMJbmhO9SzrYkO2GQfaw/kq/pL/AIe9fklYX4y/FQFgEAQBAEBj19bHBG6SV7WMaLuc42A/75LaMXJ5RWbMNpLNlCaxNOnYk/o4rspmG4ByMjhue8cBybw3nPdf4PBqlbUvi8ivvv2+C0IWpxHNzotozPiMwjhFgLdJIR1Y283czybvPdcjjfiIUx2pfbmdK63N5IuWr1V0L4GRNa5j2NsJ2nruO8mQeS+57MhkLKkj0jcpOXVyJzw8Gsiq9J9C6vCniTN0bT1KiK7dk8Nqx2oj7bZ5Eq2oxVWIWz18n+8SJOqVbzR+odMn1UlMzEi6emgeXlrQ0OebWaZNweByyJBO+6w8Iq1J08JP94BXbTW3oX7g2LQ1cYkp5GyMOVxwPJwObT2EArz9lcq5bM1kywjJSWaM5aGxq9INIKegj6SokDAfJbvc88mNGZP2DjZdaqZ2vKCNZzUVmylNMNZdRW3jhvTwHKzT4x4+W8bh8lvaCXK7w+AhVxlxfgQLMRKXBcEQYBTyOZ+A4aauoigDtkyvDNq21sg7za4vYXNrrndZu4OfI2hHakkdC6L6EUmHgGNm1LbOZ/Wf27PBg7Gge1edvxdl3xPhyLOFUYaEhlkDGlziGtaCSSbAAC5JPAWUdLPgjoc86xtMTiU1mEiniJ6Ju7aO4yOHM8Adw5EleiweF3Mc38T19Ctvt23w0IiphHNrozgEuIVDYIt5ze85hjB5Tne/IcSQFyvujTDakdK63N5I6TwPCIqKBkELbMYPa48XOPFxOZXmbbJWScpalpGKiskQjXlRbdFHIBnFML+q9rmn72wp3Rk8rWuaOGKWcCjleleEMF5aj8R6SifCTnBKbD5EnXH3uk9yoek4ZW7XNFjhZZwyIlrh0r8Jm8Eid4qB3jCNz5hkR2hmY7yeQUzo7DbEd5LV6fT/ALOOJtzeyiulZEQ2ui+BPr6mOnZltZvd6EY8p3s3DtIHFcb7lTW5v9Z0qg5yyOmsPomU8TIo27LI2hrRyAFvae1eYnJyk5PVlqkkskZC1MhAUFrobbEj2wxn+IfkvQdG/wDB3sr8V8ZBVPIpM9UElsUiHpMlH4Zd+Sg9IrOh/VEjDP8AyHQi88WQQGrx7SCnoWsdUyCNr3bDTZzrusXbmgm1hv3bua61UztbUFmaymorNmom1kYa0XNUD2NZI4+4MXZYG9/18jR318yN4zrjgYCKaF8ruDpLRs7wM3HuIapNfRc38byOUsVFaFX6R6T1OIPDqiS4GbY29VjPVbz7Tc9qtacPXSsoLv6yJZbKeprKSmfM4MiY6R53NY0vd7m5rrKSis5PJGii3oWHotqmnmIfWHoI9/RtIdI7v3tZ9p7Aq2/pKEeFfF8+ok14VvjIuLCMKhpImxQMEbG7gOJ4lxObieZzVNZZKyW1J5snRiorJGatDJFtLqiSocMPpzZ8zb1Eo/0KYmzj6782tHrHgpVCjBb2ei0XN+i6znPj7qIVptqpDW9LQA9UdaAkuJsN8bjntc2nfwtuM7DdI5vZt+/qR7cNwzgVvgmNVFBL0kD3RvBs5pGTrHNsjTv45HMcLFWVtULY5SWa/dCLGcoPgWZV65AaYdHARVG4IdnEwjzwQbuB4Ny3G53XrI9Fvb4v3fElPFrZ04lWYpiUtVIZZ5HSSO3udy5NAyaOwWCta641x2YrJEOUnJ5s/eHYTNUNkfHGXMhY58j9zWNa3aN3HK9hkN5WJ2wg0pPi9DMYSlxRhLoaEt1UU+3ilPyZ0jz7InAfaQoePllRLu8yRhlnYjopecLIq7WxiFZP+qUtNUuiFjNI2J5Eh3hjSBm0byRvOXA3tMBCqP8AknJZ9SzX3IuIc37sUVh+i1b8TqfqZP6Va+0VfOvuiHup8mes0UrnEAUdTckAXieBc5ZkiwHackeJpX919xup8mX1oHomzDKcMydM+zpnji7g1vyW3IHtPFefxWJd88+rqLGqtQjkSVRjqR/T/DjU4fUxtaXO2NprQLkujIkaGgZkktAt2qRhZ7F0ZdpztjtQaOf/ANFq34nU/Uyf0r0PtFXzr7ord1Pkx+i1b8TqfqZP6U9oq+dfdDdT5M32ioxLDxU9FR1W1PEGNd0L+o8Oyf5PBrn27SFHv3FzjtTXB8zrXvIZ5Jmh/Reu+J1X1Mn9Kke0U/Mvujlup8mP0WrfidV9TJ/SntFXzr7obqfJl06q9FDQU3SSttUT2c8Hexg8hnYc7ntNuAVJjsTvZ5R0X7mT6KtiPHUm6gncIAgKV1v4HUz14fDTzSt6GMbTI3PFw6S4u0Wvuy7Qrvo+6uFOUpJcX1/QhYmEpS4IhP6LVvxOp+pk/pU72ir5190Rt1PkyTatcBqocTpnyU07GAybTnRPa0XgkAuSLDMhRcbdXKiSUlnw6+1HaiuSmm0X0qAsAgPhV0kczdmRjJG+i9ocPcQsxk4vNPIw0nqaCr0Aw6XyqSMepeL/APMhSY4y+P8AZ+fmaOmD1RgnVZhv7F/10v8AUt/5DEc/BehruK+RlUmrrDY8xStd67nyfY9xC1ljr5f2/HkZVMF1EioqGKBuzFGyNvosaGD3NCjSnKTzk8zokloZC1MhAfGre5rHFjdt4BLW3Ddp1sgSdwvxWYpN8TD04GDgGE+DscXuD55XdJPLa228i1gODGgBrW8ABxuT0ts23w0Wi/fExGORsKidsbXPe4NY0Euc42AA3kk7guaTbyRlvLU541k49TV1Vt00WyALPmzaZjwJZwsBkT1jfO1gvRYKmyqvKb7uRW3zjKWcSJqYcSY6tNGqbEJ3MqJSNgbTYR1TKOPX4AcQM873FlCxuIspjnBd/I70Vxm+Ja2sCOOjwioZExsbNgRta0ADxj2sOQ9Y5qpwm1ZiIuTzeef2JluUa3kc8L0ZWFh6jqfar5H8GQOHznSR2+wOVb0pLKpLtJWEXvMvRURPCAIAgCAIAgCAIAgCAIAgCAIAgCAIAgCAIAgCAIAgCAIAgCAw8XxSKkidNM8MjZvJ+wAbyTwAzK3rrlZLZiuJiUlFZsoDTrTmXE3bIvHTtPUivm6250tt7uzcO3evQYXBxoWesufoV1t7nw6jU6N6N1GISdHAy9vLecmMHN7vyFyeS7XXwpWc2c4Vym+BZGL6oWtpPEPc+qZ1iXHZbLlmxrdzOw33nM2NxWV9Jt2e8vd8iVPCrZ93UqeCaSCQOaXRyxOyPkuY9p4g7iDkQe5W7UZxyfFMhpuLLK0v01biGDt3CYzRxzMHAhr5A9o9B2xlyNxwVZh8K6cT2ZNryJdlu3V2lXq1IZbWoSnzq5P+EwfiOP72qn6Vl8K+pNwi4Mt1VBMCAIAgCAIAgCAIAgCAIAgCAIAgCAIAgCAIAgCAIAgCAIAgNfjuMw0ULpp3bLG+0uPBrBxceX5LpVVK2WzHU1lJRWbOeNM9LZsTl2n9WJpPRRA5NHM+k8jefdkvR4bDRojktetlbba5vsN3oJq5lr9mae8VNvHB8o+QD5LflH2X3jhisdGr3YcZeCOlWHcuL0LxwvDYqWNsUDGxxt3NH2kneSeJOZVFOyU5bUnmyfGKiskZa0MlX62tB+ma6sp2+NaLzMA/zGgeWBxe0b+YHMZ2mAxey93N8OrsIuIp2veRS6uyAeoYLx1GU+zQyv8ATndbuayMfv2lRdJyztS5IscKvcLGVaSQgCAIAgCAIAgCAIAgCAIAgCAIAgCAIAgCAIAgCAIAgCAwcaxaKjhfNM7ZYwZ8yeDWji4nIBb11yskox1NZSUVmznbTDSibFJw5wIaDswwi52bmwFh5T3ZXPHIDgvSYbDxohktet/vUVtljskWFq/1YBmzUVzQ52RZAcw3tl4Od8ncON+Fdi+kM/cq05+hJpw+XGRaoCqSWEAQBAUPrX0N8Dl8Ihb4iZ3WA3RSHMjsa7MjkbjLJX2AxW8jsS1XiivxFWy9paEAViRjofVJT7GFwXFi8yP98r7fdAXnMfLO+Xd5FnQv8aJgoZ2CAIAgCAIAgCAIAgCAIAgCAIAgCAIAgCAIAgCAIAgCA+FbVsgjdJI4MYwFznHcAFtGLk8lqYbyWbOfNL9I58aqmsia8sDi2nhG883v4bRGZO5o9pPocPRDDV5y163+P3UrrLJWyyRaOr/V9Hh4Es2zJUkeVvbFcZiO/HgXb+VhvqsXjZXe7HhHz+pLqoUOL1JyoJ3CAIAgCAxMVw6OqhfDK3aZI0tcPzHIg2IPAgLaE3CSlHVGJJSWTOZ9J8DkoKl8EmZbm124PYfJcO/jyII4L1FFyugpoqrIOEsjonQun6KgpGHeIIr95YCftJXm8RLatk+1lnX8KN0uJuEAQBAEAQBAEAQBAEAQBAEAQBAEAQBAEAQBAEAQBACUBSGnmkcuMVLaKiBfE13m7pXje9x4Rt4Hdx9G15haI4aG9s18uz6sg2zdktiJY2guhUWGR3yfO8eMlt7dlnosv7Ta54AVuKxUr5dnUiTVUoLtJSop1CAIAgCAIAgINrY0UNdS9JE288ALmW3vYfLZ2nK47RbiVOwGJ3U8paM4X17Sz60TWniDGtaNzQAPYLKE3m8zuj6LACAIAgCAIAgCAIAgCAIAgCAIAgCAIAgCAIAgCAIAgK51l6QyyvbhlFd082Uxb5kZF9knzbjNxO5vrBWODpjFb+3Radr/AHxI902/cjqSDQfQ+LDIrCz5ngdLLbf8lvJg4D2lR8TiZXyzenUjeqpQRJlGOoQBAEAQBAEAQBAEAQBAEAQBAEAQBAEAQBAEAQBAEAQBAEAQBAEAQBAEBo9LsdNHCOjb0lRK7o6eIZl8rhlf5LfKJyyG8XXfD07yXF5JcW+w0nLJcNTE0I0UFCx0krulq5+tPMc7km5a35IPvOfIDfE4jevKPCK0RrXXs8XqSdRTqEAQBAEAQBAEAQBAEAQBAEAQBAEAQBAEAQBAEAQBAEAQBAEAQBAEAQBAEBocGo+nlNbJYuIMcDeEUIdY/wDMeRdx5Brc9m572S2Y7tfV9r9F1fc0is3tG+XA3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4267200"/>
            <a:ext cx="838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			   </a:t>
            </a:r>
            <a:r>
              <a:rPr lang="en-US" sz="2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Phan</a:t>
            </a:r>
            <a:r>
              <a:rPr lang="en-US" sz="22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Bảo</a:t>
            </a:r>
            <a:r>
              <a:rPr lang="en-US" sz="22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Ngọc</a:t>
            </a:r>
            <a:endParaRPr lang="en-US" sz="22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000" b="1" dirty="0">
                <a:solidFill>
                  <a:srgbClr val="000090"/>
                </a:solidFill>
                <a:latin typeface="Comic Sans MS"/>
                <a:cs typeface="Comic Sans MS"/>
              </a:rPr>
              <a:t>Department of Physics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International University – Vietnam National University HCMC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79"/>
            <a:ext cx="1510221" cy="1510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1447800" cy="1737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3100" y="6019800"/>
            <a:ext cx="54398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EA3C1B"/>
                </a:solidFill>
                <a:latin typeface="Comic Sans MS"/>
                <a:cs typeface="Comic Sans MS"/>
              </a:rPr>
              <a:t>Windows on the Universe                                </a:t>
            </a:r>
            <a:r>
              <a:rPr lang="en-US" sz="2000" b="1" i="1" dirty="0">
                <a:solidFill>
                  <a:srgbClr val="EA3C1B"/>
                </a:solidFill>
                <a:latin typeface="Comic Sans MS"/>
                <a:cs typeface="Comic Sans MS"/>
              </a:rPr>
              <a:t/>
            </a:r>
            <a:br>
              <a:rPr lang="en-US" sz="2000" b="1" i="1" dirty="0">
                <a:solidFill>
                  <a:srgbClr val="EA3C1B"/>
                </a:solidFill>
                <a:latin typeface="Comic Sans MS"/>
                <a:cs typeface="Comic Sans MS"/>
              </a:rPr>
            </a:br>
            <a:r>
              <a:rPr lang="en-US" sz="1600" b="1" dirty="0">
                <a:solidFill>
                  <a:srgbClr val="EA3C1B"/>
                </a:solidFill>
                <a:latin typeface="Comic Sans MS"/>
                <a:cs typeface="Comic Sans MS"/>
              </a:rPr>
              <a:t>ICISE,</a:t>
            </a:r>
            <a:r>
              <a:rPr lang="en-US" sz="2000" b="1" dirty="0">
                <a:solidFill>
                  <a:srgbClr val="EA3C1B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err="1">
                <a:solidFill>
                  <a:srgbClr val="EA3C1B"/>
                </a:solidFill>
                <a:latin typeface="Comic Sans MS"/>
                <a:cs typeface="Comic Sans MS"/>
              </a:rPr>
              <a:t>Quy</a:t>
            </a:r>
            <a:r>
              <a:rPr lang="en-US" sz="1600" b="1" dirty="0">
                <a:solidFill>
                  <a:srgbClr val="EA3C1B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err="1">
                <a:solidFill>
                  <a:srgbClr val="EA3C1B"/>
                </a:solidFill>
                <a:latin typeface="Comic Sans MS"/>
                <a:cs typeface="Comic Sans MS"/>
              </a:rPr>
              <a:t>Nhơn</a:t>
            </a:r>
            <a:r>
              <a:rPr lang="en-US" sz="1600" b="1" dirty="0">
                <a:solidFill>
                  <a:srgbClr val="EA3C1B"/>
                </a:solidFill>
                <a:latin typeface="Comic Sans MS"/>
                <a:cs typeface="Comic Sans MS"/>
              </a:rPr>
              <a:t> city, 5 August – 11 August 2018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600" y="62753"/>
            <a:ext cx="889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Astrophysics Group at HCMIU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2462" y="33606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creen Shot 2018-08-05 at 5.16.00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535" y="402066"/>
            <a:ext cx="2480531" cy="28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276600"/>
            <a:ext cx="4422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(Dang-</a:t>
            </a:r>
            <a:r>
              <a:rPr lang="en-US" sz="1600" b="1" dirty="0" err="1" smtClean="0"/>
              <a:t>Duc</a:t>
            </a:r>
            <a:r>
              <a:rPr lang="en-US" sz="1600" b="1" dirty="0"/>
              <a:t> </a:t>
            </a:r>
            <a:r>
              <a:rPr lang="en-US" sz="1600" b="1" dirty="0" smtClean="0"/>
              <a:t>et al. 2016, A&amp;A Letters, 588, L2)</a:t>
            </a:r>
            <a:endParaRPr lang="en-US" sz="1600" b="1" dirty="0"/>
          </a:p>
        </p:txBody>
      </p:sp>
      <p:pic>
        <p:nvPicPr>
          <p:cNvPr id="10" name="Picture 9" descr="Screen Shot 2018-08-05 at 5.21.38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5679" y="3812121"/>
            <a:ext cx="2744676" cy="27404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6488668"/>
            <a:ext cx="44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sz="1600" b="1" dirty="0" smtClean="0"/>
              <a:t>Nguyen-</a:t>
            </a:r>
            <a:r>
              <a:rPr lang="en-US" sz="1600" b="1" dirty="0" err="1" smtClean="0"/>
              <a:t>Thanh</a:t>
            </a:r>
            <a:r>
              <a:rPr lang="en-US" sz="1600" b="1" dirty="0" smtClean="0"/>
              <a:t> et al. 2018, A&amp;A, submitted)</a:t>
            </a:r>
            <a:endParaRPr lang="en-US" sz="1600" b="1" dirty="0"/>
          </a:p>
        </p:txBody>
      </p:sp>
      <p:pic>
        <p:nvPicPr>
          <p:cNvPr id="12" name="Picture 11" descr="Screen Shot 2018-08-05 at 5.29.12 PM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0"/>
            <a:ext cx="2994583" cy="251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6400800"/>
            <a:ext cx="3890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(Hoang et al. 2018, MNRAS, 478, 2218)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3352800"/>
            <a:ext cx="3807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</a:t>
            </a:r>
            <a:r>
              <a:rPr lang="en-US" sz="1600" b="1" dirty="0" err="1" smtClean="0"/>
              <a:t>Phan-Bao</a:t>
            </a:r>
            <a:r>
              <a:rPr lang="en-US" sz="1600" b="1" dirty="0" smtClean="0"/>
              <a:t> et al. 2017, A&amp;A, 600, A19)</a:t>
            </a:r>
            <a:endParaRPr lang="en-US" sz="1600" b="1" dirty="0"/>
          </a:p>
        </p:txBody>
      </p:sp>
      <p:pic>
        <p:nvPicPr>
          <p:cNvPr id="15" name="Picture 14" descr="Screen Shot 2018-08-05 at 5.43.07 PM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09600"/>
            <a:ext cx="1752600" cy="2735891"/>
          </a:xfrm>
          <a:prstGeom prst="rect">
            <a:avLst/>
          </a:prstGeom>
        </p:spPr>
      </p:pic>
      <p:pic>
        <p:nvPicPr>
          <p:cNvPr id="16" name="Picture 15" descr="Screen Shot 2018-08-05 at 5.43.56 PM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90600"/>
            <a:ext cx="175202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8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600" y="62753"/>
            <a:ext cx="8891494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However, Viet Nam need to have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a sustainable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program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that seeks and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trains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young and excellent scientists for Space Science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Therefore, we created a 4-year undergraduate program of space engineering (focusing on remote sensing and global navigation satellite system) at IU-VNUHCMC:	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Selecting young potential scientists for Space Science (including Astrophysics).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Training engineers in satellite applications. 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Viet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Nam has two national university systems: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VNU-Hanoi: 31,000 students (21,000 under and 10,000 graduates)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VNU-HCMC: 65,000 students (55,000 under and 10,000 graduates)</a:t>
            </a:r>
          </a:p>
          <a:p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462" y="33606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0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336550" y="33866"/>
            <a:ext cx="8558213" cy="6477854"/>
            <a:chOff x="236" y="695"/>
            <a:chExt cx="5391" cy="3749"/>
          </a:xfrm>
        </p:grpSpPr>
        <p:sp>
          <p:nvSpPr>
            <p:cNvPr id="7" name="Line 63"/>
            <p:cNvSpPr>
              <a:spLocks noChangeShapeType="1"/>
            </p:cNvSpPr>
            <p:nvPr/>
          </p:nvSpPr>
          <p:spPr bwMode="auto">
            <a:xfrm flipH="1">
              <a:off x="2952" y="1164"/>
              <a:ext cx="24" cy="3147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236" y="695"/>
              <a:ext cx="5391" cy="3749"/>
              <a:chOff x="236" y="695"/>
              <a:chExt cx="5391" cy="3749"/>
            </a:xfrm>
          </p:grpSpPr>
          <p:sp>
            <p:nvSpPr>
              <p:cNvPr id="10" name="AutoShape 5"/>
              <p:cNvSpPr>
                <a:spLocks noChangeArrowheads="1"/>
              </p:cNvSpPr>
              <p:nvPr/>
            </p:nvSpPr>
            <p:spPr bwMode="auto">
              <a:xfrm>
                <a:off x="3275" y="1214"/>
                <a:ext cx="2352" cy="363"/>
              </a:xfrm>
              <a:prstGeom prst="roundRect">
                <a:avLst>
                  <a:gd name="adj" fmla="val 10593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768" y="1130"/>
                <a:ext cx="1641" cy="396"/>
                <a:chOff x="720" y="926"/>
                <a:chExt cx="1641" cy="396"/>
              </a:xfrm>
            </p:grpSpPr>
            <p:sp>
              <p:nvSpPr>
                <p:cNvPr id="52" name="AutoShape 7"/>
                <p:cNvSpPr>
                  <a:spLocks noChangeArrowheads="1"/>
                </p:cNvSpPr>
                <p:nvPr/>
              </p:nvSpPr>
              <p:spPr bwMode="auto">
                <a:xfrm>
                  <a:off x="777" y="926"/>
                  <a:ext cx="1584" cy="39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5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720" y="948"/>
                  <a:ext cx="1596" cy="374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chemeClr val="tx2">
                          <a:lumMod val="85000"/>
                          <a:lumOff val="15000"/>
                        </a:schemeClr>
                      </a:solidFill>
                      <a:latin typeface="Candara" pitchFamily="34" charset="0"/>
                    </a:rPr>
                    <a:t>UNIVERSITY OF SCIENCE</a:t>
                  </a:r>
                </a:p>
              </p:txBody>
            </p:sp>
          </p:grpSp>
          <p:pic>
            <p:nvPicPr>
              <p:cNvPr id="12" name="Picture 10" descr="KHTN 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6" y="1130"/>
                <a:ext cx="507" cy="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4"/>
              <p:cNvGrpSpPr>
                <a:grpSpLocks/>
              </p:cNvGrpSpPr>
              <p:nvPr/>
            </p:nvGrpSpPr>
            <p:grpSpPr bwMode="auto">
              <a:xfrm>
                <a:off x="789" y="2222"/>
                <a:ext cx="1620" cy="526"/>
                <a:chOff x="741" y="2018"/>
                <a:chExt cx="1620" cy="526"/>
              </a:xfrm>
            </p:grpSpPr>
            <p:sp>
              <p:nvSpPr>
                <p:cNvPr id="50" name="AutoShape 15"/>
                <p:cNvSpPr>
                  <a:spLocks noChangeArrowheads="1"/>
                </p:cNvSpPr>
                <p:nvPr/>
              </p:nvSpPr>
              <p:spPr bwMode="auto">
                <a:xfrm>
                  <a:off x="777" y="2052"/>
                  <a:ext cx="1584" cy="49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5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741" y="2018"/>
                  <a:ext cx="1539" cy="379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chemeClr val="tx2">
                          <a:lumMod val="85000"/>
                          <a:lumOff val="15000"/>
                        </a:schemeClr>
                      </a:solidFill>
                      <a:latin typeface="Candara" pitchFamily="34" charset="0"/>
                    </a:rPr>
                    <a:t>UNIVERSITY OF TECHNOLOGY</a:t>
                  </a:r>
                </a:p>
              </p:txBody>
            </p:sp>
          </p:grpSp>
          <p:grpSp>
            <p:nvGrpSpPr>
              <p:cNvPr id="14" name="Group 17"/>
              <p:cNvGrpSpPr>
                <a:grpSpLocks/>
              </p:cNvGrpSpPr>
              <p:nvPr/>
            </p:nvGrpSpPr>
            <p:grpSpPr bwMode="auto">
              <a:xfrm>
                <a:off x="792" y="1589"/>
                <a:ext cx="1617" cy="576"/>
                <a:chOff x="744" y="1385"/>
                <a:chExt cx="1617" cy="576"/>
              </a:xfrm>
            </p:grpSpPr>
            <p:sp>
              <p:nvSpPr>
                <p:cNvPr id="48" name="AutoShape 18"/>
                <p:cNvSpPr>
                  <a:spLocks noChangeArrowheads="1"/>
                </p:cNvSpPr>
                <p:nvPr/>
              </p:nvSpPr>
              <p:spPr bwMode="auto">
                <a:xfrm>
                  <a:off x="777" y="1385"/>
                  <a:ext cx="1584" cy="57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4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44" y="1413"/>
                  <a:ext cx="1548" cy="537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chemeClr val="tx2">
                          <a:lumMod val="85000"/>
                          <a:lumOff val="15000"/>
                        </a:schemeClr>
                      </a:solidFill>
                      <a:latin typeface="Candara" pitchFamily="34" charset="0"/>
                    </a:rPr>
                    <a:t>UNIVERSITY OF SOCIAL SCIENCES &amp; HUMANITIES</a:t>
                  </a:r>
                </a:p>
              </p:txBody>
            </p:sp>
          </p:grpSp>
          <p:pic>
            <p:nvPicPr>
              <p:cNvPr id="15" name="Picture 20" descr="XHNV 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6" y="1672"/>
                <a:ext cx="499" cy="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Group 22"/>
              <p:cNvGrpSpPr>
                <a:grpSpLocks/>
              </p:cNvGrpSpPr>
              <p:nvPr/>
            </p:nvGrpSpPr>
            <p:grpSpPr bwMode="auto">
              <a:xfrm>
                <a:off x="825" y="3253"/>
                <a:ext cx="1584" cy="545"/>
                <a:chOff x="777" y="3049"/>
                <a:chExt cx="1584" cy="545"/>
              </a:xfrm>
            </p:grpSpPr>
            <p:sp>
              <p:nvSpPr>
                <p:cNvPr id="46" name="AutoShape 23"/>
                <p:cNvSpPr>
                  <a:spLocks noChangeArrowheads="1"/>
                </p:cNvSpPr>
                <p:nvPr/>
              </p:nvSpPr>
              <p:spPr bwMode="auto">
                <a:xfrm>
                  <a:off x="777" y="3094"/>
                  <a:ext cx="1584" cy="5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4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792" y="3049"/>
                  <a:ext cx="1488" cy="53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chemeClr val="tx2">
                          <a:lumMod val="85000"/>
                          <a:lumOff val="15000"/>
                        </a:schemeClr>
                      </a:solidFill>
                      <a:latin typeface="Candara" pitchFamily="34" charset="0"/>
                    </a:rPr>
                    <a:t>UNIVERSITY OF INFORMATION TECHNOLOGY</a:t>
                  </a:r>
                </a:p>
              </p:txBody>
            </p:sp>
          </p:grpSp>
          <p:sp>
            <p:nvSpPr>
              <p:cNvPr id="17" name="Line 26"/>
              <p:cNvSpPr>
                <a:spLocks noChangeShapeType="1"/>
              </p:cNvSpPr>
              <p:nvPr/>
            </p:nvSpPr>
            <p:spPr bwMode="auto">
              <a:xfrm flipH="1">
                <a:off x="2413" y="1881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7"/>
              <p:cNvSpPr>
                <a:spLocks noChangeShapeType="1"/>
              </p:cNvSpPr>
              <p:nvPr/>
            </p:nvSpPr>
            <p:spPr bwMode="auto">
              <a:xfrm flipH="1">
                <a:off x="2413" y="2404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8"/>
              <p:cNvSpPr>
                <a:spLocks noChangeShapeType="1"/>
              </p:cNvSpPr>
              <p:nvPr/>
            </p:nvSpPr>
            <p:spPr bwMode="auto">
              <a:xfrm flipH="1">
                <a:off x="2413" y="2886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9"/>
              <p:cNvSpPr>
                <a:spLocks noChangeShapeType="1"/>
              </p:cNvSpPr>
              <p:nvPr/>
            </p:nvSpPr>
            <p:spPr bwMode="auto">
              <a:xfrm flipH="1">
                <a:off x="2413" y="3548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0"/>
              <p:cNvSpPr>
                <a:spLocks noChangeShapeType="1"/>
              </p:cNvSpPr>
              <p:nvPr/>
            </p:nvSpPr>
            <p:spPr bwMode="auto">
              <a:xfrm>
                <a:off x="2957" y="3093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2"/>
              <p:cNvSpPr>
                <a:spLocks noChangeShapeType="1"/>
              </p:cNvSpPr>
              <p:nvPr/>
            </p:nvSpPr>
            <p:spPr bwMode="auto">
              <a:xfrm>
                <a:off x="2957" y="1339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3"/>
              <p:cNvSpPr>
                <a:spLocks noChangeShapeType="1"/>
              </p:cNvSpPr>
              <p:nvPr/>
            </p:nvSpPr>
            <p:spPr bwMode="auto">
              <a:xfrm>
                <a:off x="2957" y="1797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4"/>
              <p:cNvSpPr>
                <a:spLocks noChangeShapeType="1"/>
              </p:cNvSpPr>
              <p:nvPr/>
            </p:nvSpPr>
            <p:spPr bwMode="auto">
              <a:xfrm>
                <a:off x="2957" y="2589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" name="Group 68"/>
              <p:cNvGrpSpPr>
                <a:grpSpLocks/>
              </p:cNvGrpSpPr>
              <p:nvPr/>
            </p:nvGrpSpPr>
            <p:grpSpPr bwMode="auto">
              <a:xfrm>
                <a:off x="3275" y="2839"/>
                <a:ext cx="2125" cy="437"/>
                <a:chOff x="3275" y="2839"/>
                <a:chExt cx="2125" cy="437"/>
              </a:xfrm>
            </p:grpSpPr>
            <p:sp>
              <p:nvSpPr>
                <p:cNvPr id="44" name="AutoShape 36"/>
                <p:cNvSpPr>
                  <a:spLocks noChangeArrowheads="1"/>
                </p:cNvSpPr>
                <p:nvPr/>
              </p:nvSpPr>
              <p:spPr bwMode="auto">
                <a:xfrm>
                  <a:off x="3275" y="2839"/>
                  <a:ext cx="2016" cy="3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275" y="2902"/>
                  <a:ext cx="2125" cy="374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rgbClr val="008000"/>
                      </a:solidFill>
                      <a:latin typeface="Candara" pitchFamily="34" charset="0"/>
                    </a:rPr>
                    <a:t>Center for Testing &amp; Quality Assessment </a:t>
                  </a:r>
                </a:p>
              </p:txBody>
            </p:sp>
          </p:grpSp>
          <p:grpSp>
            <p:nvGrpSpPr>
              <p:cNvPr id="26" name="Group 38"/>
              <p:cNvGrpSpPr>
                <a:grpSpLocks/>
              </p:cNvGrpSpPr>
              <p:nvPr/>
            </p:nvGrpSpPr>
            <p:grpSpPr bwMode="auto">
              <a:xfrm>
                <a:off x="3275" y="2381"/>
                <a:ext cx="2125" cy="431"/>
                <a:chOff x="3227" y="2150"/>
                <a:chExt cx="2125" cy="431"/>
              </a:xfrm>
            </p:grpSpPr>
            <p:sp>
              <p:nvSpPr>
                <p:cNvPr id="42" name="AutoShape 39"/>
                <p:cNvSpPr>
                  <a:spLocks noChangeArrowheads="1"/>
                </p:cNvSpPr>
                <p:nvPr/>
              </p:nvSpPr>
              <p:spPr bwMode="auto">
                <a:xfrm>
                  <a:off x="3227" y="2150"/>
                  <a:ext cx="2016" cy="40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43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240" y="2207"/>
                  <a:ext cx="2112" cy="374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rgbClr val="008000"/>
                      </a:solidFill>
                      <a:latin typeface="Candara" pitchFamily="34" charset="0"/>
                    </a:rPr>
                    <a:t>Center for Information Technology Development </a:t>
                  </a:r>
                </a:p>
              </p:txBody>
            </p:sp>
          </p:grpSp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825" y="3870"/>
                <a:ext cx="1588" cy="534"/>
                <a:chOff x="810" y="3641"/>
                <a:chExt cx="1588" cy="534"/>
              </a:xfrm>
            </p:grpSpPr>
            <p:sp>
              <p:nvSpPr>
                <p:cNvPr id="40" name="AutoShape 42"/>
                <p:cNvSpPr>
                  <a:spLocks noChangeArrowheads="1"/>
                </p:cNvSpPr>
                <p:nvPr/>
              </p:nvSpPr>
              <p:spPr bwMode="auto">
                <a:xfrm>
                  <a:off x="810" y="3652"/>
                  <a:ext cx="1588" cy="45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41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25" y="3641"/>
                  <a:ext cx="1488" cy="534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defRPr/>
                  </a:pPr>
                  <a:r>
                    <a:rPr lang="en-US" b="1" dirty="0">
                      <a:solidFill>
                        <a:schemeClr val="tx2">
                          <a:lumMod val="85000"/>
                          <a:lumOff val="15000"/>
                        </a:schemeClr>
                      </a:solidFill>
                      <a:latin typeface="Candara" pitchFamily="34" charset="0"/>
                    </a:rPr>
                    <a:t>UNIVERSITY OF </a:t>
                  </a:r>
                </a:p>
                <a:p>
                  <a:pPr algn="ctr">
                    <a:spcBef>
                      <a:spcPts val="0"/>
                    </a:spcBef>
                    <a:defRPr/>
                  </a:pPr>
                  <a:r>
                    <a:rPr lang="en-US" b="1" dirty="0">
                      <a:solidFill>
                        <a:schemeClr val="tx2">
                          <a:lumMod val="85000"/>
                          <a:lumOff val="15000"/>
                        </a:schemeClr>
                      </a:solidFill>
                      <a:latin typeface="Candara" pitchFamily="34" charset="0"/>
                    </a:rPr>
                    <a:t>ECONOMICS AND LAW</a:t>
                  </a:r>
                </a:p>
              </p:txBody>
            </p:sp>
          </p:grpSp>
          <p:grpSp>
            <p:nvGrpSpPr>
              <p:cNvPr id="28" name="Group 44"/>
              <p:cNvGrpSpPr>
                <a:grpSpLocks/>
              </p:cNvGrpSpPr>
              <p:nvPr/>
            </p:nvGrpSpPr>
            <p:grpSpPr bwMode="auto">
              <a:xfrm>
                <a:off x="3275" y="2047"/>
                <a:ext cx="2125" cy="240"/>
                <a:chOff x="3227" y="1738"/>
                <a:chExt cx="2125" cy="240"/>
              </a:xfrm>
            </p:grpSpPr>
            <p:sp>
              <p:nvSpPr>
                <p:cNvPr id="38" name="AutoShape 45"/>
                <p:cNvSpPr>
                  <a:spLocks noChangeArrowheads="1"/>
                </p:cNvSpPr>
                <p:nvPr/>
              </p:nvSpPr>
              <p:spPr bwMode="auto">
                <a:xfrm>
                  <a:off x="3227" y="1738"/>
                  <a:ext cx="1371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3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227" y="1738"/>
                  <a:ext cx="2125" cy="221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dirty="0">
                      <a:solidFill>
                        <a:srgbClr val="FF0000"/>
                      </a:solidFill>
                      <a:latin typeface="Candara" pitchFamily="34" charset="0"/>
                    </a:rPr>
                    <a:t>VNU-IT PARK</a:t>
                  </a:r>
                </a:p>
              </p:txBody>
            </p:sp>
          </p:grpSp>
          <p:sp>
            <p:nvSpPr>
              <p:cNvPr id="29" name="Text Box 49"/>
              <p:cNvSpPr txBox="1">
                <a:spLocks noChangeArrowheads="1"/>
              </p:cNvSpPr>
              <p:nvPr/>
            </p:nvSpPr>
            <p:spPr bwMode="auto">
              <a:xfrm>
                <a:off x="3288" y="3356"/>
                <a:ext cx="2125" cy="37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8000"/>
                    </a:solidFill>
                    <a:latin typeface="Candara" pitchFamily="34" charset="0"/>
                  </a:rPr>
                  <a:t>Institute for International Education </a:t>
                </a:r>
              </a:p>
            </p:txBody>
          </p:sp>
          <p:sp>
            <p:nvSpPr>
              <p:cNvPr id="30" name="Text Box 55"/>
              <p:cNvSpPr txBox="1">
                <a:spLocks noChangeArrowheads="1"/>
              </p:cNvSpPr>
              <p:nvPr/>
            </p:nvSpPr>
            <p:spPr bwMode="auto">
              <a:xfrm>
                <a:off x="3275" y="4235"/>
                <a:ext cx="2157" cy="2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8000"/>
                    </a:solidFill>
                    <a:latin typeface="Candara" pitchFamily="34" charset="0"/>
                  </a:rPr>
                  <a:t>High school for the Gifted</a:t>
                </a:r>
              </a:p>
            </p:txBody>
          </p:sp>
          <p:sp>
            <p:nvSpPr>
              <p:cNvPr id="31" name="Line 56"/>
              <p:cNvSpPr>
                <a:spLocks noChangeShapeType="1"/>
              </p:cNvSpPr>
              <p:nvPr/>
            </p:nvSpPr>
            <p:spPr bwMode="auto">
              <a:xfrm>
                <a:off x="2957" y="3533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58"/>
              <p:cNvSpPr>
                <a:spLocks noChangeShapeType="1"/>
              </p:cNvSpPr>
              <p:nvPr/>
            </p:nvSpPr>
            <p:spPr bwMode="auto">
              <a:xfrm>
                <a:off x="2938" y="4311"/>
                <a:ext cx="288" cy="0"/>
              </a:xfrm>
              <a:prstGeom prst="line">
                <a:avLst/>
              </a:prstGeom>
              <a:noFill/>
              <a:ln w="63500">
                <a:solidFill>
                  <a:srgbClr val="FFC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33" name="Group 59"/>
              <p:cNvGrpSpPr>
                <a:grpSpLocks/>
              </p:cNvGrpSpPr>
              <p:nvPr/>
            </p:nvGrpSpPr>
            <p:grpSpPr bwMode="auto">
              <a:xfrm>
                <a:off x="2279" y="695"/>
                <a:ext cx="1154" cy="504"/>
                <a:chOff x="2375" y="497"/>
                <a:chExt cx="953" cy="384"/>
              </a:xfrm>
            </p:grpSpPr>
            <p:sp>
              <p:nvSpPr>
                <p:cNvPr id="36" name="Oval 60"/>
                <p:cNvSpPr>
                  <a:spLocks noChangeArrowheads="1"/>
                </p:cNvSpPr>
                <p:nvPr/>
              </p:nvSpPr>
              <p:spPr bwMode="auto">
                <a:xfrm>
                  <a:off x="2375" y="497"/>
                  <a:ext cx="912" cy="384"/>
                </a:xfrm>
                <a:prstGeom prst="ellipse">
                  <a:avLst/>
                </a:prstGeom>
                <a:solidFill>
                  <a:srgbClr val="FFC000">
                    <a:alpha val="85097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Times New Roman" pitchFamily="18" charset="0"/>
                  </a:endParaRPr>
                </a:p>
              </p:txBody>
            </p:sp>
            <p:sp>
              <p:nvSpPr>
                <p:cNvPr id="37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2466" y="591"/>
                  <a:ext cx="862" cy="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20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</a:rPr>
                    <a:t>VNU-HCM</a:t>
                  </a:r>
                </a:p>
              </p:txBody>
            </p:sp>
          </p:grpSp>
          <p:sp>
            <p:nvSpPr>
              <p:cNvPr id="34" name="Line 62"/>
              <p:cNvSpPr>
                <a:spLocks noChangeShapeType="1"/>
              </p:cNvSpPr>
              <p:nvPr/>
            </p:nvSpPr>
            <p:spPr bwMode="auto">
              <a:xfrm flipH="1">
                <a:off x="2685" y="1164"/>
                <a:ext cx="15" cy="3009"/>
              </a:xfrm>
              <a:prstGeom prst="line">
                <a:avLst/>
              </a:prstGeom>
              <a:noFill/>
              <a:ln w="57150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" name="Picture 64" descr="BK Log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6" y="2187"/>
                <a:ext cx="499" cy="470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4" name="Group 76"/>
          <p:cNvGrpSpPr>
            <a:grpSpLocks/>
          </p:cNvGrpSpPr>
          <p:nvPr/>
        </p:nvGrpSpPr>
        <p:grpSpPr bwMode="auto">
          <a:xfrm>
            <a:off x="354013" y="3473982"/>
            <a:ext cx="3360738" cy="933450"/>
            <a:chOff x="235" y="3049"/>
            <a:chExt cx="2117" cy="588"/>
          </a:xfrm>
        </p:grpSpPr>
        <p:grpSp>
          <p:nvGrpSpPr>
            <p:cNvPr id="55" name="Group 11"/>
            <p:cNvGrpSpPr>
              <a:grpSpLocks/>
            </p:cNvGrpSpPr>
            <p:nvPr/>
          </p:nvGrpSpPr>
          <p:grpSpPr bwMode="auto">
            <a:xfrm>
              <a:off x="768" y="3049"/>
              <a:ext cx="1584" cy="588"/>
              <a:chOff x="720" y="2760"/>
              <a:chExt cx="1584" cy="588"/>
            </a:xfrm>
          </p:grpSpPr>
          <p:sp>
            <p:nvSpPr>
              <p:cNvPr id="57" name="AutoShape 12"/>
              <p:cNvSpPr>
                <a:spLocks noChangeArrowheads="1"/>
              </p:cNvSpPr>
              <p:nvPr/>
            </p:nvSpPr>
            <p:spPr bwMode="auto">
              <a:xfrm>
                <a:off x="720" y="2760"/>
                <a:ext cx="1584" cy="480"/>
              </a:xfrm>
              <a:prstGeom prst="roundRect">
                <a:avLst>
                  <a:gd name="adj" fmla="val 16667"/>
                </a:avLst>
              </a:prstGeom>
              <a:solidFill>
                <a:srgbClr val="FFFF66">
                  <a:alpha val="18823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8" name="Text Box 13"/>
              <p:cNvSpPr txBox="1">
                <a:spLocks noChangeArrowheads="1"/>
              </p:cNvSpPr>
              <p:nvPr/>
            </p:nvSpPr>
            <p:spPr bwMode="auto">
              <a:xfrm>
                <a:off x="765" y="2766"/>
                <a:ext cx="1503" cy="582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INTERNATIONAL </a:t>
                </a:r>
                <a:r>
                  <a:rPr lang="en-US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UNIVERSITY           (7,500 students)</a:t>
                </a:r>
                <a:endPara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6" name="Picture 67" descr="iu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5" y="3133"/>
              <a:ext cx="501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" name="Picture 76" descr="C:\Documents and Settings\Bean\Desktop\imag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550" y="5537729"/>
            <a:ext cx="855663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Line 29"/>
          <p:cNvSpPr>
            <a:spLocks noChangeShapeType="1"/>
          </p:cNvSpPr>
          <p:nvPr/>
        </p:nvSpPr>
        <p:spPr bwMode="auto">
          <a:xfrm flipH="1">
            <a:off x="3792538" y="6053666"/>
            <a:ext cx="457200" cy="0"/>
          </a:xfrm>
          <a:prstGeom prst="line">
            <a:avLst/>
          </a:prstGeom>
          <a:noFill/>
          <a:ln w="63500">
            <a:solidFill>
              <a:srgbClr val="FFC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5160963" y="930804"/>
            <a:ext cx="3373437" cy="641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INSTITUTE FOR ENVIRONMENT &amp; RESOURCES</a:t>
            </a:r>
          </a:p>
        </p:txBody>
      </p:sp>
      <p:sp>
        <p:nvSpPr>
          <p:cNvPr id="62" name="Line 26"/>
          <p:cNvSpPr>
            <a:spLocks noChangeShapeType="1"/>
          </p:cNvSpPr>
          <p:nvPr/>
        </p:nvSpPr>
        <p:spPr bwMode="auto">
          <a:xfrm flipH="1">
            <a:off x="3792538" y="1146704"/>
            <a:ext cx="457200" cy="0"/>
          </a:xfrm>
          <a:prstGeom prst="line">
            <a:avLst/>
          </a:prstGeom>
          <a:noFill/>
          <a:ln w="63500">
            <a:solidFill>
              <a:srgbClr val="FFC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" name="Line 34"/>
          <p:cNvSpPr>
            <a:spLocks noChangeShapeType="1"/>
          </p:cNvSpPr>
          <p:nvPr/>
        </p:nvSpPr>
        <p:spPr bwMode="auto">
          <a:xfrm>
            <a:off x="4656138" y="2658004"/>
            <a:ext cx="457200" cy="0"/>
          </a:xfrm>
          <a:prstGeom prst="line">
            <a:avLst/>
          </a:prstGeom>
          <a:noFill/>
          <a:ln w="63500">
            <a:solidFill>
              <a:srgbClr val="FFC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5"/>
          <p:cNvSpPr>
            <a:spLocks noChangeArrowheads="1"/>
          </p:cNvSpPr>
          <p:nvPr/>
        </p:nvSpPr>
        <p:spPr bwMode="auto">
          <a:xfrm>
            <a:off x="5160963" y="1649941"/>
            <a:ext cx="3733800" cy="627063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5160963" y="1721379"/>
            <a:ext cx="3373437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SCHOOL </a:t>
            </a:r>
            <a:r>
              <a:rPr lang="en-US" b="1" dirty="0">
                <a:solidFill>
                  <a:srgbClr val="FF0000"/>
                </a:solidFill>
                <a:latin typeface="Candara" pitchFamily="34" charset="0"/>
              </a:rPr>
              <a:t>OF MEDICINE</a:t>
            </a:r>
          </a:p>
        </p:txBody>
      </p:sp>
      <p:pic>
        <p:nvPicPr>
          <p:cNvPr id="66" name="Picture 73" descr="C:\Documents and Settings\Bean\Desktop\CNTT-DHQGTPHCM_801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550" y="4529666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Line 58"/>
          <p:cNvSpPr>
            <a:spLocks noChangeShapeType="1"/>
          </p:cNvSpPr>
          <p:nvPr/>
        </p:nvSpPr>
        <p:spPr bwMode="auto">
          <a:xfrm>
            <a:off x="4648200" y="5727386"/>
            <a:ext cx="457200" cy="0"/>
          </a:xfrm>
          <a:prstGeom prst="line">
            <a:avLst/>
          </a:prstGeom>
          <a:noFill/>
          <a:ln w="63500">
            <a:solidFill>
              <a:srgbClr val="FFC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5181600" y="5400876"/>
            <a:ext cx="337343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008000"/>
                </a:solidFill>
                <a:latin typeface="Candara" pitchFamily="34" charset="0"/>
              </a:rPr>
              <a:t>John von Neumann Institute Center of Excellence</a:t>
            </a:r>
            <a:endParaRPr lang="en-US" b="1" dirty="0">
              <a:solidFill>
                <a:srgbClr val="008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4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572000"/>
            <a:ext cx="4876800" cy="195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8458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International University:</a:t>
            </a:r>
          </a:p>
          <a:p>
            <a:pPr marL="685800" lvl="1" indent="-228600">
              <a:buClr>
                <a:srgbClr val="000090"/>
              </a:buClr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 member of VNUHCM</a:t>
            </a:r>
          </a:p>
          <a:p>
            <a:pPr marL="685800" lvl="1" indent="-2286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 public, financial autonomy university.</a:t>
            </a:r>
          </a:p>
          <a:p>
            <a:pPr marL="685800" lvl="1" indent="-2286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4 schools and 7 departments.</a:t>
            </a:r>
          </a:p>
          <a:p>
            <a:pPr marL="685800" lvl="1" indent="-2286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7,500 students.</a:t>
            </a:r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85800" lvl="1" indent="-2286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17 under (including Space Engineering) and 12 graduate programs.</a:t>
            </a:r>
          </a:p>
          <a:p>
            <a:pPr marL="685800" lvl="1" indent="-228600">
              <a:buFont typeface="Arial"/>
              <a:buChar char="•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All training programs in English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  <a:p>
            <a:pPr marL="685800" lvl="1" indent="-228600">
              <a:buFont typeface="Arial"/>
              <a:buChar char="•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One of the leading research-oriented universities in Viet Nam.</a:t>
            </a:r>
          </a:p>
          <a:p>
            <a:pPr marL="685800" lvl="1" indent="-2286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Annual publication rate: 0.8 ISI paper/lecturer.</a:t>
            </a:r>
          </a:p>
        </p:txBody>
      </p:sp>
    </p:spTree>
    <p:extLst>
      <p:ext uri="{BB962C8B-B14F-4D97-AF65-F5344CB8AC3E}">
        <p14:creationId xmlns:p14="http://schemas.microsoft.com/office/powerpoint/2010/main" val="57825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76800" y="3657600"/>
            <a:ext cx="3200400" cy="2259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0"/>
            <a:ext cx="3190991" cy="1794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57600"/>
            <a:ext cx="3048000" cy="2030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733" y="2717800"/>
            <a:ext cx="335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Electricity &amp; Magnetism Lab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667" y="558800"/>
            <a:ext cx="2743200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25066" y="2650067"/>
            <a:ext cx="138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Optics Lab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500" y="5791200"/>
            <a:ext cx="2813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Antenna and Microwave 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Engineering Lab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6666" y="5969000"/>
            <a:ext cx="4405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Satellite Signal and Image Processing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Lab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5634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In August 2016, we had a workshop on Astronomy development in Viet Nam: Challenges and Opportunities (many useful comments and discussion).</a:t>
            </a:r>
          </a:p>
        </p:txBody>
      </p:sp>
      <p:pic>
        <p:nvPicPr>
          <p:cNvPr id="5" name="Picture 4" descr="Screen Shot 2018-08-05 at 11.05.29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200"/>
            <a:ext cx="8077200" cy="437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5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85679"/>
          <a:stretch/>
        </p:blipFill>
        <p:spPr>
          <a:xfrm>
            <a:off x="457200" y="811484"/>
            <a:ext cx="3505200" cy="2007916"/>
          </a:xfrm>
          <a:prstGeom prst="rect">
            <a:avLst/>
          </a:prstGeom>
        </p:spPr>
      </p:pic>
      <p:pic>
        <p:nvPicPr>
          <p:cNvPr id="7" name="Picture 6" descr="Hinh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98" r="6111" b="7161"/>
          <a:stretch/>
        </p:blipFill>
        <p:spPr>
          <a:xfrm>
            <a:off x="4724400" y="838200"/>
            <a:ext cx="3613196" cy="198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381000"/>
            <a:ext cx="194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2016-2020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381000"/>
            <a:ext cx="194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2017-2021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657671"/>
            <a:ext cx="185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Nguyen </a:t>
            </a:r>
            <a:r>
              <a:rPr lang="en-US" i="1" dirty="0" err="1" smtClean="0"/>
              <a:t>Phuc</a:t>
            </a:r>
            <a:r>
              <a:rPr lang="en-US" i="1" dirty="0" smtClean="0"/>
              <a:t> </a:t>
            </a:r>
            <a:r>
              <a:rPr lang="en-US" i="1" dirty="0" err="1" smtClean="0"/>
              <a:t>Dat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152400" y="6038671"/>
            <a:ext cx="304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Performance testing of </a:t>
            </a:r>
            <a:r>
              <a:rPr lang="en-US" sz="1400" b="1" dirty="0" smtClean="0"/>
              <a:t>Prime </a:t>
            </a:r>
            <a:r>
              <a:rPr lang="en-US" sz="1400" b="1" dirty="0"/>
              <a:t>Focus </a:t>
            </a:r>
            <a:r>
              <a:rPr lang="en-US" sz="1400" b="1" dirty="0" smtClean="0"/>
              <a:t>Spectrograph </a:t>
            </a:r>
            <a:r>
              <a:rPr lang="en-US" sz="1400" b="1" dirty="0"/>
              <a:t>Acquisition and Guide Camera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2800" y="5657671"/>
            <a:ext cx="258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Nguyen Ngoc </a:t>
            </a:r>
            <a:r>
              <a:rPr lang="en-US" i="1" dirty="0" err="1" smtClean="0"/>
              <a:t>Huy</a:t>
            </a:r>
            <a:r>
              <a:rPr lang="en-US" i="1" dirty="0" smtClean="0"/>
              <a:t> Hoang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3276600" y="6038671"/>
            <a:ext cx="3124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Performing testing of the cartridge-type multi-pixel receiver at 1.5 THz Based on HEB Mixers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5657671"/>
            <a:ext cx="136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Le Kim Long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248400" y="6038671"/>
            <a:ext cx="2133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Project on radiation patterns of 2 different types of antenna</a:t>
            </a:r>
          </a:p>
        </p:txBody>
      </p:sp>
      <p:pic>
        <p:nvPicPr>
          <p:cNvPr id="14" name="Picture 13" descr="Đạt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95471"/>
            <a:ext cx="2285999" cy="2316620"/>
          </a:xfrm>
          <a:prstGeom prst="rect">
            <a:avLst/>
          </a:prstGeom>
        </p:spPr>
      </p:pic>
      <p:pic>
        <p:nvPicPr>
          <p:cNvPr id="15" name="Picture 14" descr="Hoàng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74"/>
          <a:stretch/>
        </p:blipFill>
        <p:spPr>
          <a:xfrm>
            <a:off x="3429000" y="3676471"/>
            <a:ext cx="2264229" cy="1828800"/>
          </a:xfrm>
          <a:prstGeom prst="rect">
            <a:avLst/>
          </a:prstGeom>
        </p:spPr>
      </p:pic>
      <p:pic>
        <p:nvPicPr>
          <p:cNvPr id="16" name="Picture 15" descr="Lon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81271"/>
            <a:ext cx="2799645" cy="1574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95600" y="2914471"/>
            <a:ext cx="5029200" cy="369332"/>
          </a:xfrm>
          <a:prstGeom prst="rect">
            <a:avLst/>
          </a:prstGeom>
          <a:solidFill>
            <a:schemeClr val="accent5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first three internships in ASIAA, Taiwan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-16935" y="-33867"/>
            <a:ext cx="367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Report on the training progra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19299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8392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Report on the collaboration with East Asian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Observatory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and other activities: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In May 2017, East Asian Observatory and Viet Nam National University signed an MOU: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VNUHCM (observer) is a representative of Viet Nam in collaborating with EAO.</a:t>
            </a:r>
          </a:p>
          <a:p>
            <a:pPr lvl="1"/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All Vietnamese scientists have access to observing time at JCMT, SMA and Subaru telescopes.</a:t>
            </a:r>
          </a:p>
          <a:p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9025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In Dec 2017, we organized the conference on Space Science and Technology in HCMC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:</a:t>
            </a:r>
          </a:p>
        </p:txBody>
      </p:sp>
      <p:pic>
        <p:nvPicPr>
          <p:cNvPr id="3" name="Picture 2" descr="SST-768x4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98021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After the conference: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1-2 interns in SOKENDAI, Japan.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Sending 3-4 lecturers on space science and technology to HCMIU.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 possible visit of the president of VNUHCM to ISAS/JAXA and SOKENDAI to promote collaboration.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Working on other possible collaborations.</a:t>
            </a:r>
          </a:p>
          <a:p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In March 2018, we established a foundation for basic science VNUHCM - </a:t>
            </a:r>
            <a:r>
              <a:rPr lang="en-US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Rencontres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du Vietnam to support scientists and graduate students in particle physics, astrophysics and cosmology.</a:t>
            </a:r>
          </a:p>
        </p:txBody>
      </p:sp>
    </p:spTree>
    <p:extLst>
      <p:ext uri="{BB962C8B-B14F-4D97-AF65-F5344CB8AC3E}">
        <p14:creationId xmlns:p14="http://schemas.microsoft.com/office/powerpoint/2010/main" val="121146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304800"/>
            <a:ext cx="8458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Outline</a:t>
            </a:r>
          </a:p>
          <a:p>
            <a:pPr algn="ctr"/>
            <a:endParaRPr lang="en-US" sz="36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514350" indent="-514350">
              <a:buAutoNum type="arabicPeriod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Why do we need to develop Space Science in Viet Nam?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The undergraduate program of space engineering at IU,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VNU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-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HCMC</a:t>
            </a:r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Proposal for the development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of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Space Science in Viet Nam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733" y="1016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3. Proposal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for the development of </a:t>
            </a:r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Space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Science in Viet Nam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295400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So far, what have we done?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Created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an undergraduate program for Viet Nam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Established an internship program with ASIAA (Taiwan), </a:t>
            </a:r>
            <a:r>
              <a:rPr lang="en-US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Sokendai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(Japan).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Created a research group at VNUHCM.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Created a linkage with East Asian Observatory.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Established a foundation for basic science VNUHCM-</a:t>
            </a:r>
            <a:r>
              <a:rPr lang="en-US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Rencontres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du Viet Nam.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However, we have not received any support from the central government! 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ü"/>
            </a:pPr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7577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6266" y="211666"/>
            <a:ext cx="8729133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Proposal to the government on the development of Space Science (including Astrophysics):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Joining EAO officially:	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Having access to optical and radio telescopes (Subaru, JCMT and SMA) at low-cost contribution (8-10 K USD) to do research.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Training young scientists in Astrophysics and Cosmology.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Training engineers in electronics and antenna technology.</a:t>
            </a:r>
          </a:p>
          <a:p>
            <a:pPr lvl="2"/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This is an important preparation before Viet Nam has its own telescopes.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Funding travel expenses for sending scientists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, students and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engineers to EAO’s observatory and receiving experts from Japan and Taiwan.</a:t>
            </a:r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The success of our space science program could be used as a model for particle physics in Viet Nam.</a:t>
            </a:r>
          </a:p>
        </p:txBody>
      </p:sp>
    </p:spTree>
    <p:extLst>
      <p:ext uri="{BB962C8B-B14F-4D97-AF65-F5344CB8AC3E}">
        <p14:creationId xmlns:p14="http://schemas.microsoft.com/office/powerpoint/2010/main" val="169006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333" y="1007533"/>
            <a:ext cx="8534400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Comic Sans MS"/>
                <a:cs typeface="Comic Sans MS"/>
              </a:rPr>
              <a:t>Thank you very much 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  <a:latin typeface="Comic Sans MS"/>
                <a:cs typeface="Comic Sans MS"/>
              </a:rPr>
              <a:t>for your </a:t>
            </a:r>
            <a:r>
              <a:rPr lang="en-US" sz="4000" dirty="0" smtClean="0">
                <a:solidFill>
                  <a:srgbClr val="0000FF"/>
                </a:solidFill>
                <a:latin typeface="Comic Sans MS"/>
                <a:cs typeface="Comic Sans MS"/>
              </a:rPr>
              <a:t>listening</a:t>
            </a:r>
            <a:r>
              <a:rPr lang="en-US" sz="4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4000" dirty="0" smtClean="0">
                <a:solidFill>
                  <a:srgbClr val="0000FF"/>
                </a:solidFill>
                <a:latin typeface="Comic Sans MS"/>
                <a:cs typeface="Comic Sans MS"/>
              </a:rPr>
              <a:t>and organizing this conference!</a:t>
            </a:r>
            <a:endParaRPr lang="en-US" sz="40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5832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0094" y="62753"/>
            <a:ext cx="8763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Why do we need to develop Space Science in Viet Nam?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Space science encompasses many scientific areas:, Astrophysics, Space Physics, Planetary Science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, Cosmology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Astroparticle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physics, </a:t>
            </a:r>
            <a:r>
              <a:rPr lang="en-US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Astrochemistry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, Astrobiology,...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2462" y="33606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 descr="mag_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3011654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07112" y="4675560"/>
            <a:ext cx="2770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marL="0" lvl="1" indent="0"/>
            <a:r>
              <a:rPr lang="en-US" sz="1600" dirty="0" err="1">
                <a:solidFill>
                  <a:srgbClr val="000000"/>
                </a:solidFill>
              </a:rPr>
              <a:t>spacephysics.msfc.nasa.gov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" name="Picture 12" descr="458820ah-5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11" y="2590800"/>
            <a:ext cx="3561089" cy="19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68099" y="4648200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nature.com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5" name="Picture 4" descr="milky-way_fitzsimmo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2782559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943600" y="5715000"/>
            <a:ext cx="1143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ESO.ORG</a:t>
            </a:r>
          </a:p>
        </p:txBody>
      </p:sp>
    </p:spTree>
    <p:extLst>
      <p:ext uri="{BB962C8B-B14F-4D97-AF65-F5344CB8AC3E}">
        <p14:creationId xmlns:p14="http://schemas.microsoft.com/office/powerpoint/2010/main" val="334859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0094" y="62753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In the 21st century, space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s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cience plays a key role in knowledge discovery, technology innovations, and sustainability.      </a:t>
            </a:r>
          </a:p>
          <a:p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ü"/>
            </a:pPr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2462" y="33606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6180892"/>
            <a:ext cx="7239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Radar </a:t>
            </a:r>
            <a:r>
              <a:rPr lang="en-US" sz="2000" b="1" dirty="0"/>
              <a:t>evidence of </a:t>
            </a:r>
            <a:r>
              <a:rPr lang="en-US" sz="2000" b="1" dirty="0" err="1"/>
              <a:t>subglacial</a:t>
            </a:r>
            <a:r>
              <a:rPr lang="en-US" sz="2000" b="1" dirty="0"/>
              <a:t> liquid water on </a:t>
            </a:r>
            <a:r>
              <a:rPr lang="en-US" sz="2000" b="1" dirty="0" smtClean="0"/>
              <a:t>Mars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Orosei</a:t>
            </a:r>
            <a:r>
              <a:rPr lang="en-US" dirty="0" smtClean="0"/>
              <a:t> et al. 2018, Science 10.1126/science.eer7268)</a:t>
            </a:r>
            <a:endParaRPr lang="en-US" dirty="0"/>
          </a:p>
        </p:txBody>
      </p:sp>
      <p:pic>
        <p:nvPicPr>
          <p:cNvPr id="5" name="Picture 4" descr="Screen Shot 2018-08-04 at 7.58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66800"/>
            <a:ext cx="3733800" cy="2828466"/>
          </a:xfrm>
          <a:prstGeom prst="rect">
            <a:avLst/>
          </a:prstGeom>
        </p:spPr>
      </p:pic>
      <p:pic>
        <p:nvPicPr>
          <p:cNvPr id="6" name="Picture 5" descr="Screen Shot 2018-08-04 at 7.58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62400"/>
            <a:ext cx="7560733" cy="219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8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6858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6858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6858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92462" y="28192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3421063"/>
            <a:ext cx="7543800" cy="677108"/>
          </a:xfrm>
          <a:prstGeom prst="rect">
            <a:avLst/>
          </a:prstGeom>
          <a:ln w="28575" cmpd="sng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  <a:latin typeface="Comic Sans MS"/>
                <a:cs typeface="Comic Sans MS"/>
              </a:rPr>
              <a:t>LIGO’s Extreme Engineering</a:t>
            </a:r>
          </a:p>
          <a:p>
            <a:pPr algn="ctr"/>
            <a:r>
              <a:rPr lang="en-US" b="1" dirty="0">
                <a:solidFill>
                  <a:srgbClr val="000090"/>
                </a:solidFill>
                <a:latin typeface="Comic Sans MS"/>
                <a:cs typeface="Comic Sans MS"/>
              </a:rPr>
              <a:t>(</a:t>
            </a: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measure </a:t>
            </a:r>
            <a:r>
              <a:rPr lang="en-US" b="1" dirty="0">
                <a:solidFill>
                  <a:srgbClr val="000090"/>
                </a:solidFill>
                <a:latin typeface="Comic Sans MS"/>
                <a:cs typeface="Comic Sans MS"/>
              </a:rPr>
              <a:t>a motion 10,000 times smaller than an atomic </a:t>
            </a: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nucleus)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333" y="4453997"/>
            <a:ext cx="2019152" cy="369332"/>
          </a:xfrm>
          <a:prstGeom prst="rect">
            <a:avLst/>
          </a:prstGeom>
          <a:noFill/>
          <a:ln w="127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Seismic isolation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 descr="BSC-ISI_2_-_BS_before_closing_the_dome_LIGO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10533"/>
            <a:ext cx="2006600" cy="15061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68700" y="4475163"/>
            <a:ext cx="1766341" cy="369332"/>
          </a:xfrm>
          <a:prstGeom prst="rect">
            <a:avLst/>
          </a:prstGeom>
          <a:noFill/>
          <a:ln w="127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Optics syste</a:t>
            </a:r>
            <a:r>
              <a:rPr lang="en-US" b="1" dirty="0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</a:p>
        </p:txBody>
      </p:sp>
      <p:pic>
        <p:nvPicPr>
          <p:cNvPr id="10" name="Picture 9" descr="YAG_crystal_w_scale_mark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870357"/>
            <a:ext cx="1536700" cy="1446306"/>
          </a:xfrm>
          <a:prstGeom prst="rect">
            <a:avLst/>
          </a:prstGeom>
        </p:spPr>
      </p:pic>
      <p:pic>
        <p:nvPicPr>
          <p:cNvPr id="11" name="Picture 10" descr="LIGO_ETM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859339"/>
            <a:ext cx="1943100" cy="14573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97700" y="4462463"/>
            <a:ext cx="1839604" cy="369332"/>
          </a:xfrm>
          <a:prstGeom prst="rect">
            <a:avLst/>
          </a:prstGeom>
          <a:noFill/>
          <a:ln w="127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Supercomputer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 descr="computercl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1" y="4835843"/>
            <a:ext cx="2425700" cy="1455420"/>
          </a:xfrm>
          <a:prstGeom prst="rect">
            <a:avLst/>
          </a:prstGeom>
        </p:spPr>
      </p:pic>
      <p:pic>
        <p:nvPicPr>
          <p:cNvPr id="14" name="Picture 13" descr="ligo20160211_T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54063"/>
            <a:ext cx="4127500" cy="23233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" y="3040063"/>
            <a:ext cx="316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Image credits: </a:t>
            </a:r>
            <a:r>
              <a:rPr lang="en-US" sz="1200" b="1" dirty="0" err="1" smtClean="0"/>
              <a:t>ligo.caltech.edu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phys.org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 flipV="1">
            <a:off x="1305909" y="4183063"/>
            <a:ext cx="3113691" cy="27093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83100" y="4144963"/>
            <a:ext cx="12700" cy="30480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0"/>
            <a:endCxn id="16" idx="0"/>
          </p:cNvCxnSpPr>
          <p:nvPr/>
        </p:nvCxnSpPr>
        <p:spPr>
          <a:xfrm>
            <a:off x="7917502" y="446246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64" name="Straight Arrow Connector 11263"/>
          <p:cNvCxnSpPr>
            <a:stCxn id="16" idx="0"/>
          </p:cNvCxnSpPr>
          <p:nvPr/>
        </p:nvCxnSpPr>
        <p:spPr>
          <a:xfrm flipH="1" flipV="1">
            <a:off x="4572000" y="4183063"/>
            <a:ext cx="3345502" cy="27940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4" idx="2"/>
          </p:cNvCxnSpPr>
          <p:nvPr/>
        </p:nvCxnSpPr>
        <p:spPr>
          <a:xfrm flipV="1">
            <a:off x="4495800" y="3077446"/>
            <a:ext cx="6350" cy="343617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9600" y="754063"/>
            <a:ext cx="15887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0090"/>
                </a:solidFill>
              </a:rPr>
              <a:t>10 August 2013</a:t>
            </a:r>
            <a:endParaRPr lang="en-US" sz="1500" b="1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2800" y="754063"/>
            <a:ext cx="1927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0090"/>
                </a:solidFill>
              </a:rPr>
              <a:t>14 September 2015</a:t>
            </a:r>
            <a:endParaRPr lang="en-US" sz="1500" b="1" dirty="0">
              <a:solidFill>
                <a:srgbClr val="000090"/>
              </a:solidFill>
            </a:endParaRPr>
          </a:p>
        </p:txBody>
      </p:sp>
      <p:pic>
        <p:nvPicPr>
          <p:cNvPr id="5" name="Picture 4" descr="DSC0716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263"/>
            <a:ext cx="2637053" cy="1765300"/>
          </a:xfrm>
          <a:prstGeom prst="rect">
            <a:avLst/>
          </a:prstGeom>
        </p:spPr>
      </p:pic>
      <p:pic>
        <p:nvPicPr>
          <p:cNvPr id="6" name="Picture 5" descr="Screen Shot 2018-08-05 at 2.49.5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12" y="1211263"/>
            <a:ext cx="2799156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7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 animBg="1"/>
      <p:bldP spid="16" grpId="0" animBg="1"/>
      <p:bldP spid="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02 at 11.22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 b="9630"/>
          <a:stretch/>
        </p:blipFill>
        <p:spPr>
          <a:xfrm>
            <a:off x="228600" y="152400"/>
            <a:ext cx="4524023" cy="3073401"/>
          </a:xfrm>
          <a:prstGeom prst="rect">
            <a:avLst/>
          </a:prstGeom>
        </p:spPr>
      </p:pic>
      <p:pic>
        <p:nvPicPr>
          <p:cNvPr id="5" name="Picture 4" descr="pollution_WA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304800"/>
            <a:ext cx="4394200" cy="2705572"/>
          </a:xfrm>
          <a:prstGeom prst="rect">
            <a:avLst/>
          </a:prstGeom>
        </p:spPr>
      </p:pic>
      <p:pic>
        <p:nvPicPr>
          <p:cNvPr id="6" name="Picture 5" descr="Screen Shot 2018-08-05 at 3.12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936181"/>
            <a:ext cx="3581400" cy="1955686"/>
          </a:xfrm>
          <a:prstGeom prst="rect">
            <a:avLst/>
          </a:prstGeom>
        </p:spPr>
      </p:pic>
      <p:pic>
        <p:nvPicPr>
          <p:cNvPr id="7" name="Picture 6" descr="Screen Shot 2018-08-05 at 3.11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716423" cy="2034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81000"/>
            <a:ext cx="151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Deforestation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457200"/>
            <a:ext cx="138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Air pollution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105400"/>
            <a:ext cx="149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24 Dec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114800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 December 2017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Screen Shot 2018-08-05 at 3.27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99" y="3810000"/>
            <a:ext cx="2903501" cy="19628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9400" y="3352800"/>
            <a:ext cx="195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Tembin</a:t>
            </a:r>
            <a:r>
              <a:rPr lang="en-US" dirty="0" smtClean="0"/>
              <a:t> hurricane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934200" y="5867400"/>
            <a:ext cx="1591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24 Dec 2017</a:t>
            </a:r>
          </a:p>
          <a:p>
            <a:r>
              <a:rPr lang="en-US" dirty="0" smtClean="0"/>
              <a:t>source</a:t>
            </a:r>
            <a:r>
              <a:rPr lang="en-US" dirty="0"/>
              <a:t>: </a:t>
            </a:r>
            <a:r>
              <a:rPr lang="en-US" dirty="0" err="1"/>
              <a:t>vtv.vn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248400"/>
            <a:ext cx="2799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Jaxa</a:t>
            </a:r>
            <a:r>
              <a:rPr lang="en-US" sz="1600" b="1" dirty="0" smtClean="0"/>
              <a:t> Global Rainfall Watch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29000" y="3276600"/>
            <a:ext cx="2682232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Half day of 25 Dec</a:t>
            </a:r>
          </a:p>
          <a:p>
            <a:r>
              <a:rPr lang="en-US" dirty="0" smtClean="0"/>
              <a:t>and 26 Dec off in HCMC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2" idx="1"/>
          </p:cNvCxnSpPr>
          <p:nvPr/>
        </p:nvCxnSpPr>
        <p:spPr>
          <a:xfrm flipH="1" flipV="1">
            <a:off x="5181600" y="3962400"/>
            <a:ext cx="1058899" cy="82900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82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685303"/>
              </p:ext>
            </p:extLst>
          </p:nvPr>
        </p:nvGraphicFramePr>
        <p:xfrm>
          <a:off x="1524000" y="304800"/>
          <a:ext cx="6096000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Country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Population</a:t>
                      </a:r>
                    </a:p>
                    <a:p>
                      <a:r>
                        <a:rPr lang="en-US" sz="1800" dirty="0" smtClean="0"/>
                        <a:t>(millions)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2017 GDP (PPP)</a:t>
                      </a:r>
                    </a:p>
                    <a:p>
                      <a:r>
                        <a:rPr lang="en-US" sz="1800" dirty="0" smtClean="0"/>
                        <a:t>(billions of USD)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Astronomy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China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1382.3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23,159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developed</a:t>
                      </a:r>
                      <a:endParaRPr 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Indonesia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260.6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3,028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Japan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126.3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5,405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developed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Philippines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102.3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1,023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Viet Nam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94.4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(14/233)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595</a:t>
                      </a:r>
                    </a:p>
                    <a:p>
                      <a:pPr algn="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(32/233)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Thailand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68.2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1,261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developing</a:t>
                      </a:r>
                      <a:endParaRPr 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Myanmar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54.4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311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South Korea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2,029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developed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Malaysia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30.8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863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Taiwan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23.4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1,177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developed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Cambodia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15.8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Laos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6.9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Singapore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5.7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488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96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8686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Classification of the development of Astronomy of a country (in my opinion):</a:t>
            </a:r>
          </a:p>
          <a:p>
            <a:pPr marL="1257300" lvl="2" indent="-342900">
              <a:buFont typeface="Wingdings" charset="2"/>
              <a:buChar char="²"/>
            </a:pPr>
            <a:r>
              <a:rPr lang="en-US" sz="2400" b="1" i="1" dirty="0" smtClean="0">
                <a:solidFill>
                  <a:srgbClr val="FF6600"/>
                </a:solidFill>
                <a:latin typeface="Comic Sans MS"/>
                <a:cs typeface="Comic Sans MS"/>
              </a:rPr>
              <a:t>Developed</a:t>
            </a:r>
            <a:r>
              <a:rPr lang="en-US" sz="2400" b="1" dirty="0">
                <a:solidFill>
                  <a:srgbClr val="FF6600"/>
                </a:solidFill>
                <a:latin typeface="Comic Sans MS"/>
                <a:cs typeface="Comic Sans MS"/>
              </a:rPr>
              <a:t>: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714500" lvl="3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Funding from the government for Astronomy (i.e., national level). </a:t>
            </a:r>
          </a:p>
          <a:p>
            <a:pPr marL="1714500" lvl="3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Member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of big international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projects (i.e., manpower in technology and science, funding) </a:t>
            </a:r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257300" lvl="2" indent="-342900">
              <a:buFont typeface="Wingdings" charset="2"/>
              <a:buChar char="²"/>
            </a:pPr>
            <a:r>
              <a:rPr lang="en-US" sz="2400" b="1" i="1" dirty="0" smtClean="0">
                <a:solidFill>
                  <a:srgbClr val="FF6600"/>
                </a:solidFill>
                <a:latin typeface="Comic Sans MS"/>
                <a:cs typeface="Comic Sans MS"/>
              </a:rPr>
              <a:t>Developing</a:t>
            </a:r>
            <a:r>
              <a:rPr lang="en-US" sz="2400" b="1" dirty="0">
                <a:solidFill>
                  <a:srgbClr val="FF6600"/>
                </a:solidFill>
                <a:latin typeface="Comic Sans MS"/>
                <a:cs typeface="Comic Sans MS"/>
              </a:rPr>
              <a:t>: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714500" lvl="3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Funding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from the government for Astronomy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With 94 million people, very rapid economic growth, 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potential talented scientists (many gold medals in international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O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lympiads in Mathematics, Physics, Chemistry,...), Viet Nam should consider Japan, South Korea or Taiwan as references for the development of science and technology. </a:t>
            </a:r>
          </a:p>
        </p:txBody>
      </p:sp>
    </p:spTree>
    <p:extLst>
      <p:ext uri="{BB962C8B-B14F-4D97-AF65-F5344CB8AC3E}">
        <p14:creationId xmlns:p14="http://schemas.microsoft.com/office/powerpoint/2010/main" val="18850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SEhQUEBQVFhQVFBcVGBQVFhQUGBcWFRUXFxYXFBUYHCggGholHRUUITEhJykrLi4uGB8zODMsNygtLywBCgoKDg0OGxAQGywmICQsLCwsLCwsLCwsLCwsLCwsLCwsLCwsLCwsLCwsLCwsLCwsLCwsLCwsLCwsLCwsLCwsLP/AABEIAHsBBgMBEQACEQEDEQH/xAAbAAACAgMBAAAAAAAAAAAAAAAAAQUGAgMEB//EAEIQAAIBAgMEBwQHBQgDAQAAAAECAAMRBBIhBQYxQRMiUWFxgZEyUqGxFCMzQmJywQeCkqLwFRZDU7LR4fEkc9I0/8QAGwEBAAIDAQEAAAAAAAAAAAAAAAEEAgMFBgf/xAAuEQACAgEEAQMDBAMAAwEAAAAAAQIDEQQSITEFEyJBMlFhBhQjcTNCgRVSkST/2gAMAwEAAhEDEQA/APbQIAEQBWgDtAC0AAIAWgAYA4AQAgBIzgdmBYSVz12M7eyA2jvXQpkhWzlQS2X2VA4ln4AD1PATf6EsbpGmF6ss2QWSl4/9qFUm1CkiryLks3jYAAfGVnYj01PhcxTkyFq7/Y1v8QD8qqPmDNTtLcfE1Ls1pv1jR/jX8UQ/pMvVMv8AxWna5O7B/tFxanrZH7mW2nipFvQx6v4K8/ERfXCLLsn9pFOpbpKLp+JCKifGx9AZcp0zuW6KPNeQsq0s9u7JcdnbRpVhei4YeOo8RxExsqnB+9GqvUQsXtZ2TVybXj/pkIAEQBWgCtAFaAEAIASGAtIAoAoAQDfMgEAIAQAgBACAEAIAQAJkZHxkjtr7Yp4dM9Q+Cj2mPYom2qmVrwjRbfGuOWebba3lrYo5dUpkgBF5g6dY/eve1uE79Girojvl2cK3WW3y2R+Sr7ZxdvqUPVUguwPtuNbD8K/E3PZOHrtXultie/8A0/41aeO9rLZw7MwTV6i009pr+Gik6+nxnHsls5kd+1xqW6Rz+UyTTNsZPHApsS+SX+Sf2Nu1iKgWqKLldCt1Fm5jRvuzoaWmuXM3weT815eyH8VXZYcXiytlxuEUX0zovQP+6R1W8J2K6Yr/AATPFW3ynl3xFh8fhaLB6NOuXHDPUVADyByakTOdFtixOSwYV3VV81p5Lru9tqtVW+JpCmDwe4UHuysb+c5V9EYPEXk6tGpc+ZIsSmVHwXk88jgkIAQAtAMTAEYASGAmICAIyQKAb5kAgBACAEALwAgBACAEAjdu7VXD0jUbU8FW9szchNmmpdssIr6m9VwyeS7T2k+IcvVNzyHJR2AT1Wn0saoY+Tyuo1MrZHHUrdHTdwesOonczgksOwgAnuNpz/LX7IbUd/8ATOid92+S6K8thbutx+U8q5b/AOz6lh4UY8Hom4y4apepSolKqdRjmZl6wvdb8dB48JwfI+rHhvJw9YrVPa3kht9kw9GoaNKgBUazNUJOmfUFRfx9CJa8e5uvdIs6JWTjnPBX9mYBq1RaaAsTrZRc2HGduiClLknyd7q0zfTLiN3cRpnZFI0CvWUEDlpeeiquorjjafLrKr7Huc/k3O2Mwy9cFqXMNarTPiddPSZJU3P28Mxcral7uTVR2+17UKFBXPA06d2v3am0zelS+qfBitQ5fTAzxOxar9bFVURmHCtU61vy62ExV9MeIQyZejZPuWCzbuY+rQy08R16RsEroc6g8MrMOXCxM5upUJvclg6WlnOHtbyXAGUeTqcfA4AQAgBaAYmAMwDGY4AQAMAxgG88JkBAQAMALQAgDkgJGAK8gYFmkrJDx9zF6gAJOgmW1vgxlZGKyeS71bZ+k1rg3pr1UHK3NvP5WnpfHaZUwzJcnmPIapzltT4Ik0urnPDOEGnE2LG39cxLfqZntKbrwt32IzbDfZr2KWPi9h8kE815aTduD6V+latum3/LI6chvg9Y+TtG1XWj0NM5ULFmtxZjb2u4ACwlWWnjN5ZW/axlPc0Y7Q2k9YJ0tmKDKH+8VNtD22N9e+ba6VBYRlVR6cntO/dbDO7PkdaYC9ZmfoxlJFwe3gNJ0/HyirOsnA/U26WnXJOvszDDR8WpJ92i7D1uLzuK2x8qs+fyqrXDmdmDwFanrgsStTnkUlDbsNJtDMJWwnxbDH5Mo1yhzXPJ1LV2i5Kqpp34kIlLxJe3ymONND8manqJcdEfUwGHQn6RiGdz7XQqHAPe7HrTfG+6XFcMI0WV1LmyXJ0YHAut2wGIzX4pboqmmuqto3DjNVk4vi6OPybYRaWa5Fs2Ntp0pAY+9Ng2UOwsHFrgkjQHiD4TmX1Q3ex8HU098lHEkTOH2pRf2KtNvB1P6yvtl8IterH5OvNMf7RmmvhheRmJlz8heZN/YDtMck4AiZEGBkAJDAryABgGy8yAQAEAd4wRkRaDLBy4zaVKl9rURe5iAfIcZsjXKXSNNlsYdsijvOjm2HpVax/Atlv3u1hM/wBv/wC7waf3Lf08mQq42pwp0qI7XZqreigD4xiEfke+Rn/ZFdvtcU/hTVKY/U/GY70SqZMrm+2Fp0KQALtUc2Bd3chRqSATbsHnL+grds8/CKHkH6UO+SkEz0Xa/o8+ll5Z37Tp5KOGT3lesf32yr8ElLTPdfOX/C3etkIp/KKxtU9cflWcHyvF3J9L/S8oy0iivg5ZyOz0eOTG8jh9Ev8ABleMkYJbdlUaoUqNlUoSWC5yMgzEBfyhpe0Nso3e089+o9LG7S56x2WLPglNgMS99M2amg8hPSRerl9j5vJadPGG/wAj+g4ap9hWZGHBK4AF+6ougmErb4/5Y5RkqaWs1vB0vsesw+vroE7XrdIP3Vvrwmv9xWvohyHRJr3z4NLPhKXVCviDf2yxpL+6Bc+s2+nqLFn6TH+GHXIzhcLW1pVOgf3K2q/u1Bw85hvur4mtyMvTrnzF4Z27IoLh6q1XxNHKvEKzVMwPEW/Xwmq/3x9kGi1V7WlKeS+VNl0KoBakjXHEqpNjOP6kk8HVVcZI5v7s0R9nnpf+uo6/C9pn60vkj9vH4MG2TiU+yxRI92qiv/MCDJ9SL7Rj6Ml0zW2OxlL7SglUe9Sext+VhJ21y+cEOdkekOhvVQJy1c1JvdqKRbzk/tpf68iGqSfu4JihiFcXRgwPNSCPUSvKMovlFmNkZ9M2XmOUZhJwBGBgUA2wAJgc/Bqr4hUBZyFUcSSAB4yY5m8YMLJRgsyZW8ZvihbJhUNZ+64HyuR32tLcNG8Zm8Ipy1y6rWRLs/G4g3rVugT/AC6Q638V5Ep11/SsmOy21e54JDAbr4emb5M7c2frk+JM1y1M5/g3V6OMeW8kylMAWFrdnL0lbMl2WFGP2M7TLsyyggk8r39xmfFMvKmgXzN2PzHpPReLr2wz9zy/k7d02vsVof8AM6knti2c6v3NImt7Vy1kQfcoUl9FYn5znaDO1y+7L2t+uMfwVjatLQN2aHwMr+W0u/3o9H+lPIena6pPhkZeeXy4vDPpHa3IwaRgJ5BW1mLJNuHrFHRl4qysPFSCPLTUdkzhNxe5GrUURsrcH8l4balAZTTwtIo4BDMzsSeDA66MDofLtnpdLGV8MueD5X5KhaW5x2/0P6Thauj02oN79JukX95GF/SWXVqKuY+45+6qX18ME2Zhhq+KUjsSm2c/xaA+sham7rYHVW+ZSH/bFOn1cPQpge9WHSuR4cBfsExelcubJ4MlfGviEcj+mYat9rT6Fvfoez+9TP6TJQur/wAbyiHbXP61gYo4NdWq1av4VQU/Ikk/CRjVWcNYIX7eL9rPQ91ccK2HVlXLYlMty1spsNeegE4eprcZ4fZ6DTNOHBM2mosCgCywQ1k58XgkqC1RVYd4Bkxm49MxdSlw0V7F7oqCXwtRqL+JKnx5y1DVZ+pZKVukx9LOJttYvCEDFJnTh0g0/m4eRtN/oU3LMXhmn1rqfq6LDsvbVGv9mwzDUodGHlKdmnsreGXKNVC1ZRIEzVn7lvApBBsJkEFb3i3rTD3SnZ6vZfRfzkfL5S9ptHK3l9FLU62NaxF8kFs7ZOIx5FTEuRS5AaZvyLyHfxlq66nT+2C5KNFVmoe6fRd9n7MpUFy0kC9p5nxPEzmWWym8tnWrohBYSOy01m4cEYCCQgCvA6R4ttutnxFY9tRtfAkf14T1ujjtqijxuqluskzipr1gO+3rp+s3XP8AjkaNO/5ES++B/wDMreIH8qyt49ZoLfkP8yRCjXjrf490uTW+OGV67ZQkpQ7InFYXJqNVPP3e493fPM6/x8ovdFH0bwPno2xVVhzziZ+569Si1ldGLLIeBn5McsEk5u5tzoGKm3RvxzIrhWOmfKRwtYHu8LSxp7nGWH0cfy3jVqYborlFlr41CcuKw6i40qUfqjY8GX7rgz0VcZ4Tqnn+z5telCxwtgYrRwQN89d+xMqqfNv1Fpub1LWHhfk0/wAHxlndhsXiag/8KgKdMc1UEkjtqP7XlK7hWn/LPk2J2f6RWDXi8awOXH4c3PCov1b+oGVpnCt90zIlNP8AyROenicGhutGs55LUZVXzy6zKa1H+0kv6MU6UsRjyXndCvVemxqoKa5uogGSy2tovG176njORq1GMuHk6+icmuVgsYlUvjgBAMTAFaAacRRVlKsAVPEEXvJi3F5RhOCmsMoW8e75w56bD3Cg3IGhTvB935eE62n1Kt/jmcfVaaVL3VknutvN0v1dbSpwDe/49jfOadZpPT5j0b9FrN3Fhapz0vudNv7EDvlto4akAn2lTReeUD2mA7RcW75b0em9awo67UejAqW52yPpNVnfWmhu34nbUC/EjQkzp6270Y7InK0Wnd8t8j01U0sNP9p59pTeWejSUFtibJJP9jgBACABgCMEPo8Rx7fW1P8A2P8A6jPY6f8Axx/o8Xf9cv7NNE9dfzL/AKhJu/xSMaV70Su9gJxtYAalgABxJIAAt5iVdDLZp8lrWR36jBF4qlkYrxI0PYG528OEuVT3x3FOcdvBpbvtMpLesPomM5VvcjgxOz7XNPzX/wCew904+t8ZCXuget8R+o7K2q7uiPvx7uN9LeM8zZU4Swz6JRqIWwUqwvNWMFgxUyc/BHJZd2t5Gpr9HqFTTJ6oqAMqk6WbmFPaPZ46i8taW3ZLa3g8/wCa8ara3OtckydpU0bTB0lcHXMzsAfyHT4z0MaN0cynwfPbJKuTioe5G+tQxeIAd26OnbTO4oL4Kv8AxCnpq+Esmtq+fbwZNUxWGX6wdJSb3/rqfr931mP8Nj9vtZlutguso14fb7XtQo0Vc6BqdMlr/huT/Qmc9IlzOZj+4ljEYFu3Ow9YGo+IJzvlOVjdgBe2YcgdbDunL1kq1JKB1dDGxrMi1iUzojgBAFaAIwDEwDVVUEEEAgixHby/WSnteV2YzhvWDyXauGNGu6KbZKnVP8y/Az0mnkp0+88vcvStPTNhYzpqFOoeLKCbdvA/Gef1Edk2j0ejn6leSmftHU9PTvwNLTyY3+azs+Ja9xxfMZzElf2buOgqD7wq6+aix+BlTymVbkt+KxsZcROZj5OvgLQQZQAgBAAwAMIjHZ4vt+hkxFZT/mMfInN+s9ZoWnSkeQ1kHGxoWJog06dZLW0WoLezUXUHwYW87zWrMb4T/wCGxQ4jKP8A0sW2KfR1sVieahBT5/WVUGvkNfOc+mxzjGlFy6Cg5WlNI7dZ3org4slzkYMkjISG9vJKSzycWOwebrL7Qtp2jsPfOX5HQq2G9HqPAeYens2WdERaeUnFw9rPp8LIyhuiBmvo2PoyVbTJMMtO7O23UdEMvSf4NRkVmFrjowx4XHs9+nOXtJcs7bOjy3m/FKUHdV9RM4rZjuc+NrqjH7rku4H5FHVHdO3XfCP0QyeCenc8ytlhm7C4KtSu+CqrWX7wp8fOk3GS7qp8XRwZKu2CzXLJtp4/H1DlVHUnQkUhT/mKi0j09LDnORGepnlNYLRubs80kqMzq7s4z2OazAcC3M6zl6yyNksQWDqaGtxhy8lmEql8cAIAiYAjAMbQDTiKgRSToqi5PZbUkyYxy8LsiTSi8nk2PqmvXdlBJqPdRz1Nh+k9LXH0KcyPKWJ3XYPT9kYToaNOn7qgE9/E/G885qJynNs9NpalCGDl3n2IMVSsLB1uVPfzB7jN2lvdUzRrNP6sUULYe0HwNdhUVgCctReduRHadbidnUQjqoJw7Rx9NOWnm1Lo9QweKWooZGDKeBBvPPTjKEsM9FVYpxyjpEj+jMIAQB2gBaAIiQyPyeZ/tBweTEK9tKig35Zk0PwKT0PirMpx+x53ylfv3rpkJsnGCmzB1zUqgy1F/D7w7xxlrWVb45XZT0du2W19Fi32KijhwpzK5zltesVRVUnvy29JQ8bH+WWe0dDyLxVHBTif+p219jhuXJhl1mZi4vJ1PhStIVGuM5sg7QvtMe6+nrKfrKdm1fBanQ1HLOYiWfwzS28ERtChle/JtR+s8p5XT7Jbj6j+mtb+4o2PtHLachrk9U3yMSEQO507v6uJLzuWDGyKcWvuXLAVcO9NK1Y1S7g3RAqgMNGu7cbnXwInotFbbZDEEfLvO6OujU+7J20sJQcg4as1KoOC1jlv25ai6estSnd1bHK/Byowqf8Ajlhm9sFiT9tiUVOZNe4t3AHXwmG+mPuUH/8ADOKvTxOSwXvdvALRoIqHNpmzEFbltb5TqOM5F9jlPPR29LSq4e15JXNNJZHeCAgkIAiYBoxmLSkpaowVRxJNplCDm8RMJ2RgssoW3NtVMY3Q4dW6MngPae3Mj7q852NPp66I77Ozjam+d0ttZO7ubtLQtUfWqR5JccB398parWSteF0XNJpVBZfZYgJTTL+DOYyjnond9yM2xsKliVtUGo4MLBh4H9DN9GonU8pla7TQs7Kk2ycXgWLYf6ymTcgAtf8ANTGvpOh69OoWJLDOe6LdM90XknNkb4UqmlX6p+BDHq3/ADcvO0q3aGcFmHKLNOvjPiawyyK9+Eo5aeJIvpp8xfBmDJJHJAAwAMhgr++ezOnw5yjroc6+XEDyvLejuddn9lHXUKyvj4PK7D+v68J6rcpJHlZcN4LPQH0jZrD7+Gcnvy8dPIn+Gcia9HVcdM6tT9bS8/BVXE7a7OLNNHfsPZ/0islMcDqx7EGrf7ecpau306X9y9pK3Zan8Iz3kxYq12K6Io6NAOGVNBbzufOY6KrZVufbI1tm6zCIuWn1kqvhHJtSjdL+7r6mczy1Wadx6z9K6vbf6f3IkzyZ9OQXmKJHNnzwEWHdzFU0RxVp9Ic91BcoBmAzXtqb5ROp42NjylI8R+qdkZRm0TgGEq8jh34ak1aZ8bjMJ2N2pr75R4z/APPN8cM7NjbtpUqqBXouL3IS7MVBFxw07Ne2V9RrPbhRwWqNJulzLJ6Yi24Ti5y+TuwW1bUc+0aFRl+qqZGGoYqHGnJl5qe4g98YNiwiNTbvRELjVFI8BVBvRY9zn2T3NbuJjo2em5fRydmz9u0K5IoVUcjkrAn04275ipckToshzJHTicYlNc1Rgo7WIA+M2KLlwkV5Wxgstlfxm9mY5MJSas/C4ByjvOl/lLNemX+7wUrNY/8ARZOSnu7XxLB8bUsP8tf05D4nvm56uuhba1lmqOlsue6bLJgNmU6ItSUL2nme8niZSstnPtl+umEFhI7DNSil2bcv4MZJJnaAEAREZIwjgx+xaNbWoik9trN/ENZshqJw6Zos00J9oh/7sVKJvg8Q6fgfrr/x6Tf+5jP60V/2s4cwZsTaWNpaVsOtUe9ROvmh/SQ66Z9PBKsuh9Syb6W9dDTpc9I9lVGT4kWmEtNNdcmyOri+1glcNtGlU+zqI3gwP6zU65LtG+N0H8nSGmHKM8xfyBk5ZHGMHmW+mxehqdIg+rc8vusTcjwPL0ne8fqt62tnnPIaT03uiuDTuZjAtc03tkrKUPZc8PUXE2+QqbjvXcTDQWJPY+pETtfAmhWemfunQ9o4g+lpa0d/qw3FfV1enPBNbsP0WHxdfmFFNT3sL6fxLKet998IfBc0fsqlIrIE6qjhYOVP3f2dtHZjMnSN1KfDO1+sexF4sfhKc9Ut2yHLLENPJx9/RG4u2VwOGVrX4mwuOZ7JGsW7T8nR8JLZro4IK88W+2fX4fTkV5giR3mxdiX2RY92MUaecilTqMxAGcMwFuxQed+PdOj46lZbk8Hif1RZtnGKXJPfSaFTSvRNFuT0QRr+Km2hE60lOtZhPKPJrbN4lEu27GxFw6E3LM9iSVykLbRbXNrfrOXqb5WyyzqaXTxrWUTr1gBcm3jpK+1suSl92VjH70MjMqrRYAm1q4LMOXVVCRymarkN9G3l8lL342xiKy0lqUXpU7m2YsRUI8VB/wCxNV2Yo7niXVl7eSvbFrOuIpGkSHzhQRxuxCkehleD5Ot5CqLobPX8NuvRuGq56rdtRifhL6vajhHhXpU5Nsm6GHVBZFCjsAAmlycuzfGqMOjZlkJJdGYWkgxaMAUA2QAAgDMABAwEYArSCMGLUgRYgEd+slNrpkOKfZG4jd3Dv7VJL9oAU+otNiumumaZaeD+DV/dtV+zq16f5ahI9HuJPq/geh+RjZmIX2cUT3VKaN8RaN0X2iPTmumacdgMTURkqHD1EYWIK1EPrmNplXOFcsxTMLabLYYkzz/auxa2FcFxpcWcarcG41toZ36dTC+O1fJwLqJ0yT+xLbwJ9Kw9PFoOuoyVgNeHPyvfwYSrpJeha6pdfBb1cPWqVke12cdLTZjfixVvRV/2+E2zWdb/AMNSeNJkexNlUxSOJxelJT1E51SOFu6/r4cY1WplOfp1DTaaMY+rMitr7SfEPnbQDREHBRyAlzTaZVRyvqK2ovlY+OiOxelKodPZK69tTq/IsZX8lZ6dW06/6b00rNWpY6IETyB9XxhcBMQZIJk8vhGDe1Ob+C4bvV8QlIU8MpBJzM1OmS5Le8+tgAALadvOeh0unpjBOxnzPy+su1N72LouexNk4qqgbE1SvWDKHRHdbfeu3s/GaNRbVF4rRq02mtazNk3/AGIT7eIrt+8qDw6iiVN6+C76WezNd3qHNM35yz/6iZj6jD08GbcSaeHQsEsBYWpoSxJNgAqi51kNyfybI1RT4RD43ZNTHADEqKVEHMKYsarHtd9Qn5Vue/lMWs9su1XKh5h2bNi7l4fDOKiBmccGds1vAAADxteY7EZXa6y1YZZJlgphJQCABgGBgGMAzWAZQAgBACAEAYgAYA4AoAWgHPisKtRSlRQykWIImUZSg8xMLK4TWGVjD7DbBuxp3qYeoLPTOrKDpm/EBfxt22luWoVqy+0UYaV15j8M0vu19QaN70vpIcNcXFIqM1zyI1F/CP3T3bvnow/ZYi4voq28e1OnqWTSjT6tNRwsB7XiflO1otPsjvl2zkaq5yeIvhfBFot7nSw4kkWH5jym+6+qHLZGm0Vuo4jFkTtXFBrInsKb395iNWPdawA8TxM8trdY7ZH03wfjY6Kr3L3M4Ms57O6/bwMCQTtz8kxu3sw1q6gUjVC2LIDlHcGa2gvxliiEZPLOD5jWenDZE9h2Tslls1QqvZRp9Wmvjzdu86d0szsXSPLQp53P5Ju005LKWBySAgCtBI7QQEAIAQAgCaAYEwBQDYBAGTAAGAEAIA7QBwAMAIAQBGAFpGAuDEiGskYOfGYUVEZGuAwINtDY8bGZQe1p/YxlBSTX3KLtDcusutBqDDlmV83nd2UnylqeuuawidPo9LF+9Fa2nuttFj16ZqAcAhQKP3bj5SnZOc1hnpNLfpKF7UcI3Sxt/wD81T+T/wCpW2POS7/5Kj7nXhtwca51RUHa7r8heZOLNM/K0xLLsv8AZkmhxNUt+CmMnkWOvpaT6Zzr/Lyl9KLvsvZVLDpkooEXsHM9pPEzbBKKOVZY7XmR3ATJJIwHACAEABAGYACAF4AoAQBGAYEQBQDYIAGAAgDgBAGIA4AjAHACAEARgCgCMEoDMkQ+zGDFjjBGRGMGcVkBIM8IyEgxY4ICAEAIAQBmAKAEAIAQBGAYmAY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600" y="62753"/>
            <a:ext cx="8891494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2. The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undergraduate program of space engineering at IU, VNU-</a:t>
            </a:r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HCMC</a:t>
            </a:r>
          </a:p>
          <a:p>
            <a:endParaRPr lang="en-US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36538" indent="-236538">
              <a:buFont typeface="Arial"/>
              <a:buChar char="•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Viet Nam has 235 universities (170 public and 65 private) with 1.76 million students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</a:p>
          <a:p>
            <a:pPr marL="228600" lvl="1" indent="-228600"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However, Astrophysics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in Viet Nam has not developed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much:</a:t>
            </a:r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257300" lvl="2" indent="-342900">
              <a:lnSpc>
                <a:spcPct val="150000"/>
              </a:lnSpc>
              <a:buFont typeface="Wingdings" charset="2"/>
              <a:buChar char="ü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Only three small groups in Astrophysics: VATLY and IOP in Ha </a:t>
            </a:r>
            <a:r>
              <a:rPr lang="en-US" sz="2400" b="1" dirty="0" err="1">
                <a:solidFill>
                  <a:srgbClr val="000090"/>
                </a:solidFill>
                <a:latin typeface="Comic Sans MS"/>
                <a:cs typeface="Comic Sans MS"/>
              </a:rPr>
              <a:t>Noi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 and HCMIU in HCMC.</a:t>
            </a:r>
          </a:p>
          <a:p>
            <a:pPr marL="1257300" lvl="2" indent="-342900">
              <a:lnSpc>
                <a:spcPct val="150000"/>
              </a:lnSpc>
              <a:buFont typeface="Wingdings" charset="2"/>
              <a:buChar char="ü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The number of scientists: 10-15.</a:t>
            </a:r>
          </a:p>
          <a:p>
            <a:pPr marL="1257300" lvl="2" indent="-342900">
              <a:lnSpc>
                <a:spcPct val="150000"/>
              </a:lnSpc>
              <a:buFont typeface="Wingdings" charset="2"/>
              <a:buChar char="ü"/>
            </a:pP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Annual summer schools/conferences organized in </a:t>
            </a:r>
            <a:r>
              <a:rPr lang="en-US" sz="2400" b="1" dirty="0" err="1">
                <a:solidFill>
                  <a:srgbClr val="000090"/>
                </a:solidFill>
                <a:latin typeface="Comic Sans MS"/>
                <a:cs typeface="Comic Sans MS"/>
              </a:rPr>
              <a:t>Quy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Comic Sans MS"/>
                <a:cs typeface="Comic Sans MS"/>
              </a:rPr>
              <a:t>Nhon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.</a:t>
            </a:r>
            <a:endParaRPr lang="en-US" sz="24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462" y="33606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1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7110</TotalTime>
  <Words>1081</Words>
  <Application>Microsoft Macintosh PowerPoint</Application>
  <PresentationFormat>On-screen Show (4:3)</PresentationFormat>
  <Paragraphs>202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  Progress on the Development of Astrophysics and Space Science at     Viet Nam National University HCMC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xuất hợp tác đào tạo và nghiên cứu giữa ĐHQG HCM và VAST   lĩnh vực khoa học vũ trụ</dc:title>
  <dc:creator>bd</dc:creator>
  <cp:lastModifiedBy>BD</cp:lastModifiedBy>
  <cp:revision>729</cp:revision>
  <dcterms:created xsi:type="dcterms:W3CDTF">2014-09-11T03:02:45Z</dcterms:created>
  <dcterms:modified xsi:type="dcterms:W3CDTF">2018-08-06T05:12:45Z</dcterms:modified>
</cp:coreProperties>
</file>