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342" r:id="rId4"/>
    <p:sldId id="335" r:id="rId5"/>
    <p:sldId id="330" r:id="rId6"/>
    <p:sldId id="336" r:id="rId7"/>
    <p:sldId id="333" r:id="rId8"/>
    <p:sldId id="337" r:id="rId9"/>
    <p:sldId id="309" r:id="rId10"/>
    <p:sldId id="308" r:id="rId11"/>
    <p:sldId id="341" r:id="rId12"/>
    <p:sldId id="310" r:id="rId13"/>
    <p:sldId id="313" r:id="rId14"/>
    <p:sldId id="323" r:id="rId15"/>
    <p:sldId id="325" r:id="rId16"/>
    <p:sldId id="326" r:id="rId17"/>
    <p:sldId id="343" r:id="rId18"/>
    <p:sldId id="329" r:id="rId19"/>
    <p:sldId id="331" r:id="rId20"/>
    <p:sldId id="314" r:id="rId21"/>
    <p:sldId id="302" r:id="rId22"/>
    <p:sldId id="338" r:id="rId23"/>
    <p:sldId id="334" r:id="rId24"/>
    <p:sldId id="339" r:id="rId25"/>
    <p:sldId id="340" r:id="rId26"/>
    <p:sldId id="332" r:id="rId27"/>
    <p:sldId id="292" r:id="rId2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C0E8-F371-D243-A68C-69977E5D3DFD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E44D4-7C3E-304C-A00C-04E713DD241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251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E44D4-7C3E-304C-A00C-04E713DD241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07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E44D4-7C3E-304C-A00C-04E713DD241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607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E44D4-7C3E-304C-A00C-04E713DD241F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206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059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82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908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654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944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73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36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48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577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320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539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A6E1895-510C-894C-9393-EC6939267294}" type="datetimeFigureOut">
              <a:rPr kumimoji="1" lang="zh-CN" altLang="en-US" smtClean="0"/>
              <a:t>2018/8/13</a:t>
            </a:fld>
            <a:endParaRPr kumimoji="1"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DEDA50-1D5B-7241-A39C-E221913D3A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59532"/>
            <a:ext cx="7772400" cy="1470025"/>
          </a:xfrm>
        </p:spPr>
        <p:txBody>
          <a:bodyPr/>
          <a:lstStyle/>
          <a:p>
            <a:r>
              <a:rPr kumimoji="1" lang="en-US" altLang="zh-CN" sz="3200" dirty="0">
                <a:latin typeface="Bahnschrift Condensed" panose="020B0502040204020203" pitchFamily="34" charset="0"/>
              </a:rPr>
              <a:t>Massive star clusters as Sources of Galactic Cosmic Rays</a:t>
            </a:r>
            <a:br>
              <a:rPr kumimoji="1" lang="en-US" altLang="zh-CN" sz="3200" dirty="0">
                <a:latin typeface="Bahnschrift Condensed" panose="020B0502040204020203" pitchFamily="34" charset="0"/>
              </a:rPr>
            </a:br>
            <a:r>
              <a:rPr kumimoji="1" lang="en-US" altLang="zh-CN" sz="3200" dirty="0"/>
              <a:t>(</a:t>
            </a:r>
            <a:r>
              <a:rPr kumimoji="1" lang="nb-NO" altLang="zh-CN" sz="1800" i="1" u="sng" dirty="0"/>
              <a:t>arXiv:1804.02331</a:t>
            </a:r>
            <a:r>
              <a:rPr kumimoji="1" lang="en-US" altLang="zh-CN" sz="3200" dirty="0"/>
              <a:t>)</a:t>
            </a:r>
            <a:endParaRPr kumimoji="1"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006404"/>
            <a:ext cx="9373810" cy="1024117"/>
          </a:xfrm>
        </p:spPr>
        <p:txBody>
          <a:bodyPr/>
          <a:lstStyle/>
          <a:p>
            <a:r>
              <a:rPr kumimoji="1" lang="en-US" altLang="zh-CN" sz="1800" b="1" dirty="0">
                <a:latin typeface="Bahnschrift Condensed" panose="020B0502040204020203" pitchFamily="34" charset="0"/>
              </a:rPr>
              <a:t>Ruizhi Yang</a:t>
            </a:r>
          </a:p>
          <a:p>
            <a:r>
              <a:rPr kumimoji="1" lang="en-US" altLang="zh-CN" sz="1400" dirty="0"/>
              <a:t>Max-</a:t>
            </a:r>
            <a:r>
              <a:rPr kumimoji="1" lang="en-US" altLang="zh-CN" sz="1400" dirty="0" err="1"/>
              <a:t>planck</a:t>
            </a:r>
            <a:r>
              <a:rPr kumimoji="1" lang="en-US" altLang="zh-CN" sz="1400" dirty="0"/>
              <a:t>-institute for nuclear physics</a:t>
            </a:r>
          </a:p>
          <a:p>
            <a:r>
              <a:rPr kumimoji="1" lang="en-US" altLang="zh-CN" sz="1800" dirty="0"/>
              <a:t>In</a:t>
            </a:r>
            <a:r>
              <a:rPr kumimoji="1" lang="zh-CN" altLang="en-US" sz="1800" dirty="0"/>
              <a:t>  </a:t>
            </a:r>
            <a:r>
              <a:rPr kumimoji="1" lang="en-US" altLang="zh-CN" sz="1800" dirty="0"/>
              <a:t>collaboration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with</a:t>
            </a:r>
            <a:r>
              <a:rPr kumimoji="1" lang="zh-CN" altLang="en-US" sz="1800" dirty="0"/>
              <a:t> </a:t>
            </a:r>
            <a:r>
              <a:rPr kumimoji="1" lang="en-US" altLang="zh-CN" sz="1800" b="1" dirty="0">
                <a:latin typeface="Bahnschrift Condensed" panose="020B0502040204020203" pitchFamily="34" charset="0"/>
              </a:rPr>
              <a:t>Felix</a:t>
            </a:r>
            <a:r>
              <a:rPr kumimoji="1" lang="zh-CN" altLang="en-US" sz="1800" b="1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1800" b="1" dirty="0" err="1">
                <a:latin typeface="Bahnschrift Condensed" panose="020B0502040204020203" pitchFamily="34" charset="0"/>
              </a:rPr>
              <a:t>Aharonian</a:t>
            </a:r>
            <a:r>
              <a:rPr kumimoji="1" lang="zh-CN" altLang="en-US" sz="1800" b="1" dirty="0">
                <a:latin typeface="Bahnschrift Condensed" panose="020B0502040204020203" pitchFamily="34" charset="0"/>
              </a:rPr>
              <a:t>, </a:t>
            </a:r>
            <a:r>
              <a:rPr kumimoji="1" lang="en-US" altLang="zh-CN" sz="1800" b="1" dirty="0">
                <a:latin typeface="Bahnschrift Condensed" panose="020B0502040204020203" pitchFamily="34" charset="0"/>
              </a:rPr>
              <a:t>Emma de </a:t>
            </a:r>
            <a:r>
              <a:rPr kumimoji="1" lang="en-US" altLang="zh-CN" sz="1800" b="1" dirty="0" err="1">
                <a:latin typeface="Bahnschrift Condensed" panose="020B0502040204020203" pitchFamily="34" charset="0"/>
              </a:rPr>
              <a:t>ona</a:t>
            </a:r>
            <a:r>
              <a:rPr kumimoji="1" lang="en-US" altLang="zh-CN" sz="1800" b="1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1800" b="1" dirty="0" err="1">
                <a:latin typeface="Bahnschrift Condensed" panose="020B0502040204020203" pitchFamily="34" charset="0"/>
              </a:rPr>
              <a:t>Wilhelmi</a:t>
            </a:r>
            <a:endParaRPr kumimoji="1" lang="zh-CN" altLang="en-US" sz="18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2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800" u="sng" dirty="0">
                <a:latin typeface="Bahnschrift Condensed" panose="020B0502040204020203" pitchFamily="34" charset="0"/>
              </a:rPr>
              <a:t>CR distribution VS Source distributions</a:t>
            </a:r>
            <a:r>
              <a:rPr kumimoji="1" lang="zh-CN" altLang="en-US" sz="2800" u="sng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800" u="sng" dirty="0">
                <a:latin typeface="Bahnschrift Condensed" panose="020B0502040204020203" pitchFamily="34" charset="0"/>
              </a:rPr>
              <a:t>in</a:t>
            </a:r>
            <a:r>
              <a:rPr kumimoji="1" lang="zh-CN" altLang="en-US" sz="2800" u="sng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800" u="sng" dirty="0">
                <a:latin typeface="Bahnschrift Condensed" panose="020B0502040204020203" pitchFamily="34" charset="0"/>
              </a:rPr>
              <a:t>the</a:t>
            </a:r>
            <a:r>
              <a:rPr kumimoji="1" lang="zh-CN" altLang="en-US" sz="2800" u="sng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800" u="sng" dirty="0">
                <a:latin typeface="Bahnschrift Condensed" panose="020B0502040204020203" pitchFamily="34" charset="0"/>
              </a:rPr>
              <a:t>Galaxy</a:t>
            </a:r>
            <a:endParaRPr kumimoji="1" lang="zh-CN" altLang="en-US" sz="2800" u="sng" dirty="0">
              <a:latin typeface="Bahnschrift Condensed" panose="020B0502040204020203" pitchFamily="34" charset="0"/>
            </a:endParaRPr>
          </a:p>
        </p:txBody>
      </p:sp>
      <p:pic>
        <p:nvPicPr>
          <p:cNvPr id="7" name="图片 6" descr="emiss_cu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52" y="1242874"/>
            <a:ext cx="6476393" cy="4533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52435" y="5776349"/>
            <a:ext cx="18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Bahnschrift Condensed" panose="020B0502040204020203" pitchFamily="34" charset="0"/>
              </a:rPr>
              <a:t>Yang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et.al</a:t>
            </a:r>
            <a:r>
              <a:rPr kumimoji="1" lang="en-US" altLang="zh-CN" dirty="0">
                <a:latin typeface="Bahnschrift Condensed" panose="020B0502040204020203" pitchFamily="34" charset="0"/>
              </a:rPr>
              <a:t> 2016</a:t>
            </a:r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8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4339A9-4633-4872-9F22-C3C6D680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Bahnschrift Condensed" panose="020B0502040204020203" pitchFamily="34" charset="0"/>
              </a:rPr>
              <a:t>Known candidates</a:t>
            </a:r>
            <a:endParaRPr lang="zh-CN" altLang="en-US" sz="3200" dirty="0">
              <a:latin typeface="Bahnschrift Condensed" panose="020B0502040204020203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BC8110C-0EEE-4DE1-B71D-8B4508F4D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87" y="1758206"/>
            <a:ext cx="2789893" cy="3183222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DBCDC5A-A850-41B5-BA52-8525ADF20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5" t="3743" r="49597" b="4635"/>
          <a:stretch/>
        </p:blipFill>
        <p:spPr>
          <a:xfrm>
            <a:off x="3107095" y="1790863"/>
            <a:ext cx="3064488" cy="297241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13BE7BA-B6E2-4B79-9F0E-351A0475894B}"/>
              </a:ext>
            </a:extLst>
          </p:cNvPr>
          <p:cNvSpPr txBox="1"/>
          <p:nvPr/>
        </p:nvSpPr>
        <p:spPr>
          <a:xfrm>
            <a:off x="457200" y="4958830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ahnschrift Condensed" panose="020B0502040204020203" pitchFamily="34" charset="0"/>
              </a:rPr>
              <a:t>Cygnus Cocoon </a:t>
            </a:r>
          </a:p>
          <a:p>
            <a:pPr algn="ctr"/>
            <a:r>
              <a:rPr lang="en-US" altLang="zh-CN" dirty="0">
                <a:latin typeface="Bahnschrift Condensed" panose="020B0502040204020203" pitchFamily="34" charset="0"/>
              </a:rPr>
              <a:t>(Fermi Collaboration 2012)</a:t>
            </a:r>
            <a:endParaRPr lang="zh-CN" altLang="en-US" dirty="0">
              <a:latin typeface="Bahnschrift Condensed" panose="020B05020402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73839AF-BAA5-433A-AC7A-FC7BD666E39D}"/>
              </a:ext>
            </a:extLst>
          </p:cNvPr>
          <p:cNvSpPr txBox="1"/>
          <p:nvPr/>
        </p:nvSpPr>
        <p:spPr>
          <a:xfrm>
            <a:off x="3107095" y="49414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ahnschrift Condensed" panose="020B0502040204020203" pitchFamily="34" charset="0"/>
              </a:rPr>
              <a:t>30 </a:t>
            </a:r>
            <a:r>
              <a:rPr lang="en-US" altLang="zh-CN" dirty="0" err="1">
                <a:latin typeface="Bahnschrift Condensed" panose="020B0502040204020203" pitchFamily="34" charset="0"/>
              </a:rPr>
              <a:t>Doradus</a:t>
            </a:r>
            <a:r>
              <a:rPr lang="en-US" altLang="zh-CN" dirty="0">
                <a:latin typeface="Bahnschrift Condensed" panose="020B0502040204020203" pitchFamily="34" charset="0"/>
              </a:rPr>
              <a:t> C</a:t>
            </a:r>
          </a:p>
          <a:p>
            <a:pPr algn="ctr"/>
            <a:r>
              <a:rPr lang="en-US" altLang="zh-CN" dirty="0">
                <a:latin typeface="Bahnschrift Condensed" panose="020B0502040204020203" pitchFamily="34" charset="0"/>
              </a:rPr>
              <a:t>(H.E.S.S Collaboration 2015)</a:t>
            </a:r>
            <a:endParaRPr lang="zh-CN" altLang="en-US" dirty="0">
              <a:latin typeface="Bahnschrift Condensed" panose="020B0502040204020203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896C87C-73CF-4666-BA55-2DAF10BBE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9"/>
          <a:stretch/>
        </p:blipFill>
        <p:spPr>
          <a:xfrm>
            <a:off x="5906278" y="1951190"/>
            <a:ext cx="3064488" cy="26517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7D6FE1C-7D0B-4BDD-BF82-E3FF398ED3E1}"/>
              </a:ext>
            </a:extLst>
          </p:cNvPr>
          <p:cNvSpPr txBox="1"/>
          <p:nvPr/>
        </p:nvSpPr>
        <p:spPr>
          <a:xfrm>
            <a:off x="5973616" y="49534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Bahnschrift Condensed" panose="020B0502040204020203" pitchFamily="34" charset="0"/>
              </a:rPr>
              <a:t>Westerlund</a:t>
            </a:r>
            <a:r>
              <a:rPr lang="en-US" altLang="zh-CN" dirty="0">
                <a:latin typeface="Bahnschrift Condensed" panose="020B0502040204020203" pitchFamily="34" charset="0"/>
              </a:rPr>
              <a:t>  1</a:t>
            </a:r>
          </a:p>
          <a:p>
            <a:pPr algn="ctr"/>
            <a:r>
              <a:rPr lang="en-US" altLang="zh-CN" dirty="0">
                <a:latin typeface="Bahnschrift Condensed" panose="020B0502040204020203" pitchFamily="34" charset="0"/>
              </a:rPr>
              <a:t>(H.E.S.S Collaboration 2011)</a:t>
            </a:r>
            <a:endParaRPr lang="zh-CN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7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u="sng" dirty="0">
                <a:latin typeface="Bahnschrift Condensed" panose="020B0502040204020203" pitchFamily="34" charset="0"/>
              </a:rPr>
              <a:t>Cygnus cocoon</a:t>
            </a:r>
            <a:endParaRPr kumimoji="1" lang="zh-CN" altLang="en-US" sz="3200" u="sng" dirty="0">
              <a:latin typeface="Bahnschrift Condensed" panose="020B0502040204020203" pitchFamily="34" charset="0"/>
            </a:endParaRPr>
          </a:p>
        </p:txBody>
      </p:sp>
      <p:pic>
        <p:nvPicPr>
          <p:cNvPr id="4" name="内容占位符 3" descr="cmap_cygnus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427"/>
          <a:stretch/>
        </p:blipFill>
        <p:spPr>
          <a:xfrm>
            <a:off x="233042" y="1093093"/>
            <a:ext cx="4451110" cy="4772832"/>
          </a:xfrm>
        </p:spPr>
      </p:pic>
      <p:pic>
        <p:nvPicPr>
          <p:cNvPr id="5" name="图片 4" descr="cygnu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30" y="1625209"/>
            <a:ext cx="4572000" cy="3200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72729" y="5033180"/>
            <a:ext cx="341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Bahnschrift Condensed" panose="020B0502040204020203" pitchFamily="34" charset="0"/>
              </a:rPr>
              <a:t>Spectral Index of -2.2, up to 500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GeV</a:t>
            </a:r>
            <a:r>
              <a:rPr kumimoji="1" lang="en-US" altLang="zh-CN" dirty="0">
                <a:latin typeface="Bahnschrift Condensed" panose="020B0502040204020203" pitchFamily="34" charset="0"/>
              </a:rPr>
              <a:t> with PASS 8 data. </a:t>
            </a:r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954" y="5865925"/>
            <a:ext cx="384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Bahnschrift Condensed" panose="020B0502040204020203" pitchFamily="34" charset="0"/>
              </a:rPr>
              <a:t>Fermi LAT counts map (&gt;1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GeV</a:t>
            </a:r>
            <a:r>
              <a:rPr kumimoji="1" lang="en-US" altLang="zh-CN" dirty="0">
                <a:latin typeface="Bahnschrift Condensed" panose="020B0502040204020203" pitchFamily="34" charset="0"/>
              </a:rPr>
              <a:t>)</a:t>
            </a:r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6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u="sng" dirty="0">
                <a:latin typeface="Bahnschrift Condensed" panose="020B0502040204020203" pitchFamily="34" charset="0"/>
              </a:rPr>
              <a:t>NGC 3603 (sky maps) </a:t>
            </a:r>
            <a:endParaRPr kumimoji="1" lang="zh-CN" altLang="en-US" sz="3200" u="sng" dirty="0">
              <a:latin typeface="Bahnschrift Condensed" panose="020B0502040204020203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" y="1805101"/>
            <a:ext cx="3612621" cy="376649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13212" y="5710092"/>
            <a:ext cx="275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Bahnschrift Condensed" panose="020B0502040204020203" pitchFamily="34" charset="0"/>
              </a:rPr>
              <a:t>Counts map (&gt;10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GeV</a:t>
            </a:r>
            <a:r>
              <a:rPr kumimoji="1" lang="en-US" altLang="zh-CN" dirty="0">
                <a:latin typeface="Bahnschrift Condensed" panose="020B0502040204020203" pitchFamily="34" charset="0"/>
              </a:rPr>
              <a:t>)</a:t>
            </a:r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79" y="1938901"/>
            <a:ext cx="3612621" cy="363269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83617" y="5571592"/>
            <a:ext cx="349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Bahnschrift Condensed" panose="020B0502040204020203" pitchFamily="34" charset="0"/>
              </a:rPr>
              <a:t>Residual map (&gt;10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GeV</a:t>
            </a:r>
            <a:r>
              <a:rPr kumimoji="1" lang="en-US" altLang="zh-CN" dirty="0">
                <a:latin typeface="Bahnschrift Condensed" panose="020B0502040204020203" pitchFamily="34" charset="0"/>
              </a:rPr>
              <a:t>), known source removed</a:t>
            </a:r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3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u="sng" dirty="0">
                <a:latin typeface="Bahnschrift Condensed" panose="020B0502040204020203" pitchFamily="34" charset="0"/>
              </a:rPr>
              <a:t>NGC 3603 (SEDs and CR content) </a:t>
            </a:r>
            <a:endParaRPr kumimoji="1" lang="zh-CN" altLang="en-US" sz="3200" u="sng" dirty="0">
              <a:latin typeface="Bahnschrift Condensed" panose="020B0502040204020203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6" y="1780057"/>
            <a:ext cx="4380975" cy="325312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18603" y="5248427"/>
            <a:ext cx="352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Bahnschrift Condensed" panose="020B0502040204020203" pitchFamily="34" charset="0"/>
              </a:rPr>
              <a:t>Gamma-ray SEDs</a:t>
            </a:r>
          </a:p>
          <a:p>
            <a:pPr algn="ctr"/>
            <a:r>
              <a:rPr kumimoji="1" lang="en-US" altLang="zh-CN" dirty="0">
                <a:latin typeface="Bahnschrift Condensed" panose="020B0502040204020203" pitchFamily="34" charset="0"/>
              </a:rPr>
              <a:t>Index  ~ -2.3, up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tp</a:t>
            </a:r>
            <a:r>
              <a:rPr kumimoji="1" lang="en-US" altLang="zh-CN" dirty="0">
                <a:latin typeface="Bahnschrift Condensed" panose="020B0502040204020203" pitchFamily="34" charset="0"/>
              </a:rPr>
              <a:t> 300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GeV</a:t>
            </a:r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  <p:pic>
        <p:nvPicPr>
          <p:cNvPr id="3" name="图片 2" descr="spec_c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83" y="1780058"/>
            <a:ext cx="4647317" cy="325312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02636" y="5301499"/>
            <a:ext cx="352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Bahnschrift Condensed" panose="020B0502040204020203" pitchFamily="34" charset="0"/>
              </a:rPr>
              <a:t>Compared with LIS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emissivities</a:t>
            </a:r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5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u="sng" dirty="0" err="1">
                <a:latin typeface="Bahnschrift Condensed" panose="020B0502040204020203" pitchFamily="34" charset="0"/>
              </a:rPr>
              <a:t>Westerlund</a:t>
            </a:r>
            <a:r>
              <a:rPr kumimoji="1" lang="en-US" altLang="zh-CN" sz="3200" u="sng" dirty="0">
                <a:latin typeface="Bahnschrift Condensed" panose="020B0502040204020203" pitchFamily="34" charset="0"/>
              </a:rPr>
              <a:t> 2 (sky maps) </a:t>
            </a:r>
            <a:endParaRPr kumimoji="1" lang="zh-CN" altLang="en-US" sz="3200" u="sng" dirty="0">
              <a:latin typeface="Bahnschrift Condensed" panose="020B0502040204020203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0" y="1514643"/>
            <a:ext cx="3612621" cy="357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67979" y="5248427"/>
            <a:ext cx="275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Bahnschrift Condensed" panose="020B0502040204020203" pitchFamily="34" charset="0"/>
              </a:rPr>
              <a:t>Counts map (&gt;10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GeV</a:t>
            </a:r>
            <a:r>
              <a:rPr kumimoji="1" lang="en-US" altLang="zh-CN" dirty="0">
                <a:latin typeface="Bahnschrift Condensed" panose="020B0502040204020203" pitchFamily="34" charset="0"/>
              </a:rPr>
              <a:t>)</a:t>
            </a:r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79" y="1514643"/>
            <a:ext cx="3612621" cy="35724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83617" y="5248427"/>
            <a:ext cx="349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Bahnschrift Condensed" panose="020B0502040204020203" pitchFamily="34" charset="0"/>
              </a:rPr>
              <a:t>Residual map (&gt;10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GeV</a:t>
            </a:r>
            <a:r>
              <a:rPr kumimoji="1" lang="en-US" altLang="zh-CN" dirty="0">
                <a:latin typeface="Bahnschrift Condensed" panose="020B0502040204020203" pitchFamily="34" charset="0"/>
              </a:rPr>
              <a:t>), known source removed</a:t>
            </a:r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2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u="sng" dirty="0" err="1">
                <a:latin typeface="Bahnschrift Condensed" panose="020B0502040204020203" pitchFamily="34" charset="0"/>
              </a:rPr>
              <a:t>Westerlund</a:t>
            </a:r>
            <a:r>
              <a:rPr kumimoji="1" lang="en-US" altLang="zh-CN" sz="3200" u="sng" dirty="0">
                <a:latin typeface="Bahnschrift Condensed" panose="020B0502040204020203" pitchFamily="34" charset="0"/>
              </a:rPr>
              <a:t> 2 (SEDs) </a:t>
            </a:r>
            <a:endParaRPr kumimoji="1" lang="zh-CN" altLang="en-US" sz="3200" u="sng" dirty="0">
              <a:latin typeface="Bahnschrift Condensed" panose="020B0502040204020203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17" y="1173429"/>
            <a:ext cx="5986421" cy="41904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42477" y="5380092"/>
            <a:ext cx="525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1600" dirty="0">
                <a:latin typeface="Bahnschrift Condensed" panose="020B0502040204020203" pitchFamily="34" charset="0"/>
              </a:rPr>
              <a:t>Index  ~ -2.1, up </a:t>
            </a:r>
            <a:r>
              <a:rPr kumimoji="1" lang="en-US" altLang="zh-CN" sz="1600" dirty="0" err="1">
                <a:latin typeface="Bahnschrift Condensed" panose="020B0502040204020203" pitchFamily="34" charset="0"/>
              </a:rPr>
              <a:t>tp</a:t>
            </a:r>
            <a:r>
              <a:rPr kumimoji="1" lang="en-US" altLang="zh-CN" sz="1600" dirty="0">
                <a:latin typeface="Bahnschrift Condensed" panose="020B0502040204020203" pitchFamily="34" charset="0"/>
              </a:rPr>
              <a:t> 300 </a:t>
            </a:r>
            <a:r>
              <a:rPr kumimoji="1" lang="en-US" altLang="zh-CN" sz="1600" dirty="0" err="1">
                <a:latin typeface="Bahnschrift Condensed" panose="020B0502040204020203" pitchFamily="34" charset="0"/>
              </a:rPr>
              <a:t>GeV</a:t>
            </a:r>
            <a:r>
              <a:rPr kumimoji="1" lang="en-US" altLang="zh-CN" sz="1600" dirty="0">
                <a:latin typeface="Bahnschrift Condensed" panose="020B0502040204020203" pitchFamily="34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1600" dirty="0">
                <a:latin typeface="Bahnschrift Condensed" panose="020B0502040204020203" pitchFamily="34" charset="0"/>
              </a:rPr>
              <a:t>FGES J1023 is the </a:t>
            </a:r>
            <a:r>
              <a:rPr kumimoji="1" lang="en-US" altLang="zh-CN" sz="1600" dirty="0" err="1">
                <a:latin typeface="Bahnschrift Condensed" panose="020B0502040204020203" pitchFamily="34" charset="0"/>
              </a:rPr>
              <a:t>GeV</a:t>
            </a:r>
            <a:r>
              <a:rPr kumimoji="1" lang="en-US" altLang="zh-CN" sz="1600" dirty="0">
                <a:latin typeface="Bahnschrift Condensed" panose="020B0502040204020203" pitchFamily="34" charset="0"/>
              </a:rPr>
              <a:t> counterpart of HESS J1023, which has a much smaller spatial extension, is believed to be a PWN. </a:t>
            </a:r>
            <a:endParaRPr kumimoji="1" lang="zh-CN" altLang="en-US" sz="1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0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8E0814-0271-4D4A-AD37-BF8493A7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Bahnschrift Condensed" panose="020B0502040204020203" pitchFamily="34" charset="0"/>
              </a:rPr>
              <a:t>G25.0+0.0</a:t>
            </a:r>
            <a:endParaRPr lang="zh-CN" altLang="en-US" sz="3200" dirty="0">
              <a:latin typeface="Bahnschrift Condensed" panose="020B0502040204020203" pitchFamily="34" charset="0"/>
            </a:endParaRPr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BD5A3671-F419-46D4-AFCB-FDC56EFDA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69" t="1883" r="-1720" b="-1883"/>
          <a:stretch/>
        </p:blipFill>
        <p:spPr>
          <a:xfrm>
            <a:off x="457200" y="1866449"/>
            <a:ext cx="3750905" cy="3964856"/>
          </a:xfr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9BF9264-D88B-42A5-AADF-7D0F3B61E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6" t="2551" r="2309" b="-2551"/>
          <a:stretch/>
        </p:blipFill>
        <p:spPr>
          <a:xfrm>
            <a:off x="4217515" y="1866449"/>
            <a:ext cx="4469285" cy="32918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BDB9AD2-C558-4BE9-9D9F-9E9C96C9C2A1}"/>
              </a:ext>
            </a:extLst>
          </p:cNvPr>
          <p:cNvSpPr txBox="1"/>
          <p:nvPr/>
        </p:nvSpPr>
        <p:spPr>
          <a:xfrm>
            <a:off x="2425959" y="1238046"/>
            <a:ext cx="4292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Bahnschrift Condensed" panose="020B0502040204020203" pitchFamily="34" charset="0"/>
              </a:rPr>
              <a:t>(Katsuta et.al 2017)</a:t>
            </a:r>
            <a:endParaRPr lang="zh-CN" alt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43546B-E4D7-4C74-9B25-6CCAE5A1BED5}"/>
              </a:ext>
            </a:extLst>
          </p:cNvPr>
          <p:cNvSpPr txBox="1"/>
          <p:nvPr/>
        </p:nvSpPr>
        <p:spPr>
          <a:xfrm>
            <a:off x="5150498" y="5206990"/>
            <a:ext cx="40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Bahnschrift Condensed" panose="020B0502040204020203" pitchFamily="34" charset="0"/>
              </a:rPr>
              <a:t>Index ~ 2.1, up to more than 500 GeV</a:t>
            </a:r>
            <a:endParaRPr lang="zh-CN" altLang="en-US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3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u="sng" dirty="0" err="1">
                <a:latin typeface="Bahnschrift Condensed" panose="020B0502040204020203" pitchFamily="34" charset="0"/>
              </a:rPr>
              <a:t>Westerlund</a:t>
            </a:r>
            <a:r>
              <a:rPr kumimoji="1" lang="en-US" altLang="zh-CN" sz="3200" u="sng" dirty="0">
                <a:latin typeface="Bahnschrift Condensed" panose="020B0502040204020203" pitchFamily="34" charset="0"/>
              </a:rPr>
              <a:t> 1</a:t>
            </a:r>
            <a:endParaRPr kumimoji="1" lang="zh-CN" altLang="en-US" sz="3200" u="sng" dirty="0">
              <a:latin typeface="Bahnschrift Condensed" panose="020B05020402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2326"/>
            <a:ext cx="8229600" cy="1483370"/>
          </a:xfrm>
        </p:spPr>
        <p:txBody>
          <a:bodyPr/>
          <a:lstStyle/>
          <a:p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</p:txBody>
      </p:sp>
      <p:pic>
        <p:nvPicPr>
          <p:cNvPr id="4" name="图片 3" descr="w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8" y="1640081"/>
            <a:ext cx="4157858" cy="33037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49465" y="5520520"/>
            <a:ext cx="548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Extended emission (&gt;1.5 degree)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hard spectrum (index ~ 2.2 above 1 </a:t>
            </a:r>
            <a:r>
              <a:rPr kumimoji="1" lang="en-US" altLang="zh-CN" sz="2000" dirty="0" err="1">
                <a:latin typeface="Bahnschrift Condensed" panose="020B0502040204020203" pitchFamily="34" charset="0"/>
              </a:rPr>
              <a:t>TeV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)</a:t>
            </a:r>
          </a:p>
        </p:txBody>
      </p:sp>
      <p:pic>
        <p:nvPicPr>
          <p:cNvPr id="6" name="图片 5" descr="w1_sp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66" y="1640081"/>
            <a:ext cx="4450186" cy="35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800" u="sng" dirty="0">
                <a:latin typeface="Bahnschrift Condensed" panose="020B0502040204020203" pitchFamily="34" charset="0"/>
              </a:rPr>
              <a:t>Galactic Center (HESS 2016)</a:t>
            </a:r>
            <a:endParaRPr kumimoji="1" lang="zh-CN" altLang="en-US" sz="2800" u="sng" dirty="0">
              <a:latin typeface="Bahnschrift Condensed" panose="020B0502040204020203" pitchFamily="34" charset="0"/>
            </a:endParaRPr>
          </a:p>
        </p:txBody>
      </p:sp>
      <p:pic>
        <p:nvPicPr>
          <p:cNvPr id="4" name="图片 3" descr="gc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1" y="1319950"/>
            <a:ext cx="4619343" cy="2834716"/>
          </a:xfrm>
          <a:prstGeom prst="rect">
            <a:avLst/>
          </a:prstGeom>
        </p:spPr>
      </p:pic>
      <p:pic>
        <p:nvPicPr>
          <p:cNvPr id="5" name="图片 4" descr="gc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63" y="1417638"/>
            <a:ext cx="4477642" cy="44776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8316" y="4469224"/>
            <a:ext cx="40178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Also reveal extended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emission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and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hard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spectrum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(index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~ 2.2)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GC region harbors Arches, Quintuplet and Nuclear cluster</a:t>
            </a:r>
            <a:endParaRPr kumimoji="1" lang="zh-CN" altLang="en-US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7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u="sng" dirty="0">
                <a:latin typeface="Bahnschrift Condensed" panose="020B0502040204020203" pitchFamily="34" charset="0"/>
              </a:rPr>
              <a:t>Galactic Cosmic Rays (GCR)</a:t>
            </a:r>
            <a:endParaRPr kumimoji="1" lang="zh-CN" altLang="en-US" sz="3200" u="sng" dirty="0">
              <a:latin typeface="Bahnschrift Condensed" panose="020B05020402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400" i="1" u="sng" dirty="0">
                <a:latin typeface="Bahnschrift Condensed" panose="020B0502040204020203" pitchFamily="34" charset="0"/>
              </a:rPr>
              <a:t>Current Consensus</a:t>
            </a:r>
          </a:p>
          <a:p>
            <a:r>
              <a:rPr kumimoji="1" lang="en-US" altLang="zh-CN" sz="2400" dirty="0">
                <a:latin typeface="Bahnschrift Condensed" panose="020B0502040204020203" pitchFamily="34" charset="0"/>
              </a:rPr>
              <a:t>Single power law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spectrum from 10 </a:t>
            </a:r>
            <a:r>
              <a:rPr kumimoji="1" lang="en-US" altLang="zh-CN" sz="2400" dirty="0" err="1">
                <a:latin typeface="Bahnschrift Condensed" panose="020B0502040204020203" pitchFamily="34" charset="0"/>
              </a:rPr>
              <a:t>GeV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 up to 1 </a:t>
            </a:r>
            <a:r>
              <a:rPr kumimoji="1" lang="en-US" altLang="zh-CN" sz="2400" dirty="0" err="1">
                <a:latin typeface="Bahnschrift Condensed" panose="020B0502040204020203" pitchFamily="34" charset="0"/>
              </a:rPr>
              <a:t>PeV</a:t>
            </a:r>
            <a:endParaRPr kumimoji="1" lang="en-US" altLang="zh-CN" sz="1600" dirty="0">
              <a:latin typeface="Bahnschrift Condensed" panose="020B0502040204020203" pitchFamily="34" charset="0"/>
            </a:endParaRP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r>
              <a:rPr kumimoji="1" lang="en-US" altLang="zh-CN" sz="2400" dirty="0">
                <a:latin typeface="Bahnschrift Condensed" panose="020B0502040204020203" pitchFamily="34" charset="0"/>
              </a:rPr>
              <a:t>Injection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rate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of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~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10</a:t>
            </a:r>
            <a:r>
              <a:rPr kumimoji="1" lang="en-US" altLang="zh-CN" sz="2400" baseline="30000" dirty="0">
                <a:latin typeface="Bahnschrift Condensed" panose="020B0502040204020203" pitchFamily="34" charset="0"/>
              </a:rPr>
              <a:t>40</a:t>
            </a:r>
            <a:r>
              <a:rPr kumimoji="1" lang="zh-CN" altLang="en-US" sz="2400" baseline="30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erg/s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in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the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Galaxy</a:t>
            </a: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r>
              <a:rPr kumimoji="1" lang="en-US" altLang="zh-CN" sz="2400" dirty="0">
                <a:latin typeface="Bahnschrift Condensed" panose="020B0502040204020203" pitchFamily="34" charset="0"/>
              </a:rPr>
              <a:t>Supernova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remnants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(SNR)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as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sources</a:t>
            </a:r>
            <a:r>
              <a:rPr kumimoji="1" lang="en-US" altLang="en-US" sz="2400" dirty="0">
                <a:latin typeface="Bahnschrift Condensed" panose="020B0502040204020203" pitchFamily="34" charset="0"/>
              </a:rPr>
              <a:t>? 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endParaRPr kumimoji="1" lang="en-US" altLang="zh-CN" sz="1600" dirty="0">
              <a:latin typeface="Bahnschrift Condensed" panose="020B0502040204020203" pitchFamily="34" charset="0"/>
            </a:endParaRP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endParaRPr kumimoji="1" lang="en-US" altLang="zh-CN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0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u="sng" dirty="0">
                <a:latin typeface="Bahnschrift Condensed" panose="020B0502040204020203" pitchFamily="34" charset="0"/>
              </a:rPr>
              <a:t>Summary on Gamma-ray observations</a:t>
            </a:r>
            <a:endParaRPr kumimoji="1" lang="zh-CN" altLang="en-US" sz="3200" u="sng" dirty="0">
              <a:latin typeface="Bahnschrift Condensed" panose="020B05020402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3084" y="1600200"/>
            <a:ext cx="4253716" cy="4525963"/>
          </a:xfrm>
        </p:spPr>
        <p:txBody>
          <a:bodyPr/>
          <a:lstStyle/>
          <a:p>
            <a:r>
              <a:rPr kumimoji="1" lang="en-US" altLang="zh-CN" sz="2000" dirty="0">
                <a:latin typeface="Bahnschrift Condensed" panose="020B0502040204020203" pitchFamily="34" charset="0"/>
              </a:rPr>
              <a:t>Extended gamma-ray emissions around young star clusters (50 ~ 200 pc), hard to be addressed as SNR/PWNs.  Gamma-ray luminosity ~ 1e36 erg/s. </a:t>
            </a:r>
          </a:p>
          <a:p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r>
              <a:rPr kumimoji="1" lang="en-US" altLang="zh-CN" sz="2000" dirty="0">
                <a:latin typeface="Bahnschrift Condensed" panose="020B0502040204020203" pitchFamily="34" charset="0"/>
              </a:rPr>
              <a:t>Hard spectrum ( index ~ 2.2, without cutoff)</a:t>
            </a:r>
          </a:p>
          <a:p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r>
              <a:rPr kumimoji="1" lang="en-US" altLang="zh-CN" sz="2000" dirty="0" err="1">
                <a:latin typeface="Bahnschrift Condensed" panose="020B0502040204020203" pitchFamily="34" charset="0"/>
              </a:rPr>
              <a:t>TeV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 observations of GC and </a:t>
            </a:r>
            <a:r>
              <a:rPr kumimoji="1" lang="en-US" altLang="zh-CN" sz="2000" dirty="0" err="1">
                <a:latin typeface="Bahnschrift Condensed" panose="020B0502040204020203" pitchFamily="34" charset="0"/>
              </a:rPr>
              <a:t>Westerlund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 1 reveal that they are </a:t>
            </a:r>
            <a:r>
              <a:rPr kumimoji="1" lang="en-US" altLang="zh-CN" sz="2000" dirty="0" err="1">
                <a:latin typeface="Bahnschrift Condensed" panose="020B0502040204020203" pitchFamily="34" charset="0"/>
              </a:rPr>
              <a:t>PeVatrons</a:t>
            </a: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r>
              <a:rPr kumimoji="1" lang="en-US" altLang="zh-CN" sz="2000" dirty="0">
                <a:latin typeface="Bahnschrift Condensed" panose="020B0502040204020203" pitchFamily="34" charset="0"/>
              </a:rPr>
              <a:t>Crowded region, need to check possible contribution from unknown SNR/PWNs. </a:t>
            </a:r>
            <a:endParaRPr kumimoji="1" lang="zh-CN" altLang="en-US" sz="2000" dirty="0">
              <a:latin typeface="Bahnschrift Condensed" panose="020B0502040204020203" pitchFamily="34" charset="0"/>
            </a:endParaRPr>
          </a:p>
        </p:txBody>
      </p:sp>
      <p:pic>
        <p:nvPicPr>
          <p:cNvPr id="4" name="图片 3" descr="dif_lum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4" y="1116513"/>
            <a:ext cx="4101062" cy="574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1587606" y="285252"/>
            <a:ext cx="588635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en-US" altLang="zh-CN" sz="2800" u="sng" dirty="0">
                <a:latin typeface="Bahnschrift Condensed" panose="020B0502040204020203" pitchFamily="34" charset="0"/>
              </a:rPr>
              <a:t>Radial distribution of Cosmic Rays</a:t>
            </a:r>
            <a:endParaRPr kumimoji="1" lang="zh-CN" altLang="en-US" sz="2800" u="sng" dirty="0">
              <a:latin typeface="Bahnschrift Condensed" panose="020B0502040204020203" pitchFamily="34" charset="0"/>
            </a:endParaRPr>
          </a:p>
        </p:txBody>
      </p:sp>
      <p:pic>
        <p:nvPicPr>
          <p:cNvPr id="2" name="图片 1" descr="radial_cr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7" y="1022315"/>
            <a:ext cx="3988453" cy="55838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52908" y="1672906"/>
            <a:ext cx="40789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CR distribution derived by gamma-ray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profile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and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gas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distributions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All four sources (Wd1, Wd2, Cygnus cocoon, GC) show 1/r distribution of CRs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In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diffusion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,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1/r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profile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implies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a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continuous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injection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(in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the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lifetime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of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clusters)</a:t>
            </a:r>
            <a:endParaRPr kumimoji="1" lang="zh-CN" altLang="en-US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73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EB084A-287F-4539-91FE-C08027313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400" dirty="0">
              <a:latin typeface="Bahnschrift Condensed" panose="020B0502040204020203" pitchFamily="34" charset="0"/>
            </a:endParaRPr>
          </a:p>
          <a:p>
            <a:r>
              <a:rPr lang="en-US" altLang="zh-CN" sz="2400" dirty="0">
                <a:latin typeface="Bahnschrift Condensed" panose="020B0502040204020203" pitchFamily="34" charset="0"/>
              </a:rPr>
              <a:t>Hard gamma-ray spectrum without cutoff can hardly be addressed in leptonic model (cooling and KN effects).</a:t>
            </a:r>
          </a:p>
          <a:p>
            <a:endParaRPr lang="en-US" altLang="zh-CN" sz="2400" dirty="0">
              <a:latin typeface="Bahnschrift Condensed" panose="020B0502040204020203" pitchFamily="34" charset="0"/>
            </a:endParaRPr>
          </a:p>
          <a:p>
            <a:r>
              <a:rPr lang="en-US" altLang="zh-CN" sz="2400" dirty="0">
                <a:latin typeface="Bahnschrift Condensed" panose="020B0502040204020203" pitchFamily="34" charset="0"/>
              </a:rPr>
              <a:t>no-cutoff in the gamma-ray spectrum up to 25 </a:t>
            </a:r>
            <a:r>
              <a:rPr lang="en-US" altLang="zh-CN" sz="2400" dirty="0" err="1">
                <a:latin typeface="Bahnschrift Condensed" panose="020B0502040204020203" pitchFamily="34" charset="0"/>
              </a:rPr>
              <a:t>TeV</a:t>
            </a:r>
            <a:endParaRPr lang="en-US" altLang="zh-CN" sz="24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Bahnschrift Condensed" panose="020B0502040204020203" pitchFamily="34" charset="0"/>
              </a:rPr>
              <a:t>     =&gt; no-cutoff in the parent proton spectrum up to ~ 1 </a:t>
            </a:r>
            <a:r>
              <a:rPr lang="en-US" altLang="zh-CN" sz="2400" dirty="0" err="1">
                <a:latin typeface="Bahnschrift Condensed" panose="020B0502040204020203" pitchFamily="34" charset="0"/>
              </a:rPr>
              <a:t>PeV</a:t>
            </a:r>
            <a:r>
              <a:rPr lang="en-US" altLang="zh-CN" sz="2400" dirty="0">
                <a:latin typeface="Bahnschrift 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US" altLang="zh-CN" sz="2400" dirty="0">
              <a:latin typeface="Bahnschrift Condensed" panose="020B0502040204020203" pitchFamily="34" charset="0"/>
            </a:endParaRPr>
          </a:p>
          <a:p>
            <a:r>
              <a:rPr lang="en-US" altLang="zh-CN" sz="2400" dirty="0">
                <a:latin typeface="Bahnschrift Condensed" panose="020B0502040204020203" pitchFamily="34" charset="0"/>
              </a:rPr>
              <a:t>GC harbors </a:t>
            </a:r>
            <a:r>
              <a:rPr lang="en-US" altLang="zh-CN" sz="2400" dirty="0" err="1">
                <a:latin typeface="Bahnschrift Condensed" panose="020B0502040204020203" pitchFamily="34" charset="0"/>
              </a:rPr>
              <a:t>PeVatron</a:t>
            </a:r>
            <a:r>
              <a:rPr lang="en-US" altLang="zh-CN" sz="2400" dirty="0">
                <a:latin typeface="Bahnschrift Condensed" panose="020B0502040204020203" pitchFamily="34" charset="0"/>
              </a:rPr>
              <a:t>(s).</a:t>
            </a:r>
          </a:p>
          <a:p>
            <a:pPr marL="0" indent="0">
              <a:buNone/>
            </a:pPr>
            <a:endParaRPr lang="en-US" altLang="zh-CN" sz="2400" dirty="0">
              <a:latin typeface="Bahnschrift Condensed" panose="020B0502040204020203" pitchFamily="34" charset="0"/>
            </a:endParaRPr>
          </a:p>
          <a:p>
            <a:endParaRPr lang="en-US" altLang="zh-CN" sz="24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zh-CN" alt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F216699-5475-4DC6-A846-E04051D776F7}"/>
              </a:ext>
            </a:extLst>
          </p:cNvPr>
          <p:cNvSpPr txBox="1">
            <a:spLocks/>
          </p:cNvSpPr>
          <p:nvPr/>
        </p:nvSpPr>
        <p:spPr bwMode="auto">
          <a:xfrm>
            <a:off x="457200" y="31507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</a:defRPr>
            </a:lvl9pPr>
          </a:lstStyle>
          <a:p>
            <a:pPr defTabSz="914400"/>
            <a:r>
              <a:rPr lang="en-US" altLang="zh-CN" sz="3200" kern="0" dirty="0" err="1">
                <a:latin typeface="Bahnschrift Condensed" panose="020B0502040204020203" pitchFamily="34" charset="0"/>
              </a:rPr>
              <a:t>PeVatrons</a:t>
            </a:r>
            <a:r>
              <a:rPr lang="en-US" altLang="zh-CN" sz="3200" kern="0" dirty="0">
                <a:latin typeface="Bahnschrift Condensed" panose="020B0502040204020203" pitchFamily="34" charset="0"/>
              </a:rPr>
              <a:t>?</a:t>
            </a:r>
            <a:endParaRPr lang="zh-CN" altLang="en-US" sz="3200" kern="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5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11B02-B209-4BEE-B4C2-09F74F82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>
                <a:latin typeface="Bahnschrift Condensed" panose="020B0502040204020203" pitchFamily="34" charset="0"/>
              </a:rPr>
              <a:t>PeVatrons</a:t>
            </a:r>
            <a:r>
              <a:rPr lang="en-US" altLang="zh-CN" sz="3200" dirty="0">
                <a:latin typeface="Bahnschrift Condensed" panose="020B0502040204020203" pitchFamily="34" charset="0"/>
              </a:rPr>
              <a:t>?</a:t>
            </a:r>
            <a:endParaRPr lang="zh-CN" altLang="en-US" sz="3200" dirty="0">
              <a:latin typeface="Bahnschrift Condensed" panose="020B0502040204020203" pitchFamily="34" charset="0"/>
            </a:endParaRPr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FC8B3C58-F516-4DBE-A243-A51BE3E1D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51" y="997760"/>
            <a:ext cx="5104235" cy="5586472"/>
          </a:xfr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EA983A6-A4DC-45EE-916F-D809CA9151AF}"/>
              </a:ext>
            </a:extLst>
          </p:cNvPr>
          <p:cNvSpPr txBox="1"/>
          <p:nvPr/>
        </p:nvSpPr>
        <p:spPr>
          <a:xfrm>
            <a:off x="5234474" y="1859339"/>
            <a:ext cx="3816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Bahnschrift Condensed" panose="020B0502040204020203" pitchFamily="34" charset="0"/>
              </a:rPr>
              <a:t>Cygnus cocoon, Wd 1 and CMZ all emit multi-</a:t>
            </a:r>
            <a:r>
              <a:rPr lang="en-US" altLang="zh-CN" dirty="0" err="1">
                <a:latin typeface="Bahnschrift Condensed" panose="020B0502040204020203" pitchFamily="34" charset="0"/>
              </a:rPr>
              <a:t>TeV</a:t>
            </a:r>
            <a:r>
              <a:rPr lang="en-US" altLang="zh-CN" dirty="0">
                <a:latin typeface="Bahnschrift Condensed" panose="020B0502040204020203" pitchFamily="34" charset="0"/>
              </a:rPr>
              <a:t> gamma-ray.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Bahnschrift Condensed" panose="020B0502040204020203" pitchFamily="34" charset="0"/>
              </a:rPr>
              <a:t>The spectrum of CMZ and Wd1 put lower limit of cutoff of parent      proton spectrum to be several   hundred  </a:t>
            </a:r>
            <a:r>
              <a:rPr lang="en-US" altLang="zh-CN" dirty="0" err="1">
                <a:latin typeface="Bahnschrift Condensed" panose="020B0502040204020203" pitchFamily="34" charset="0"/>
              </a:rPr>
              <a:t>TeV</a:t>
            </a:r>
            <a:endParaRPr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Bahnschrift Condensed" panose="020B0502040204020203" pitchFamily="34" charset="0"/>
              </a:rPr>
              <a:t>Promising </a:t>
            </a:r>
            <a:r>
              <a:rPr lang="en-US" altLang="zh-CN" dirty="0" err="1">
                <a:latin typeface="Bahnschrift Condensed" panose="020B0502040204020203" pitchFamily="34" charset="0"/>
              </a:rPr>
              <a:t>Pevatron</a:t>
            </a:r>
            <a:r>
              <a:rPr lang="en-US" altLang="zh-CN" dirty="0">
                <a:latin typeface="Bahnschrift Condensed" panose="020B0502040204020203" pitchFamily="34" charset="0"/>
              </a:rPr>
              <a:t> candidate </a:t>
            </a:r>
            <a:endParaRPr lang="zh-CN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26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E2ADF1-04D6-496B-8669-3E8FBA93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Bahnschrift Condensed" panose="020B0502040204020203" pitchFamily="34" charset="0"/>
              </a:rPr>
              <a:t> two-component CR sources?</a:t>
            </a:r>
            <a:endParaRPr lang="zh-CN" altLang="en-US" sz="3200" dirty="0">
              <a:latin typeface="Bahnschrift Condensed" panose="020B05020402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2262EF-CACC-4716-B98C-6549DC2FA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>
                <a:latin typeface="Bahnschrift Condensed" panose="020B0502040204020203" pitchFamily="34" charset="0"/>
              </a:rPr>
              <a:t>To fit the locally observed B/C ratio and CR proton spectrum, the acceleration spectra index of the main sources should ~ 2.4.</a:t>
            </a:r>
          </a:p>
          <a:p>
            <a:endParaRPr lang="en-US" altLang="zh-CN" sz="2000" dirty="0">
              <a:latin typeface="Bahnschrift Condensed" panose="020B0502040204020203" pitchFamily="34" charset="0"/>
            </a:endParaRPr>
          </a:p>
          <a:p>
            <a:r>
              <a:rPr lang="en-US" altLang="zh-CN" sz="2000" dirty="0">
                <a:latin typeface="Bahnschrift Condensed" panose="020B0502040204020203" pitchFamily="34" charset="0"/>
              </a:rPr>
              <a:t>Assuming a </a:t>
            </a:r>
            <a:r>
              <a:rPr lang="en-US" altLang="zh-CN" sz="2000" dirty="0" err="1">
                <a:latin typeface="Bahnschrift Condensed" panose="020B0502040204020203" pitchFamily="34" charset="0"/>
              </a:rPr>
              <a:t>Kolmogolov</a:t>
            </a:r>
            <a:r>
              <a:rPr lang="en-US" altLang="zh-CN" sz="2000" dirty="0">
                <a:latin typeface="Bahnschrift Condensed" panose="020B0502040204020203" pitchFamily="34" charset="0"/>
              </a:rPr>
              <a:t> type turbulence spectrum and continuous CR injection near massive star clusters, the gamma-ray spectrum 2.2 translate into a proton acceleration spectra index of ~2.0. </a:t>
            </a:r>
          </a:p>
          <a:p>
            <a:endParaRPr lang="en-US" altLang="zh-CN" sz="2000" dirty="0">
              <a:latin typeface="Bahnschrift Condensed" panose="020B0502040204020203" pitchFamily="34" charset="0"/>
            </a:endParaRPr>
          </a:p>
          <a:p>
            <a:r>
              <a:rPr lang="en-US" altLang="zh-CN" sz="2000" dirty="0">
                <a:latin typeface="Bahnschrift Condensed" panose="020B0502040204020203" pitchFamily="34" charset="0"/>
              </a:rPr>
              <a:t>SNR dominates lower energy (with acceleration index 2.4) and star clusters (with a acceleration index of 2.0) dominate higher energy ?</a:t>
            </a:r>
            <a:endParaRPr lang="zh-CN" altLang="en-US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71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E2ADF1-04D6-496B-8669-3E8FBA93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Bahnschrift Condensed" panose="020B0502040204020203" pitchFamily="34" charset="0"/>
              </a:rPr>
              <a:t> two-component CR sources?</a:t>
            </a:r>
            <a:endParaRPr lang="zh-CN" altLang="en-US" sz="3200" dirty="0">
              <a:latin typeface="Bahnschrift Condensed" panose="020B05020402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2262EF-CACC-4716-B98C-6549DC2FA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atin typeface="Bahnschrift Condensed" panose="020B0502040204020203" pitchFamily="34" charset="0"/>
              </a:rPr>
              <a:t>Hint of the second component?  A hardening at about 200 GeV for all CR species. </a:t>
            </a:r>
            <a:endParaRPr lang="zh-CN" altLang="en-US" sz="2800" dirty="0">
              <a:latin typeface="Bahnschrift Condensed" panose="020B0502040204020203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8926D9-4E69-4A11-8926-185C6055D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85"/>
          <a:stretch/>
        </p:blipFill>
        <p:spPr>
          <a:xfrm>
            <a:off x="381428" y="2529205"/>
            <a:ext cx="3147060" cy="37795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0D002F-2DF3-4296-9CC6-B6AE1ACE5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289" y="2089901"/>
            <a:ext cx="4822234" cy="30932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B1F6FAC-0FD0-4CDA-AD5F-405C37DFDFF1}"/>
              </a:ext>
            </a:extLst>
          </p:cNvPr>
          <p:cNvSpPr txBox="1"/>
          <p:nvPr/>
        </p:nvSpPr>
        <p:spPr>
          <a:xfrm>
            <a:off x="4778963" y="5365717"/>
            <a:ext cx="424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ahnschrift Condensed" panose="020B0502040204020203" pitchFamily="34" charset="0"/>
              </a:rPr>
              <a:t>(AMS-02 Collaboration 2015, 2018)</a:t>
            </a:r>
            <a:endParaRPr lang="zh-CN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99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u="sng" dirty="0">
                <a:latin typeface="Bahnschrift Condensed" panose="020B0502040204020203" pitchFamily="34" charset="0"/>
              </a:rPr>
              <a:t>Conclusion</a:t>
            </a:r>
            <a:endParaRPr kumimoji="1" lang="zh-CN" altLang="en-US" sz="3600" u="sng" dirty="0">
              <a:latin typeface="Bahnschrift Condensed" panose="020B05020402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dirty="0">
                <a:latin typeface="Bahnschrift Condensed" panose="020B0502040204020203" pitchFamily="34" charset="0"/>
              </a:rPr>
              <a:t>Extended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gamma-ray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emission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near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young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star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clusters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detected.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r>
              <a:rPr kumimoji="1" lang="en-US" altLang="zh-CN" sz="2400" dirty="0">
                <a:latin typeface="Bahnschrift Condensed" panose="020B0502040204020203" pitchFamily="34" charset="0"/>
              </a:rPr>
              <a:t>Best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explained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as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CRs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interaction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with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ambient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gas,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reveal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universal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1/r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CR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distributions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and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hard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spectra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zh-CN" altLang="zh-CN" sz="2400" dirty="0">
                <a:latin typeface="Bahnschrift Condensed" panose="020B0502040204020203" pitchFamily="34" charset="0"/>
              </a:rPr>
              <a:t>(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index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~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-2.2)</a:t>
            </a: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r>
              <a:rPr kumimoji="1" lang="en-US" altLang="zh-CN" sz="2400" dirty="0">
                <a:latin typeface="Bahnschrift Condensed" panose="020B0502040204020203" pitchFamily="34" charset="0"/>
              </a:rPr>
              <a:t>Potential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CR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accelerators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(even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main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accelerators in high energy)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r>
              <a:rPr kumimoji="1" lang="en-US" altLang="zh-CN" sz="2400" dirty="0" err="1">
                <a:latin typeface="Bahnschrift Condensed" panose="020B0502040204020203" pitchFamily="34" charset="0"/>
              </a:rPr>
              <a:t>TeV-PeV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Neutrinos</a:t>
            </a:r>
            <a:r>
              <a:rPr kumimoji="1" lang="zh-CN" altLang="en-US" sz="24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400" dirty="0">
                <a:latin typeface="Bahnschrift Condensed" panose="020B0502040204020203" pitchFamily="34" charset="0"/>
              </a:rPr>
              <a:t>?</a:t>
            </a: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endParaRPr kumimoji="1" lang="en-US" altLang="zh-CN" sz="2400" dirty="0">
              <a:latin typeface="Bahnschrift Condensed" panose="020B0502040204020203" pitchFamily="34" charset="0"/>
            </a:endParaRPr>
          </a:p>
          <a:p>
            <a:endParaRPr kumimoji="1" lang="zh-CN" altLang="en-US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27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94229"/>
            <a:ext cx="8229600" cy="1143000"/>
          </a:xfrm>
        </p:spPr>
        <p:txBody>
          <a:bodyPr/>
          <a:lstStyle/>
          <a:p>
            <a:r>
              <a:rPr kumimoji="1" lang="en-US" altLang="zh-CN" i="1" dirty="0"/>
              <a:t>Thanks!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56091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E6E4277-774A-4280-9B26-64C18D3E9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12" t="5487" r="10491"/>
          <a:stretch/>
        </p:blipFill>
        <p:spPr>
          <a:xfrm>
            <a:off x="3536302" y="1871881"/>
            <a:ext cx="5234474" cy="3586528"/>
          </a:xfr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EE17EE88-2C97-47BF-979D-B7522AA3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3200" dirty="0">
                <a:latin typeface="Bahnschrift Condensed" panose="020B0502040204020203" pitchFamily="34" charset="0"/>
              </a:rPr>
              <a:t>SNRs as CR source</a:t>
            </a:r>
            <a:endParaRPr lang="zh-CN" altLang="en-US" sz="3200" dirty="0">
              <a:latin typeface="Bahnschrift Condensed" panose="020B0502040204020203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7D6682-D2FA-4D53-9D03-08E1A8E0FC29}"/>
              </a:ext>
            </a:extLst>
          </p:cNvPr>
          <p:cNvSpPr txBox="1"/>
          <p:nvPr/>
        </p:nvSpPr>
        <p:spPr>
          <a:xfrm>
            <a:off x="317239" y="1940765"/>
            <a:ext cx="36016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ahnschrift Condensed" panose="020B0502040204020203" pitchFamily="34" charset="0"/>
              </a:rPr>
              <a:t>Clear Pion-decay feature.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ahnschrift Condensed" panose="020B0502040204020203" pitchFamily="34" charset="0"/>
              </a:rPr>
              <a:t>Hadronic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ahnschrift Condensed" panose="020B0502040204020203" pitchFamily="34" charset="0"/>
              </a:rPr>
              <a:t>Break at ~ 10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ahnschrift Condensed" panose="020B0502040204020203" pitchFamily="34" charset="0"/>
              </a:rPr>
              <a:t>Cannot account for all CRs up to </a:t>
            </a:r>
            <a:r>
              <a:rPr lang="en-US" altLang="zh-CN" sz="2000" dirty="0" err="1">
                <a:latin typeface="Bahnschrift Condensed" panose="020B0502040204020203" pitchFamily="34" charset="0"/>
              </a:rPr>
              <a:t>PeV</a:t>
            </a:r>
            <a:r>
              <a:rPr lang="en-US" altLang="zh-CN" sz="20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81AA3D-1157-4302-84C5-233D92A92840}"/>
              </a:ext>
            </a:extLst>
          </p:cNvPr>
          <p:cNvSpPr txBox="1"/>
          <p:nvPr/>
        </p:nvSpPr>
        <p:spPr>
          <a:xfrm>
            <a:off x="4991877" y="5458409"/>
            <a:ext cx="31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Fermi Collaboration 2013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44E836-53B0-40F4-BF81-497E0CD0C658}"/>
              </a:ext>
            </a:extLst>
          </p:cNvPr>
          <p:cNvSpPr txBox="1"/>
          <p:nvPr/>
        </p:nvSpPr>
        <p:spPr>
          <a:xfrm>
            <a:off x="643812" y="1417638"/>
            <a:ext cx="392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Bahnschrift Condensed" panose="020B0502040204020203" pitchFamily="34" charset="0"/>
              </a:rPr>
              <a:t>Mid-age SNRs</a:t>
            </a:r>
            <a:endParaRPr lang="zh-CN" altLang="en-US" sz="2400" i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4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867AF3-AB20-48AF-A241-41409809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Bahnschrift Condensed" panose="020B0502040204020203" pitchFamily="34" charset="0"/>
              </a:rPr>
              <a:t>Young SNRs</a:t>
            </a:r>
            <a:endParaRPr lang="zh-CN" altLang="en-US" sz="3200" dirty="0">
              <a:latin typeface="Bahnschrift Condensed" panose="020B0502040204020203" pitchFamily="34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DCFE85-AD35-48C2-9059-7B53A9C62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altLang="zh-CN" sz="2400" i="1" dirty="0">
                <a:latin typeface="Bahnschrift Condensed" panose="020B0502040204020203" pitchFamily="34" charset="0"/>
              </a:rPr>
              <a:t>Hadronic or Leptonic?</a:t>
            </a:r>
          </a:p>
          <a:p>
            <a:pPr marL="0" indent="0">
              <a:buNone/>
            </a:pPr>
            <a:r>
              <a:rPr lang="en-US" altLang="zh-CN" sz="2400" dirty="0">
                <a:latin typeface="Bahnschrift Condensed" panose="020B0502040204020203" pitchFamily="34" charset="0"/>
              </a:rPr>
              <a:t>  The case for RX J1713 (HESS 2017)</a:t>
            </a:r>
          </a:p>
          <a:p>
            <a:pPr marL="0" indent="0">
              <a:buNone/>
            </a:pPr>
            <a:endParaRPr lang="zh-CN" altLang="en-US" sz="2400" i="1" dirty="0">
              <a:latin typeface="Bahnschrift Condensed" panose="020B0502040204020203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0A96A8-D1C7-4328-B274-81D388C70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96"/>
          <a:stretch/>
        </p:blipFill>
        <p:spPr>
          <a:xfrm>
            <a:off x="262656" y="2260014"/>
            <a:ext cx="8564103" cy="286449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A0DCDF-141C-41AF-8079-13BFFB27CE8F}"/>
              </a:ext>
            </a:extLst>
          </p:cNvPr>
          <p:cNvSpPr txBox="1"/>
          <p:nvPr/>
        </p:nvSpPr>
        <p:spPr>
          <a:xfrm>
            <a:off x="1278294" y="4687235"/>
            <a:ext cx="1996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ahnschrift Condensed" panose="020B0502040204020203" pitchFamily="34" charset="0"/>
              </a:rPr>
              <a:t>Leptonic :</a:t>
            </a:r>
          </a:p>
          <a:p>
            <a:r>
              <a:rPr lang="en-US" altLang="zh-CN" dirty="0">
                <a:latin typeface="Bahnschrift Condensed" panose="020B0502040204020203" pitchFamily="34" charset="0"/>
              </a:rPr>
              <a:t>B=15 </a:t>
            </a:r>
            <a:r>
              <a:rPr lang="el-GR" altLang="zh-CN" dirty="0">
                <a:latin typeface="Bahnschrift Condensed" panose="020B0502040204020203" pitchFamily="34" charset="0"/>
              </a:rPr>
              <a:t>μ</a:t>
            </a:r>
            <a:r>
              <a:rPr lang="en-US" altLang="zh-CN" dirty="0">
                <a:latin typeface="Bahnschrift Condensed" panose="020B0502040204020203" pitchFamily="34" charset="0"/>
              </a:rPr>
              <a:t>G</a:t>
            </a:r>
          </a:p>
          <a:p>
            <a:r>
              <a:rPr lang="nl-NL" altLang="zh-CN" dirty="0">
                <a:latin typeface="Bahnschrift Condensed" panose="020B0502040204020203" pitchFamily="34" charset="0"/>
              </a:rPr>
              <a:t>We ≈3.4 e47 erg</a:t>
            </a:r>
            <a:endParaRPr lang="zh-CN" altLang="en-US" dirty="0">
              <a:latin typeface="Bahnschrift Condensed" panose="020B0502040204020203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FD5CB96-A921-4292-A5F9-21FB4212D404}"/>
              </a:ext>
            </a:extLst>
          </p:cNvPr>
          <p:cNvSpPr txBox="1"/>
          <p:nvPr/>
        </p:nvSpPr>
        <p:spPr>
          <a:xfrm>
            <a:off x="5188519" y="4662848"/>
            <a:ext cx="1996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ahnschrift Condensed" panose="020B0502040204020203" pitchFamily="34" charset="0"/>
              </a:rPr>
              <a:t>Hadronic :</a:t>
            </a:r>
          </a:p>
          <a:p>
            <a:r>
              <a:rPr lang="en-US" altLang="zh-CN" dirty="0">
                <a:latin typeface="Bahnschrift Condensed" panose="020B0502040204020203" pitchFamily="34" charset="0"/>
              </a:rPr>
              <a:t>B=200 </a:t>
            </a:r>
            <a:r>
              <a:rPr lang="el-GR" altLang="zh-CN" dirty="0">
                <a:latin typeface="Bahnschrift Condensed" panose="020B0502040204020203" pitchFamily="34" charset="0"/>
              </a:rPr>
              <a:t>μ</a:t>
            </a:r>
            <a:r>
              <a:rPr lang="en-US" altLang="zh-CN" dirty="0">
                <a:latin typeface="Bahnschrift Condensed" panose="020B0502040204020203" pitchFamily="34" charset="0"/>
              </a:rPr>
              <a:t>G</a:t>
            </a:r>
          </a:p>
          <a:p>
            <a:r>
              <a:rPr lang="nl-NL" altLang="zh-CN" dirty="0">
                <a:latin typeface="Bahnschrift Condensed" panose="020B0502040204020203" pitchFamily="34" charset="0"/>
              </a:rPr>
              <a:t>Wp ≈2 e50 erg</a:t>
            </a:r>
            <a:endParaRPr lang="zh-CN" altLang="en-US" dirty="0">
              <a:latin typeface="Bahnschrift Condensed" panose="020B0502040204020203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C57F85-6E7A-4C09-B5EF-F7317FE7C128}"/>
              </a:ext>
            </a:extLst>
          </p:cNvPr>
          <p:cNvSpPr txBox="1"/>
          <p:nvPr/>
        </p:nvSpPr>
        <p:spPr>
          <a:xfrm>
            <a:off x="1660850" y="5802997"/>
            <a:ext cx="625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Bahnschrift Condensed" panose="020B0502040204020203" pitchFamily="34" charset="0"/>
              </a:rPr>
              <a:t>Cannot give preference, both have attractive features but also serious problems</a:t>
            </a:r>
            <a:endParaRPr lang="zh-CN" altLang="en-US" dirty="0">
              <a:solidFill>
                <a:srgbClr val="00B0F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8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3269"/>
            <a:ext cx="8229600" cy="1143000"/>
          </a:xfrm>
        </p:spPr>
        <p:txBody>
          <a:bodyPr/>
          <a:lstStyle/>
          <a:p>
            <a:r>
              <a:rPr kumimoji="1" lang="en-US" altLang="zh-CN" sz="2800" dirty="0">
                <a:latin typeface="Bahnschrift Condensed" panose="020B0502040204020203" pitchFamily="34" charset="0"/>
              </a:rPr>
              <a:t>Gamma-ray observation of Young SNRs</a:t>
            </a:r>
            <a:endParaRPr kumimoji="1" lang="zh-CN" altLang="en-US" sz="2800" dirty="0">
              <a:latin typeface="Bahnschrift Condensed" panose="020B0502040204020203" pitchFamily="34" charset="0"/>
            </a:endParaRPr>
          </a:p>
        </p:txBody>
      </p:sp>
      <p:pic>
        <p:nvPicPr>
          <p:cNvPr id="6" name="图片 5" descr="SNRs_Te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0146"/>
            <a:ext cx="3627689" cy="5641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84889" y="1929337"/>
            <a:ext cx="4601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>
                <a:latin typeface="Bahnschrift Condensed" panose="020B0502040204020203" pitchFamily="34" charset="0"/>
              </a:rPr>
              <a:t>All gamma-ray spectrum young SNRs shows soft spectrum or early cutoff at ~ 10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TeV</a:t>
            </a:r>
            <a:r>
              <a:rPr kumimoji="1" lang="en-US" altLang="zh-CN" dirty="0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kumimoji="1"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dirty="0">
                <a:latin typeface="Bahnschrift Condensed" panose="020B0502040204020203" pitchFamily="34" charset="0"/>
              </a:rPr>
              <a:t>corresponding to CR energy of 100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TeV</a:t>
            </a:r>
            <a:endParaRPr kumimoji="1"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endParaRPr kumimoji="1"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endParaRPr kumimoji="1"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dirty="0">
                <a:latin typeface="Bahnschrift Condensed" panose="020B0502040204020203" pitchFamily="34" charset="0"/>
              </a:rPr>
              <a:t>Hard to address a single power law spectrum of CRs up to </a:t>
            </a:r>
            <a:r>
              <a:rPr kumimoji="1" lang="en-US" altLang="zh-CN" dirty="0" err="1">
                <a:latin typeface="Bahnschrift Condensed" panose="020B0502040204020203" pitchFamily="34" charset="0"/>
              </a:rPr>
              <a:t>PeV</a:t>
            </a:r>
            <a:endParaRPr kumimoji="1"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endParaRPr kumimoji="1" lang="en-US" altLang="zh-CN" dirty="0">
              <a:latin typeface="Bahnschrift Condensed" panose="020B0502040204020203" pitchFamily="34" charset="0"/>
            </a:endParaRPr>
          </a:p>
          <a:p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4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CE758A-73A9-4446-AAAB-C0BFF0C8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Bahnschrift Condensed" panose="020B0502040204020203" pitchFamily="34" charset="0"/>
              </a:rPr>
              <a:t>On the hadronic scenario</a:t>
            </a:r>
            <a:endParaRPr lang="zh-CN" altLang="en-US" sz="3200" dirty="0">
              <a:latin typeface="Bahnschrift Condensed" panose="020B05020402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CEA1DC-B04C-4FEB-AD37-CDA534D03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5" y="1217645"/>
            <a:ext cx="8640147" cy="4983162"/>
          </a:xfrm>
        </p:spPr>
        <p:txBody>
          <a:bodyPr/>
          <a:lstStyle/>
          <a:p>
            <a:r>
              <a:rPr lang="en-US" altLang="zh-CN" sz="2000" dirty="0">
                <a:latin typeface="Bahnschrift Condensed" panose="020B0502040204020203" pitchFamily="34" charset="0"/>
              </a:rPr>
              <a:t>lack of thermal emission in RXJ 1713.7-3946</a:t>
            </a:r>
          </a:p>
          <a:p>
            <a:endParaRPr lang="en-US" altLang="zh-CN" sz="2000" i="1" dirty="0">
              <a:latin typeface="Bahnschrift Condensed" panose="020B0502040204020203" pitchFamily="34" charset="0"/>
            </a:endParaRPr>
          </a:p>
          <a:p>
            <a:r>
              <a:rPr lang="en-US" altLang="zh-CN" sz="2000" dirty="0">
                <a:latin typeface="Bahnschrift Condensed" panose="020B0502040204020203" pitchFamily="34" charset="0"/>
              </a:rPr>
              <a:t>almost the entire available energy goes to acceleration?</a:t>
            </a:r>
          </a:p>
          <a:p>
            <a:endParaRPr lang="en-US" altLang="zh-CN" sz="2000" i="1" dirty="0">
              <a:latin typeface="Bahnschrift Condensed" panose="020B0502040204020203" pitchFamily="34" charset="0"/>
            </a:endParaRPr>
          </a:p>
          <a:p>
            <a:r>
              <a:rPr lang="en-US" altLang="zh-CN" sz="2000" dirty="0">
                <a:latin typeface="Bahnschrift Condensed" panose="020B0502040204020203" pitchFamily="34" charset="0"/>
              </a:rPr>
              <a:t>very low gas density but γ rays are produced in "clumps“ (e.g., </a:t>
            </a:r>
            <a:r>
              <a:rPr lang="en-US" altLang="zh-CN" sz="2000" dirty="0" err="1">
                <a:latin typeface="Bahnschrift Condensed" panose="020B0502040204020203" pitchFamily="34" charset="0"/>
              </a:rPr>
              <a:t>inoue</a:t>
            </a:r>
            <a:r>
              <a:rPr lang="en-US" altLang="zh-CN" sz="2000" dirty="0">
                <a:latin typeface="Bahnschrift Condensed" panose="020B0502040204020203" pitchFamily="34" charset="0"/>
              </a:rPr>
              <a:t> 2012)</a:t>
            </a:r>
          </a:p>
          <a:p>
            <a:endParaRPr lang="en-US" altLang="zh-CN" sz="2000" i="1" dirty="0">
              <a:latin typeface="Bahnschrift Condensed" panose="020B0502040204020203" pitchFamily="34" charset="0"/>
            </a:endParaRPr>
          </a:p>
          <a:p>
            <a:r>
              <a:rPr lang="en-US" altLang="zh-CN" sz="2000" dirty="0">
                <a:latin typeface="Bahnschrift Condensed" panose="020B0502040204020203" pitchFamily="34" charset="0"/>
              </a:rPr>
              <a:t>relatively steep spectra of VHE gamma-rays ( Γ ~ 2.3 - 2.5) in all young SNRs</a:t>
            </a:r>
          </a:p>
          <a:p>
            <a:endParaRPr lang="en-US" altLang="zh-CN" sz="2000" dirty="0">
              <a:latin typeface="Bahnschrift Condensed" panose="020B0502040204020203" pitchFamily="34" charset="0"/>
            </a:endParaRPr>
          </a:p>
          <a:p>
            <a:r>
              <a:rPr lang="en-US" altLang="zh-CN" sz="2000" dirty="0">
                <a:latin typeface="Bahnschrift Condensed" panose="020B0502040204020203" pitchFamily="34" charset="0"/>
              </a:rPr>
              <a:t>“early cutoffs” - in all SNRs  &lt; 100 </a:t>
            </a:r>
            <a:r>
              <a:rPr lang="en-US" altLang="zh-CN" sz="2000" dirty="0" err="1">
                <a:latin typeface="Bahnschrift Condensed" panose="020B0502040204020203" pitchFamily="34" charset="0"/>
              </a:rPr>
              <a:t>TeV</a:t>
            </a:r>
            <a:endParaRPr lang="en-US" altLang="zh-CN" sz="2000" dirty="0">
              <a:latin typeface="Bahnschrift Condensed" panose="020B0502040204020203" pitchFamily="34" charset="0"/>
            </a:endParaRPr>
          </a:p>
          <a:p>
            <a:endParaRPr lang="en-US" altLang="zh-CN" sz="2000" dirty="0">
              <a:latin typeface="Bahnschrift Condensed" panose="020B0502040204020203" pitchFamily="34" charset="0"/>
            </a:endParaRPr>
          </a:p>
          <a:p>
            <a:r>
              <a:rPr lang="en-US" altLang="zh-CN" sz="2000" dirty="0">
                <a:latin typeface="Bahnschrift Condensed" panose="020B0502040204020203" pitchFamily="34" charset="0"/>
              </a:rPr>
              <a:t>Maybe  we can relax and accept that SNRs are the main contributors to GCRs but until</a:t>
            </a:r>
          </a:p>
          <a:p>
            <a:pPr marL="0" indent="0">
              <a:buNone/>
            </a:pPr>
            <a:r>
              <a:rPr lang="en-US" altLang="zh-CN" sz="2000" dirty="0">
                <a:latin typeface="Bahnschrift Condensed" panose="020B0502040204020203" pitchFamily="34" charset="0"/>
              </a:rPr>
              <a:t>         10-100 </a:t>
            </a:r>
            <a:r>
              <a:rPr lang="en-US" altLang="zh-CN" sz="2000" dirty="0" err="1">
                <a:latin typeface="Bahnschrift Condensed" panose="020B0502040204020203" pitchFamily="34" charset="0"/>
              </a:rPr>
              <a:t>TeV</a:t>
            </a:r>
            <a:r>
              <a:rPr lang="en-US" altLang="zh-CN" sz="2000" dirty="0">
                <a:latin typeface="Bahnschrift Condensed" panose="020B0502040204020203" pitchFamily="34" charset="0"/>
              </a:rPr>
              <a:t>, and other sources (</a:t>
            </a:r>
            <a:r>
              <a:rPr lang="en-US" altLang="zh-CN" sz="2000" dirty="0" err="1">
                <a:latin typeface="Bahnschrift Condensed" panose="020B0502040204020203" pitchFamily="34" charset="0"/>
              </a:rPr>
              <a:t>PeVatrons</a:t>
            </a:r>
            <a:r>
              <a:rPr lang="en-US" altLang="zh-CN" sz="2000" dirty="0">
                <a:latin typeface="Bahnschrift Condensed" panose="020B0502040204020203" pitchFamily="34" charset="0"/>
              </a:rPr>
              <a:t>) responsible for the knee around 1 </a:t>
            </a:r>
            <a:r>
              <a:rPr lang="en-US" altLang="zh-CN" sz="2000" dirty="0" err="1">
                <a:latin typeface="Bahnschrift Condensed" panose="020B0502040204020203" pitchFamily="34" charset="0"/>
              </a:rPr>
              <a:t>PeV</a:t>
            </a:r>
            <a:r>
              <a:rPr lang="en-US" altLang="zh-CN" sz="2000" dirty="0">
                <a:latin typeface="Bahnschrift Condensed" panose="020B0502040204020203" pitchFamily="34" charset="0"/>
              </a:rPr>
              <a:t> ?   </a:t>
            </a:r>
          </a:p>
          <a:p>
            <a:pPr marL="0" indent="0">
              <a:buNone/>
            </a:pPr>
            <a:r>
              <a:rPr lang="en-US" altLang="zh-CN" sz="1600" dirty="0">
                <a:latin typeface="Bahnschrift Condensed" panose="020B0502040204020203" pitchFamily="34" charset="0"/>
              </a:rPr>
              <a:t>    </a:t>
            </a:r>
          </a:p>
          <a:p>
            <a:pPr marL="0" indent="0">
              <a:buNone/>
            </a:pPr>
            <a:endParaRPr lang="en-US" altLang="zh-CN" sz="1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3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6CCB4-7326-4B4D-A7E3-E8ED0586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748"/>
            <a:ext cx="8229600" cy="1143000"/>
          </a:xfrm>
        </p:spPr>
        <p:txBody>
          <a:bodyPr/>
          <a:lstStyle/>
          <a:p>
            <a:r>
              <a:rPr lang="en-US" altLang="zh-CN" sz="3200" dirty="0">
                <a:latin typeface="Bahnschrift Condensed" panose="020B0502040204020203" pitchFamily="34" charset="0"/>
              </a:rPr>
              <a:t>Very young SNRs?</a:t>
            </a:r>
            <a:endParaRPr lang="zh-CN" altLang="en-US" sz="3200" dirty="0">
              <a:latin typeface="Bahnschrift Condensed" panose="020B0502040204020203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6A623B5-273C-4908-B5A0-4F578A07E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9881" y="2005466"/>
            <a:ext cx="4777740" cy="306324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10EBF48-471B-42DD-9ACD-0CCCFC9A4F9F}"/>
              </a:ext>
            </a:extLst>
          </p:cNvPr>
          <p:cNvSpPr txBox="1"/>
          <p:nvPr/>
        </p:nvSpPr>
        <p:spPr>
          <a:xfrm>
            <a:off x="214371" y="1102578"/>
            <a:ext cx="423633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Bahnschrift Condensed" panose="020B0502040204020203" pitchFamily="34" charset="0"/>
              </a:rPr>
              <a:t>PeVatron</a:t>
            </a:r>
            <a:r>
              <a:rPr lang="en-US" altLang="zh-CN" dirty="0">
                <a:latin typeface="Bahnschrift Condensed" panose="020B0502040204020203" pitchFamily="34" charset="0"/>
              </a:rPr>
              <a:t> phase could be accomplished only during the first years of the explosion (e.g., Bell et.al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Bahnschrift Condensed" panose="020B0502040204020203" pitchFamily="34" charset="0"/>
              </a:rPr>
              <a:t>The youngest SNR in the Galaxy: </a:t>
            </a:r>
          </a:p>
          <a:p>
            <a:r>
              <a:rPr lang="en-US" altLang="zh-CN" dirty="0">
                <a:latin typeface="Bahnschrift Condensed" panose="020B0502040204020203" pitchFamily="34" charset="0"/>
              </a:rPr>
              <a:t>         G1.9+0.3, t~ 100 </a:t>
            </a:r>
            <a:r>
              <a:rPr lang="en-US" altLang="zh-CN" dirty="0" err="1">
                <a:latin typeface="Bahnschrift Condensed" panose="020B0502040204020203" pitchFamily="34" charset="0"/>
              </a:rPr>
              <a:t>yr</a:t>
            </a:r>
            <a:endParaRPr lang="en-US" altLang="zh-CN" dirty="0">
              <a:latin typeface="Bahnschrift Condensed" panose="020B0502040204020203" pitchFamily="34" charset="0"/>
            </a:endParaRPr>
          </a:p>
          <a:p>
            <a:endParaRPr lang="en-US" altLang="zh-CN" dirty="0">
              <a:latin typeface="Bahnschrift Condensed" panose="020B0502040204020203" pitchFamily="34" charset="0"/>
            </a:endParaRPr>
          </a:p>
          <a:p>
            <a:endParaRPr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Bahnschrift Condensed" panose="020B0502040204020203" pitchFamily="34" charset="0"/>
              </a:rPr>
              <a:t>VHE protons cannot propagate more than 30 pc.</a:t>
            </a:r>
          </a:p>
          <a:p>
            <a:endParaRPr lang="en-US" altLang="zh-CN" dirty="0">
              <a:latin typeface="Bahnschrift Condensed" panose="020B0502040204020203" pitchFamily="34" charset="0"/>
            </a:endParaRPr>
          </a:p>
          <a:p>
            <a:endParaRPr lang="en-US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zh-CN" dirty="0">
                <a:latin typeface="Bahnschrift Condensed" panose="020B0502040204020203" pitchFamily="34" charset="0"/>
              </a:rPr>
              <a:t>HESS reveals L( &gt;1 TeV) &lt;  1e32 erg/s can be used to set limit on proton energy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zh-CN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zh-CN" dirty="0">
                <a:latin typeface="Bahnschrift Condensed" panose="020B0502040204020203" pitchFamily="34" charset="0"/>
              </a:rPr>
              <a:t>Considering a high density in the vinicity (near GC), the total energy on VHE protons are below 1</a:t>
            </a:r>
            <a:r>
              <a:rPr lang="en-US" altLang="zh-CN" dirty="0">
                <a:latin typeface="Bahnschrift Condensed" panose="020B0502040204020203" pitchFamily="34" charset="0"/>
              </a:rPr>
              <a:t>e45 erg. Not enough to account for the CR flux up to the knee.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6112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F25385-1FA4-488B-AF52-90DA7A232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>
                <a:latin typeface="Bahnschrift Condensed" panose="020B0502040204020203" pitchFamily="34" charset="0"/>
              </a:rPr>
              <a:t>X-ray</a:t>
            </a:r>
            <a:r>
              <a:rPr lang="zh-CN" altLang="en-US" sz="2200" dirty="0">
                <a:latin typeface="Bahnschrift Condensed" panose="020B0502040204020203" pitchFamily="34" charset="0"/>
              </a:rPr>
              <a:t> </a:t>
            </a:r>
            <a:r>
              <a:rPr lang="en-US" altLang="zh-CN" sz="2200" dirty="0">
                <a:latin typeface="Bahnschrift Condensed" panose="020B0502040204020203" pitchFamily="34" charset="0"/>
              </a:rPr>
              <a:t>observations on G1.9+0.3 (</a:t>
            </a:r>
            <a:r>
              <a:rPr lang="en-US" altLang="zh-CN" sz="2200" dirty="0" err="1">
                <a:latin typeface="Bahnschrift Condensed" panose="020B0502040204020203" pitchFamily="34" charset="0"/>
              </a:rPr>
              <a:t>Aharonian</a:t>
            </a:r>
            <a:r>
              <a:rPr lang="en-US" altLang="zh-CN" sz="2200" dirty="0">
                <a:latin typeface="Bahnschrift Condensed" panose="020B0502040204020203" pitchFamily="34" charset="0"/>
              </a:rPr>
              <a:t> et.al 2016)</a:t>
            </a:r>
            <a:endParaRPr lang="zh-CN" alt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DE253506-068E-4204-ABC1-C60794BC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3200" dirty="0">
                <a:latin typeface="Bahnschrift Condensed" panose="020B0502040204020203" pitchFamily="34" charset="0"/>
              </a:rPr>
              <a:t>Very young SNRs?</a:t>
            </a:r>
            <a:endParaRPr lang="zh-CN" altLang="en-US" sz="3200" dirty="0">
              <a:latin typeface="Bahnschrift Condensed" panose="020B0502040204020203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39D8DD-C3E9-49D8-9609-780382CB9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39" y="3853544"/>
            <a:ext cx="4030204" cy="27153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CF5951-E012-4779-84CA-03759A449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43" y="3872507"/>
            <a:ext cx="4030204" cy="25919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A1C554F-952E-403A-A2EA-288CBDA62DA5}"/>
              </a:ext>
            </a:extLst>
          </p:cNvPr>
          <p:cNvSpPr txBox="1"/>
          <p:nvPr/>
        </p:nvSpPr>
        <p:spPr>
          <a:xfrm>
            <a:off x="821095" y="2211355"/>
            <a:ext cx="7147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ahnschrift Condensed" panose="020B0502040204020203" pitchFamily="34" charset="0"/>
              </a:rPr>
              <a:t>Shock speed ~ 14,000 km/s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ahnschrift Condensed" panose="020B0502040204020203" pitchFamily="34" charset="0"/>
              </a:rPr>
              <a:t>in the Bohm diffusion limit the synchrotron peak should be at around 20 keV but is detected at 1 keV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ahnschrift Condensed" panose="020B0502040204020203" pitchFamily="34" charset="0"/>
              </a:rPr>
              <a:t>Not efficient accelerator</a:t>
            </a:r>
          </a:p>
          <a:p>
            <a:endParaRPr lang="en-US" altLang="zh-CN" sz="2000" dirty="0">
              <a:latin typeface="Bahnschrift Condensed" panose="020B0502040204020203" pitchFamily="34" charset="0"/>
            </a:endParaRPr>
          </a:p>
          <a:p>
            <a:endParaRPr lang="en-US" altLang="zh-CN" sz="2000" dirty="0">
              <a:latin typeface="Bahnschrift Condensed" panose="020B0502040204020203" pitchFamily="34" charset="0"/>
            </a:endParaRPr>
          </a:p>
          <a:p>
            <a:r>
              <a:rPr lang="en-US" altLang="zh-CN" sz="2000" dirty="0">
                <a:latin typeface="Bahnschrift Condensed" panose="020B0502040204020203" pitchFamily="34" charset="0"/>
              </a:rPr>
              <a:t> </a:t>
            </a:r>
            <a:endParaRPr lang="zh-CN" altLang="en-US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1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u="sng" dirty="0">
                <a:latin typeface="Bahnschrift Condensed" panose="020B0502040204020203" pitchFamily="34" charset="0"/>
              </a:rPr>
              <a:t>Massive star clusters: Alternative</a:t>
            </a:r>
            <a:r>
              <a:rPr kumimoji="1" lang="zh-CN" altLang="en-US" sz="3200" u="sng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3200" u="sng" dirty="0">
                <a:latin typeface="Bahnschrift Condensed" panose="020B0502040204020203" pitchFamily="34" charset="0"/>
              </a:rPr>
              <a:t>CR sources?</a:t>
            </a:r>
            <a:endParaRPr kumimoji="1" lang="zh-CN" altLang="en-US" sz="3200" u="sng" dirty="0">
              <a:latin typeface="Bahnschrift Condensed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0518" y="1472123"/>
            <a:ext cx="678153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GCR distribution reveals a similar peak as that for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OB stars.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Isotope measurement  favor a </a:t>
            </a:r>
            <a:r>
              <a:rPr kumimoji="1" lang="en-US" altLang="zh-CN" sz="2000" dirty="0" err="1">
                <a:latin typeface="Bahnschrift Condensed" panose="020B0502040204020203" pitchFamily="34" charset="0"/>
              </a:rPr>
              <a:t>superbubble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 origin. (W.R </a:t>
            </a:r>
            <a:r>
              <a:rPr kumimoji="1" lang="en-US" altLang="zh-CN" sz="2000" dirty="0" err="1">
                <a:latin typeface="Bahnschrift Condensed" panose="020B0502040204020203" pitchFamily="34" charset="0"/>
              </a:rPr>
              <a:t>Binns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 2016)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Most of OB stars exist in associations or clusters,  stellar wind can accelerate CRs (</a:t>
            </a:r>
            <a:r>
              <a:rPr kumimoji="1" lang="en-US" altLang="zh-CN" sz="2000" dirty="0" err="1">
                <a:latin typeface="Bahnschrift Condensed" panose="020B0502040204020203" pitchFamily="34" charset="0"/>
              </a:rPr>
              <a:t>Cesarsky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&amp;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 err="1">
                <a:latin typeface="Bahnschrift Condensed" panose="020B0502040204020203" pitchFamily="34" charset="0"/>
              </a:rPr>
              <a:t>Montmerle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83).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Efficiency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may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even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better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than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SNR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(high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speed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wind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lasts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much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longer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than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SNR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shock)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Sufficient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wind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power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(10</a:t>
            </a:r>
            <a:r>
              <a:rPr kumimoji="1" lang="en-US" altLang="zh-CN" sz="2000" baseline="30000" dirty="0">
                <a:latin typeface="Bahnschrift Condensed" panose="020B0502040204020203" pitchFamily="34" charset="0"/>
              </a:rPr>
              <a:t>38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- 10</a:t>
            </a:r>
            <a:r>
              <a:rPr kumimoji="1" lang="en-US" altLang="zh-CN" sz="2000" baseline="30000" dirty="0">
                <a:latin typeface="Bahnschrift Condensed" panose="020B0502040204020203" pitchFamily="34" charset="0"/>
              </a:rPr>
              <a:t>39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erg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/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s for each cluster,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more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than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-10</a:t>
            </a:r>
            <a:r>
              <a:rPr kumimoji="1" lang="en-US" altLang="zh-CN" sz="2000" baseline="30000" dirty="0">
                <a:latin typeface="Bahnschrift Condensed" panose="020B0502040204020203" pitchFamily="34" charset="0"/>
              </a:rPr>
              <a:t>41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erg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/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s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in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the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Galaxy)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to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account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for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r>
              <a:rPr kumimoji="1" lang="en-US" altLang="zh-CN" sz="2000" dirty="0">
                <a:latin typeface="Bahnschrift Condensed" panose="020B0502040204020203" pitchFamily="34" charset="0"/>
              </a:rPr>
              <a:t>CRs</a:t>
            </a:r>
            <a:r>
              <a:rPr kumimoji="1" lang="zh-CN" altLang="en-US" sz="2000" dirty="0">
                <a:latin typeface="Bahnschrift Condensed" panose="020B0502040204020203" pitchFamily="34" charset="0"/>
              </a:rPr>
              <a:t> </a:t>
            </a: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>
                <a:latin typeface="Bahnschrift Condensed" panose="020B0502040204020203" pitchFamily="34" charset="0"/>
              </a:rPr>
              <a:t>Could be visible in gamma-ray due to CR-gas interaction. 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000" dirty="0">
              <a:latin typeface="Bahnschrift Condensed" panose="020B0502040204020203" pitchFamily="34" charset="0"/>
            </a:endParaRPr>
          </a:p>
          <a:p>
            <a:r>
              <a:rPr kumimoji="1" lang="en-US" altLang="zh-CN" dirty="0">
                <a:latin typeface="Bahnschrift Condensed" panose="020B0502040204020203" pitchFamily="34" charset="0"/>
              </a:rPr>
              <a:t>.</a:t>
            </a:r>
            <a:endParaRPr kumimoji="1" lang="zh-CN" alt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57736"/>
      </p:ext>
    </p:extLst>
  </p:cSld>
  <p:clrMapOvr>
    <a:masterClrMapping/>
  </p:clrMapOvr>
</p:sld>
</file>

<file path=ppt/theme/theme1.xml><?xml version="1.0" encoding="utf-8"?>
<a:theme xmlns:a="http://schemas.openxmlformats.org/drawingml/2006/main" name="MPIK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MPIK.thmx</Template>
  <TotalTime>14562</TotalTime>
  <Words>1176</Words>
  <Application>Microsoft Office PowerPoint</Application>
  <PresentationFormat>全屏显示(4:3)</PresentationFormat>
  <Paragraphs>188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宋体</vt:lpstr>
      <vt:lpstr>Arial</vt:lpstr>
      <vt:lpstr>Bahnschrift Condensed</vt:lpstr>
      <vt:lpstr>Calibri</vt:lpstr>
      <vt:lpstr>MPIK</vt:lpstr>
      <vt:lpstr>Massive star clusters as Sources of Galactic Cosmic Rays (arXiv:1804.02331)</vt:lpstr>
      <vt:lpstr>Galactic Cosmic Rays (GCR)</vt:lpstr>
      <vt:lpstr>SNRs as CR source</vt:lpstr>
      <vt:lpstr>Young SNRs</vt:lpstr>
      <vt:lpstr>Gamma-ray observation of Young SNRs</vt:lpstr>
      <vt:lpstr>On the hadronic scenario</vt:lpstr>
      <vt:lpstr>Very young SNRs?</vt:lpstr>
      <vt:lpstr>Very young SNRs?</vt:lpstr>
      <vt:lpstr>Massive star clusters: Alternative CR sources?</vt:lpstr>
      <vt:lpstr>CR distribution VS Source distributions in the Galaxy</vt:lpstr>
      <vt:lpstr>Known candidates</vt:lpstr>
      <vt:lpstr>Cygnus cocoon</vt:lpstr>
      <vt:lpstr>NGC 3603 (sky maps) </vt:lpstr>
      <vt:lpstr>NGC 3603 (SEDs and CR content) </vt:lpstr>
      <vt:lpstr>Westerlund 2 (sky maps) </vt:lpstr>
      <vt:lpstr>Westerlund 2 (SEDs) </vt:lpstr>
      <vt:lpstr>G25.0+0.0</vt:lpstr>
      <vt:lpstr>Westerlund 1</vt:lpstr>
      <vt:lpstr>Galactic Center (HESS 2016)</vt:lpstr>
      <vt:lpstr>Summary on Gamma-ray observations</vt:lpstr>
      <vt:lpstr>PowerPoint 演示文稿</vt:lpstr>
      <vt:lpstr>PowerPoint 演示文稿</vt:lpstr>
      <vt:lpstr>PeVatrons?</vt:lpstr>
      <vt:lpstr> two-component CR sources?</vt:lpstr>
      <vt:lpstr> two-component CR sources?</vt:lpstr>
      <vt:lpstr>Conclusion</vt:lpstr>
      <vt:lpstr>Thanks!</vt:lpstr>
    </vt:vector>
  </TitlesOfParts>
  <Company>pmo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Galactic Center, Fermi Bubble and beyond</dc:title>
  <dc:creator>yang ruizhi</dc:creator>
  <cp:lastModifiedBy>杨 睿智</cp:lastModifiedBy>
  <cp:revision>237</cp:revision>
  <dcterms:created xsi:type="dcterms:W3CDTF">2015-05-20T09:21:55Z</dcterms:created>
  <dcterms:modified xsi:type="dcterms:W3CDTF">2018-08-15T02:22:30Z</dcterms:modified>
</cp:coreProperties>
</file>