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209D-23AE-40FC-A4F6-5CA9000C3D1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84C8-F560-4544-9454-F1B3507AD1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RAND-ALL-L@IN2P3.FR" TargetMode="External"/><Relationship Id="rId2" Type="http://schemas.openxmlformats.org/officeDocument/2006/relationships/hyperlink" Target="http://grand.cnrs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5844"/>
          <a:stretch/>
        </p:blipFill>
        <p:spPr>
          <a:xfrm>
            <a:off x="-45720" y="-18224"/>
            <a:ext cx="9235440" cy="692658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8728" y="239233"/>
            <a:ext cx="2362200" cy="685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2800" dirty="0" err="1" smtClean="0">
                <a:solidFill>
                  <a:srgbClr val="92D050"/>
                </a:solidFill>
                <a:latin typeface="Bahnschrift SemiLight SemiConde" panose="020B0502040204020203" pitchFamily="34" charset="0"/>
              </a:rPr>
              <a:t>Proposal</a:t>
            </a:r>
            <a:r>
              <a:rPr lang="fr-FR" sz="2800" dirty="0" smtClean="0">
                <a:solidFill>
                  <a:srgbClr val="92D050"/>
                </a:solidFill>
                <a:latin typeface="Bahnschrift SemiLight SemiConde" panose="020B0502040204020203" pitchFamily="34" charset="0"/>
              </a:rPr>
              <a:t> for 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r="9661"/>
          <a:stretch/>
        </p:blipFill>
        <p:spPr bwMode="auto">
          <a:xfrm>
            <a:off x="480533" y="793890"/>
            <a:ext cx="1947314" cy="189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44301" y="6322831"/>
            <a:ext cx="4267200" cy="58477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the 21CM </a:t>
            </a:r>
            <a:r>
              <a:rPr lang="fr-FR" sz="160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array</a:t>
            </a:r>
            <a:r>
              <a:rPr lang="fr-FR" sz="16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site of the GRANDproto35 setup (</a:t>
            </a:r>
            <a:r>
              <a:rPr lang="fr-FR" sz="160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picture</a:t>
            </a:r>
            <a:r>
              <a:rPr lang="fr-FR" sz="16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: </a:t>
            </a:r>
            <a:r>
              <a:rPr lang="fr-FR" sz="160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Gu</a:t>
            </a:r>
            <a:r>
              <a:rPr lang="fr-FR" sz="160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Junhua</a:t>
            </a:r>
            <a:r>
              <a:rPr lang="fr-FR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750840" y="4876800"/>
            <a:ext cx="32383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Olivier  Martineau</a:t>
            </a:r>
          </a:p>
          <a:p>
            <a:pPr algn="r"/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LPNHE Paris</a:t>
            </a:r>
          </a:p>
          <a:p>
            <a:pPr algn="r"/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14</a:t>
            </a:r>
            <a:r>
              <a:rPr lang="fr-FR" sz="1600" i="1" baseline="30000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th</a:t>
            </a:r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 Rencontres du </a:t>
            </a:r>
            <a:r>
              <a:rPr lang="fr-FR" sz="1600" i="1" dirty="0" err="1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VietNam</a:t>
            </a:r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, </a:t>
            </a:r>
            <a:r>
              <a:rPr lang="fr-FR" sz="1600" i="1" dirty="0" err="1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Quy</a:t>
            </a:r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FR" sz="1600" i="1" dirty="0" err="1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Nhon</a:t>
            </a:r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,</a:t>
            </a:r>
          </a:p>
          <a:p>
            <a:pPr algn="r"/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August 14, </a:t>
            </a:r>
            <a:r>
              <a:rPr lang="fr-FR" sz="1600" i="1" dirty="0" smtClean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2018</a:t>
            </a:r>
            <a:endParaRPr lang="en-US" sz="1600" i="1" dirty="0">
              <a:solidFill>
                <a:srgbClr val="FFFF00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0299" y="227308"/>
            <a:ext cx="213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G</a:t>
            </a:r>
            <a:r>
              <a:rPr lang="fr-FR" sz="3200" dirty="0">
                <a:solidFill>
                  <a:srgbClr val="92D050"/>
                </a:solidFill>
                <a:latin typeface="Bahnschrift SemiLight SemiConde" panose="020B0502040204020203" pitchFamily="34" charset="0"/>
              </a:rPr>
              <a:t>iant</a:t>
            </a:r>
            <a:endParaRPr lang="fr-FR" sz="3200" b="1" dirty="0">
              <a:solidFill>
                <a:srgbClr val="FFFF00"/>
              </a:solidFill>
              <a:latin typeface="Bahnschrift SemiLight SemiConde" panose="020B0502040204020203" pitchFamily="34" charset="0"/>
            </a:endParaRPr>
          </a:p>
          <a:p>
            <a:r>
              <a:rPr lang="fr-FR" sz="3200" b="1" dirty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R</a:t>
            </a:r>
            <a:r>
              <a:rPr lang="fr-FR" sz="3200" dirty="0">
                <a:solidFill>
                  <a:srgbClr val="92D050"/>
                </a:solidFill>
                <a:latin typeface="Bahnschrift SemiLight SemiConde" panose="020B0502040204020203" pitchFamily="34" charset="0"/>
              </a:rPr>
              <a:t>adio </a:t>
            </a:r>
          </a:p>
          <a:p>
            <a:r>
              <a:rPr lang="fr-FR" sz="3200" b="1" dirty="0" err="1">
                <a:solidFill>
                  <a:srgbClr val="FFFF00"/>
                </a:solidFill>
                <a:latin typeface="Bahnschrift SemiLight SemiConde" panose="020B0502040204020203" pitchFamily="34" charset="0"/>
              </a:rPr>
              <a:t>A</a:t>
            </a:r>
            <a:r>
              <a:rPr lang="fr-FR" sz="3200" dirty="0" err="1">
                <a:solidFill>
                  <a:srgbClr val="92D050"/>
                </a:solidFill>
                <a:latin typeface="Bahnschrift SemiLight SemiConde" panose="020B0502040204020203" pitchFamily="34" charset="0"/>
              </a:rPr>
              <a:t>rray</a:t>
            </a:r>
            <a:r>
              <a:rPr lang="fr-FR" sz="3200" dirty="0">
                <a:solidFill>
                  <a:srgbClr val="92D050"/>
                </a:solidFill>
                <a:latin typeface="Bahnschrift SemiLight SemiConde" panose="020B0502040204020203" pitchFamily="34" charset="0"/>
              </a:rPr>
              <a:t> for </a:t>
            </a:r>
          </a:p>
          <a:p>
            <a:r>
              <a:rPr lang="fr-FR" sz="3200" b="1" dirty="0">
                <a:solidFill>
                  <a:srgbClr val="FFFF00"/>
                </a:solidFill>
                <a:latin typeface="Bahnschrift SemiLight SemiConde" panose="020B0502040204020203" pitchFamily="34" charset="0"/>
              </a:rPr>
              <a:t>N</a:t>
            </a:r>
            <a:r>
              <a:rPr lang="fr-FR" sz="3200" dirty="0">
                <a:solidFill>
                  <a:srgbClr val="92D050"/>
                </a:solidFill>
                <a:latin typeface="Bahnschrift SemiLight SemiConde" panose="020B0502040204020203" pitchFamily="34" charset="0"/>
              </a:rPr>
              <a:t>eutrino</a:t>
            </a:r>
          </a:p>
          <a:p>
            <a:r>
              <a:rPr lang="fr-FR" sz="3200" b="1" dirty="0" err="1">
                <a:solidFill>
                  <a:srgbClr val="FFFF00"/>
                </a:solidFill>
                <a:latin typeface="Bahnschrift SemiLight SemiConde" panose="020B0502040204020203" pitchFamily="34" charset="0"/>
              </a:rPr>
              <a:t>D</a:t>
            </a:r>
            <a:r>
              <a:rPr lang="fr-FR" sz="3200" dirty="0" err="1">
                <a:solidFill>
                  <a:srgbClr val="92D050"/>
                </a:solidFill>
                <a:latin typeface="Bahnschrift SemiLight SemiConde" panose="020B0502040204020203" pitchFamily="34" charset="0"/>
              </a:rPr>
              <a:t>etection</a:t>
            </a:r>
            <a:endParaRPr lang="fr-FR" sz="3200" dirty="0">
              <a:solidFill>
                <a:srgbClr val="92D050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1491" y="2781853"/>
            <a:ext cx="209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solidFill>
                  <a:srgbClr val="FFFF00"/>
                </a:solidFill>
              </a:rPr>
              <a:t>http://grand.cnrs.fr/</a:t>
            </a:r>
          </a:p>
        </p:txBody>
      </p:sp>
    </p:spTree>
    <p:extLst>
      <p:ext uri="{BB962C8B-B14F-4D97-AF65-F5344CB8AC3E}">
        <p14:creationId xmlns:p14="http://schemas.microsoft.com/office/powerpoint/2010/main" val="1176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2) radio simulation: home-made cooking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6" y="1295400"/>
            <a:ext cx="9226766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20535" y="6426200"/>
            <a:ext cx="282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Anne </a:t>
            </a:r>
            <a:r>
              <a:rPr lang="fr-FR" dirty="0" err="1" smtClean="0"/>
              <a:t>Zilles</a:t>
            </a:r>
            <a:r>
              <a:rPr lang="fr-FR" dirty="0" smtClean="0"/>
              <a:t>, IAP, ARENA2018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r>
              <a:rPr lang="fr-FR" dirty="0" err="1" smtClean="0"/>
              <a:t>RadioMorphing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computation gain ~x100 in CPU time</a:t>
            </a:r>
          </a:p>
          <a:p>
            <a:pPr lvl="1"/>
            <a:r>
              <a:rPr lang="fr-FR" dirty="0" err="1" smtClean="0"/>
              <a:t>Resulting</a:t>
            </a:r>
            <a:r>
              <a:rPr lang="fr-FR" dirty="0" smtClean="0"/>
              <a:t> radio signal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to «</a:t>
            </a:r>
            <a:r>
              <a:rPr lang="fr-FR" dirty="0" err="1" smtClean="0"/>
              <a:t>true</a:t>
            </a:r>
            <a:r>
              <a:rPr lang="fr-FR" dirty="0" smtClean="0"/>
              <a:t>» </a:t>
            </a:r>
            <a:r>
              <a:rPr lang="fr-FR" dirty="0" err="1" smtClean="0"/>
              <a:t>sim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02700" cy="4999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48400" y="6477000"/>
            <a:ext cx="282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Anne </a:t>
            </a:r>
            <a:r>
              <a:rPr lang="fr-FR" dirty="0" err="1" smtClean="0"/>
              <a:t>Zilles</a:t>
            </a:r>
            <a:r>
              <a:rPr lang="fr-FR" dirty="0" smtClean="0"/>
              <a:t>, IAP, ARENA2018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1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3)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: a </a:t>
            </a:r>
            <a:r>
              <a:rPr lang="fr-FR" dirty="0" err="1" smtClean="0"/>
              <a:t>dedicated</a:t>
            </a:r>
            <a:r>
              <a:rPr lang="fr-FR" dirty="0" smtClean="0"/>
              <a:t> design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fr-FR" i="1" dirty="0" err="1" smtClean="0"/>
              <a:t>HorizonAntenna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r>
              <a:rPr lang="en-US" dirty="0" smtClean="0"/>
              <a:t> (D. Charrier, </a:t>
            </a:r>
            <a:r>
              <a:rPr lang="en-US" dirty="0" err="1" smtClean="0"/>
              <a:t>Subatech</a:t>
            </a:r>
            <a:r>
              <a:rPr lang="en-US" dirty="0" smtClean="0"/>
              <a:t>)</a:t>
            </a:r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222"/>
            <a:ext cx="4589814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114800" y="2544901"/>
            <a:ext cx="518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Active </a:t>
            </a:r>
            <a:r>
              <a:rPr lang="fr-FR" sz="2000" dirty="0" err="1"/>
              <a:t>bow-tie</a:t>
            </a:r>
            <a:r>
              <a:rPr lang="fr-FR" sz="2000" dirty="0"/>
              <a:t> </a:t>
            </a:r>
            <a:r>
              <a:rPr lang="fr-FR" sz="2000" dirty="0" err="1"/>
              <a:t>antenna</a:t>
            </a:r>
            <a:r>
              <a:rPr lang="fr-FR" sz="2000" dirty="0"/>
              <a:t> (</a:t>
            </a:r>
            <a:r>
              <a:rPr lang="fr-FR" sz="2000" i="1" dirty="0"/>
              <a:t>a la </a:t>
            </a:r>
            <a:r>
              <a:rPr lang="fr-FR" sz="2000" dirty="0"/>
              <a:t>CODALEMA)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Dimension </a:t>
            </a:r>
            <a:r>
              <a:rPr lang="fr-FR" sz="2000" dirty="0" err="1" smtClean="0"/>
              <a:t>optimized</a:t>
            </a:r>
            <a:r>
              <a:rPr lang="fr-FR" sz="2000" dirty="0" smtClean="0"/>
              <a:t> for the </a:t>
            </a:r>
            <a:r>
              <a:rPr lang="fr-FR" sz="2000" b="1" dirty="0" smtClean="0"/>
              <a:t>50-200MHz</a:t>
            </a:r>
            <a:r>
              <a:rPr lang="fr-FR" sz="2000" dirty="0" smtClean="0"/>
              <a:t>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Antenna</a:t>
            </a:r>
            <a:r>
              <a:rPr lang="fr-FR" sz="2000" dirty="0" smtClean="0"/>
              <a:t> </a:t>
            </a:r>
            <a:r>
              <a:rPr lang="fr-FR" sz="2000" dirty="0" err="1" smtClean="0"/>
              <a:t>height</a:t>
            </a:r>
            <a:r>
              <a:rPr lang="fr-FR" sz="2000" dirty="0" smtClean="0"/>
              <a:t>: 4.5m </a:t>
            </a:r>
          </a:p>
          <a:p>
            <a:pPr marL="342900" indent="-342900">
              <a:buFont typeface="Wingdings"/>
              <a:buChar char="è"/>
            </a:pPr>
            <a:r>
              <a:rPr lang="fr-FR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fr-FR" sz="2000" b="1" dirty="0" err="1" smtClean="0">
                <a:solidFill>
                  <a:srgbClr val="FF0000"/>
                </a:solidFill>
              </a:rPr>
              <a:t>ptimized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for ~horizontal </a:t>
            </a:r>
            <a:r>
              <a:rPr lang="fr-FR" sz="2000" b="1" dirty="0" err="1" smtClean="0">
                <a:solidFill>
                  <a:srgbClr val="FF0000"/>
                </a:solidFill>
              </a:rPr>
              <a:t>waves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è"/>
            </a:pPr>
            <a:endParaRPr lang="fr-FR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3 </a:t>
            </a:r>
            <a:r>
              <a:rPr lang="fr-FR" sz="2000" dirty="0" err="1" smtClean="0"/>
              <a:t>arms</a:t>
            </a:r>
            <a:r>
              <a:rPr lang="fr-FR" sz="2000" dirty="0" smtClean="0"/>
              <a:t>: full </a:t>
            </a:r>
            <a:r>
              <a:rPr lang="fr-FR" sz="2000" dirty="0" err="1" smtClean="0"/>
              <a:t>polarization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Detailed</a:t>
            </a:r>
            <a:r>
              <a:rPr lang="fr-FR" sz="2000" dirty="0" smtClean="0"/>
              <a:t>  (</a:t>
            </a:r>
            <a:r>
              <a:rPr lang="fr-FR" sz="2000" dirty="0" err="1" smtClean="0"/>
              <a:t>stationnary</a:t>
            </a:r>
            <a:r>
              <a:rPr lang="fr-FR" sz="2000" dirty="0" smtClean="0"/>
              <a:t>) noise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estimate</a:t>
            </a:r>
            <a:r>
              <a:rPr lang="fr-FR" sz="2000" dirty="0" smtClean="0"/>
              <a:t>: 15µV </a:t>
            </a:r>
            <a:r>
              <a:rPr lang="fr-FR" sz="2000" dirty="0" err="1" smtClean="0"/>
              <a:t>rms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81025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10k </a:t>
            </a:r>
            <a:r>
              <a:rPr lang="fr-FR" sz="2000" dirty="0" err="1" smtClean="0"/>
              <a:t>antennas</a:t>
            </a:r>
            <a:r>
              <a:rPr lang="fr-FR" sz="2000" dirty="0" smtClean="0"/>
              <a:t> over 10000km² </a:t>
            </a:r>
            <a:r>
              <a:rPr lang="fr-FR" sz="2000" dirty="0" err="1" smtClean="0"/>
              <a:t>competitive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ARA or ARIANNA.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417629" y="1973994"/>
            <a:ext cx="4320480" cy="3240360"/>
            <a:chOff x="5004047" y="3501008"/>
            <a:chExt cx="3831675" cy="261236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5" r="21725" b="20294"/>
            <a:stretch/>
          </p:blipFill>
          <p:spPr>
            <a:xfrm>
              <a:off x="5004047" y="3501008"/>
              <a:ext cx="3831675" cy="26123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971290" y="4221088"/>
              <a:ext cx="400909" cy="247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09055" y="2262026"/>
            <a:ext cx="2688894" cy="2880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508263" y="3020608"/>
            <a:ext cx="304252" cy="249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 rot="1735090">
            <a:off x="5660663" y="2433412"/>
            <a:ext cx="773190" cy="249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 rot="19834435">
            <a:off x="6382001" y="3276333"/>
            <a:ext cx="455608" cy="527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 rot="19834435">
            <a:off x="4684808" y="2889893"/>
            <a:ext cx="781433" cy="465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 rot="19834435">
            <a:off x="6742041" y="4068084"/>
            <a:ext cx="455608" cy="527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19834435">
            <a:off x="6600529" y="4695532"/>
            <a:ext cx="335319" cy="38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 rot="18452447">
            <a:off x="5370184" y="4131068"/>
            <a:ext cx="335319" cy="912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16602371">
            <a:off x="6144672" y="4210795"/>
            <a:ext cx="503185" cy="596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412375" y="5235375"/>
            <a:ext cx="4731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We</a:t>
            </a:r>
            <a:r>
              <a:rPr lang="fr-FR" sz="1600" b="1" dirty="0"/>
              <a:t> WANT a detector large </a:t>
            </a:r>
            <a:r>
              <a:rPr lang="fr-FR" sz="1600" b="1" dirty="0" err="1"/>
              <a:t>enough</a:t>
            </a:r>
            <a:r>
              <a:rPr lang="fr-FR" sz="1600" b="1" dirty="0"/>
              <a:t> to GUARANTEE the </a:t>
            </a:r>
            <a:r>
              <a:rPr lang="fr-FR" sz="1600" b="1" dirty="0" err="1"/>
              <a:t>detection</a:t>
            </a:r>
            <a:r>
              <a:rPr lang="fr-FR" sz="1600" b="1" dirty="0"/>
              <a:t> of UHE </a:t>
            </a:r>
            <a:r>
              <a:rPr lang="fr-FR" sz="1600" b="1" dirty="0" smtClean="0"/>
              <a:t>neutrinos.</a:t>
            </a:r>
            <a:endParaRPr lang="en-US" sz="1600" b="1" dirty="0"/>
          </a:p>
          <a:p>
            <a:r>
              <a:rPr lang="fr-FR" sz="1600" dirty="0" smtClean="0"/>
              <a:t>o(10-20</a:t>
            </a:r>
            <a:r>
              <a:rPr lang="fr-FR" sz="1600" dirty="0" smtClean="0"/>
              <a:t>) </a:t>
            </a:r>
            <a:r>
              <a:rPr lang="fr-FR" sz="1600" dirty="0" err="1" smtClean="0"/>
              <a:t>hotpsots</a:t>
            </a:r>
            <a:r>
              <a:rPr lang="fr-FR" sz="1600" dirty="0" smtClean="0"/>
              <a:t> of o(20-10) </a:t>
            </a:r>
            <a:r>
              <a:rPr lang="fr-FR" sz="1600" dirty="0" err="1" smtClean="0"/>
              <a:t>kAntennas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deployed</a:t>
            </a:r>
            <a:r>
              <a:rPr lang="fr-FR" sz="1600" dirty="0" smtClean="0"/>
              <a:t> over o(20-10’000) km² </a:t>
            </a:r>
            <a:r>
              <a:rPr lang="fr-FR" sz="1600" b="1" dirty="0" err="1" smtClean="0"/>
              <a:t>hotspots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favorable topographies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the world. </a:t>
            </a:r>
          </a:p>
          <a:p>
            <a:r>
              <a:rPr lang="fr-FR" sz="1600" b="1" dirty="0" smtClean="0">
                <a:sym typeface="Wingdings" panose="05000000000000000000" pitchFamily="2" charset="2"/>
              </a:rPr>
              <a:t> </a:t>
            </a:r>
            <a:r>
              <a:rPr lang="fr-FR" sz="1600" b="1" dirty="0">
                <a:sym typeface="Wingdings" panose="05000000000000000000" pitchFamily="2" charset="2"/>
              </a:rPr>
              <a:t>t</a:t>
            </a:r>
            <a:r>
              <a:rPr lang="fr-FR" sz="1600" b="1" dirty="0" smtClean="0"/>
              <a:t>otal area: 200’000km²</a:t>
            </a:r>
            <a:endParaRPr lang="en-US" sz="1600" b="1" dirty="0"/>
          </a:p>
        </p:txBody>
      </p:sp>
      <p:sp>
        <p:nvSpPr>
          <p:cNvPr id="25" name="ZoneTexte 24"/>
          <p:cNvSpPr txBox="1"/>
          <p:nvPr/>
        </p:nvSpPr>
        <p:spPr>
          <a:xfrm rot="20553128">
            <a:off x="1922342" y="2455065"/>
            <a:ext cx="1509259" cy="347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994"/>
            <a:ext cx="3808029" cy="36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Simulation </a:t>
            </a:r>
            <a:r>
              <a:rPr lang="fr-FR" dirty="0" err="1" smtClean="0"/>
              <a:t>results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3981718" y="3429000"/>
            <a:ext cx="4852130" cy="3489525"/>
            <a:chOff x="-1371600" y="692662"/>
            <a:chExt cx="4852130" cy="371126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40" t="7923" r="7960" b="-1914"/>
            <a:stretch/>
          </p:blipFill>
          <p:spPr bwMode="auto">
            <a:xfrm>
              <a:off x="-1371600" y="692662"/>
              <a:ext cx="4852130" cy="37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1295400" y="781002"/>
              <a:ext cx="2076979" cy="982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Symbol" panose="05050102010706020507" pitchFamily="18" charset="2"/>
                </a:rPr>
                <a:t>&lt;y&gt;</a:t>
              </a:r>
              <a:r>
                <a:rPr lang="fr-FR" b="1" dirty="0" smtClean="0"/>
                <a:t>= 0.2°</a:t>
              </a:r>
            </a:p>
            <a:p>
              <a:r>
                <a:rPr lang="fr-FR" dirty="0" smtClean="0"/>
                <a:t>(Plane </a:t>
              </a:r>
              <a:r>
                <a:rPr lang="fr-FR" dirty="0" err="1"/>
                <a:t>wave</a:t>
              </a:r>
              <a:r>
                <a:rPr lang="fr-FR" dirty="0"/>
                <a:t> </a:t>
              </a:r>
              <a:r>
                <a:rPr lang="fr-FR" dirty="0" err="1" smtClean="0"/>
                <a:t>approx</a:t>
              </a:r>
              <a:r>
                <a:rPr lang="fr-FR" dirty="0" smtClean="0"/>
                <a:t>)</a:t>
              </a:r>
              <a:endParaRPr lang="fr-FR" dirty="0"/>
            </a:p>
            <a:p>
              <a:r>
                <a:rPr lang="fr-FR" dirty="0" smtClean="0"/>
                <a:t>(V. </a:t>
              </a:r>
              <a:r>
                <a:rPr lang="fr-FR" dirty="0" err="1" smtClean="0"/>
                <a:t>Decoene</a:t>
              </a:r>
              <a:r>
                <a:rPr lang="fr-FR" dirty="0" smtClean="0"/>
                <a:t>)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 rot="20553128">
              <a:off x="1922412" y="2378984"/>
              <a:ext cx="150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PRELIMINARY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451526" y="1813034"/>
              <a:ext cx="176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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Astronomy</a:t>
              </a:r>
              <a:r>
                <a:rPr lang="fr-FR" b="1" dirty="0" smtClean="0">
                  <a:solidFill>
                    <a:srgbClr val="FF0000"/>
                  </a:solidFill>
                </a:rPr>
                <a:t>!!!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9"/>
          <a:stretch/>
        </p:blipFill>
        <p:spPr bwMode="auto">
          <a:xfrm>
            <a:off x="152400" y="1295400"/>
            <a:ext cx="4437221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0"/>
          <a:stretch/>
        </p:blipFill>
        <p:spPr bwMode="auto">
          <a:xfrm>
            <a:off x="88591" y="3960475"/>
            <a:ext cx="465880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9600" y="1432560"/>
            <a:ext cx="4800600" cy="1981200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Full </a:t>
            </a:r>
            <a:r>
              <a:rPr lang="fr-FR" sz="2000" dirty="0" err="1" smtClean="0"/>
              <a:t>azimuth</a:t>
            </a:r>
            <a:r>
              <a:rPr lang="fr-FR" sz="2000" dirty="0" smtClean="0"/>
              <a:t> </a:t>
            </a:r>
            <a:r>
              <a:rPr lang="fr-FR" sz="2000" dirty="0" err="1" smtClean="0"/>
              <a:t>coverage</a:t>
            </a:r>
            <a:r>
              <a:rPr lang="fr-FR" sz="2000" dirty="0" smtClean="0"/>
              <a:t> </a:t>
            </a:r>
            <a:r>
              <a:rPr lang="fr-FR" sz="2000" dirty="0" err="1" smtClean="0"/>
              <a:t>allows</a:t>
            </a:r>
            <a:r>
              <a:rPr lang="fr-FR" sz="2000" dirty="0" smtClean="0"/>
              <a:t> for large 24h-FoV… </a:t>
            </a:r>
          </a:p>
          <a:p>
            <a:r>
              <a:rPr lang="fr-FR" sz="2000" dirty="0" err="1" smtClean="0"/>
              <a:t>Subarrays</a:t>
            </a:r>
            <a:r>
              <a:rPr lang="fr-FR" sz="2000" dirty="0" smtClean="0"/>
              <a:t> </a:t>
            </a:r>
            <a:r>
              <a:rPr lang="fr-FR" sz="2000" dirty="0" err="1" smtClean="0"/>
              <a:t>deployed</a:t>
            </a:r>
            <a:r>
              <a:rPr lang="fr-FR" sz="2000" dirty="0" smtClean="0"/>
              <a:t> at </a:t>
            </a:r>
            <a:r>
              <a:rPr lang="fr-FR" sz="2000" dirty="0" err="1" smtClean="0"/>
              <a:t>several</a:t>
            </a:r>
            <a:r>
              <a:rPr lang="fr-FR" sz="2000" dirty="0" smtClean="0"/>
              <a:t> location in the world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improve</a:t>
            </a:r>
            <a:r>
              <a:rPr lang="fr-FR" sz="2000" dirty="0" smtClean="0"/>
              <a:t> </a:t>
            </a:r>
            <a:r>
              <a:rPr lang="fr-FR" sz="2000" dirty="0" err="1" smtClean="0"/>
              <a:t>instantaneous</a:t>
            </a:r>
            <a:r>
              <a:rPr lang="fr-FR" sz="2000" dirty="0" smtClean="0"/>
              <a:t> </a:t>
            </a:r>
            <a:r>
              <a:rPr lang="fr-FR" sz="2000" dirty="0" err="1" smtClean="0"/>
              <a:t>FoV</a:t>
            </a:r>
            <a:r>
              <a:rPr lang="fr-FR" sz="2000" dirty="0" smtClean="0"/>
              <a:t>.</a:t>
            </a:r>
          </a:p>
          <a:p>
            <a:r>
              <a:rPr lang="fr-FR" sz="2000" dirty="0" err="1" smtClean="0"/>
              <a:t>Mountain</a:t>
            </a:r>
            <a:r>
              <a:rPr lang="fr-FR" sz="2000" dirty="0" smtClean="0"/>
              <a:t> </a:t>
            </a:r>
            <a:r>
              <a:rPr lang="fr-FR" sz="2000" dirty="0" err="1" smtClean="0"/>
              <a:t>slopes</a:t>
            </a:r>
            <a:r>
              <a:rPr lang="fr-FR" sz="2000" dirty="0" smtClean="0"/>
              <a:t> </a:t>
            </a:r>
            <a:r>
              <a:rPr lang="fr-FR" sz="2000" dirty="0" err="1" smtClean="0"/>
              <a:t>helps</a:t>
            </a:r>
            <a:r>
              <a:rPr lang="fr-FR" sz="2000" dirty="0" smtClean="0"/>
              <a:t> </a:t>
            </a:r>
            <a:r>
              <a:rPr lang="fr-FR" sz="2000" dirty="0" err="1" smtClean="0"/>
              <a:t>reconstructing</a:t>
            </a:r>
            <a:r>
              <a:rPr lang="fr-FR" sz="2000" dirty="0" smtClean="0"/>
              <a:t> direction of </a:t>
            </a:r>
            <a:r>
              <a:rPr lang="fr-FR" sz="2000" dirty="0" err="1" smtClean="0"/>
              <a:t>origin</a:t>
            </a:r>
            <a:r>
              <a:rPr lang="fr-FR" sz="2000" dirty="0" smtClean="0"/>
              <a:t>!</a:t>
            </a:r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519446"/>
            <a:ext cx="317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Assuming</a:t>
            </a:r>
            <a:r>
              <a:rPr lang="fr-FR" sz="1600" dirty="0" smtClean="0"/>
              <a:t> 200000km² @ TREND site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8050" y="1219200"/>
            <a:ext cx="158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1h observation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52400" y="3733800"/>
            <a:ext cx="209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24h/1yr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4958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rich</a:t>
            </a:r>
            <a:r>
              <a:rPr lang="fr-FR" dirty="0" smtClean="0"/>
              <a:t> science case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419814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07" y="3429000"/>
            <a:ext cx="4231493" cy="34289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12164" y="3491132"/>
            <a:ext cx="191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Ground interaction</a:t>
            </a:r>
          </a:p>
          <a:p>
            <a:pPr algn="r"/>
            <a:r>
              <a:rPr lang="fr-FR" sz="1400" dirty="0" err="1" smtClean="0">
                <a:solidFill>
                  <a:srgbClr val="FF0000"/>
                </a:solidFill>
              </a:rPr>
              <a:t>Atmosphere</a:t>
            </a:r>
            <a:r>
              <a:rPr lang="fr-FR" sz="1400" dirty="0" smtClean="0">
                <a:solidFill>
                  <a:srgbClr val="FF0000"/>
                </a:solidFill>
              </a:rPr>
              <a:t> interaction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6" y="3962400"/>
            <a:ext cx="3777834" cy="28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59902" y="5695241"/>
            <a:ext cx="3048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+mj-lt"/>
              </a:rPr>
              <a:t>For </a:t>
            </a:r>
            <a:r>
              <a:rPr lang="fr-FR" sz="1600" b="1" dirty="0" smtClean="0">
                <a:latin typeface="Symbol" panose="05050102010706020507" pitchFamily="18" charset="2"/>
              </a:rPr>
              <a:t>n</a:t>
            </a:r>
            <a:r>
              <a:rPr lang="fr-FR" sz="1600" b="1" baseline="-25000" dirty="0" smtClean="0">
                <a:latin typeface="Symbol" panose="05050102010706020507" pitchFamily="18" charset="2"/>
              </a:rPr>
              <a:t>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primaries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only</a:t>
            </a:r>
            <a:r>
              <a:rPr lang="fr-FR" sz="1600" b="1" dirty="0" smtClean="0"/>
              <a:t>:</a:t>
            </a:r>
          </a:p>
          <a:p>
            <a:r>
              <a:rPr lang="fr-FR" sz="1600" dirty="0" err="1" smtClean="0"/>
              <a:t>atmosphere</a:t>
            </a:r>
            <a:r>
              <a:rPr lang="fr-FR" sz="1600" dirty="0" smtClean="0"/>
              <a:t>/</a:t>
            </a:r>
            <a:r>
              <a:rPr lang="fr-FR" sz="1600" dirty="0" err="1" smtClean="0"/>
              <a:t>ground</a:t>
            </a:r>
            <a:r>
              <a:rPr lang="fr-FR" sz="1600" dirty="0" smtClean="0"/>
              <a:t> rate~1/20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sym typeface="Wingdings" panose="05000000000000000000" pitchFamily="2" charset="2"/>
              </a:rPr>
              <a:t>Estimated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overal</a:t>
            </a:r>
            <a:r>
              <a:rPr lang="fr-FR" sz="1600" dirty="0" smtClean="0">
                <a:sym typeface="Wingdings" panose="05000000000000000000" pitchFamily="2" charset="2"/>
              </a:rPr>
              <a:t> ratio &gt; 1/10</a:t>
            </a:r>
            <a:r>
              <a:rPr lang="fr-FR" sz="1600" dirty="0" smtClean="0"/>
              <a:t>  </a:t>
            </a:r>
            <a:endParaRPr lang="en-US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6200" y="1042947"/>
            <a:ext cx="5334000" cy="2971800"/>
          </a:xfrm>
        </p:spPr>
        <p:txBody>
          <a:bodyPr>
            <a:normAutofit fontScale="55000" lnSpcReduction="20000"/>
          </a:bodyPr>
          <a:lstStyle/>
          <a:p>
            <a:r>
              <a:rPr lang="fr-FR" dirty="0" err="1" smtClean="0"/>
              <a:t>UHECRs</a:t>
            </a:r>
            <a:r>
              <a:rPr lang="fr-FR" dirty="0" smtClean="0"/>
              <a:t> &amp; gamma </a:t>
            </a:r>
            <a:r>
              <a:rPr lang="fr-FR" dirty="0"/>
              <a:t>ray 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Huge</a:t>
            </a:r>
            <a:r>
              <a:rPr lang="fr-FR" dirty="0" smtClean="0"/>
              <a:t> stat: 15x AUGER aperture: all of AUGER data </a:t>
            </a:r>
            <a:r>
              <a:rPr lang="fr-FR" dirty="0" err="1" smtClean="0"/>
              <a:t>within</a:t>
            </a:r>
            <a:r>
              <a:rPr lang="fr-FR" dirty="0" smtClean="0"/>
              <a:t> a </a:t>
            </a:r>
            <a:r>
              <a:rPr lang="fr-FR" dirty="0" err="1" smtClean="0"/>
              <a:t>year</a:t>
            </a:r>
            <a:r>
              <a:rPr lang="fr-FR" dirty="0" smtClean="0"/>
              <a:t>! </a:t>
            </a:r>
          </a:p>
          <a:p>
            <a:pPr lvl="1"/>
            <a:r>
              <a:rPr lang="fr-FR" dirty="0" smtClean="0"/>
              <a:t>Excellent </a:t>
            </a:r>
            <a:r>
              <a:rPr lang="fr-FR" dirty="0" err="1" smtClean="0"/>
              <a:t>sky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 (</a:t>
            </a:r>
            <a:r>
              <a:rPr lang="fr-FR" dirty="0" err="1" smtClean="0"/>
              <a:t>North</a:t>
            </a:r>
            <a:r>
              <a:rPr lang="fr-FR" dirty="0" smtClean="0"/>
              <a:t>/South)</a:t>
            </a:r>
          </a:p>
          <a:p>
            <a:pPr lvl="1"/>
            <a:r>
              <a:rPr lang="fr-FR" dirty="0" err="1" smtClean="0"/>
              <a:t>Primary</a:t>
            </a:r>
            <a:r>
              <a:rPr lang="fr-FR" dirty="0" smtClean="0"/>
              <a:t> identification </a:t>
            </a:r>
            <a:r>
              <a:rPr lang="fr-FR" dirty="0" smtClean="0">
                <a:sym typeface="Wingdings" panose="05000000000000000000" pitchFamily="2" charset="2"/>
              </a:rPr>
              <a:t> proton </a:t>
            </a:r>
            <a:r>
              <a:rPr lang="fr-FR" dirty="0" err="1" smtClean="0">
                <a:sym typeface="Wingdings" panose="05000000000000000000" pitchFamily="2" charset="2"/>
              </a:rPr>
              <a:t>astronomy</a:t>
            </a:r>
            <a:r>
              <a:rPr lang="fr-FR" dirty="0" smtClean="0">
                <a:sym typeface="Wingdings" panose="05000000000000000000" pitchFamily="2" charset="2"/>
              </a:rPr>
              <a:t> + gamma ray </a:t>
            </a:r>
            <a:r>
              <a:rPr lang="fr-FR" dirty="0" err="1" smtClean="0">
                <a:sym typeface="Wingdings" panose="05000000000000000000" pitchFamily="2" charset="2"/>
              </a:rPr>
              <a:t>search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/>
              <a:t>Neutrino </a:t>
            </a:r>
            <a:r>
              <a:rPr lang="fr-FR" dirty="0" err="1" smtClean="0"/>
              <a:t>physics</a:t>
            </a:r>
            <a:r>
              <a:rPr lang="fr-FR" dirty="0" smtClean="0"/>
              <a:t> (if stat on </a:t>
            </a:r>
            <a:r>
              <a:rPr lang="fr-FR" dirty="0" err="1" smtClean="0"/>
              <a:t>atmosphere</a:t>
            </a:r>
            <a:r>
              <a:rPr lang="fr-FR" dirty="0" smtClean="0"/>
              <a:t> inter.)</a:t>
            </a:r>
            <a:endParaRPr lang="fr-FR" dirty="0" smtClean="0"/>
          </a:p>
          <a:p>
            <a:pPr lvl="1"/>
            <a:r>
              <a:rPr lang="fr-FR" dirty="0" smtClean="0">
                <a:latin typeface="Symbol" panose="05050102010706020507" pitchFamily="18" charset="2"/>
              </a:rPr>
              <a:t>n</a:t>
            </a:r>
            <a:r>
              <a:rPr lang="fr-FR" dirty="0" smtClean="0"/>
              <a:t>-p cross section</a:t>
            </a:r>
          </a:p>
          <a:p>
            <a:pPr lvl="1"/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i="1" u="sng" dirty="0" smtClean="0"/>
              <a:t>if</a:t>
            </a:r>
            <a:r>
              <a:rPr lang="fr-FR" dirty="0" smtClean="0"/>
              <a:t> </a:t>
            </a:r>
            <a:r>
              <a:rPr lang="fr-FR" dirty="0" err="1" smtClean="0"/>
              <a:t>atmospheric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smtClean="0"/>
              <a:t>(all </a:t>
            </a:r>
            <a:r>
              <a:rPr lang="fr-FR" dirty="0" err="1" smtClean="0"/>
              <a:t>flavors</a:t>
            </a:r>
            <a:r>
              <a:rPr lang="fr-FR" dirty="0" smtClean="0"/>
              <a:t>) in addition to </a:t>
            </a:r>
            <a:r>
              <a:rPr lang="fr-FR" dirty="0" err="1"/>
              <a:t>ground</a:t>
            </a:r>
            <a:r>
              <a:rPr lang="fr-FR" dirty="0"/>
              <a:t> (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baseline="-25000" dirty="0">
                <a:latin typeface="Symbol" panose="05050102010706020507" pitchFamily="18" charset="2"/>
              </a:rPr>
              <a:t>t</a:t>
            </a:r>
            <a:r>
              <a:rPr lang="fr-FR" dirty="0"/>
              <a:t>) </a:t>
            </a:r>
            <a:r>
              <a:rPr lang="fr-FR" dirty="0" smtClean="0"/>
              <a:t>(?)</a:t>
            </a:r>
          </a:p>
          <a:p>
            <a:pPr lvl="1"/>
            <a:r>
              <a:rPr lang="fr-FR" dirty="0" smtClean="0"/>
              <a:t>Glashow </a:t>
            </a:r>
            <a:r>
              <a:rPr lang="fr-FR" dirty="0" err="1" smtClean="0"/>
              <a:t>resonnance</a:t>
            </a:r>
            <a:r>
              <a:rPr lang="fr-FR" dirty="0" smtClean="0"/>
              <a:t> </a:t>
            </a:r>
            <a:r>
              <a:rPr lang="fr-FR" dirty="0" smtClean="0"/>
              <a:t>(??)</a:t>
            </a:r>
          </a:p>
          <a:p>
            <a:r>
              <a:rPr lang="fr-FR" dirty="0" err="1" smtClean="0"/>
              <a:t>FRBs</a:t>
            </a:r>
            <a:r>
              <a:rPr lang="fr-FR" dirty="0" smtClean="0"/>
              <a:t> &amp; </a:t>
            </a:r>
            <a:r>
              <a:rPr lang="fr-FR" dirty="0" err="1" smtClean="0"/>
              <a:t>Epoch</a:t>
            </a:r>
            <a:r>
              <a:rPr lang="fr-FR" dirty="0" smtClean="0"/>
              <a:t> of </a:t>
            </a:r>
            <a:r>
              <a:rPr lang="fr-FR" dirty="0" err="1" smtClean="0"/>
              <a:t>Reionization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627359" y="4092918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NuTauSim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0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challenges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How to deal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HUGE </a:t>
            </a:r>
            <a:r>
              <a:rPr lang="fr-FR" sz="2000" dirty="0" err="1" smtClean="0"/>
              <a:t>transient</a:t>
            </a:r>
            <a:r>
              <a:rPr lang="fr-FR" sz="2000" dirty="0" smtClean="0"/>
              <a:t> </a:t>
            </a:r>
            <a:r>
              <a:rPr lang="fr-FR" sz="2000" dirty="0" err="1" smtClean="0"/>
              <a:t>event</a:t>
            </a:r>
            <a:r>
              <a:rPr lang="fr-FR" sz="2000" dirty="0" smtClean="0"/>
              <a:t> </a:t>
            </a:r>
            <a:r>
              <a:rPr lang="fr-FR" sz="2000" dirty="0" smtClean="0"/>
              <a:t>rate </a:t>
            </a:r>
            <a:r>
              <a:rPr lang="fr-FR" sz="2000" dirty="0" smtClean="0">
                <a:sym typeface="Wingdings" panose="05000000000000000000" pitchFamily="2" charset="2"/>
              </a:rPr>
              <a:t> self-</a:t>
            </a:r>
            <a:r>
              <a:rPr lang="fr-FR" sz="2000" dirty="0" err="1" smtClean="0">
                <a:sym typeface="Wingdings" panose="05000000000000000000" pitchFamily="2" charset="2"/>
              </a:rPr>
              <a:t>triggering</a:t>
            </a:r>
            <a:r>
              <a:rPr lang="fr-FR" sz="2000" dirty="0" smtClean="0"/>
              <a:t>? </a:t>
            </a:r>
          </a:p>
          <a:p>
            <a:pPr lvl="1"/>
            <a:r>
              <a:rPr lang="fr-FR" sz="1600" dirty="0" smtClean="0"/>
              <a:t>How </a:t>
            </a:r>
            <a:r>
              <a:rPr lang="fr-FR" sz="1600" dirty="0" err="1" smtClean="0"/>
              <a:t>huge</a:t>
            </a:r>
            <a:r>
              <a:rPr lang="fr-FR" sz="1600" dirty="0" smtClean="0"/>
              <a:t>?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limited</a:t>
            </a:r>
            <a:r>
              <a:rPr lang="fr-FR" sz="1600" dirty="0" smtClean="0"/>
              <a:t>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</a:t>
            </a:r>
            <a:r>
              <a:rPr lang="fr-FR" sz="1600" dirty="0" err="1" smtClean="0"/>
              <a:t>elements</a:t>
            </a:r>
            <a:r>
              <a:rPr lang="fr-FR" sz="1600" dirty="0" smtClean="0"/>
              <a:t> </a:t>
            </a:r>
            <a:r>
              <a:rPr lang="fr-FR" sz="1600" dirty="0" err="1" smtClean="0"/>
              <a:t>exist</a:t>
            </a:r>
            <a:r>
              <a:rPr lang="fr-FR" sz="1600" dirty="0" smtClean="0"/>
              <a:t>…</a:t>
            </a:r>
          </a:p>
          <a:p>
            <a:pPr lvl="1">
              <a:buFont typeface="Wingdings"/>
              <a:buChar char="è"/>
            </a:pPr>
            <a:r>
              <a:rPr lang="fr-FR" sz="1600" dirty="0" smtClean="0">
                <a:sym typeface="Wingdings" panose="05000000000000000000" pitchFamily="2" charset="2"/>
              </a:rPr>
              <a:t>Site </a:t>
            </a:r>
            <a:r>
              <a:rPr lang="fr-FR" sz="1600" dirty="0" err="1" smtClean="0">
                <a:sym typeface="Wingdings" panose="05000000000000000000" pitchFamily="2" charset="2"/>
              </a:rPr>
              <a:t>surveys</a:t>
            </a:r>
            <a:r>
              <a:rPr lang="fr-FR" sz="1600" dirty="0" smtClean="0">
                <a:sym typeface="Wingdings" panose="05000000000000000000" pitchFamily="2" charset="2"/>
              </a:rPr>
              <a:t>: ~50 </a:t>
            </a:r>
            <a:r>
              <a:rPr lang="fr-FR" sz="1600" dirty="0" err="1" smtClean="0">
                <a:sym typeface="Wingdings" panose="05000000000000000000" pitchFamily="2" charset="2"/>
              </a:rPr>
              <a:t>measurements</a:t>
            </a:r>
            <a:r>
              <a:rPr lang="fr-FR" sz="1600" dirty="0" smtClean="0">
                <a:sym typeface="Wingdings" panose="05000000000000000000" pitchFamily="2" charset="2"/>
              </a:rPr>
              <a:t>@ </a:t>
            </a:r>
            <a:r>
              <a:rPr lang="fr-FR" sz="1600" dirty="0" err="1" smtClean="0">
                <a:sym typeface="Wingdings" panose="05000000000000000000" pitchFamily="2" charset="2"/>
              </a:rPr>
              <a:t>different</a:t>
            </a:r>
            <a:r>
              <a:rPr lang="fr-FR" sz="1600" dirty="0" smtClean="0">
                <a:sym typeface="Wingdings" panose="05000000000000000000" pitchFamily="2" charset="2"/>
              </a:rPr>
              <a:t> locations in China </a:t>
            </a:r>
            <a:r>
              <a:rPr lang="fr-FR" sz="1600" dirty="0">
                <a:sym typeface="Wingdings" panose="05000000000000000000" pitchFamily="2" charset="2"/>
              </a:rPr>
              <a:t>(</a:t>
            </a:r>
            <a:r>
              <a:rPr lang="fr-FR" sz="1600" dirty="0" err="1">
                <a:sym typeface="Wingdings" panose="05000000000000000000" pitchFamily="2" charset="2"/>
              </a:rPr>
              <a:t>Aug</a:t>
            </a:r>
            <a:r>
              <a:rPr lang="fr-FR" sz="1600" dirty="0">
                <a:sym typeface="Wingdings" panose="05000000000000000000" pitchFamily="2" charset="2"/>
              </a:rPr>
              <a:t> 2017- </a:t>
            </a:r>
            <a:r>
              <a:rPr lang="fr-FR" sz="1600" dirty="0" err="1">
                <a:sym typeface="Wingdings" panose="05000000000000000000" pitchFamily="2" charset="2"/>
              </a:rPr>
              <a:t>Aug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2018)</a:t>
            </a:r>
          </a:p>
          <a:p>
            <a:pPr lvl="1">
              <a:buFont typeface="Wingdings"/>
              <a:buChar char="è"/>
            </a:pPr>
            <a:r>
              <a:rPr lang="fr-FR" sz="1600" dirty="0" err="1" smtClean="0">
                <a:sym typeface="Wingdings" panose="05000000000000000000" pitchFamily="2" charset="2"/>
              </a:rPr>
              <a:t>Usually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stationnary</a:t>
            </a:r>
            <a:r>
              <a:rPr lang="fr-FR" sz="1600" dirty="0">
                <a:sym typeface="Wingdings" panose="05000000000000000000" pitchFamily="2" charset="2"/>
              </a:rPr>
              <a:t> noise </a:t>
            </a:r>
            <a:r>
              <a:rPr lang="fr-FR" sz="1600" dirty="0" err="1">
                <a:sym typeface="Wingdings" panose="05000000000000000000" pitchFamily="2" charset="2"/>
              </a:rPr>
              <a:t>within</a:t>
            </a:r>
            <a:r>
              <a:rPr lang="fr-FR" sz="1600" dirty="0">
                <a:sym typeface="Wingdings" panose="05000000000000000000" pitchFamily="2" charset="2"/>
              </a:rPr>
              <a:t> factor 2 of (</a:t>
            </a:r>
            <a:r>
              <a:rPr lang="fr-FR" sz="1600" dirty="0" err="1">
                <a:sym typeface="Wingdings" panose="05000000000000000000" pitchFamily="2" charset="2"/>
              </a:rPr>
              <a:t>irreductible</a:t>
            </a:r>
            <a:r>
              <a:rPr lang="fr-FR" sz="1600" dirty="0">
                <a:sym typeface="Wingdings" panose="05000000000000000000" pitchFamily="2" charset="2"/>
              </a:rPr>
              <a:t>) </a:t>
            </a:r>
            <a:r>
              <a:rPr lang="fr-FR" sz="1600" dirty="0" err="1">
                <a:sym typeface="Wingdings" panose="05000000000000000000" pitchFamily="2" charset="2"/>
              </a:rPr>
              <a:t>Galactic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radiation &amp; &lt;1kHz </a:t>
            </a:r>
            <a:r>
              <a:rPr lang="fr-FR" sz="1600" dirty="0" err="1" smtClean="0">
                <a:sym typeface="Wingdings" panose="05000000000000000000" pitchFamily="2" charset="2"/>
              </a:rPr>
              <a:t>antenna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transient</a:t>
            </a:r>
            <a:r>
              <a:rPr lang="fr-FR" sz="1600" dirty="0" smtClean="0">
                <a:sym typeface="Wingdings" panose="05000000000000000000" pitchFamily="2" charset="2"/>
              </a:rPr>
              <a:t> rate in 30-80MHz.</a:t>
            </a:r>
          </a:p>
          <a:p>
            <a:pPr lvl="1">
              <a:buFont typeface="Wingdings"/>
              <a:buChar char="è"/>
            </a:pPr>
            <a:r>
              <a:rPr lang="fr-FR" sz="1600" dirty="0" err="1" smtClean="0"/>
              <a:t>Include</a:t>
            </a:r>
            <a:r>
              <a:rPr lang="fr-FR" sz="1600" dirty="0" smtClean="0"/>
              <a:t>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constraint</a:t>
            </a:r>
            <a:r>
              <a:rPr lang="fr-FR" sz="1600" dirty="0" smtClean="0"/>
              <a:t> in DAQ design (</a:t>
            </a:r>
            <a:r>
              <a:rPr lang="fr-FR" sz="1600" dirty="0" err="1" smtClean="0"/>
              <a:t>ie</a:t>
            </a:r>
            <a:r>
              <a:rPr lang="fr-FR" sz="1600" dirty="0" smtClean="0"/>
              <a:t> 100% </a:t>
            </a:r>
            <a:r>
              <a:rPr lang="fr-FR" sz="1600" dirty="0" err="1" smtClean="0"/>
              <a:t>livetime</a:t>
            </a:r>
            <a:r>
              <a:rPr lang="fr-FR" sz="1600" dirty="0" smtClean="0"/>
              <a:t> up to 1kHz </a:t>
            </a:r>
            <a:r>
              <a:rPr lang="fr-FR" sz="1600" dirty="0" err="1" smtClean="0"/>
              <a:t>transient</a:t>
            </a:r>
            <a:r>
              <a:rPr lang="fr-FR" sz="1600" dirty="0" smtClean="0"/>
              <a:t> rate)</a:t>
            </a:r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0"/>
            <a:ext cx="3759200" cy="2819400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50642" y="3657600"/>
            <a:ext cx="4978560" cy="2819400"/>
            <a:chOff x="50642" y="2815628"/>
            <a:chExt cx="4978560" cy="28194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2" y="2815628"/>
              <a:ext cx="4978560" cy="2819400"/>
            </a:xfrm>
            <a:prstGeom prst="rect">
              <a:avLst/>
            </a:prstGeom>
          </p:spPr>
        </p:pic>
        <p:sp>
          <p:nvSpPr>
            <p:cNvPr id="10" name="Soleil 9"/>
            <p:cNvSpPr/>
            <p:nvPr/>
          </p:nvSpPr>
          <p:spPr>
            <a:xfrm>
              <a:off x="1219200" y="3276600"/>
              <a:ext cx="152400" cy="152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oleil 10"/>
            <p:cNvSpPr/>
            <p:nvPr/>
          </p:nvSpPr>
          <p:spPr>
            <a:xfrm>
              <a:off x="1600200" y="3124200"/>
              <a:ext cx="152400" cy="152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oleil 11"/>
            <p:cNvSpPr/>
            <p:nvPr/>
          </p:nvSpPr>
          <p:spPr>
            <a:xfrm>
              <a:off x="1816100" y="3200400"/>
              <a:ext cx="152400" cy="152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oleil 12"/>
            <p:cNvSpPr/>
            <p:nvPr/>
          </p:nvSpPr>
          <p:spPr>
            <a:xfrm>
              <a:off x="2590800" y="5257800"/>
              <a:ext cx="152400" cy="152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oleil 13"/>
            <p:cNvSpPr/>
            <p:nvPr/>
          </p:nvSpPr>
          <p:spPr>
            <a:xfrm>
              <a:off x="3505200" y="3124200"/>
              <a:ext cx="152400" cy="152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oleil 14"/>
            <p:cNvSpPr/>
            <p:nvPr/>
          </p:nvSpPr>
          <p:spPr>
            <a:xfrm>
              <a:off x="4343400" y="2971800"/>
              <a:ext cx="152400" cy="152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oleil 16"/>
          <p:cNvSpPr/>
          <p:nvPr/>
        </p:nvSpPr>
        <p:spPr>
          <a:xfrm>
            <a:off x="2209800" y="4343400"/>
            <a:ext cx="152400" cy="152400"/>
          </a:xfrm>
          <a:prstGeom prst="su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challenges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257800"/>
          </a:xfrm>
        </p:spPr>
        <p:txBody>
          <a:bodyPr>
            <a:normAutofit fontScale="85000" lnSpcReduction="10000"/>
          </a:bodyPr>
          <a:lstStyle/>
          <a:p>
            <a:r>
              <a:rPr lang="fr-FR" sz="2000" dirty="0"/>
              <a:t>How to </a:t>
            </a:r>
            <a:r>
              <a:rPr lang="fr-FR" sz="2000" dirty="0" err="1"/>
              <a:t>collect</a:t>
            </a:r>
            <a:r>
              <a:rPr lang="fr-FR" sz="2000" dirty="0"/>
              <a:t> </a:t>
            </a:r>
            <a:r>
              <a:rPr lang="fr-FR" sz="2000" dirty="0" smtClean="0"/>
              <a:t>data?</a:t>
            </a:r>
          </a:p>
          <a:p>
            <a:pPr lvl="1"/>
            <a:r>
              <a:rPr lang="fr-FR" sz="1600" dirty="0" err="1" smtClean="0"/>
              <a:t>Optimised</a:t>
            </a:r>
            <a:r>
              <a:rPr lang="fr-FR" sz="1600" dirty="0" smtClean="0"/>
              <a:t> trigger (machine </a:t>
            </a:r>
            <a:r>
              <a:rPr lang="fr-FR" sz="1600" dirty="0" err="1" smtClean="0"/>
              <a:t>learning</a:t>
            </a:r>
            <a:r>
              <a:rPr lang="fr-FR" sz="1600" dirty="0" smtClean="0"/>
              <a:t> (?), </a:t>
            </a:r>
            <a:r>
              <a:rPr lang="fr-FR" sz="1600" dirty="0" err="1" smtClean="0"/>
              <a:t>see</a:t>
            </a:r>
            <a:r>
              <a:rPr lang="fr-FR" sz="1600" dirty="0" smtClean="0"/>
              <a:t> Führer et al. ARENA2018) to </a:t>
            </a:r>
            <a:r>
              <a:rPr lang="fr-FR" sz="1600" dirty="0" err="1" smtClean="0"/>
              <a:t>improve</a:t>
            </a:r>
            <a:r>
              <a:rPr lang="fr-FR" sz="1600" dirty="0" smtClean="0"/>
              <a:t> </a:t>
            </a:r>
            <a:r>
              <a:rPr lang="fr-FR" sz="1600" dirty="0" err="1" smtClean="0"/>
              <a:t>selection</a:t>
            </a:r>
            <a:r>
              <a:rPr lang="fr-FR" sz="1600" dirty="0" smtClean="0"/>
              <a:t> @ </a:t>
            </a:r>
            <a:r>
              <a:rPr lang="fr-FR" sz="1600" dirty="0" err="1" smtClean="0"/>
              <a:t>antenna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endParaRPr lang="fr-FR" sz="1600" dirty="0" smtClean="0"/>
          </a:p>
          <a:p>
            <a:pPr lvl="1"/>
            <a:r>
              <a:rPr lang="fr-FR" sz="1600" dirty="0" err="1" smtClean="0"/>
              <a:t>Optimised</a:t>
            </a:r>
            <a:r>
              <a:rPr lang="fr-FR" sz="1600" dirty="0" smtClean="0"/>
              <a:t> informations 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transmitted</a:t>
            </a:r>
            <a:r>
              <a:rPr lang="fr-FR" sz="1600" dirty="0" smtClean="0"/>
              <a:t> to central DAQ</a:t>
            </a:r>
            <a:endParaRPr lang="fr-FR" sz="1600" dirty="0"/>
          </a:p>
          <a:p>
            <a:r>
              <a:rPr lang="fr-FR" sz="2000" dirty="0" smtClean="0"/>
              <a:t>How </a:t>
            </a:r>
            <a:r>
              <a:rPr lang="fr-FR" sz="2000" dirty="0"/>
              <a:t>to </a:t>
            </a:r>
            <a:r>
              <a:rPr lang="fr-FR" sz="2000" dirty="0" err="1"/>
              <a:t>identify</a:t>
            </a:r>
            <a:r>
              <a:rPr lang="fr-FR" sz="2000" dirty="0"/>
              <a:t> air </a:t>
            </a:r>
            <a:r>
              <a:rPr lang="fr-FR" sz="2000" dirty="0" err="1"/>
              <a:t>showers</a:t>
            </a:r>
            <a:r>
              <a:rPr lang="fr-FR" sz="2000" dirty="0"/>
              <a:t> out of the ultra dominant background </a:t>
            </a:r>
            <a:r>
              <a:rPr lang="fr-FR" sz="2000" dirty="0" smtClean="0"/>
              <a:t>?</a:t>
            </a:r>
          </a:p>
          <a:p>
            <a:pPr lvl="1"/>
            <a:r>
              <a:rPr lang="fr-FR" sz="1600" dirty="0" err="1" smtClean="0"/>
              <a:t>Specific</a:t>
            </a:r>
            <a:r>
              <a:rPr lang="fr-FR" sz="1600" dirty="0" smtClean="0"/>
              <a:t> signatures of air </a:t>
            </a:r>
            <a:r>
              <a:rPr lang="fr-FR" sz="1600" dirty="0" err="1" smtClean="0"/>
              <a:t>shower</a:t>
            </a:r>
            <a:r>
              <a:rPr lang="fr-FR" sz="1600" dirty="0" smtClean="0"/>
              <a:t> radio </a:t>
            </a:r>
            <a:r>
              <a:rPr lang="fr-FR" sz="1600" dirty="0" err="1" smtClean="0"/>
              <a:t>signals</a:t>
            </a:r>
            <a:r>
              <a:rPr lang="fr-FR" sz="1600" dirty="0" smtClean="0"/>
              <a:t> vs background </a:t>
            </a:r>
            <a:r>
              <a:rPr lang="fr-FR" sz="1600" dirty="0" err="1" smtClean="0"/>
              <a:t>transients</a:t>
            </a:r>
            <a:r>
              <a:rPr lang="fr-FR" sz="1600" dirty="0" smtClean="0"/>
              <a:t> </a:t>
            </a:r>
            <a:r>
              <a:rPr lang="fr-FR" sz="1600" dirty="0" err="1" smtClean="0"/>
              <a:t>demonstrated</a:t>
            </a:r>
            <a:endParaRPr lang="fr-FR" sz="1600" dirty="0" smtClean="0"/>
          </a:p>
          <a:p>
            <a:pPr marL="457200" lvl="1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</a:t>
            </a:r>
            <a:r>
              <a:rPr lang="fr-FR" sz="1600" dirty="0" smtClean="0"/>
              <a:t>(TREND </a:t>
            </a:r>
            <a:r>
              <a:rPr lang="fr-FR" sz="1600" dirty="0"/>
              <a:t>offline </a:t>
            </a:r>
            <a:r>
              <a:rPr lang="fr-FR" sz="1600" dirty="0" err="1"/>
              <a:t>selection</a:t>
            </a:r>
            <a:r>
              <a:rPr lang="fr-FR" sz="1600" dirty="0"/>
              <a:t> </a:t>
            </a:r>
            <a:r>
              <a:rPr lang="fr-FR" sz="1600" dirty="0" smtClean="0"/>
              <a:t>algorithm</a:t>
            </a:r>
            <a:r>
              <a:rPr lang="fr-FR" sz="1600" dirty="0" smtClean="0"/>
              <a:t>:1 </a:t>
            </a:r>
            <a:r>
              <a:rPr lang="fr-FR" sz="1600" dirty="0" err="1" smtClean="0"/>
              <a:t>event</a:t>
            </a:r>
            <a:r>
              <a:rPr lang="fr-FR" sz="1600" dirty="0" smtClean="0"/>
              <a:t> out 10</a:t>
            </a:r>
            <a:r>
              <a:rPr lang="fr-FR" sz="1600" baseline="30000" dirty="0" smtClean="0"/>
              <a:t>8 </a:t>
            </a:r>
            <a:r>
              <a:rPr lang="fr-FR" sz="1600" dirty="0" err="1" smtClean="0"/>
              <a:t>pass</a:t>
            </a:r>
            <a:r>
              <a:rPr lang="fr-FR" sz="1600" dirty="0"/>
              <a:t> </a:t>
            </a:r>
            <a:r>
              <a:rPr lang="fr-FR" sz="1600" dirty="0" smtClean="0"/>
              <a:t>&amp;</a:t>
            </a:r>
            <a:r>
              <a:rPr lang="fr-FR" sz="1600" dirty="0" smtClean="0"/>
              <a:t> final </a:t>
            </a:r>
            <a:r>
              <a:rPr lang="fr-FR" sz="1600" dirty="0" err="1" smtClean="0"/>
              <a:t>sample</a:t>
            </a:r>
            <a:r>
              <a:rPr lang="fr-FR" sz="1600" dirty="0"/>
              <a:t> </a:t>
            </a:r>
            <a:r>
              <a:rPr lang="fr-FR" sz="1600" dirty="0" smtClean="0"/>
              <a:t>background </a:t>
            </a:r>
            <a:r>
              <a:rPr lang="fr-FR" sz="1600" dirty="0"/>
              <a:t>contamination&lt;20%)</a:t>
            </a:r>
            <a:endParaRPr lang="fr-FR" sz="1600" dirty="0" smtClean="0"/>
          </a:p>
          <a:p>
            <a:pPr lvl="1"/>
            <a:r>
              <a:rPr lang="fr-FR" sz="1600" dirty="0" err="1" smtClean="0"/>
              <a:t>Improved</a:t>
            </a:r>
            <a:r>
              <a:rPr lang="fr-FR" sz="1600" dirty="0" smtClean="0"/>
              <a:t> setup (GRANDproto35, </a:t>
            </a:r>
            <a:r>
              <a:rPr lang="fr-FR" sz="1600" dirty="0" err="1" smtClean="0"/>
              <a:t>being</a:t>
            </a:r>
            <a:r>
              <a:rPr lang="fr-FR" sz="1600" dirty="0" smtClean="0"/>
              <a:t> </a:t>
            </a:r>
            <a:r>
              <a:rPr lang="fr-FR" sz="1600" dirty="0" err="1" smtClean="0"/>
              <a:t>deployed</a:t>
            </a:r>
            <a:r>
              <a:rPr lang="fr-FR" sz="1600" dirty="0" smtClean="0"/>
              <a:t>)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lead to </a:t>
            </a:r>
            <a:r>
              <a:rPr lang="fr-FR" sz="1600" dirty="0" err="1" smtClean="0"/>
              <a:t>even</a:t>
            </a:r>
            <a:r>
              <a:rPr lang="fr-FR" sz="1600" dirty="0" smtClean="0"/>
              <a:t>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performances</a:t>
            </a:r>
          </a:p>
          <a:p>
            <a:pPr lvl="1"/>
            <a:endParaRPr lang="fr-FR" sz="16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 smtClean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 smtClean="0"/>
          </a:p>
          <a:p>
            <a:pPr lvl="1"/>
            <a:endParaRPr lang="fr-FR" sz="1400" dirty="0" smtClean="0"/>
          </a:p>
          <a:p>
            <a:pPr lvl="1"/>
            <a:endParaRPr lang="fr-FR" sz="1600" dirty="0"/>
          </a:p>
          <a:p>
            <a:pPr marL="400050"/>
            <a:r>
              <a:rPr lang="fr-FR" sz="2000" dirty="0"/>
              <a:t>How </a:t>
            </a:r>
            <a:r>
              <a:rPr lang="fr-FR" sz="2000" dirty="0" err="1" smtClean="0"/>
              <a:t>well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reconstruct</a:t>
            </a:r>
            <a:r>
              <a:rPr lang="fr-FR" sz="2000" dirty="0" smtClean="0"/>
              <a:t> </a:t>
            </a:r>
            <a:r>
              <a:rPr lang="fr-FR" sz="2000" dirty="0"/>
              <a:t>the </a:t>
            </a:r>
            <a:r>
              <a:rPr lang="fr-FR" sz="2000" dirty="0" err="1"/>
              <a:t>primary</a:t>
            </a:r>
            <a:r>
              <a:rPr lang="fr-FR" sz="2000" dirty="0"/>
              <a:t> </a:t>
            </a:r>
            <a:r>
              <a:rPr lang="fr-FR" sz="2000" dirty="0" err="1"/>
              <a:t>particle</a:t>
            </a:r>
            <a:r>
              <a:rPr lang="fr-FR" sz="2000" dirty="0"/>
              <a:t> information </a:t>
            </a:r>
            <a:endParaRPr lang="fr-FR" sz="2000" dirty="0" smtClean="0"/>
          </a:p>
          <a:p>
            <a:pPr marL="5715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- Simulations </a:t>
            </a:r>
            <a:r>
              <a:rPr lang="fr-FR" sz="1600" dirty="0" err="1" smtClean="0"/>
              <a:t>promising</a:t>
            </a:r>
            <a:r>
              <a:rPr lang="fr-FR" sz="1600" dirty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similar</a:t>
            </a:r>
            <a:r>
              <a:rPr lang="fr-FR" sz="1600" dirty="0" smtClean="0"/>
              <a:t> performances as for standard </a:t>
            </a:r>
            <a:r>
              <a:rPr lang="fr-FR" sz="1600" dirty="0" err="1" smtClean="0"/>
              <a:t>showers</a:t>
            </a:r>
            <a:r>
              <a:rPr lang="fr-FR" sz="1600" dirty="0" smtClean="0"/>
              <a:t>)</a:t>
            </a:r>
            <a:endParaRPr lang="fr-FR" sz="1600" dirty="0"/>
          </a:p>
          <a:p>
            <a:r>
              <a:rPr lang="fr-FR" sz="2000" dirty="0" smtClean="0"/>
              <a:t>How </a:t>
            </a:r>
            <a:r>
              <a:rPr lang="fr-FR" sz="2000" dirty="0"/>
              <a:t>to </a:t>
            </a:r>
            <a:r>
              <a:rPr lang="fr-FR" sz="2000" dirty="0" err="1"/>
              <a:t>deploy</a:t>
            </a:r>
            <a:r>
              <a:rPr lang="fr-FR" sz="2000" dirty="0"/>
              <a:t> and </a:t>
            </a:r>
            <a:r>
              <a:rPr lang="fr-FR" sz="2000" dirty="0" err="1"/>
              <a:t>run</a:t>
            </a:r>
            <a:r>
              <a:rPr lang="fr-FR" sz="2000" dirty="0"/>
              <a:t> 200’000 </a:t>
            </a:r>
            <a:r>
              <a:rPr lang="fr-FR" sz="2000" dirty="0" err="1"/>
              <a:t>units</a:t>
            </a:r>
            <a:r>
              <a:rPr lang="fr-FR" sz="2000" dirty="0"/>
              <a:t> over </a:t>
            </a:r>
            <a:r>
              <a:rPr lang="fr-FR" sz="2000" dirty="0" smtClean="0"/>
              <a:t>200’000km²?</a:t>
            </a:r>
            <a:endParaRPr lang="fr-FR" sz="2000" dirty="0"/>
          </a:p>
          <a:p>
            <a:r>
              <a:rPr lang="fr-FR" sz="2000" dirty="0"/>
              <a:t>How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cost</a:t>
            </a:r>
            <a:r>
              <a:rPr lang="fr-FR" sz="2000" dirty="0"/>
              <a:t>?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pay</a:t>
            </a:r>
            <a:r>
              <a:rPr lang="fr-FR" sz="2000" dirty="0"/>
              <a:t> for </a:t>
            </a:r>
            <a:r>
              <a:rPr lang="fr-FR" sz="2000" dirty="0" err="1"/>
              <a:t>it</a:t>
            </a:r>
            <a:r>
              <a:rPr lang="fr-FR" sz="2000" dirty="0"/>
              <a:t>? </a:t>
            </a:r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219200" y="3429841"/>
            <a:ext cx="2437511" cy="2056559"/>
            <a:chOff x="6782689" y="2209800"/>
            <a:chExt cx="2437511" cy="2056559"/>
          </a:xfrm>
        </p:grpSpPr>
        <p:grpSp>
          <p:nvGrpSpPr>
            <p:cNvPr id="7" name="Groupe 6"/>
            <p:cNvGrpSpPr/>
            <p:nvPr/>
          </p:nvGrpSpPr>
          <p:grpSpPr>
            <a:xfrm>
              <a:off x="6782689" y="2209800"/>
              <a:ext cx="2437511" cy="2056559"/>
              <a:chOff x="5409749" y="2444134"/>
              <a:chExt cx="2437511" cy="2056559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749" y="2444134"/>
                <a:ext cx="2437511" cy="1827612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6044536" y="4192916"/>
                <a:ext cx="12346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/>
                  <a:t>Azimuth</a:t>
                </a:r>
                <a:r>
                  <a:rPr lang="fr-FR" sz="1400" b="1" dirty="0" smtClean="0"/>
                  <a:t> (</a:t>
                </a:r>
                <a:r>
                  <a:rPr lang="fr-FR" sz="1400" b="1" dirty="0" err="1" smtClean="0"/>
                  <a:t>deg</a:t>
                </a:r>
                <a:r>
                  <a:rPr lang="fr-FR" sz="1400" b="1" dirty="0" smtClean="0"/>
                  <a:t>)</a:t>
                </a:r>
                <a:endParaRPr lang="en-US" sz="1400" b="1" dirty="0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7772400" y="2353270"/>
              <a:ext cx="12289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-- Data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-- EAS </a:t>
              </a:r>
              <a:r>
                <a:rPr lang="fr-FR" dirty="0" err="1" smtClean="0">
                  <a:solidFill>
                    <a:srgbClr val="FF0000"/>
                  </a:solidFill>
                </a:rPr>
                <a:t>simu</a:t>
              </a:r>
              <a:endParaRPr lang="fr-FR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540336" y="3377704"/>
            <a:ext cx="2437511" cy="2048531"/>
            <a:chOff x="6748973" y="4253583"/>
            <a:chExt cx="2437511" cy="2048531"/>
          </a:xfrm>
        </p:grpSpPr>
        <p:grpSp>
          <p:nvGrpSpPr>
            <p:cNvPr id="4" name="Groupe 3"/>
            <p:cNvGrpSpPr/>
            <p:nvPr/>
          </p:nvGrpSpPr>
          <p:grpSpPr>
            <a:xfrm>
              <a:off x="6748973" y="4253583"/>
              <a:ext cx="2437511" cy="2048531"/>
              <a:chOff x="5715888" y="4507646"/>
              <a:chExt cx="2437511" cy="2048531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888" y="4507646"/>
                <a:ext cx="2437511" cy="1827611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6537766" y="6248400"/>
                <a:ext cx="10812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/>
                  <a:t>Zenith</a:t>
                </a:r>
                <a:r>
                  <a:rPr lang="fr-FR" sz="1400" b="1" dirty="0" smtClean="0"/>
                  <a:t> (</a:t>
                </a:r>
                <a:r>
                  <a:rPr lang="fr-FR" sz="1400" b="1" dirty="0" err="1" smtClean="0"/>
                  <a:t>deg</a:t>
                </a:r>
                <a:r>
                  <a:rPr lang="fr-FR" sz="1400" b="1" dirty="0" smtClean="0"/>
                  <a:t>)</a:t>
                </a:r>
                <a:endParaRPr lang="en-US" sz="1400" b="1" dirty="0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7039302" y="4410670"/>
              <a:ext cx="12289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-- Data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-- EAS </a:t>
              </a:r>
              <a:r>
                <a:rPr lang="fr-FR" dirty="0" err="1" smtClean="0">
                  <a:solidFill>
                    <a:srgbClr val="FF0000"/>
                  </a:solidFill>
                </a:rPr>
                <a:t>simu</a:t>
              </a:r>
              <a:endParaRPr lang="fr-FR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1000" y="1600200"/>
            <a:ext cx="838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5562600"/>
            <a:ext cx="5867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977847" y="3810000"/>
            <a:ext cx="251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TREND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</a:p>
          <a:p>
            <a:r>
              <a:rPr lang="fr-FR" dirty="0" smtClean="0"/>
              <a:t>564 air </a:t>
            </a:r>
            <a:r>
              <a:rPr lang="fr-FR" dirty="0" err="1" smtClean="0"/>
              <a:t>shower</a:t>
            </a:r>
            <a:r>
              <a:rPr lang="fr-FR" dirty="0" smtClean="0"/>
              <a:t> candidates out of 7. 10</a:t>
            </a:r>
            <a:r>
              <a:rPr lang="fr-FR" baseline="30000" dirty="0" smtClean="0"/>
              <a:t>8</a:t>
            </a:r>
            <a:r>
              <a:rPr lang="fr-FR" dirty="0" smtClean="0"/>
              <a:t> </a:t>
            </a:r>
            <a:r>
              <a:rPr lang="fr-FR" dirty="0" err="1" smtClean="0"/>
              <a:t>triggered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705600" y="5038635"/>
            <a:ext cx="2286000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Need</a:t>
            </a:r>
            <a:r>
              <a:rPr lang="fr-FR" sz="1600" dirty="0" smtClean="0"/>
              <a:t> for an </a:t>
            </a:r>
            <a:r>
              <a:rPr lang="fr-FR" sz="1600" dirty="0" err="1" smtClean="0"/>
              <a:t>exprimental</a:t>
            </a:r>
            <a:r>
              <a:rPr lang="fr-FR" sz="1600" dirty="0" smtClean="0"/>
              <a:t> setup to test and </a:t>
            </a:r>
            <a:r>
              <a:rPr lang="fr-FR" sz="1600" dirty="0" err="1" smtClean="0"/>
              <a:t>optimize</a:t>
            </a:r>
            <a:r>
              <a:rPr lang="fr-FR" sz="1600" dirty="0" smtClean="0"/>
              <a:t> </a:t>
            </a:r>
            <a:r>
              <a:rPr lang="fr-FR" sz="1600" dirty="0" err="1" smtClean="0"/>
              <a:t>technics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 GRANDproto300</a:t>
            </a:r>
            <a:endParaRPr lang="en-US" sz="16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81000" y="6216075"/>
            <a:ext cx="8712200" cy="591125"/>
            <a:chOff x="381000" y="6216075"/>
            <a:chExt cx="8712200" cy="591125"/>
          </a:xfrm>
        </p:grpSpPr>
        <p:sp>
          <p:nvSpPr>
            <p:cNvPr id="19" name="ZoneTexte 18"/>
            <p:cNvSpPr txBox="1"/>
            <p:nvPr/>
          </p:nvSpPr>
          <p:spPr>
            <a:xfrm>
              <a:off x="5791200" y="6222425"/>
              <a:ext cx="3302000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G</a:t>
              </a:r>
              <a:r>
                <a:rPr lang="fr-FR" sz="1600" dirty="0" smtClean="0"/>
                <a:t>o for </a:t>
              </a:r>
              <a:r>
                <a:rPr lang="fr-FR" sz="1600" dirty="0" err="1" smtClean="0"/>
                <a:t>industrial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approach</a:t>
              </a:r>
              <a:r>
                <a:rPr lang="fr-FR" sz="1600" dirty="0" smtClean="0"/>
                <a:t>! </a:t>
              </a:r>
              <a:r>
                <a:rPr lang="fr-FR" sz="1600" dirty="0" err="1" smtClean="0"/>
                <a:t>Precise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answers</a:t>
              </a:r>
              <a:r>
                <a:rPr lang="fr-FR" sz="1600" dirty="0" smtClean="0"/>
                <a:t> to </a:t>
              </a:r>
              <a:r>
                <a:rPr lang="fr-FR" sz="1600" dirty="0" err="1" smtClean="0"/>
                <a:t>be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studied</a:t>
              </a:r>
              <a:r>
                <a:rPr lang="fr-FR" sz="1600" dirty="0" smtClean="0"/>
                <a:t> at latter stage  </a:t>
              </a:r>
              <a:endParaRPr lang="en-US" sz="1600" dirty="0"/>
            </a:p>
          </p:txBody>
        </p:sp>
        <p:sp>
          <p:nvSpPr>
            <p:cNvPr id="20" name="Flèche droite rayée 19"/>
            <p:cNvSpPr/>
            <p:nvPr/>
          </p:nvSpPr>
          <p:spPr>
            <a:xfrm>
              <a:off x="5499100" y="6349712"/>
              <a:ext cx="228600" cy="330200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" y="6216075"/>
              <a:ext cx="5062472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4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90512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2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72353" cy="648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59947" y="4724400"/>
            <a:ext cx="3688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Candidate site: </a:t>
            </a:r>
            <a:r>
              <a:rPr lang="fr-FR" i="1" dirty="0" err="1" smtClean="0"/>
              <a:t>Yiwu</a:t>
            </a:r>
            <a:r>
              <a:rPr lang="fr-FR" i="1" dirty="0" smtClean="0"/>
              <a:t> </a:t>
            </a:r>
            <a:r>
              <a:rPr lang="fr-FR" i="1" dirty="0" err="1" smtClean="0"/>
              <a:t>county</a:t>
            </a:r>
            <a:r>
              <a:rPr lang="fr-FR" i="1" dirty="0" smtClean="0"/>
              <a:t>, </a:t>
            </a:r>
            <a:r>
              <a:rPr lang="fr-FR" i="1" dirty="0" err="1" smtClean="0"/>
              <a:t>XinJiang</a:t>
            </a:r>
            <a:endParaRPr lang="fr-FR" i="1" dirty="0" smtClean="0"/>
          </a:p>
          <a:p>
            <a:r>
              <a:rPr lang="fr-FR" i="1" dirty="0" err="1" smtClean="0"/>
              <a:t>Surveyed</a:t>
            </a:r>
            <a:r>
              <a:rPr lang="fr-FR" i="1" dirty="0" smtClean="0"/>
              <a:t> </a:t>
            </a:r>
            <a:r>
              <a:rPr lang="fr-FR" i="1" dirty="0" err="1" smtClean="0"/>
              <a:t>Oct</a:t>
            </a:r>
            <a:r>
              <a:rPr lang="fr-FR" i="1" dirty="0" smtClean="0"/>
              <a:t> 2017 &amp; April 2018</a:t>
            </a:r>
            <a:endParaRPr lang="en-US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24800" y="2688266"/>
            <a:ext cx="87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49 </a:t>
            </a:r>
            <a:r>
              <a:rPr lang="fr-FR" b="1" dirty="0" err="1" smtClean="0"/>
              <a:t>ants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924800" y="3004734"/>
            <a:ext cx="9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116 </a:t>
            </a:r>
            <a:r>
              <a:rPr lang="fr-FR" b="1" dirty="0" err="1" smtClean="0"/>
              <a:t>ants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924800" y="3364468"/>
            <a:ext cx="9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135 </a:t>
            </a:r>
            <a:r>
              <a:rPr lang="fr-FR" b="1" dirty="0" err="1" smtClean="0"/>
              <a:t>ants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714296" y="6397823"/>
            <a:ext cx="2429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N. Renault-</a:t>
            </a:r>
            <a:r>
              <a:rPr lang="fr-FR" sz="1400" b="1" dirty="0" err="1" smtClean="0"/>
              <a:t>Tinacci</a:t>
            </a:r>
            <a:r>
              <a:rPr lang="fr-FR" sz="1400" b="1" dirty="0" smtClean="0"/>
              <a:t>, FCPPL2018</a:t>
            </a:r>
            <a:endParaRPr lang="en-US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590800" y="228600"/>
            <a:ext cx="46244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      GRANDProto300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3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31" y="1947927"/>
            <a:ext cx="6781800" cy="465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UHE neutrinos?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540000">
            <a:off x="6745631" y="2129236"/>
            <a:ext cx="921488" cy="3783201"/>
          </a:xfrm>
          <a:prstGeom prst="rect">
            <a:avLst/>
          </a:prstGeom>
          <a:solidFill>
            <a:srgbClr val="00B05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6200" y="9144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«</a:t>
            </a:r>
            <a:r>
              <a:rPr lang="fr-FR" sz="2000" dirty="0" err="1" smtClean="0"/>
              <a:t>Cleanest</a:t>
            </a:r>
            <a:r>
              <a:rPr lang="fr-FR" sz="2000" dirty="0" smtClean="0"/>
              <a:t> probe» of the </a:t>
            </a:r>
            <a:r>
              <a:rPr lang="fr-FR" sz="2000" dirty="0" err="1" smtClean="0"/>
              <a:t>Universe</a:t>
            </a:r>
            <a:r>
              <a:rPr lang="fr-FR" sz="2000" dirty="0" smtClean="0"/>
              <a:t> (no </a:t>
            </a:r>
            <a:r>
              <a:rPr lang="fr-FR" sz="2000" dirty="0" err="1" smtClean="0"/>
              <a:t>deflection</a:t>
            </a:r>
            <a:r>
              <a:rPr lang="fr-FR" sz="2000" dirty="0" smtClean="0"/>
              <a:t>, no </a:t>
            </a:r>
            <a:r>
              <a:rPr lang="fr-FR" sz="2000" dirty="0" err="1" smtClean="0"/>
              <a:t>attenuation</a:t>
            </a:r>
            <a:r>
              <a:rPr lang="fr-FR" sz="2000" dirty="0" smtClean="0"/>
              <a:t>, </a:t>
            </a:r>
            <a:r>
              <a:rPr lang="fr-FR" sz="2000" dirty="0" err="1" smtClean="0"/>
              <a:t>hadronic</a:t>
            </a:r>
            <a:r>
              <a:rPr lang="fr-FR" sz="2000" dirty="0" smtClean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E&gt;10</a:t>
            </a:r>
            <a:r>
              <a:rPr lang="fr-FR" sz="2000" baseline="30000" dirty="0" smtClean="0"/>
              <a:t>17</a:t>
            </a:r>
            <a:r>
              <a:rPr lang="fr-FR" sz="2000" dirty="0" smtClean="0"/>
              <a:t>eV neutrinos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uncharted</a:t>
            </a:r>
            <a:r>
              <a:rPr lang="fr-FR" sz="2000" dirty="0" smtClean="0"/>
              <a:t> </a:t>
            </a:r>
            <a:r>
              <a:rPr lang="fr-FR" sz="2000" dirty="0" err="1" smtClean="0"/>
              <a:t>territory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Direct </a:t>
            </a:r>
            <a:r>
              <a:rPr lang="fr-FR" sz="2000" dirty="0" err="1" smtClean="0"/>
              <a:t>link</a:t>
            </a:r>
            <a:r>
              <a:rPr lang="fr-FR" sz="2000" dirty="0" smtClean="0"/>
              <a:t> to </a:t>
            </a:r>
            <a:r>
              <a:rPr lang="fr-FR" sz="2000" dirty="0" err="1" smtClean="0"/>
              <a:t>highest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CRs</a:t>
            </a:r>
            <a:r>
              <a:rPr lang="fr-FR" sz="2000" dirty="0" smtClean="0"/>
              <a:t>  </a:t>
            </a:r>
            <a:r>
              <a:rPr lang="fr-FR" sz="2000" dirty="0" smtClean="0"/>
              <a:t>(5</a:t>
            </a:r>
            <a:r>
              <a:rPr lang="fr-FR" sz="2000" dirty="0" smtClean="0"/>
              <a:t>%/A </a:t>
            </a:r>
            <a:r>
              <a:rPr lang="fr-FR" sz="2000" dirty="0" smtClean="0"/>
              <a:t>of </a:t>
            </a:r>
            <a:r>
              <a:rPr lang="fr-FR" sz="2000" dirty="0" err="1" smtClean="0"/>
              <a:t>primary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r="9661"/>
          <a:stretch/>
        </p:blipFill>
        <p:spPr bwMode="auto">
          <a:xfrm>
            <a:off x="5638801" y="3643765"/>
            <a:ext cx="1073888" cy="1046974"/>
          </a:xfrm>
          <a:prstGeom prst="rect">
            <a:avLst/>
          </a:prstGeom>
          <a:solidFill>
            <a:srgbClr val="000000">
              <a:alpha val="18824"/>
            </a:srgbClr>
          </a:solidFill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5755031" y="2140314"/>
            <a:ext cx="801182" cy="3761043"/>
          </a:xfrm>
          <a:prstGeom prst="rect">
            <a:avLst/>
          </a:prstGeom>
          <a:solidFill>
            <a:schemeClr val="tx2">
              <a:lumMod val="60000"/>
              <a:lumOff val="40000"/>
              <a:alpha val="3294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èche droite rayée 2"/>
          <p:cNvSpPr/>
          <p:nvPr/>
        </p:nvSpPr>
        <p:spPr>
          <a:xfrm rot="10800000" flipV="1">
            <a:off x="5907431" y="4767327"/>
            <a:ext cx="1676400" cy="1057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5%/A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3786" y="-21771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GRANDProto300: </a:t>
            </a:r>
            <a:br>
              <a:rPr lang="fr-FR" sz="3600" dirty="0" smtClean="0"/>
            </a:br>
            <a:r>
              <a:rPr lang="fr-FR" sz="3600" dirty="0" smtClean="0"/>
              <a:t>an </a:t>
            </a:r>
            <a:r>
              <a:rPr lang="fr-FR" sz="3600" dirty="0" smtClean="0"/>
              <a:t>engineering </a:t>
            </a:r>
            <a:r>
              <a:rPr lang="fr-FR" sz="3600" dirty="0" err="1"/>
              <a:t>array</a:t>
            </a:r>
            <a:r>
              <a:rPr lang="fr-FR" sz="3600" dirty="0"/>
              <a:t> for </a:t>
            </a:r>
            <a:r>
              <a:rPr lang="fr-FR" sz="3600" dirty="0" smtClean="0"/>
              <a:t>GRAND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21" y="1219200"/>
            <a:ext cx="7068879" cy="1669569"/>
          </a:xfrm>
        </p:spPr>
        <p:txBody>
          <a:bodyPr>
            <a:normAutofit/>
          </a:bodyPr>
          <a:lstStyle/>
          <a:p>
            <a:endParaRPr lang="fr-F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6" y="1128822"/>
            <a:ext cx="8069372" cy="570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67245" y="6553200"/>
            <a:ext cx="2429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N. Renault-</a:t>
            </a:r>
            <a:r>
              <a:rPr lang="fr-FR" sz="1400" b="1" dirty="0" err="1" smtClean="0"/>
              <a:t>Tinacci</a:t>
            </a:r>
            <a:r>
              <a:rPr lang="fr-FR" sz="1400" b="1" dirty="0" smtClean="0"/>
              <a:t>, FCPPL2018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670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Goals of GP300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GRAND </a:t>
            </a:r>
            <a:r>
              <a:rPr lang="fr-FR" dirty="0" smtClean="0"/>
              <a:t>engineering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Measurement</a:t>
            </a:r>
            <a:r>
              <a:rPr lang="fr-FR" dirty="0" smtClean="0"/>
              <a:t> of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inclined</a:t>
            </a:r>
            <a:r>
              <a:rPr lang="fr-FR" dirty="0" smtClean="0"/>
              <a:t> </a:t>
            </a:r>
            <a:r>
              <a:rPr lang="fr-FR" dirty="0" err="1" smtClean="0"/>
              <a:t>CRs</a:t>
            </a:r>
            <a:r>
              <a:rPr lang="fr-FR" dirty="0" smtClean="0"/>
              <a:t> in 10</a:t>
            </a:r>
            <a:r>
              <a:rPr lang="fr-FR" baseline="30000" dirty="0" smtClean="0"/>
              <a:t>16.5</a:t>
            </a:r>
            <a:r>
              <a:rPr lang="fr-FR" dirty="0" smtClean="0"/>
              <a:t>-10</a:t>
            </a:r>
            <a:r>
              <a:rPr lang="fr-FR" baseline="30000" dirty="0" smtClean="0"/>
              <a:t>18</a:t>
            </a:r>
            <a:r>
              <a:rPr lang="fr-FR" dirty="0" smtClean="0"/>
              <a:t>eV: </a:t>
            </a:r>
            <a:r>
              <a:rPr lang="fr-FR" dirty="0" err="1" smtClean="0"/>
              <a:t>reconstructing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r>
              <a:rPr lang="fr-FR" dirty="0" smtClean="0"/>
              <a:t>, direction of </a:t>
            </a:r>
            <a:r>
              <a:rPr lang="fr-FR" dirty="0" err="1" smtClean="0"/>
              <a:t>arrival</a:t>
            </a:r>
            <a:r>
              <a:rPr lang="fr-FR" dirty="0" smtClean="0"/>
              <a:t> &amp; composition 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 validation </a:t>
            </a:r>
            <a:r>
              <a:rPr lang="fr-FR" dirty="0" err="1" smtClean="0">
                <a:sym typeface="Wingdings" panose="05000000000000000000" pitchFamily="2" charset="2"/>
              </a:rPr>
              <a:t>thru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comparison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known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results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Testbench</a:t>
            </a:r>
            <a:r>
              <a:rPr lang="fr-FR" dirty="0" smtClean="0"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sym typeface="Wingdings" panose="05000000000000000000" pitchFamily="2" charset="2"/>
              </a:rPr>
              <a:t>further</a:t>
            </a:r>
            <a:r>
              <a:rPr lang="fr-FR" dirty="0" smtClean="0">
                <a:sym typeface="Wingdings" panose="05000000000000000000" pitchFamily="2" charset="2"/>
              </a:rPr>
              <a:t> GRAND stages (data </a:t>
            </a:r>
            <a:r>
              <a:rPr lang="fr-FR" dirty="0" err="1" smtClean="0">
                <a:sym typeface="Wingdings" panose="05000000000000000000" pitchFamily="2" charset="2"/>
              </a:rPr>
              <a:t>selection</a:t>
            </a:r>
            <a:r>
              <a:rPr lang="fr-FR" dirty="0" smtClean="0">
                <a:sym typeface="Wingdings" panose="05000000000000000000" pitchFamily="2" charset="2"/>
              </a:rPr>
              <a:t> &amp; collection)</a:t>
            </a:r>
          </a:p>
          <a:p>
            <a:r>
              <a:rPr lang="fr-FR" b="1" dirty="0" err="1">
                <a:sym typeface="Wingdings" panose="05000000000000000000" pitchFamily="2" charset="2"/>
              </a:rPr>
              <a:t>Physics</a:t>
            </a:r>
            <a:r>
              <a:rPr lang="fr-FR" b="1" dirty="0">
                <a:sym typeface="Wingdings" panose="05000000000000000000" pitchFamily="2" charset="2"/>
              </a:rPr>
              <a:t> @ GP300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Beautiful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physics</a:t>
            </a:r>
            <a:r>
              <a:rPr lang="fr-FR" dirty="0">
                <a:sym typeface="Wingdings" panose="05000000000000000000" pitchFamily="2" charset="2"/>
              </a:rPr>
              <a:t> instrument if </a:t>
            </a:r>
            <a:r>
              <a:rPr lang="fr-FR" dirty="0" err="1">
                <a:sym typeface="Wingdings" panose="05000000000000000000" pitchFamily="2" charset="2"/>
              </a:rPr>
              <a:t>complemented</a:t>
            </a:r>
            <a:r>
              <a:rPr lang="fr-FR" dirty="0">
                <a:sym typeface="Wingdings" panose="05000000000000000000" pitchFamily="2" charset="2"/>
              </a:rPr>
              <a:t> by </a:t>
            </a:r>
            <a:r>
              <a:rPr lang="fr-FR" b="1" dirty="0" err="1">
                <a:sym typeface="Wingdings" panose="05000000000000000000" pitchFamily="2" charset="2"/>
              </a:rPr>
              <a:t>array</a:t>
            </a:r>
            <a:r>
              <a:rPr lang="fr-FR" b="1" dirty="0">
                <a:sym typeface="Wingdings" panose="05000000000000000000" pitchFamily="2" charset="2"/>
              </a:rPr>
              <a:t> of </a:t>
            </a:r>
            <a:r>
              <a:rPr lang="fr-FR" b="1" dirty="0" err="1">
                <a:sym typeface="Wingdings" panose="05000000000000000000" pitchFamily="2" charset="2"/>
              </a:rPr>
              <a:t>particle</a:t>
            </a:r>
            <a:r>
              <a:rPr lang="fr-FR" b="1" dirty="0">
                <a:sym typeface="Wingdings" panose="05000000000000000000" pitchFamily="2" charset="2"/>
              </a:rPr>
              <a:t> detector</a:t>
            </a:r>
            <a:endParaRPr lang="fr-FR" b="1" dirty="0"/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25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GP300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979" y="1143000"/>
            <a:ext cx="8535221" cy="220980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inclined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err="1" smtClean="0"/>
              <a:t>only</a:t>
            </a:r>
            <a:r>
              <a:rPr lang="fr-FR" dirty="0" smtClean="0"/>
              <a:t> muons at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full </a:t>
            </a:r>
            <a:r>
              <a:rPr lang="fr-FR" dirty="0" err="1" smtClean="0">
                <a:sym typeface="Wingdings" panose="05000000000000000000" pitchFamily="2" charset="2"/>
              </a:rPr>
              <a:t>secondaries</a:t>
            </a:r>
            <a:r>
              <a:rPr lang="fr-FR" dirty="0" smtClean="0">
                <a:sym typeface="Wingdings" panose="05000000000000000000" pitchFamily="2" charset="2"/>
              </a:rPr>
              <a:t> discrimination possible: 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elm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componant</a:t>
            </a:r>
            <a:r>
              <a:rPr lang="fr-FR" dirty="0" smtClean="0">
                <a:sym typeface="Wingdings" panose="05000000000000000000" pitchFamily="2" charset="2"/>
              </a:rPr>
              <a:t> (and </a:t>
            </a:r>
            <a:r>
              <a:rPr lang="fr-FR" dirty="0" err="1">
                <a:sym typeface="Wingdings" panose="05000000000000000000" pitchFamily="2" charset="2"/>
              </a:rPr>
              <a:t>e</a:t>
            </a:r>
            <a:r>
              <a:rPr lang="fr-FR" dirty="0" err="1" smtClean="0">
                <a:sym typeface="Wingdings" panose="05000000000000000000" pitchFamily="2" charset="2"/>
              </a:rPr>
              <a:t>nergy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radio </a:t>
            </a:r>
            <a:r>
              <a:rPr lang="fr-FR" dirty="0" err="1" smtClean="0">
                <a:sym typeface="Wingdings" panose="05000000000000000000" pitchFamily="2" charset="2"/>
              </a:rPr>
              <a:t>only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µ </a:t>
            </a:r>
            <a:r>
              <a:rPr lang="fr-FR" dirty="0" err="1" smtClean="0">
                <a:sym typeface="Wingdings" panose="05000000000000000000" pitchFamily="2" charset="2"/>
              </a:rPr>
              <a:t>componant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u="sng" dirty="0" smtClean="0">
                <a:sym typeface="Wingdings" panose="05000000000000000000" pitchFamily="2" charset="2"/>
              </a:rPr>
              <a:t>surface </a:t>
            </a:r>
            <a:r>
              <a:rPr lang="fr-FR" u="sng" dirty="0" err="1" smtClean="0">
                <a:sym typeface="Wingdings" panose="05000000000000000000" pitchFamily="2" charset="2"/>
              </a:rPr>
              <a:t>array</a:t>
            </a:r>
            <a:r>
              <a:rPr lang="fr-FR" u="sng" dirty="0" smtClean="0">
                <a:sym typeface="Wingdings" panose="05000000000000000000" pitchFamily="2" charset="2"/>
              </a:rPr>
              <a:t> 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3"/>
          <a:stretch/>
        </p:blipFill>
        <p:spPr bwMode="auto">
          <a:xfrm>
            <a:off x="4390976" y="3409802"/>
            <a:ext cx="3404929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93440" y="3809999"/>
            <a:ext cx="1061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Muons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Electrons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9"/>
          <a:stretch/>
        </p:blipFill>
        <p:spPr bwMode="auto">
          <a:xfrm>
            <a:off x="533400" y="3471826"/>
            <a:ext cx="3834809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492101" y="3636633"/>
            <a:ext cx="1219200" cy="2624468"/>
          </a:xfrm>
          <a:prstGeom prst="rect">
            <a:avLst/>
          </a:prstGeom>
          <a:solidFill>
            <a:srgbClr val="A6A6A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10150" y="3630282"/>
            <a:ext cx="838200" cy="2624468"/>
          </a:xfrm>
          <a:prstGeom prst="rect">
            <a:avLst/>
          </a:prstGeom>
          <a:solidFill>
            <a:srgbClr val="A6A6A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GP300 science case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1654689" y="2993643"/>
            <a:ext cx="5029200" cy="3717414"/>
            <a:chOff x="0" y="3140586"/>
            <a:chExt cx="5029200" cy="371741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0586"/>
              <a:ext cx="5029200" cy="364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560897" y="6488668"/>
              <a:ext cx="2258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 smtClean="0"/>
                <a:t>Mallamacci</a:t>
              </a:r>
              <a:r>
                <a:rPr lang="fr-FR" i="1" dirty="0" smtClean="0"/>
                <a:t>, ICRC2017</a:t>
              </a:r>
              <a:endParaRPr lang="en-US" i="1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8288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Air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 smtClean="0"/>
          </a:p>
          <a:p>
            <a:pPr lvl="1"/>
            <a:r>
              <a:rPr lang="fr-FR" dirty="0" err="1" smtClean="0"/>
              <a:t>Hadronic</a:t>
            </a:r>
            <a:r>
              <a:rPr lang="fr-FR" dirty="0" smtClean="0"/>
              <a:t> interaction @ </a:t>
            </a:r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 </a:t>
            </a:r>
            <a:r>
              <a:rPr lang="fr-FR" dirty="0" err="1" smtClean="0"/>
              <a:t>poorly</a:t>
            </a:r>
            <a:r>
              <a:rPr lang="fr-FR" dirty="0" smtClean="0"/>
              <a:t> </a:t>
            </a:r>
            <a:r>
              <a:rPr lang="fr-FR" dirty="0" err="1" smtClean="0"/>
              <a:t>understood</a:t>
            </a:r>
            <a:r>
              <a:rPr lang="fr-FR" dirty="0" smtClean="0"/>
              <a:t>/</a:t>
            </a:r>
            <a:r>
              <a:rPr lang="fr-FR" dirty="0" err="1" smtClean="0"/>
              <a:t>constrained</a:t>
            </a:r>
            <a:r>
              <a:rPr lang="fr-FR" dirty="0" smtClean="0"/>
              <a:t> (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accelerator</a:t>
            </a:r>
            <a:r>
              <a:rPr lang="fr-FR" dirty="0" smtClean="0"/>
              <a:t> data)</a:t>
            </a:r>
          </a:p>
          <a:p>
            <a:pPr lvl="1"/>
            <a:r>
              <a:rPr lang="fr-FR" dirty="0" err="1" smtClean="0"/>
              <a:t>Experimental</a:t>
            </a:r>
            <a:r>
              <a:rPr lang="fr-FR" dirty="0" smtClean="0"/>
              <a:t> µ info </a:t>
            </a:r>
            <a:r>
              <a:rPr lang="fr-FR" dirty="0" err="1" smtClean="0"/>
              <a:t>badly</a:t>
            </a:r>
            <a:r>
              <a:rPr lang="fr-FR" dirty="0" smtClean="0"/>
              <a:t> </a:t>
            </a:r>
            <a:r>
              <a:rPr lang="fr-FR" dirty="0" err="1" smtClean="0"/>
              <a:t>reproduced</a:t>
            </a:r>
            <a:r>
              <a:rPr lang="fr-FR" dirty="0" smtClean="0"/>
              <a:t> by simulations</a:t>
            </a:r>
          </a:p>
          <a:p>
            <a:pPr lvl="1"/>
            <a:r>
              <a:rPr lang="fr-FR" dirty="0" smtClean="0"/>
              <a:t>GP300 </a:t>
            </a:r>
            <a:r>
              <a:rPr lang="fr-FR" dirty="0" err="1" smtClean="0"/>
              <a:t>measurement</a:t>
            </a:r>
            <a:r>
              <a:rPr lang="fr-FR" dirty="0" smtClean="0"/>
              <a:t> of E,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max</a:t>
            </a:r>
            <a:r>
              <a:rPr lang="fr-FR" dirty="0"/>
              <a:t> </a:t>
            </a:r>
            <a:r>
              <a:rPr lang="fr-FR" dirty="0" smtClean="0"/>
              <a:t>and  </a:t>
            </a:r>
            <a:r>
              <a:rPr lang="fr-FR" dirty="0" err="1" smtClean="0"/>
              <a:t>X</a:t>
            </a:r>
            <a:r>
              <a:rPr lang="fr-FR" baseline="-25000" dirty="0" err="1"/>
              <a:t>max</a:t>
            </a:r>
            <a:r>
              <a:rPr lang="fr-FR" baseline="30000" dirty="0" smtClean="0"/>
              <a:t>µ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greatly</a:t>
            </a:r>
            <a:r>
              <a:rPr lang="fr-FR" dirty="0" smtClean="0"/>
              <a:t> help!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GP300 science case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1828800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Improved</a:t>
            </a:r>
            <a:r>
              <a:rPr lang="fr-FR" sz="2400" dirty="0" smtClean="0"/>
              <a:t> composition </a:t>
            </a:r>
            <a:r>
              <a:rPr lang="fr-FR" sz="2400" dirty="0" err="1" smtClean="0"/>
              <a:t>determination</a:t>
            </a:r>
            <a:endParaRPr lang="fr-FR" sz="2400" dirty="0" smtClean="0"/>
          </a:p>
          <a:p>
            <a:r>
              <a:rPr lang="fr-FR" sz="2400" dirty="0" smtClean="0"/>
              <a:t>Large stat</a:t>
            </a:r>
          </a:p>
          <a:p>
            <a:pPr marL="0" indent="0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 Great </a:t>
            </a:r>
            <a:r>
              <a:rPr lang="fr-FR" sz="2400" dirty="0" err="1" smtClean="0">
                <a:sym typeface="Wingdings" panose="05000000000000000000" pitchFamily="2" charset="2"/>
              </a:rPr>
              <a:t>tool</a:t>
            </a:r>
            <a:r>
              <a:rPr lang="fr-FR" sz="2400" dirty="0" smtClean="0">
                <a:sym typeface="Wingdings" panose="05000000000000000000" pitchFamily="2" charset="2"/>
              </a:rPr>
              <a:t> for the </a:t>
            </a:r>
            <a:r>
              <a:rPr lang="fr-FR" sz="2400" dirty="0" err="1" smtClean="0">
                <a:sym typeface="Wingdings" panose="05000000000000000000" pitchFamily="2" charset="2"/>
              </a:rPr>
              <a:t>study</a:t>
            </a:r>
            <a:r>
              <a:rPr lang="fr-FR" sz="2400" dirty="0" smtClean="0">
                <a:sym typeface="Wingdings" panose="05000000000000000000" pitchFamily="2" charset="2"/>
              </a:rPr>
              <a:t> of </a:t>
            </a:r>
            <a:r>
              <a:rPr lang="fr-FR" sz="2400" b="1" dirty="0" err="1" smtClean="0">
                <a:sym typeface="Wingdings" panose="05000000000000000000" pitchFamily="2" charset="2"/>
              </a:rPr>
              <a:t>Galactic-Extragalactic</a:t>
            </a:r>
            <a:r>
              <a:rPr lang="fr-FR" sz="2400" b="1" dirty="0" smtClean="0">
                <a:sym typeface="Wingdings" panose="05000000000000000000" pitchFamily="2" charset="2"/>
              </a:rPr>
              <a:t> transition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72" y="3124200"/>
            <a:ext cx="4529072" cy="36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78" y="2743200"/>
            <a:ext cx="4905375" cy="38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86600" y="3810000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N. Renault-</a:t>
            </a:r>
            <a:r>
              <a:rPr lang="fr-FR" dirty="0" err="1" smtClean="0"/>
              <a:t>Tinacci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5864423"/>
            <a:ext cx="2067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AugerPrime</a:t>
            </a:r>
            <a:r>
              <a:rPr lang="fr-FR" sz="1400" dirty="0" smtClean="0"/>
              <a:t> design report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36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GP300 science case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1828800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Improved</a:t>
            </a:r>
            <a:r>
              <a:rPr lang="fr-FR" sz="2400" dirty="0" smtClean="0"/>
              <a:t> composition </a:t>
            </a:r>
            <a:r>
              <a:rPr lang="fr-FR" sz="2400" dirty="0" err="1" smtClean="0"/>
              <a:t>determination</a:t>
            </a:r>
            <a:endParaRPr lang="fr-FR" sz="2400" dirty="0" smtClean="0"/>
          </a:p>
          <a:p>
            <a:r>
              <a:rPr lang="fr-FR" sz="2400" dirty="0" smtClean="0"/>
              <a:t>Large stat</a:t>
            </a:r>
          </a:p>
          <a:p>
            <a:pPr marL="0" indent="0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 Great </a:t>
            </a:r>
            <a:r>
              <a:rPr lang="fr-FR" sz="2400" dirty="0" err="1" smtClean="0">
                <a:sym typeface="Wingdings" panose="05000000000000000000" pitchFamily="2" charset="2"/>
              </a:rPr>
              <a:t>tool</a:t>
            </a:r>
            <a:r>
              <a:rPr lang="fr-FR" sz="2400" dirty="0" smtClean="0">
                <a:sym typeface="Wingdings" panose="05000000000000000000" pitchFamily="2" charset="2"/>
              </a:rPr>
              <a:t> for the </a:t>
            </a:r>
            <a:r>
              <a:rPr lang="fr-FR" sz="2400" dirty="0" err="1" smtClean="0">
                <a:sym typeface="Wingdings" panose="05000000000000000000" pitchFamily="2" charset="2"/>
              </a:rPr>
              <a:t>study</a:t>
            </a:r>
            <a:r>
              <a:rPr lang="fr-FR" sz="2400" dirty="0" smtClean="0">
                <a:sym typeface="Wingdings" panose="05000000000000000000" pitchFamily="2" charset="2"/>
              </a:rPr>
              <a:t> of </a:t>
            </a:r>
            <a:r>
              <a:rPr lang="fr-FR" sz="2400" b="1" dirty="0" err="1" smtClean="0">
                <a:sym typeface="Wingdings" panose="05000000000000000000" pitchFamily="2" charset="2"/>
              </a:rPr>
              <a:t>Galactic-Extragalactic</a:t>
            </a:r>
            <a:r>
              <a:rPr lang="fr-FR" sz="2400" b="1" dirty="0" smtClean="0">
                <a:sym typeface="Wingdings" panose="05000000000000000000" pitchFamily="2" charset="2"/>
              </a:rPr>
              <a:t> transition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629400" y="6488668"/>
            <a:ext cx="208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R. Engel, TeVPA2017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221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28975"/>
            <a:ext cx="4618246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-home message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GRAND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ambitious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for a </a:t>
            </a:r>
            <a:r>
              <a:rPr lang="fr-FR" dirty="0" err="1" smtClean="0"/>
              <a:t>giant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of 200’000 radio </a:t>
            </a:r>
            <a:r>
              <a:rPr lang="fr-FR" dirty="0" err="1" smtClean="0"/>
              <a:t>antennas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at </a:t>
            </a:r>
            <a:r>
              <a:rPr lang="fr-FR" dirty="0" err="1" smtClean="0"/>
              <a:t>several</a:t>
            </a:r>
            <a:r>
              <a:rPr lang="fr-FR" dirty="0" smtClean="0"/>
              <a:t> locations in the world.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science case </a:t>
            </a:r>
            <a:r>
              <a:rPr lang="fr-FR" dirty="0" err="1" smtClean="0"/>
              <a:t>centered</a:t>
            </a:r>
            <a:r>
              <a:rPr lang="fr-FR" dirty="0" smtClean="0"/>
              <a:t> on UHE </a:t>
            </a:r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challenge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staged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approach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/>
              <a:t>over 10-15 </a:t>
            </a:r>
            <a:r>
              <a:rPr lang="fr-FR" dirty="0" err="1" smtClean="0"/>
              <a:t>years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: 300 </a:t>
            </a:r>
            <a:r>
              <a:rPr lang="fr-FR" dirty="0" err="1" smtClean="0"/>
              <a:t>antennas</a:t>
            </a:r>
            <a:r>
              <a:rPr lang="fr-FR" dirty="0" smtClean="0"/>
              <a:t> for the </a:t>
            </a:r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r>
              <a:rPr lang="fr-FR" dirty="0" err="1" smtClean="0"/>
              <a:t>radio-detection</a:t>
            </a:r>
            <a:r>
              <a:rPr lang="fr-FR" dirty="0" smtClean="0"/>
              <a:t> of </a:t>
            </a:r>
            <a:r>
              <a:rPr lang="fr-FR" dirty="0" err="1" smtClean="0"/>
              <a:t>inclined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r>
              <a:rPr lang="fr-FR" dirty="0" smtClean="0"/>
              <a:t>. </a:t>
            </a:r>
            <a:r>
              <a:rPr lang="fr-FR" dirty="0" err="1" smtClean="0"/>
              <a:t>Exciting</a:t>
            </a:r>
            <a:r>
              <a:rPr lang="fr-FR" dirty="0" smtClean="0"/>
              <a:t> science case if </a:t>
            </a:r>
            <a:r>
              <a:rPr lang="fr-FR" dirty="0" err="1" smtClean="0"/>
              <a:t>complemented</a:t>
            </a:r>
            <a:r>
              <a:rPr lang="fr-FR" dirty="0" smtClean="0"/>
              <a:t> by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.</a:t>
            </a:r>
          </a:p>
          <a:p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We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need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more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people </a:t>
            </a:r>
            <a:r>
              <a:rPr lang="fr-FR" dirty="0" smtClean="0">
                <a:sym typeface="Wingdings" panose="05000000000000000000" pitchFamily="2" charset="2"/>
              </a:rPr>
              <a:t>to </a:t>
            </a:r>
            <a:r>
              <a:rPr lang="fr-FR" dirty="0" smtClean="0">
                <a:sym typeface="Wingdings" panose="05000000000000000000" pitchFamily="2" charset="2"/>
              </a:rPr>
              <a:t>carry out </a:t>
            </a:r>
            <a:r>
              <a:rPr lang="fr-FR" dirty="0" err="1" smtClean="0">
                <a:sym typeface="Wingdings" panose="05000000000000000000" pitchFamily="2" charset="2"/>
              </a:rPr>
              <a:t>GRAND’s</a:t>
            </a:r>
            <a:r>
              <a:rPr lang="fr-FR" dirty="0" smtClean="0">
                <a:sym typeface="Wingdings" panose="05000000000000000000" pitchFamily="2" charset="2"/>
              </a:rPr>
              <a:t> large </a:t>
            </a:r>
            <a:r>
              <a:rPr lang="fr-FR" dirty="0" err="1" smtClean="0">
                <a:sym typeface="Wingdings" panose="05000000000000000000" pitchFamily="2" charset="2"/>
              </a:rPr>
              <a:t>tasks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list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Want</a:t>
            </a:r>
            <a:r>
              <a:rPr lang="fr-FR" dirty="0" smtClean="0">
                <a:sym typeface="Wingdings" panose="05000000000000000000" pitchFamily="2" charset="2"/>
              </a:rPr>
              <a:t> to know more/</a:t>
            </a:r>
            <a:r>
              <a:rPr lang="fr-FR" dirty="0" err="1" smtClean="0">
                <a:sym typeface="Wingdings" panose="05000000000000000000" pitchFamily="2" charset="2"/>
              </a:rPr>
              <a:t>keep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touch</a:t>
            </a:r>
            <a:r>
              <a:rPr lang="fr-FR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Check </a:t>
            </a:r>
            <a:r>
              <a:rPr lang="fr-FR" dirty="0" err="1" smtClean="0">
                <a:sym typeface="Wingdings" panose="05000000000000000000" pitchFamily="2" charset="2"/>
              </a:rPr>
              <a:t>our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webpage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>
                <a:sym typeface="Wingdings" panose="05000000000000000000" pitchFamily="2" charset="2"/>
                <a:hlinkClick r:id="rId2"/>
              </a:rPr>
              <a:t>http://grand.cnrs.fr</a:t>
            </a:r>
            <a:r>
              <a:rPr lang="fr-FR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fr-FR" dirty="0" smtClean="0">
                <a:sym typeface="Wingdings" panose="05000000000000000000" pitchFamily="2" charset="2"/>
              </a:rPr>
              <a:t> (in construction)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Suscribe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our</a:t>
            </a:r>
            <a:r>
              <a:rPr lang="fr-FR" dirty="0" smtClean="0">
                <a:sym typeface="Wingdings" panose="05000000000000000000" pitchFamily="2" charset="2"/>
              </a:rPr>
              <a:t> info </a:t>
            </a:r>
            <a:r>
              <a:rPr lang="fr-FR" dirty="0" err="1" smtClean="0">
                <a:sym typeface="Wingdings" panose="05000000000000000000" pitchFamily="2" charset="2"/>
              </a:rPr>
              <a:t>list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  <a:hlinkClick r:id="rId3"/>
              </a:rPr>
              <a:t>GRAND-ALL-L@IN2P3.FR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Join</a:t>
            </a:r>
            <a:r>
              <a:rPr lang="fr-FR" dirty="0" smtClean="0">
                <a:sym typeface="Wingdings" panose="05000000000000000000" pitchFamily="2" charset="2"/>
              </a:rPr>
              <a:t> us at </a:t>
            </a:r>
            <a:r>
              <a:rPr lang="fr-FR" dirty="0" err="1" smtClean="0">
                <a:sym typeface="Wingdings" panose="05000000000000000000" pitchFamily="2" charset="2"/>
              </a:rPr>
              <a:t>our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next</a:t>
            </a:r>
            <a:r>
              <a:rPr lang="fr-FR" dirty="0" smtClean="0">
                <a:sym typeface="Wingdings" panose="05000000000000000000" pitchFamily="2" charset="2"/>
              </a:rPr>
              <a:t> meeting (IAP Paris, </a:t>
            </a:r>
            <a:r>
              <a:rPr lang="fr-FR" dirty="0">
                <a:sym typeface="Wingdings" panose="05000000000000000000" pitchFamily="2" charset="2"/>
              </a:rPr>
              <a:t>August </a:t>
            </a:r>
            <a:r>
              <a:rPr lang="fr-FR" dirty="0" smtClean="0">
                <a:sym typeface="Wingdings" panose="05000000000000000000" pitchFamily="2" charset="2"/>
              </a:rPr>
              <a:t>22-24, 2018)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9611256">
            <a:off x="457200" y="5791200"/>
            <a:ext cx="232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Kowalski@TeVPA2017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2564" cy="456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200" y="4572000"/>
            <a:ext cx="8229600" cy="2209800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/>
              <a:t>principle</a:t>
            </a:r>
            <a:r>
              <a:rPr lang="fr-FR" dirty="0"/>
              <a:t>:</a:t>
            </a:r>
          </a:p>
          <a:p>
            <a:pPr lvl="1">
              <a:buClrTx/>
            </a:pP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dirty="0"/>
              <a:t>-</a:t>
            </a:r>
            <a:r>
              <a:rPr lang="fr-FR" dirty="0" err="1"/>
              <a:t>induced</a:t>
            </a:r>
            <a:r>
              <a:rPr lang="fr-FR" dirty="0"/>
              <a:t> tau </a:t>
            </a:r>
            <a:r>
              <a:rPr lang="fr-FR" dirty="0" err="1"/>
              <a:t>decays</a:t>
            </a:r>
            <a:r>
              <a:rPr lang="fr-FR" dirty="0"/>
              <a:t> in </a:t>
            </a:r>
            <a:r>
              <a:rPr lang="fr-FR" dirty="0" err="1"/>
              <a:t>atmosphere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~horizontal extensive air </a:t>
            </a:r>
            <a:r>
              <a:rPr lang="fr-FR" dirty="0" err="1"/>
              <a:t>showers</a:t>
            </a:r>
            <a:r>
              <a:rPr lang="fr-FR" dirty="0"/>
              <a:t> </a:t>
            </a:r>
            <a:r>
              <a:rPr lang="fr-FR" sz="1900" dirty="0"/>
              <a:t>[</a:t>
            </a:r>
            <a:r>
              <a:rPr lang="fr-FR" sz="1900" dirty="0" err="1"/>
              <a:t>Fargion</a:t>
            </a:r>
            <a:r>
              <a:rPr lang="fr-FR" sz="1900" dirty="0"/>
              <a:t> </a:t>
            </a:r>
            <a:r>
              <a:rPr lang="fr-FR" sz="1900" dirty="0" err="1"/>
              <a:t>astro</a:t>
            </a:r>
            <a:r>
              <a:rPr lang="fr-FR" sz="1900" dirty="0"/>
              <a:t>-ph/99066450]</a:t>
            </a:r>
          </a:p>
          <a:p>
            <a:pPr lvl="1">
              <a:buClrTx/>
            </a:pPr>
            <a:r>
              <a:rPr lang="fr-FR" dirty="0"/>
              <a:t>Issues: </a:t>
            </a:r>
          </a:p>
          <a:p>
            <a:pPr lvl="2">
              <a:buClrTx/>
            </a:pPr>
            <a:r>
              <a:rPr lang="fr-FR" b="1" dirty="0"/>
              <a:t>VERY </a:t>
            </a:r>
            <a:r>
              <a:rPr lang="fr-FR" b="1" dirty="0" err="1"/>
              <a:t>seldom</a:t>
            </a:r>
            <a:r>
              <a:rPr lang="fr-FR" b="1" dirty="0"/>
              <a:t> </a:t>
            </a:r>
            <a:r>
              <a:rPr lang="fr-FR" b="1" dirty="0" err="1"/>
              <a:t>event</a:t>
            </a:r>
            <a:r>
              <a:rPr lang="fr-FR" dirty="0" err="1"/>
              <a:t>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giant</a:t>
            </a:r>
            <a:r>
              <a:rPr lang="fr-FR" dirty="0">
                <a:sym typeface="Wingdings" panose="05000000000000000000" pitchFamily="2" charset="2"/>
              </a:rPr>
              <a:t> detector</a:t>
            </a:r>
            <a:endParaRPr lang="fr-FR" dirty="0"/>
          </a:p>
          <a:p>
            <a:pPr lvl="2">
              <a:buClrTx/>
            </a:pPr>
            <a:r>
              <a:rPr lang="fr-FR" b="1" u="sng" dirty="0" err="1"/>
              <a:t>Earth-skimming</a:t>
            </a:r>
            <a:r>
              <a:rPr lang="fr-FR" b="1" u="sng" dirty="0"/>
              <a:t> </a:t>
            </a:r>
            <a:r>
              <a:rPr lang="fr-FR" b="1" u="sng" dirty="0" err="1"/>
              <a:t>trajectories</a:t>
            </a:r>
            <a:r>
              <a:rPr lang="fr-FR" b="1" u="sng" dirty="0"/>
              <a:t> </a:t>
            </a:r>
            <a:r>
              <a:rPr lang="fr-FR" dirty="0"/>
              <a:t>(</a:t>
            </a:r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-25000" dirty="0">
                <a:latin typeface="Symbol" panose="05050102010706020507" pitchFamily="18" charset="2"/>
              </a:rPr>
              <a:t>n</a:t>
            </a:r>
            <a:r>
              <a:rPr lang="fr-FR" dirty="0"/>
              <a:t> &lt;~1000km)</a:t>
            </a:r>
            <a:endParaRPr lang="en-US" u="sng" dirty="0"/>
          </a:p>
          <a:p>
            <a:endParaRPr lang="en-US" dirty="0"/>
          </a:p>
        </p:txBody>
      </p:sp>
      <p:pic>
        <p:nvPicPr>
          <p:cNvPr id="7" name="Image 6" descr="black-hole-emitting-jet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927562">
            <a:off x="7104319" y="2447367"/>
            <a:ext cx="2000990" cy="167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Connecteur droit 7"/>
          <p:cNvCxnSpPr/>
          <p:nvPr/>
        </p:nvCxnSpPr>
        <p:spPr>
          <a:xfrm>
            <a:off x="6096000" y="2648894"/>
            <a:ext cx="2057400" cy="457200"/>
          </a:xfrm>
          <a:prstGeom prst="line">
            <a:avLst/>
          </a:prstGeom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4316704" y="1163652"/>
            <a:ext cx="2084096" cy="1421869"/>
            <a:chOff x="2652253" y="1596177"/>
            <a:chExt cx="2236496" cy="156719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3747991" y="2521400"/>
              <a:ext cx="680609" cy="64196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16"/>
            <p:cNvGrpSpPr/>
            <p:nvPr/>
          </p:nvGrpSpPr>
          <p:grpSpPr>
            <a:xfrm>
              <a:off x="2652253" y="1596177"/>
              <a:ext cx="2236496" cy="1046555"/>
              <a:chOff x="2458040" y="1710220"/>
              <a:chExt cx="2550256" cy="1056193"/>
            </a:xfrm>
          </p:grpSpPr>
          <p:pic>
            <p:nvPicPr>
              <p:cNvPr id="18" name="Picture 2" descr="Résultat de recherche d'images pour &quot;deep inelastic scattering&quot;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89"/>
              <a:stretch/>
            </p:blipFill>
            <p:spPr bwMode="auto">
              <a:xfrm>
                <a:off x="2458040" y="1710220"/>
                <a:ext cx="2550256" cy="105619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4301909" y="1719858"/>
                <a:ext cx="324128" cy="27699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Symbol" panose="05050102010706020507" pitchFamily="18" charset="2"/>
                  </a:rPr>
                  <a:t>t</a:t>
                </a:r>
                <a:r>
                  <a:rPr lang="fr-FR" sz="1200" b="1" baseline="30000" dirty="0" smtClean="0"/>
                  <a:t>±</a:t>
                </a:r>
                <a:endParaRPr lang="en-US" sz="1200" b="1" baseline="30000" dirty="0"/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2133600" y="2290404"/>
            <a:ext cx="2815830" cy="2129196"/>
            <a:chOff x="5355070" y="309054"/>
            <a:chExt cx="2257366" cy="2129196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6945662" y="309054"/>
              <a:ext cx="385972" cy="842849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6" descr="https://upload.wikimedia.org/wikipedia/commons/thumb/1/11/Feynman_diagram_of_decay_of_tau_lepton.svg/2000px-Feynman_diagram_of_decay_of_tau_lepto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070" y="1124744"/>
              <a:ext cx="2257366" cy="13135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</p:pic>
      </p:grpSp>
      <p:grpSp>
        <p:nvGrpSpPr>
          <p:cNvPr id="24" name="Groupe 23"/>
          <p:cNvGrpSpPr/>
          <p:nvPr/>
        </p:nvGrpSpPr>
        <p:grpSpPr>
          <a:xfrm>
            <a:off x="4056706" y="3778557"/>
            <a:ext cx="930848" cy="582949"/>
            <a:chOff x="6743929" y="1709859"/>
            <a:chExt cx="930848" cy="582949"/>
          </a:xfrm>
        </p:grpSpPr>
        <p:grpSp>
          <p:nvGrpSpPr>
            <p:cNvPr id="25" name="Groupe 24"/>
            <p:cNvGrpSpPr/>
            <p:nvPr/>
          </p:nvGrpSpPr>
          <p:grpSpPr>
            <a:xfrm>
              <a:off x="6743929" y="1709859"/>
              <a:ext cx="924415" cy="304329"/>
              <a:chOff x="6439234" y="1815487"/>
              <a:chExt cx="924415" cy="304329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7081059" y="1815487"/>
                <a:ext cx="282590" cy="3039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6439234" y="1815848"/>
                <a:ext cx="282590" cy="3039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Ellipse 25"/>
            <p:cNvSpPr/>
            <p:nvPr/>
          </p:nvSpPr>
          <p:spPr>
            <a:xfrm>
              <a:off x="7392187" y="1988840"/>
              <a:ext cx="282590" cy="3039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7" name="Groupe 1026"/>
          <p:cNvGrpSpPr/>
          <p:nvPr/>
        </p:nvGrpSpPr>
        <p:grpSpPr>
          <a:xfrm>
            <a:off x="5972007" y="6167735"/>
            <a:ext cx="3142985" cy="461665"/>
            <a:chOff x="5972007" y="6167735"/>
            <a:chExt cx="3142985" cy="461665"/>
          </a:xfrm>
        </p:grpSpPr>
        <p:sp>
          <p:nvSpPr>
            <p:cNvPr id="1024" name="ZoneTexte 1023"/>
            <p:cNvSpPr txBox="1"/>
            <p:nvPr/>
          </p:nvSpPr>
          <p:spPr>
            <a:xfrm>
              <a:off x="6885984" y="6167735"/>
              <a:ext cx="2229008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/>
                <a:t>Radio-detection</a:t>
              </a:r>
              <a:endParaRPr lang="en-US" sz="2400" b="1" dirty="0"/>
            </a:p>
          </p:txBody>
        </p:sp>
        <p:sp>
          <p:nvSpPr>
            <p:cNvPr id="1025" name="Flèche droite rayée 1024"/>
            <p:cNvSpPr/>
            <p:nvPr/>
          </p:nvSpPr>
          <p:spPr>
            <a:xfrm>
              <a:off x="5972007" y="6167735"/>
              <a:ext cx="809793" cy="461665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8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6748973" y="4253583"/>
            <a:ext cx="2437511" cy="2048531"/>
            <a:chOff x="5715888" y="4507646"/>
            <a:chExt cx="2437511" cy="204853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88" y="4507646"/>
              <a:ext cx="2437511" cy="1827611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537766" y="6248400"/>
              <a:ext cx="1081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Zenith</a:t>
              </a:r>
              <a:r>
                <a:rPr lang="fr-FR" sz="1400" b="1" dirty="0" smtClean="0"/>
                <a:t> (</a:t>
              </a:r>
              <a:r>
                <a:rPr lang="fr-FR" sz="1400" b="1" dirty="0" err="1" smtClean="0"/>
                <a:t>deg</a:t>
              </a:r>
              <a:r>
                <a:rPr lang="fr-FR" sz="1400" b="1" dirty="0" smtClean="0"/>
                <a:t>)</a:t>
              </a:r>
              <a:endParaRPr lang="en-US" sz="1400" b="1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782689" y="2209800"/>
            <a:ext cx="2437511" cy="2056559"/>
            <a:chOff x="5409749" y="2444134"/>
            <a:chExt cx="2437511" cy="205655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749" y="2444134"/>
              <a:ext cx="2437511" cy="1827612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044536" y="4192916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Azimuth</a:t>
              </a:r>
              <a:r>
                <a:rPr lang="fr-FR" sz="1400" b="1" dirty="0" smtClean="0"/>
                <a:t> (</a:t>
              </a:r>
              <a:r>
                <a:rPr lang="fr-FR" sz="1400" b="1" dirty="0" err="1" smtClean="0"/>
                <a:t>deg</a:t>
              </a:r>
              <a:r>
                <a:rPr lang="fr-FR" sz="1400" b="1" dirty="0" smtClean="0"/>
                <a:t>)</a:t>
              </a:r>
              <a:endParaRPr lang="en-US" sz="14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radio?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572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MHz </a:t>
            </a:r>
            <a:r>
              <a:rPr lang="fr-FR" sz="2400" dirty="0" err="1" smtClean="0"/>
              <a:t>radio-detection</a:t>
            </a:r>
            <a:r>
              <a:rPr lang="fr-FR" sz="2400" dirty="0" smtClean="0"/>
              <a:t> of air </a:t>
            </a:r>
            <a:r>
              <a:rPr lang="fr-FR" sz="2400" dirty="0" err="1" smtClean="0"/>
              <a:t>showers</a:t>
            </a:r>
            <a:r>
              <a:rPr lang="fr-FR" sz="2400" dirty="0" smtClean="0"/>
              <a:t> </a:t>
            </a:r>
            <a:r>
              <a:rPr lang="fr-FR" sz="2400" dirty="0" err="1" smtClean="0"/>
              <a:t>becoming</a:t>
            </a:r>
            <a:r>
              <a:rPr lang="fr-FR" sz="2400" dirty="0" smtClean="0"/>
              <a:t> a mature technique</a:t>
            </a:r>
            <a:endParaRPr lang="en-US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2590800" y="2362200"/>
            <a:ext cx="2857128" cy="3793579"/>
            <a:chOff x="5220072" y="1052735"/>
            <a:chExt cx="3923928" cy="5712644"/>
          </a:xfrm>
        </p:grpSpPr>
        <p:grpSp>
          <p:nvGrpSpPr>
            <p:cNvPr id="8" name="Groupe 7"/>
            <p:cNvGrpSpPr/>
            <p:nvPr/>
          </p:nvGrpSpPr>
          <p:grpSpPr>
            <a:xfrm>
              <a:off x="5220072" y="1052735"/>
              <a:ext cx="3923928" cy="5712644"/>
              <a:chOff x="5220072" y="1052735"/>
              <a:chExt cx="3923928" cy="5712644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843216"/>
                <a:ext cx="3215449" cy="492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Espace réservé du contenu 2"/>
              <p:cNvSpPr txBox="1">
                <a:spLocks/>
              </p:cNvSpPr>
              <p:nvPr/>
            </p:nvSpPr>
            <p:spPr>
              <a:xfrm>
                <a:off x="5220072" y="1052735"/>
                <a:ext cx="3923928" cy="90070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dirty="0" smtClean="0">
                    <a:latin typeface="Symbol" panose="05050102010706020507" pitchFamily="18" charset="2"/>
                  </a:rPr>
                  <a:t>D</a:t>
                </a:r>
                <a:r>
                  <a:rPr lang="fr-FR" sz="2000" dirty="0" smtClean="0"/>
                  <a:t>E/E&lt;20%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910891" y="1864028"/>
              <a:ext cx="2458481" cy="787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 err="1" smtClean="0"/>
                <a:t>Aab</a:t>
              </a:r>
              <a:r>
                <a:rPr lang="fr-FR" sz="1400" b="1" dirty="0" smtClean="0"/>
                <a:t> et </a:t>
              </a:r>
              <a:r>
                <a:rPr lang="fr-FR" sz="1400" b="1" dirty="0"/>
                <a:t>al., </a:t>
              </a:r>
              <a:r>
                <a:rPr lang="fr-FR" sz="1400" b="1" dirty="0" smtClean="0"/>
                <a:t>AUGER</a:t>
              </a:r>
            </a:p>
            <a:p>
              <a:r>
                <a:rPr lang="fr-FR" sz="1400" b="1" dirty="0" err="1" smtClean="0"/>
                <a:t>astro</a:t>
              </a:r>
              <a:r>
                <a:rPr lang="fr-FR" sz="1400" b="1" dirty="0" smtClean="0"/>
                <a:t>-ph/1508.04267</a:t>
              </a:r>
              <a:endParaRPr lang="en-US" sz="1400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6200" y="2362200"/>
            <a:ext cx="2824491" cy="3924321"/>
            <a:chOff x="228600" y="2410936"/>
            <a:chExt cx="2824491" cy="3924321"/>
          </a:xfrm>
        </p:grpSpPr>
        <p:grpSp>
          <p:nvGrpSpPr>
            <p:cNvPr id="4" name="Groupe 3"/>
            <p:cNvGrpSpPr/>
            <p:nvPr/>
          </p:nvGrpSpPr>
          <p:grpSpPr>
            <a:xfrm>
              <a:off x="228600" y="2895600"/>
              <a:ext cx="2824491" cy="3439657"/>
              <a:chOff x="1038697" y="2371598"/>
              <a:chExt cx="4077824" cy="4534746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371598"/>
                <a:ext cx="3528392" cy="408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1038697" y="6419427"/>
                <a:ext cx="4077824" cy="4869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Buitink</a:t>
                </a:r>
                <a:r>
                  <a:rPr lang="fr-FR" dirty="0" smtClean="0"/>
                  <a:t> et al., LOFAR, Nature</a:t>
                </a:r>
                <a:endParaRPr lang="en-US" dirty="0"/>
              </a:p>
            </p:txBody>
          </p:sp>
        </p:grpSp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232002" y="2410936"/>
              <a:ext cx="2443929" cy="516196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 smtClean="0">
                  <a:latin typeface="Symbol" panose="05050102010706020507" pitchFamily="18" charset="2"/>
                </a:rPr>
                <a:t>s</a:t>
              </a:r>
              <a:r>
                <a:rPr lang="fr-FR" sz="2000" dirty="0" smtClean="0"/>
                <a:t>(</a:t>
              </a:r>
              <a:r>
                <a:rPr lang="fr-FR" sz="2000" dirty="0" err="1" smtClean="0"/>
                <a:t>Xmax</a:t>
              </a:r>
              <a:r>
                <a:rPr lang="fr-FR" sz="2000" dirty="0" smtClean="0"/>
                <a:t>) ~ 20g/cm²</a:t>
              </a:r>
              <a:endParaRPr lang="en-US" sz="2000" dirty="0"/>
            </a:p>
          </p:txBody>
        </p:sp>
      </p:grp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883899" y="2425995"/>
            <a:ext cx="2162533" cy="59813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FF0000"/>
                </a:solidFill>
              </a:rPr>
              <a:t>Autonomous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radio-detection</a:t>
            </a:r>
            <a:r>
              <a:rPr lang="fr-FR" sz="2000" b="1" dirty="0" smtClean="0">
                <a:solidFill>
                  <a:srgbClr val="FF0000"/>
                </a:solidFill>
              </a:rPr>
              <a:t> &amp; identification of air </a:t>
            </a:r>
            <a:r>
              <a:rPr lang="fr-FR" sz="2000" b="1" dirty="0" err="1" smtClean="0">
                <a:solidFill>
                  <a:srgbClr val="FF0000"/>
                </a:solidFill>
              </a:rPr>
              <a:t>showers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34000" y="4025062"/>
            <a:ext cx="1600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</a:t>
            </a:r>
            <a:r>
              <a:rPr lang="fr-FR" sz="1400" b="1" dirty="0" err="1" smtClean="0"/>
              <a:t>Coz</a:t>
            </a:r>
            <a:r>
              <a:rPr lang="fr-FR" sz="1400" b="1" dirty="0" smtClean="0"/>
              <a:t> et al., TREND</a:t>
            </a:r>
          </a:p>
          <a:p>
            <a:r>
              <a:rPr lang="fr-FR" sz="1400" b="1" dirty="0" smtClean="0"/>
              <a:t>ICRC2017</a:t>
            </a:r>
          </a:p>
          <a:p>
            <a:r>
              <a:rPr lang="fr-FR" sz="1400" b="1" dirty="0" smtClean="0"/>
              <a:t>+A&amp;A in </a:t>
            </a:r>
            <a:r>
              <a:rPr lang="fr-FR" sz="1400" b="1" dirty="0" err="1" smtClean="0"/>
              <a:t>prep</a:t>
            </a:r>
            <a:endParaRPr lang="en-US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772400" y="2353270"/>
            <a:ext cx="1228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-- Data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-- EAS </a:t>
            </a:r>
            <a:r>
              <a:rPr lang="fr-FR" dirty="0" err="1" smtClean="0">
                <a:solidFill>
                  <a:srgbClr val="FF0000"/>
                </a:solidFill>
              </a:rPr>
              <a:t>simu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7039302" y="4410670"/>
            <a:ext cx="1228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-- Data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-- EAS </a:t>
            </a:r>
            <a:r>
              <a:rPr lang="fr-FR" dirty="0" err="1" smtClean="0">
                <a:solidFill>
                  <a:srgbClr val="FF0000"/>
                </a:solidFill>
              </a:rPr>
              <a:t>simu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radio? </a:t>
            </a:r>
            <a:br>
              <a:rPr lang="fr-FR" dirty="0" smtClean="0"/>
            </a:br>
            <a:r>
              <a:rPr lang="fr-FR" sz="3100" dirty="0" err="1" smtClean="0"/>
              <a:t>Because</a:t>
            </a:r>
            <a:r>
              <a:rPr lang="fr-FR" sz="3100" dirty="0" smtClean="0"/>
              <a:t>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is</a:t>
            </a:r>
            <a:r>
              <a:rPr lang="fr-FR" sz="3100" dirty="0" smtClean="0"/>
              <a:t> </a:t>
            </a:r>
            <a:r>
              <a:rPr lang="fr-FR" sz="3100" dirty="0" err="1" smtClean="0"/>
              <a:t>perfect</a:t>
            </a:r>
            <a:r>
              <a:rPr lang="fr-FR" sz="3100" dirty="0" smtClean="0"/>
              <a:t> for horizontal air </a:t>
            </a:r>
            <a:r>
              <a:rPr lang="fr-FR" sz="3100" dirty="0" err="1" smtClean="0"/>
              <a:t>showers</a:t>
            </a:r>
            <a:r>
              <a:rPr lang="fr-FR" sz="3100" dirty="0" smtClean="0"/>
              <a:t>!</a:t>
            </a:r>
            <a:endParaRPr lang="en-US" sz="31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1865"/>
            <a:ext cx="6584067" cy="4505790"/>
          </a:xfrm>
        </p:spPr>
      </p:pic>
      <p:sp>
        <p:nvSpPr>
          <p:cNvPr id="11" name="ZoneTexte 10"/>
          <p:cNvSpPr txBox="1"/>
          <p:nvPr/>
        </p:nvSpPr>
        <p:spPr>
          <a:xfrm rot="16200000">
            <a:off x="301339" y="3579912"/>
            <a:ext cx="152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Elevation</a:t>
            </a:r>
            <a:r>
              <a:rPr lang="fr-FR" sz="1400" b="1" dirty="0" smtClean="0"/>
              <a:t> (km)</a:t>
            </a:r>
            <a:endParaRPr lang="en-US" sz="14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371600" y="2733857"/>
            <a:ext cx="7086600" cy="3739702"/>
            <a:chOff x="67544" y="1959698"/>
            <a:chExt cx="7086600" cy="3739702"/>
          </a:xfrm>
        </p:grpSpPr>
        <p:sp>
          <p:nvSpPr>
            <p:cNvPr id="6" name="Corde 5"/>
            <p:cNvSpPr/>
            <p:nvPr/>
          </p:nvSpPr>
          <p:spPr>
            <a:xfrm rot="6772313">
              <a:off x="3523694" y="2082220"/>
              <a:ext cx="3739702" cy="3494657"/>
            </a:xfrm>
            <a:prstGeom prst="chord">
              <a:avLst>
                <a:gd name="adj1" fmla="val 4491783"/>
                <a:gd name="adj2" fmla="val 14401227"/>
              </a:avLst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Use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544" y="3591606"/>
              <a:ext cx="7086600" cy="106680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 flipH="1">
              <a:off x="4411331" y="2807241"/>
              <a:ext cx="21332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Use </a:t>
              </a:r>
              <a:r>
                <a:rPr lang="fr-FR" dirty="0" err="1" smtClean="0"/>
                <a:t>mountains</a:t>
              </a:r>
              <a:r>
                <a:rPr lang="fr-FR" dirty="0" smtClean="0"/>
                <a:t> as projection </a:t>
              </a:r>
              <a:r>
                <a:rPr lang="fr-FR" dirty="0" err="1" smtClean="0"/>
                <a:t>screen</a:t>
              </a:r>
              <a:r>
                <a:rPr lang="fr-FR" dirty="0" smtClean="0"/>
                <a:t> for radio </a:t>
              </a:r>
              <a:r>
                <a:rPr lang="fr-FR" dirty="0" err="1" smtClean="0"/>
                <a:t>emission</a:t>
              </a:r>
              <a:endParaRPr lang="en-US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833102" y="1526213"/>
            <a:ext cx="671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50-200MHz radio </a:t>
            </a:r>
            <a:r>
              <a:rPr lang="fr-FR" dirty="0" err="1" smtClean="0"/>
              <a:t>emission</a:t>
            </a:r>
            <a:r>
              <a:rPr lang="fr-FR" dirty="0" smtClean="0"/>
              <a:t> of a 10</a:t>
            </a:r>
            <a:r>
              <a:rPr lang="fr-FR" baseline="30000" dirty="0" smtClean="0"/>
              <a:t>17.5</a:t>
            </a:r>
            <a:r>
              <a:rPr lang="fr-FR" dirty="0" smtClean="0"/>
              <a:t>eV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side</a:t>
            </a:r>
            <a:r>
              <a:rPr lang="fr-FR" dirty="0" smtClean="0"/>
              <a:t>: </a:t>
            </a:r>
          </a:p>
          <a:p>
            <a:pPr algn="ctr"/>
            <a:r>
              <a:rPr lang="fr-FR" b="1" dirty="0" smtClean="0"/>
              <a:t>~10s of km² </a:t>
            </a:r>
            <a:r>
              <a:rPr lang="fr-FR" b="1" dirty="0" err="1" smtClean="0"/>
              <a:t>detectable</a:t>
            </a:r>
            <a:r>
              <a:rPr lang="fr-FR" b="1" dirty="0" smtClean="0"/>
              <a:t> </a:t>
            </a:r>
            <a:r>
              <a:rPr lang="fr-FR" b="1" dirty="0" err="1" smtClean="0"/>
              <a:t>footprint</a:t>
            </a:r>
            <a:r>
              <a:rPr lang="fr-FR" b="1" dirty="0" smtClean="0"/>
              <a:t> @ ~100 </a:t>
            </a:r>
            <a:r>
              <a:rPr lang="fr-FR" b="1" dirty="0" smtClean="0"/>
              <a:t>km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decay</a:t>
            </a:r>
            <a:r>
              <a:rPr lang="fr-FR" b="1" dirty="0" smtClean="0"/>
              <a:t> point!!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934200" y="5209558"/>
            <a:ext cx="2152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Background </a:t>
            </a:r>
            <a:r>
              <a:rPr lang="fr-FR" sz="1400" b="1" dirty="0" err="1" smtClean="0">
                <a:solidFill>
                  <a:srgbClr val="FF0000"/>
                </a:solidFill>
              </a:rPr>
              <a:t>level</a:t>
            </a:r>
            <a:r>
              <a:rPr lang="fr-FR" sz="1400" b="1" dirty="0" smtClean="0">
                <a:solidFill>
                  <a:srgbClr val="FF0000"/>
                </a:solidFill>
              </a:rPr>
              <a:t>: 15µV/m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radio?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cheap!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35496" y="1340768"/>
            <a:ext cx="4536092" cy="3371602"/>
            <a:chOff x="116847" y="1527175"/>
            <a:chExt cx="4536092" cy="3371602"/>
          </a:xfrm>
        </p:grpSpPr>
        <p:pic>
          <p:nvPicPr>
            <p:cNvPr id="4098" name="Picture 2" descr="http://upload.wikimedia.org/wikipedia/commons/thumb/c/c1/A_low-band_antenna_of_LOFAR.jpg/640px-A_low-band_antenna_of_LOFA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07" b="26991"/>
            <a:stretch/>
          </p:blipFill>
          <p:spPr bwMode="auto">
            <a:xfrm>
              <a:off x="116847" y="1527175"/>
              <a:ext cx="4536092" cy="337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55428" y="4522768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Basic </a:t>
              </a:r>
              <a:r>
                <a:rPr lang="fr-FR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 cheap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139952" y="2708543"/>
            <a:ext cx="4752528" cy="3568748"/>
            <a:chOff x="4355976" y="2204864"/>
            <a:chExt cx="4752528" cy="35687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04864"/>
              <a:ext cx="4752528" cy="3549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355976" y="5404280"/>
              <a:ext cx="216437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P. </a:t>
              </a:r>
              <a:r>
                <a:rPr lang="fr-FR" dirty="0" err="1" smtClean="0"/>
                <a:t>Lautridou</a:t>
              </a:r>
              <a:r>
                <a:rPr lang="fr-FR" dirty="0"/>
                <a:t> </a:t>
              </a:r>
              <a:r>
                <a:rPr lang="fr-FR" dirty="0" smtClean="0"/>
                <a:t>(2011)</a:t>
              </a:r>
              <a:endParaRPr lang="en-US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4653" y="1422324"/>
            <a:ext cx="180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b="1" dirty="0" smtClean="0">
                <a:solidFill>
                  <a:schemeClr val="bg1"/>
                </a:solidFill>
              </a:rPr>
              <a:t> LOFAR </a:t>
            </a:r>
            <a:r>
              <a:rPr lang="fr-FR" b="1" dirty="0" err="1" smtClean="0">
                <a:solidFill>
                  <a:schemeClr val="bg1"/>
                </a:solidFill>
              </a:rPr>
              <a:t>antenna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2205038"/>
            <a:ext cx="8032750" cy="255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FR" altLang="en-US" sz="3200" b="1">
                <a:solidFill>
                  <a:schemeClr val="bg1"/>
                </a:solidFill>
              </a:rPr>
              <a:t> Size of the neutrino detector is a key parameter.</a:t>
            </a:r>
          </a:p>
          <a:p>
            <a:pPr>
              <a:buFont typeface="Arial" pitchFamily="34" charset="0"/>
              <a:buChar char="•"/>
            </a:pPr>
            <a:r>
              <a:rPr lang="fr-FR" altLang="en-US" sz="3200" b="1">
                <a:solidFill>
                  <a:schemeClr val="bg1"/>
                </a:solidFill>
              </a:rPr>
              <a:t>&gt;10000 km²?</a:t>
            </a:r>
          </a:p>
          <a:p>
            <a:r>
              <a:rPr lang="fr-FR" altLang="en-US" sz="3200" b="1">
                <a:solidFill>
                  <a:schemeClr val="bg1"/>
                </a:solidFill>
              </a:rPr>
              <a:t>	- technical capacity?</a:t>
            </a:r>
          </a:p>
          <a:p>
            <a:r>
              <a:rPr lang="fr-FR" altLang="en-US" sz="3200" b="1">
                <a:solidFill>
                  <a:schemeClr val="bg1"/>
                </a:solidFill>
              </a:rPr>
              <a:t>        - topology?</a:t>
            </a:r>
            <a:endParaRPr lang="en-GB" altLang="en-US" sz="3200" b="1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00463" y="2708275"/>
            <a:ext cx="1079500" cy="754063"/>
            <a:chOff x="3851920" y="2708920"/>
            <a:chExt cx="1080120" cy="753988"/>
          </a:xfrm>
        </p:grpSpPr>
        <p:sp>
          <p:nvSpPr>
            <p:cNvPr id="5" name="5-Point Star 4"/>
            <p:cNvSpPr/>
            <p:nvPr/>
          </p:nvSpPr>
          <p:spPr>
            <a:xfrm>
              <a:off x="4571470" y="3140677"/>
              <a:ext cx="360570" cy="322231"/>
            </a:xfrm>
            <a:prstGeom prst="star5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08" name="TextBox 12"/>
            <p:cNvSpPr txBox="1">
              <a:spLocks noChangeArrowheads="1"/>
            </p:cNvSpPr>
            <p:nvPr/>
          </p:nvSpPr>
          <p:spPr bwMode="auto">
            <a:xfrm>
              <a:off x="3851920" y="2708920"/>
              <a:ext cx="1064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Ulastai</a:t>
              </a:r>
            </a:p>
          </p:txBody>
        </p:sp>
      </p:grpSp>
      <p:pic>
        <p:nvPicPr>
          <p:cNvPr id="8" name="Picture 2" descr="H:\recupRIXID\PICTURES\Ulastai\IMG_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1979" b="15605"/>
          <a:stretch>
            <a:fillRect/>
          </a:stretch>
        </p:blipFill>
        <p:spPr bwMode="auto">
          <a:xfrm>
            <a:off x="-787638" y="0"/>
            <a:ext cx="10764053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884368" y="4509120"/>
            <a:ext cx="720080" cy="592931"/>
            <a:chOff x="2843808" y="2708275"/>
            <a:chExt cx="720080" cy="592931"/>
          </a:xfrm>
        </p:grpSpPr>
        <p:sp>
          <p:nvSpPr>
            <p:cNvPr id="6" name="Ellipse 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eur droit 8"/>
            <p:cNvCxnSpPr>
              <a:stCxn id="1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923928" y="4852293"/>
            <a:ext cx="720080" cy="592931"/>
            <a:chOff x="2843808" y="2708275"/>
            <a:chExt cx="720080" cy="592931"/>
          </a:xfrm>
        </p:grpSpPr>
        <p:sp>
          <p:nvSpPr>
            <p:cNvPr id="16" name="Ellipse 1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eur droit 17"/>
            <p:cNvCxnSpPr>
              <a:stCxn id="1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1151620" y="5445224"/>
            <a:ext cx="540060" cy="432048"/>
            <a:chOff x="2843808" y="2708275"/>
            <a:chExt cx="720080" cy="592931"/>
          </a:xfrm>
        </p:grpSpPr>
        <p:sp>
          <p:nvSpPr>
            <p:cNvPr id="20" name="Ellipse 1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eur droit 21"/>
            <p:cNvCxnSpPr>
              <a:stCxn id="2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2438762" y="4737244"/>
            <a:ext cx="405045" cy="347940"/>
            <a:chOff x="2843808" y="2708275"/>
            <a:chExt cx="720080" cy="592931"/>
          </a:xfrm>
        </p:grpSpPr>
        <p:sp>
          <p:nvSpPr>
            <p:cNvPr id="24" name="Ellipse 2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25"/>
            <p:cNvCxnSpPr>
              <a:stCxn id="2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206515" y="4145184"/>
            <a:ext cx="405046" cy="279827"/>
            <a:chOff x="2843808" y="2708275"/>
            <a:chExt cx="720080" cy="592931"/>
          </a:xfrm>
        </p:grpSpPr>
        <p:sp>
          <p:nvSpPr>
            <p:cNvPr id="28" name="Ellipse 2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necteur droit 29"/>
            <p:cNvCxnSpPr>
              <a:stCxn id="2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710570" y="2852936"/>
            <a:ext cx="405046" cy="279827"/>
            <a:chOff x="2843808" y="2708275"/>
            <a:chExt cx="720080" cy="592931"/>
          </a:xfrm>
        </p:grpSpPr>
        <p:sp>
          <p:nvSpPr>
            <p:cNvPr id="32" name="Ellipse 3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33"/>
            <p:cNvCxnSpPr>
              <a:stCxn id="3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934706" y="3573016"/>
            <a:ext cx="405046" cy="279827"/>
            <a:chOff x="2843808" y="2708275"/>
            <a:chExt cx="720080" cy="592931"/>
          </a:xfrm>
        </p:grpSpPr>
        <p:sp>
          <p:nvSpPr>
            <p:cNvPr id="36" name="Ellipse 3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37"/>
            <p:cNvCxnSpPr>
              <a:stCxn id="3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2137228" y="2060848"/>
            <a:ext cx="354923" cy="279827"/>
            <a:chOff x="2843808" y="2708275"/>
            <a:chExt cx="720080" cy="592931"/>
          </a:xfrm>
        </p:grpSpPr>
        <p:sp>
          <p:nvSpPr>
            <p:cNvPr id="40" name="Ellipse 3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eur droit 41"/>
            <p:cNvCxnSpPr>
              <a:stCxn id="4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3424989" y="3149173"/>
            <a:ext cx="354923" cy="279827"/>
            <a:chOff x="2843808" y="2708275"/>
            <a:chExt cx="720080" cy="592931"/>
          </a:xfrm>
        </p:grpSpPr>
        <p:sp>
          <p:nvSpPr>
            <p:cNvPr id="44" name="Ellipse 4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cteur droit 45"/>
            <p:cNvCxnSpPr>
              <a:stCxn id="4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5081173" y="3509213"/>
            <a:ext cx="354923" cy="279827"/>
            <a:chOff x="2843808" y="2708275"/>
            <a:chExt cx="720080" cy="592931"/>
          </a:xfrm>
        </p:grpSpPr>
        <p:sp>
          <p:nvSpPr>
            <p:cNvPr id="48" name="Ellipse 4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eur droit 49"/>
            <p:cNvCxnSpPr>
              <a:stCxn id="4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3563888" y="1564997"/>
            <a:ext cx="354923" cy="279827"/>
            <a:chOff x="2843808" y="2708275"/>
            <a:chExt cx="720080" cy="592931"/>
          </a:xfrm>
        </p:grpSpPr>
        <p:sp>
          <p:nvSpPr>
            <p:cNvPr id="52" name="Ellipse 5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cteur droit 53"/>
            <p:cNvCxnSpPr>
              <a:stCxn id="5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4788024" y="2276872"/>
            <a:ext cx="354923" cy="279827"/>
            <a:chOff x="2843808" y="2708275"/>
            <a:chExt cx="720080" cy="592931"/>
          </a:xfrm>
        </p:grpSpPr>
        <p:sp>
          <p:nvSpPr>
            <p:cNvPr id="56" name="Ellipse 5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57"/>
            <p:cNvCxnSpPr>
              <a:stCxn id="5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5873261" y="3005157"/>
            <a:ext cx="354923" cy="279827"/>
            <a:chOff x="2843808" y="2708275"/>
            <a:chExt cx="720080" cy="592931"/>
          </a:xfrm>
        </p:grpSpPr>
        <p:sp>
          <p:nvSpPr>
            <p:cNvPr id="60" name="Ellipse 5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cteur droit 61"/>
            <p:cNvCxnSpPr>
              <a:stCxn id="6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5436096" y="1916832"/>
            <a:ext cx="354923" cy="279827"/>
            <a:chOff x="2843808" y="2708275"/>
            <a:chExt cx="720080" cy="592931"/>
          </a:xfrm>
        </p:grpSpPr>
        <p:sp>
          <p:nvSpPr>
            <p:cNvPr id="64" name="Ellipse 6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>
              <a:stCxn id="6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6970104" y="1628800"/>
            <a:ext cx="266192" cy="207819"/>
            <a:chOff x="2843808" y="2708275"/>
            <a:chExt cx="720080" cy="592931"/>
          </a:xfrm>
        </p:grpSpPr>
        <p:sp>
          <p:nvSpPr>
            <p:cNvPr id="68" name="Ellipse 6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necteur droit 69"/>
            <p:cNvCxnSpPr>
              <a:stCxn id="6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7762192" y="2141061"/>
            <a:ext cx="266192" cy="207819"/>
            <a:chOff x="2843808" y="2708275"/>
            <a:chExt cx="720080" cy="592931"/>
          </a:xfrm>
        </p:grpSpPr>
        <p:sp>
          <p:nvSpPr>
            <p:cNvPr id="72" name="Ellipse 7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Connecteur droit 73"/>
            <p:cNvCxnSpPr>
              <a:stCxn id="7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>
            <a:off x="7914592" y="1637005"/>
            <a:ext cx="266192" cy="207819"/>
            <a:chOff x="2843808" y="2708275"/>
            <a:chExt cx="720080" cy="592931"/>
          </a:xfrm>
        </p:grpSpPr>
        <p:sp>
          <p:nvSpPr>
            <p:cNvPr id="76" name="Ellipse 7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Connecteur droit 77"/>
            <p:cNvCxnSpPr>
              <a:stCxn id="7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/>
          <p:nvPr/>
        </p:nvGrpSpPr>
        <p:grpSpPr>
          <a:xfrm>
            <a:off x="8842312" y="1412776"/>
            <a:ext cx="266192" cy="207819"/>
            <a:chOff x="2843808" y="2708275"/>
            <a:chExt cx="720080" cy="592931"/>
          </a:xfrm>
        </p:grpSpPr>
        <p:sp>
          <p:nvSpPr>
            <p:cNvPr id="80" name="Ellipse 7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Connecteur droit 81"/>
            <p:cNvCxnSpPr>
              <a:stCxn id="8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/>
          <p:cNvGrpSpPr/>
          <p:nvPr/>
        </p:nvGrpSpPr>
        <p:grpSpPr>
          <a:xfrm>
            <a:off x="4355976" y="1709939"/>
            <a:ext cx="199644" cy="206893"/>
            <a:chOff x="2843808" y="2708275"/>
            <a:chExt cx="720080" cy="592931"/>
          </a:xfrm>
        </p:grpSpPr>
        <p:sp>
          <p:nvSpPr>
            <p:cNvPr id="84" name="Ellipse 8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Connecteur droit 85"/>
            <p:cNvCxnSpPr>
              <a:stCxn id="8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>
            <a:off x="467544" y="1484784"/>
            <a:ext cx="199644" cy="206893"/>
            <a:chOff x="2843808" y="2708275"/>
            <a:chExt cx="720080" cy="592931"/>
          </a:xfrm>
        </p:grpSpPr>
        <p:sp>
          <p:nvSpPr>
            <p:cNvPr id="88" name="Ellipse 8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Connecteur droit 89"/>
            <p:cNvCxnSpPr>
              <a:stCxn id="8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1852076" y="1637184"/>
            <a:ext cx="199644" cy="206893"/>
            <a:chOff x="2843808" y="2708275"/>
            <a:chExt cx="720080" cy="592931"/>
          </a:xfrm>
        </p:grpSpPr>
        <p:sp>
          <p:nvSpPr>
            <p:cNvPr id="92" name="Ellipse 9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Connecteur droit 93"/>
            <p:cNvCxnSpPr>
              <a:stCxn id="9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e 94"/>
          <p:cNvGrpSpPr/>
          <p:nvPr/>
        </p:nvGrpSpPr>
        <p:grpSpPr>
          <a:xfrm>
            <a:off x="5740508" y="1700808"/>
            <a:ext cx="199644" cy="206893"/>
            <a:chOff x="2843808" y="2708275"/>
            <a:chExt cx="720080" cy="592931"/>
          </a:xfrm>
        </p:grpSpPr>
        <p:sp>
          <p:nvSpPr>
            <p:cNvPr id="96" name="Ellipse 9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cteur droit 97"/>
            <p:cNvCxnSpPr>
              <a:stCxn id="9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4837934" y="1537026"/>
            <a:ext cx="149733" cy="163781"/>
            <a:chOff x="2843808" y="2708275"/>
            <a:chExt cx="720080" cy="592931"/>
          </a:xfrm>
        </p:grpSpPr>
        <p:sp>
          <p:nvSpPr>
            <p:cNvPr id="100" name="Ellipse 9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Connecteur droit 101"/>
            <p:cNvCxnSpPr>
              <a:stCxn id="10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 102"/>
          <p:cNvGrpSpPr/>
          <p:nvPr/>
        </p:nvGrpSpPr>
        <p:grpSpPr>
          <a:xfrm>
            <a:off x="2339752" y="1393011"/>
            <a:ext cx="149733" cy="163781"/>
            <a:chOff x="2843808" y="2708275"/>
            <a:chExt cx="720080" cy="592931"/>
          </a:xfrm>
        </p:grpSpPr>
        <p:sp>
          <p:nvSpPr>
            <p:cNvPr id="104" name="Ellipse 10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Connecteur droit 105"/>
            <p:cNvCxnSpPr>
              <a:stCxn id="10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e 106"/>
          <p:cNvGrpSpPr/>
          <p:nvPr/>
        </p:nvGrpSpPr>
        <p:grpSpPr>
          <a:xfrm>
            <a:off x="3126123" y="1412776"/>
            <a:ext cx="149733" cy="163781"/>
            <a:chOff x="2843808" y="2708275"/>
            <a:chExt cx="720080" cy="592931"/>
          </a:xfrm>
        </p:grpSpPr>
        <p:sp>
          <p:nvSpPr>
            <p:cNvPr id="108" name="Ellipse 10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/>
            <p:cNvCxnSpPr>
              <a:stCxn id="10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/>
          <p:cNvGrpSpPr/>
          <p:nvPr/>
        </p:nvGrpSpPr>
        <p:grpSpPr>
          <a:xfrm>
            <a:off x="4134235" y="1412776"/>
            <a:ext cx="149733" cy="163781"/>
            <a:chOff x="2843808" y="2708275"/>
            <a:chExt cx="720080" cy="592931"/>
          </a:xfrm>
        </p:grpSpPr>
        <p:sp>
          <p:nvSpPr>
            <p:cNvPr id="112" name="Ellipse 11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Connecteur droit 113"/>
            <p:cNvCxnSpPr>
              <a:stCxn id="11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457200" y="452735"/>
            <a:ext cx="3305713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The GRAND </a:t>
            </a:r>
            <a:r>
              <a:rPr lang="fr-FR" sz="2400" b="1" dirty="0" err="1" smtClean="0">
                <a:solidFill>
                  <a:schemeClr val="bg1"/>
                </a:solidFill>
              </a:rPr>
              <a:t>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8</a:t>
            </a:fld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065817" cy="526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83" y="4509120"/>
            <a:ext cx="6710779" cy="15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927" y="0"/>
            <a:ext cx="9227127" cy="1143000"/>
          </a:xfrm>
        </p:spPr>
        <p:txBody>
          <a:bodyPr/>
          <a:lstStyle/>
          <a:p>
            <a:r>
              <a:rPr lang="fr-FR" dirty="0" smtClean="0"/>
              <a:t>GRAND </a:t>
            </a:r>
            <a:r>
              <a:rPr lang="fr-FR" dirty="0"/>
              <a:t>n</a:t>
            </a:r>
            <a:r>
              <a:rPr lang="fr-FR" dirty="0" smtClean="0"/>
              <a:t>eutrino </a:t>
            </a:r>
            <a:r>
              <a:rPr lang="fr-FR" dirty="0" err="1" smtClean="0"/>
              <a:t>sensitivity</a:t>
            </a:r>
            <a:r>
              <a:rPr lang="fr-FR" dirty="0" smtClean="0"/>
              <a:t> simulation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1" y="1981200"/>
            <a:ext cx="6315640" cy="2265065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73162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End-to-end </a:t>
            </a:r>
            <a:r>
              <a:rPr lang="fr-FR" sz="2400" b="1" dirty="0" smtClean="0"/>
              <a:t>neutrino simulation </a:t>
            </a:r>
            <a:r>
              <a:rPr lang="fr-FR" sz="2400" b="1" dirty="0" err="1"/>
              <a:t>chain</a:t>
            </a:r>
            <a:r>
              <a:rPr lang="fr-FR" sz="2400" b="1" dirty="0"/>
              <a:t> </a:t>
            </a:r>
            <a:r>
              <a:rPr lang="fr-FR" sz="2400" b="1" dirty="0" err="1"/>
              <a:t>now</a:t>
            </a:r>
            <a:r>
              <a:rPr lang="fr-FR" sz="2400" b="1" dirty="0"/>
              <a:t> </a:t>
            </a:r>
            <a:r>
              <a:rPr lang="fr-FR" sz="2400" b="1" dirty="0" err="1" smtClean="0"/>
              <a:t>complete</a:t>
            </a:r>
            <a:r>
              <a:rPr lang="fr-FR" sz="2400" b="1" dirty="0" smtClean="0"/>
              <a:t>: </a:t>
            </a:r>
          </a:p>
          <a:p>
            <a:r>
              <a:rPr lang="fr-FR" sz="2400" dirty="0" smtClean="0">
                <a:latin typeface="Symbol" panose="05050102010706020507" pitchFamily="18" charset="2"/>
              </a:rPr>
              <a:t>   1) </a:t>
            </a:r>
            <a:r>
              <a:rPr lang="fr-FR" sz="2400" b="1" dirty="0" smtClean="0">
                <a:latin typeface="Symbol" panose="05050102010706020507" pitchFamily="18" charset="2"/>
              </a:rPr>
              <a:t>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traj</a:t>
            </a:r>
            <a:r>
              <a:rPr lang="fr-FR" sz="2400" b="1" dirty="0" smtClean="0"/>
              <a:t> </a:t>
            </a:r>
            <a:r>
              <a:rPr lang="fr-FR" sz="2400" b="1" dirty="0" smtClean="0"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fr-FR" sz="2400" b="1" dirty="0" smtClean="0"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ym typeface="Wingdings" panose="05000000000000000000" pitchFamily="2" charset="2"/>
              </a:rPr>
              <a:t>decay</a:t>
            </a:r>
            <a:r>
              <a:rPr lang="fr-FR" sz="2400" b="1" dirty="0" smtClean="0">
                <a:sym typeface="Wingdings" panose="05000000000000000000" pitchFamily="2" charset="2"/>
              </a:rPr>
              <a:t> </a:t>
            </a:r>
            <a:r>
              <a:rPr lang="fr-FR" sz="2400" dirty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b="1" dirty="0" err="1" smtClean="0"/>
              <a:t>backward</a:t>
            </a:r>
            <a:r>
              <a:rPr lang="fr-FR" sz="2400" dirty="0" smtClean="0"/>
              <a:t> simulation.</a:t>
            </a:r>
            <a:endParaRPr lang="fr-FR" sz="24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2049886"/>
            <a:ext cx="6797311" cy="4808114"/>
            <a:chOff x="76200" y="2049886"/>
            <a:chExt cx="6797311" cy="48081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049886"/>
              <a:ext cx="6797311" cy="48081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02780" y="6467403"/>
              <a:ext cx="3372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V. </a:t>
              </a:r>
              <a:r>
                <a:rPr lang="fr-FR" b="1" dirty="0" err="1" smtClean="0"/>
                <a:t>Niess</a:t>
              </a:r>
              <a:r>
                <a:rPr lang="fr-FR" b="1" dirty="0" smtClean="0"/>
                <a:t>, LPC Clermont-Ferrand</a:t>
              </a:r>
              <a:endParaRPr lang="en-US" b="1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29" y="1905000"/>
            <a:ext cx="445661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1162</Words>
  <Application>Microsoft Office PowerPoint</Application>
  <PresentationFormat>Affichage à l'écran (4:3)</PresentationFormat>
  <Paragraphs>222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Why UHE neutrinos?</vt:lpstr>
      <vt:lpstr>Présentation PowerPoint</vt:lpstr>
      <vt:lpstr>Présentation PowerPoint</vt:lpstr>
      <vt:lpstr>Why radio? Because it works!</vt:lpstr>
      <vt:lpstr>Why radio?  Because it is perfect for horizontal air showers!</vt:lpstr>
      <vt:lpstr>Why radio? Because it is cheap!</vt:lpstr>
      <vt:lpstr>Présentation PowerPoint</vt:lpstr>
      <vt:lpstr>GRAND neutrino sensitivity simulation</vt:lpstr>
      <vt:lpstr>2) radio simulation: home-made cooking</vt:lpstr>
      <vt:lpstr>Présentation PowerPoint</vt:lpstr>
      <vt:lpstr>3) Antenna response: a dedicated design</vt:lpstr>
      <vt:lpstr>Simulation results</vt:lpstr>
      <vt:lpstr>Simulation results</vt:lpstr>
      <vt:lpstr>A rich science case</vt:lpstr>
      <vt:lpstr>GRAND challenges</vt:lpstr>
      <vt:lpstr>GRAND challenges</vt:lpstr>
      <vt:lpstr>Présentation PowerPoint</vt:lpstr>
      <vt:lpstr>Présentation PowerPoint</vt:lpstr>
      <vt:lpstr>GRANDProto300:  an engineering array for GRAND</vt:lpstr>
      <vt:lpstr>Goals of GP300</vt:lpstr>
      <vt:lpstr>GP300 hybrid array</vt:lpstr>
      <vt:lpstr>GP300 science case</vt:lpstr>
      <vt:lpstr>GP300 science case</vt:lpstr>
      <vt:lpstr>GP300 science case</vt:lpstr>
      <vt:lpstr>Take-home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martineau</dc:creator>
  <cp:lastModifiedBy>martineau</cp:lastModifiedBy>
  <cp:revision>2</cp:revision>
  <dcterms:created xsi:type="dcterms:W3CDTF">2018-08-13T00:08:26Z</dcterms:created>
  <dcterms:modified xsi:type="dcterms:W3CDTF">2018-08-14T04:42:25Z</dcterms:modified>
</cp:coreProperties>
</file>