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309" r:id="rId2"/>
    <p:sldId id="310" r:id="rId3"/>
    <p:sldId id="311" r:id="rId4"/>
    <p:sldId id="312" r:id="rId5"/>
    <p:sldId id="322" r:id="rId6"/>
    <p:sldId id="316" r:id="rId7"/>
    <p:sldId id="317" r:id="rId8"/>
    <p:sldId id="323" r:id="rId9"/>
    <p:sldId id="318" r:id="rId10"/>
    <p:sldId id="308" r:id="rId11"/>
    <p:sldId id="284" r:id="rId12"/>
    <p:sldId id="294" r:id="rId13"/>
    <p:sldId id="292" r:id="rId14"/>
    <p:sldId id="319" r:id="rId15"/>
    <p:sldId id="302" r:id="rId16"/>
    <p:sldId id="315" r:id="rId17"/>
    <p:sldId id="320" r:id="rId18"/>
    <p:sldId id="270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74F77"/>
    <a:srgbClr val="003366"/>
    <a:srgbClr val="336699"/>
    <a:srgbClr val="00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5" autoAdjust="0"/>
    <p:restoredTop sz="94705" autoAdjust="0"/>
  </p:normalViewPr>
  <p:slideViewPr>
    <p:cSldViewPr>
      <p:cViewPr>
        <p:scale>
          <a:sx n="83" d="100"/>
          <a:sy n="83" d="100"/>
        </p:scale>
        <p:origin x="-95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AE5EB-163E-4165-9303-8F8E8C008BC2}" type="datetimeFigureOut">
              <a:rPr lang="fr-FR" smtClean="0"/>
              <a:t>21/07/17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5B2EB-3EE1-4589-9101-09F6D5939DA0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882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30/05/2017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Blois J. Chauveau  SHiP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30/05/2017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Blois J. Chauveau  SHiP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30/05/2017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Blois J. Chauveau  SHiP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30/05/2017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Blois J. Chauveau  SHiP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30/05/2017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Blois J. Chauveau  SHiP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30/05/2017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Blois J. Chauveau  SHiP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30/05/2017</a:t>
            </a:r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Blois J. Chauveau  SHiP</a:t>
            </a:r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30/05/2017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Blois J. Chauveau  SHiP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30/05/2017</a:t>
            </a:r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Blois J. Chauveau  SHiP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30/05/2017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Blois J. Chauveau  SHiP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30/05/2017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Blois J. Chauveau  SHiP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30/05/2017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Blois J. Chauveau  SHiP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arxiv.org/abs/1703.03612v2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716286" y="2348880"/>
            <a:ext cx="8424936" cy="120032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7200" dirty="0" smtClean="0">
                <a:solidFill>
                  <a:srgbClr val="FF0000"/>
                </a:solidFill>
              </a:rPr>
              <a:t>HEAVY NEUTRINOS ?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11438" y="5085184"/>
            <a:ext cx="3227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Rencontres du Vietnam</a:t>
            </a:r>
          </a:p>
          <a:p>
            <a:pPr algn="ctr"/>
            <a:r>
              <a:rPr lang="fr-FR" dirty="0" smtClean="0">
                <a:solidFill>
                  <a:srgbClr val="0000FF"/>
                </a:solidFill>
              </a:rPr>
              <a:t>16-22 July 2017  ICISE-</a:t>
            </a:r>
            <a:r>
              <a:rPr lang="fr-FR" dirty="0" err="1" smtClean="0">
                <a:solidFill>
                  <a:srgbClr val="0000FF"/>
                </a:solidFill>
              </a:rPr>
              <a:t>Quy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Nhon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7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584200"/>
            <a:ext cx="75882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11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</a:t>
            </a:r>
            <a:r>
              <a:rPr lang="fr-FR" dirty="0" err="1" smtClean="0"/>
              <a:t>reoptimization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16392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Muon </a:t>
            </a:r>
            <a:r>
              <a:rPr lang="fr-FR" dirty="0" err="1" smtClean="0"/>
              <a:t>shield</a:t>
            </a:r>
            <a:endParaRPr lang="fr-FR" dirty="0" smtClean="0"/>
          </a:p>
          <a:p>
            <a:pPr lvl="1"/>
            <a:r>
              <a:rPr lang="en-US" b="1" dirty="0"/>
              <a:t>The active muon shield in the </a:t>
            </a:r>
            <a:r>
              <a:rPr lang="en-US" b="1" dirty="0" err="1"/>
              <a:t>SHiP</a:t>
            </a:r>
            <a:r>
              <a:rPr lang="en-US" b="1" dirty="0"/>
              <a:t> experiment</a:t>
            </a:r>
          </a:p>
          <a:p>
            <a:pPr lvl="1"/>
            <a:r>
              <a:rPr lang="fr-FR" dirty="0" smtClean="0">
                <a:hlinkClick r:id="rId2"/>
              </a:rPr>
              <a:t>arXiv:1703.03612v2</a:t>
            </a:r>
            <a:r>
              <a:rPr lang="fr-FR" dirty="0" smtClean="0"/>
              <a:t> </a:t>
            </a:r>
            <a:r>
              <a:rPr lang="fr-FR" dirty="0"/>
              <a:t>[</a:t>
            </a:r>
            <a:r>
              <a:rPr lang="fr-FR" dirty="0" err="1"/>
              <a:t>physics.ins-det</a:t>
            </a:r>
            <a:r>
              <a:rPr lang="fr-FR" dirty="0"/>
              <a:t>] 2017_JINST_12_P05011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Pyramidal </a:t>
            </a:r>
            <a:r>
              <a:rPr lang="fr-FR" dirty="0" err="1" smtClean="0"/>
              <a:t>shape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 smtClean="0">
                <a:solidFill>
                  <a:srgbClr val="0070C0"/>
                </a:solidFill>
              </a:rPr>
              <a:t>PID, 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choices</a:t>
            </a:r>
            <a:r>
              <a:rPr lang="fr-FR" dirty="0" smtClean="0"/>
              <a:t> for the </a:t>
            </a:r>
            <a:r>
              <a:rPr lang="fr-FR" dirty="0" err="1" smtClean="0"/>
              <a:t>subdetectors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914" y="141824"/>
            <a:ext cx="675134" cy="900686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0" y="1340768"/>
            <a:ext cx="9144000" cy="2510547"/>
            <a:chOff x="0" y="1340768"/>
            <a:chExt cx="9144000" cy="251054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0768"/>
              <a:ext cx="9144000" cy="2510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Connecteur droit 2"/>
            <p:cNvCxnSpPr/>
            <p:nvPr/>
          </p:nvCxnSpPr>
          <p:spPr>
            <a:xfrm>
              <a:off x="35496" y="1916832"/>
              <a:ext cx="2808312" cy="0"/>
            </a:xfrm>
            <a:prstGeom prst="line">
              <a:avLst/>
            </a:prstGeom>
            <a:ln w="254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3635896" y="1916832"/>
              <a:ext cx="3744416" cy="0"/>
            </a:xfrm>
            <a:prstGeom prst="line">
              <a:avLst/>
            </a:prstGeom>
            <a:ln w="254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1115616" y="1556792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</a:rPr>
                <a:t>~30m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159169" y="1556792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</a:rPr>
                <a:t>~45m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Ellipse 14"/>
          <p:cNvSpPr/>
          <p:nvPr/>
        </p:nvSpPr>
        <p:spPr>
          <a:xfrm>
            <a:off x="7956376" y="1412776"/>
            <a:ext cx="648072" cy="22225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8759" y="141824"/>
            <a:ext cx="749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Decay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49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BE" dirty="0"/>
          </a:p>
        </p:txBody>
      </p:sp>
      <p:grpSp>
        <p:nvGrpSpPr>
          <p:cNvPr id="3" name="Groupe 2"/>
          <p:cNvGrpSpPr/>
          <p:nvPr/>
        </p:nvGrpSpPr>
        <p:grpSpPr>
          <a:xfrm>
            <a:off x="777875" y="584200"/>
            <a:ext cx="7588250" cy="5689600"/>
            <a:chOff x="777875" y="584200"/>
            <a:chExt cx="7588250" cy="5689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" y="584200"/>
              <a:ext cx="7588250" cy="568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283968" y="5085184"/>
              <a:ext cx="3888432" cy="7920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914" y="141824"/>
            <a:ext cx="675134" cy="9006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759" y="141824"/>
            <a:ext cx="749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Decay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484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Perspectives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82848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r-FR" dirty="0" err="1" smtClean="0">
                    <a:solidFill>
                      <a:srgbClr val="00B050"/>
                    </a:solidFill>
                  </a:rPr>
                  <a:t>SHiP</a:t>
                </a:r>
                <a:r>
                  <a:rPr lang="fr-FR" dirty="0">
                    <a:solidFill>
                      <a:srgbClr val="00B050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00B050"/>
                    </a:solidFill>
                  </a:rPr>
                  <a:t>is</a:t>
                </a:r>
                <a:r>
                  <a:rPr lang="fr-FR" dirty="0" smtClean="0">
                    <a:solidFill>
                      <a:srgbClr val="00B050"/>
                    </a:solidFill>
                  </a:rPr>
                  <a:t> a proton </a:t>
                </a:r>
                <a:r>
                  <a:rPr lang="fr-FR" dirty="0" err="1" smtClean="0">
                    <a:solidFill>
                      <a:srgbClr val="00B050"/>
                    </a:solidFill>
                  </a:rPr>
                  <a:t>beam</a:t>
                </a:r>
                <a:r>
                  <a:rPr lang="fr-FR" dirty="0" smtClean="0">
                    <a:solidFill>
                      <a:srgbClr val="00B050"/>
                    </a:solidFill>
                  </a:rPr>
                  <a:t> dump </a:t>
                </a:r>
                <a:r>
                  <a:rPr lang="fr-FR" dirty="0" err="1" smtClean="0">
                    <a:solidFill>
                      <a:srgbClr val="00B050"/>
                    </a:solidFill>
                  </a:rPr>
                  <a:t>facility</a:t>
                </a:r>
                <a:endParaRPr lang="fr-FR" dirty="0" smtClean="0">
                  <a:solidFill>
                    <a:srgbClr val="00B050"/>
                  </a:solidFill>
                </a:endParaRPr>
              </a:p>
              <a:p>
                <a:r>
                  <a:rPr lang="fr-FR" dirty="0"/>
                  <a:t>T</a:t>
                </a:r>
                <a:r>
                  <a:rPr lang="fr-FR" dirty="0" smtClean="0"/>
                  <a:t>o </a:t>
                </a:r>
                <a:r>
                  <a:rPr lang="fr-FR" dirty="0" err="1" smtClean="0"/>
                  <a:t>take</a:t>
                </a:r>
                <a:r>
                  <a:rPr lang="fr-FR" dirty="0" smtClean="0"/>
                  <a:t> data 5 </a:t>
                </a:r>
                <a:r>
                  <a:rPr lang="fr-FR" dirty="0" err="1" smtClean="0"/>
                  <a:t>years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starting</a:t>
                </a:r>
                <a:r>
                  <a:rPr lang="fr-FR" dirty="0" smtClean="0"/>
                  <a:t> in 2027, </a:t>
                </a:r>
                <a:r>
                  <a:rPr lang="fr-FR" dirty="0" err="1" smtClean="0"/>
                  <a:t>assuming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approval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 xmlns="">
                    <m:r>
                      <a:rPr lang="en-US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 dirty="0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fr-FR" dirty="0" smtClean="0"/>
                  <a:t> 2020</a:t>
                </a:r>
              </a:p>
              <a:p>
                <a:r>
                  <a:rPr lang="fr-FR" dirty="0">
                    <a:solidFill>
                      <a:srgbClr val="0000FF"/>
                    </a:solidFill>
                  </a:rPr>
                  <a:t>T</a:t>
                </a:r>
                <a:r>
                  <a:rPr lang="fr-FR" dirty="0" smtClean="0">
                    <a:solidFill>
                      <a:srgbClr val="0000FF"/>
                    </a:solidFill>
                  </a:rPr>
                  <a:t>o </a:t>
                </a:r>
                <a:r>
                  <a:rPr lang="fr-FR" dirty="0" err="1" smtClean="0">
                    <a:solidFill>
                      <a:srgbClr val="0000FF"/>
                    </a:solidFill>
                  </a:rPr>
                  <a:t>reach</a:t>
                </a:r>
                <a:r>
                  <a:rPr lang="fr-FR" dirty="0" smtClean="0">
                    <a:solidFill>
                      <a:srgbClr val="0000FF"/>
                    </a:solidFill>
                  </a:rPr>
                  <a:t> the best </a:t>
                </a:r>
                <a:r>
                  <a:rPr lang="fr-FR" dirty="0" err="1" smtClean="0">
                    <a:solidFill>
                      <a:srgbClr val="0000FF"/>
                    </a:solidFill>
                  </a:rPr>
                  <a:t>sensivity</a:t>
                </a:r>
                <a:r>
                  <a:rPr lang="fr-FR" dirty="0" smtClean="0">
                    <a:solidFill>
                      <a:srgbClr val="0000FF"/>
                    </a:solidFill>
                  </a:rPr>
                  <a:t> for </a:t>
                </a:r>
                <a:r>
                  <a:rPr lang="fr-FR" dirty="0" err="1" smtClean="0">
                    <a:solidFill>
                      <a:srgbClr val="0000FF"/>
                    </a:solidFill>
                  </a:rPr>
                  <a:t>many</a:t>
                </a:r>
                <a:r>
                  <a:rPr lang="fr-FR" dirty="0" smtClean="0">
                    <a:solidFill>
                      <a:srgbClr val="0000FF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0000FF"/>
                    </a:solidFill>
                  </a:rPr>
                  <a:t>hidden</a:t>
                </a:r>
                <a:r>
                  <a:rPr lang="fr-FR" dirty="0" smtClean="0">
                    <a:solidFill>
                      <a:srgbClr val="0000FF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0000FF"/>
                    </a:solidFill>
                  </a:rPr>
                  <a:t>sector</a:t>
                </a:r>
                <a:r>
                  <a:rPr lang="fr-FR" dirty="0" smtClean="0">
                    <a:solidFill>
                      <a:srgbClr val="0000FF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0000FF"/>
                    </a:solidFill>
                  </a:rPr>
                  <a:t>particles</a:t>
                </a:r>
                <a:r>
                  <a:rPr lang="fr-FR" dirty="0" smtClean="0">
                    <a:solidFill>
                      <a:srgbClr val="0000FF"/>
                    </a:solidFill>
                  </a:rPr>
                  <a:t> (MeV-</a:t>
                </a:r>
                <a:r>
                  <a:rPr lang="fr-FR" dirty="0" err="1" smtClean="0">
                    <a:solidFill>
                      <a:srgbClr val="0000FF"/>
                    </a:solidFill>
                  </a:rPr>
                  <a:t>GeV</a:t>
                </a:r>
                <a:r>
                  <a:rPr lang="fr-FR" dirty="0" smtClean="0">
                    <a:solidFill>
                      <a:srgbClr val="0000FF"/>
                    </a:solidFill>
                  </a:rPr>
                  <a:t>)</a:t>
                </a:r>
              </a:p>
              <a:p>
                <a:r>
                  <a:rPr lang="fr-FR" dirty="0" err="1"/>
                  <a:t>w</a:t>
                </a:r>
                <a:r>
                  <a:rPr lang="fr-FR" dirty="0" err="1" smtClean="0"/>
                  <a:t>ith</a:t>
                </a:r>
                <a:r>
                  <a:rPr lang="fr-FR" dirty="0" smtClean="0"/>
                  <a:t> an  </a:t>
                </a:r>
                <a:r>
                  <a:rPr lang="fr-FR" dirty="0" err="1" smtClean="0"/>
                  <a:t>apparatus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currently</a:t>
                </a:r>
                <a:r>
                  <a:rPr lang="fr-FR" dirty="0" smtClean="0"/>
                  <a:t>  </a:t>
                </a:r>
                <a:r>
                  <a:rPr lang="fr-FR" dirty="0" err="1" smtClean="0"/>
                  <a:t>being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reoptimized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search</a:t>
                </a:r>
                <a:r>
                  <a:rPr lang="fr-FR" dirty="0" smtClean="0"/>
                  <a:t> for </a:t>
                </a:r>
                <a:r>
                  <a:rPr lang="fr-FR" dirty="0" err="1" smtClean="0"/>
                  <a:t>unknown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neutral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particle</a:t>
                </a:r>
                <a:endParaRPr lang="fr-FR" dirty="0" smtClean="0"/>
              </a:p>
              <a:p>
                <a:pPr lvl="1"/>
                <a:r>
                  <a:rPr lang="fr-FR" dirty="0" err="1" smtClean="0">
                    <a:solidFill>
                      <a:schemeClr val="accent6"/>
                    </a:solidFill>
                  </a:rPr>
                  <a:t>decays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,  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scattering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, 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also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fr-FR" dirty="0" smtClean="0">
                    <a:solidFill>
                      <a:schemeClr val="accent6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fr-FR" baseline="-25000" dirty="0" smtClean="0">
                    <a:solidFill>
                      <a:schemeClr val="accent6"/>
                    </a:solidFill>
                    <a:latin typeface="Symbol" panose="05050102010706020507" pitchFamily="18" charset="2"/>
                  </a:rPr>
                  <a:t>t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physics</a:t>
                </a:r>
                <a:endParaRPr lang="fr-FR" dirty="0" smtClean="0">
                  <a:solidFill>
                    <a:schemeClr val="accent6"/>
                  </a:solidFill>
                </a:endParaRPr>
              </a:p>
              <a:p>
                <a:r>
                  <a:rPr lang="fr-FR" dirty="0" smtClean="0">
                    <a:solidFill>
                      <a:srgbClr val="FF0000"/>
                    </a:solidFill>
                  </a:rPr>
                  <a:t>The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SHiP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beamline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is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to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be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seen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as a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facility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lvl="1"/>
                <a:r>
                  <a:rPr lang="fr-FR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 t </a:t>
                </a:r>
                <a:r>
                  <a:rPr lang="fr-FR" dirty="0" smtClean="0">
                    <a:solidFill>
                      <a:srgbClr val="FF0000"/>
                    </a:solidFill>
                    <a:latin typeface="Calibri"/>
                    <a:sym typeface="Wingdings" panose="05000000000000000000" pitchFamily="2" charset="2"/>
                  </a:rPr>
                  <a:t>→</a:t>
                </a:r>
                <a:r>
                  <a:rPr lang="fr-FR" dirty="0" smtClean="0">
                    <a:solidFill>
                      <a:srgbClr val="FF0000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 </a:t>
                </a:r>
                <a:r>
                  <a:rPr lang="fr-FR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3 m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?..</a:t>
                </a:r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82848" cy="4525963"/>
              </a:xfrm>
              <a:blipFill rotWithShape="1">
                <a:blip r:embed="rId2"/>
                <a:stretch>
                  <a:fillRect l="-1420" t="-35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914" y="141824"/>
            <a:ext cx="675134" cy="9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8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>
                <a:solidFill>
                  <a:srgbClr val="FF0000"/>
                </a:solidFill>
              </a:rPr>
              <a:t>Expected</a:t>
            </a:r>
            <a:r>
              <a:rPr lang="fr-FR" altLang="fr-FR" dirty="0">
                <a:solidFill>
                  <a:srgbClr val="FF0000"/>
                </a:solidFill>
              </a:rPr>
              <a:t> </a:t>
            </a:r>
            <a:r>
              <a:rPr lang="fr-FR" altLang="fr-FR" dirty="0" err="1">
                <a:solidFill>
                  <a:srgbClr val="FF0000"/>
                </a:solidFill>
              </a:rPr>
              <a:t>limits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902" y="1484784"/>
            <a:ext cx="4997450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58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634082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Physics</a:t>
            </a:r>
            <a:r>
              <a:rPr lang="fr-FR" sz="3600" dirty="0" smtClean="0"/>
              <a:t> </a:t>
            </a:r>
            <a:r>
              <a:rPr lang="fr-FR" sz="3600" dirty="0" err="1" smtClean="0"/>
              <a:t>proposal</a:t>
            </a:r>
            <a:r>
              <a:rPr lang="fr-FR" sz="3600" dirty="0" smtClean="0"/>
              <a:t> plots</a:t>
            </a:r>
            <a:endParaRPr lang="fr-FR" sz="36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179512" y="908720"/>
            <a:ext cx="4083008" cy="1886526"/>
            <a:chOff x="179512" y="1556792"/>
            <a:chExt cx="4083008" cy="188652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768" y="1628800"/>
              <a:ext cx="1778752" cy="1814518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556792"/>
              <a:ext cx="2376795" cy="1728793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  <p:grpSp>
        <p:nvGrpSpPr>
          <p:cNvPr id="18" name="Groupe 17"/>
          <p:cNvGrpSpPr/>
          <p:nvPr/>
        </p:nvGrpSpPr>
        <p:grpSpPr>
          <a:xfrm>
            <a:off x="4644008" y="980728"/>
            <a:ext cx="4042163" cy="1836237"/>
            <a:chOff x="4644008" y="980728"/>
            <a:chExt cx="4042163" cy="1836237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72200" y="980728"/>
              <a:ext cx="2313971" cy="1664023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1052736"/>
              <a:ext cx="1807312" cy="1764229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  <p:grpSp>
        <p:nvGrpSpPr>
          <p:cNvPr id="17" name="Groupe 16"/>
          <p:cNvGrpSpPr/>
          <p:nvPr/>
        </p:nvGrpSpPr>
        <p:grpSpPr>
          <a:xfrm>
            <a:off x="2843808" y="2996952"/>
            <a:ext cx="4452948" cy="1872208"/>
            <a:chOff x="4572000" y="3356992"/>
            <a:chExt cx="4452948" cy="1872208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32240" y="3356992"/>
              <a:ext cx="2292708" cy="1800200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3445423"/>
              <a:ext cx="2250956" cy="1783777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221088"/>
            <a:ext cx="1656184" cy="210061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20" name="Groupe 19"/>
          <p:cNvGrpSpPr/>
          <p:nvPr/>
        </p:nvGrpSpPr>
        <p:grpSpPr>
          <a:xfrm>
            <a:off x="35497" y="2996952"/>
            <a:ext cx="2679850" cy="3384376"/>
            <a:chOff x="35497" y="2996952"/>
            <a:chExt cx="2679850" cy="3384376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497" y="2996952"/>
              <a:ext cx="2679850" cy="1728192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26492" y="4744803"/>
              <a:ext cx="1729284" cy="1636525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  <p:grpSp>
        <p:nvGrpSpPr>
          <p:cNvPr id="23" name="Groupe 22"/>
          <p:cNvGrpSpPr/>
          <p:nvPr/>
        </p:nvGrpSpPr>
        <p:grpSpPr>
          <a:xfrm>
            <a:off x="3347864" y="4869160"/>
            <a:ext cx="3528392" cy="1554090"/>
            <a:chOff x="3347864" y="4869160"/>
            <a:chExt cx="3528392" cy="1554090"/>
          </a:xfrm>
        </p:grpSpPr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47864" y="5013176"/>
              <a:ext cx="1880622" cy="1226897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220072" y="4869160"/>
              <a:ext cx="1656184" cy="1554090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5" name="ZoneTexte 4"/>
          <p:cNvSpPr txBox="1"/>
          <p:nvPr/>
        </p:nvSpPr>
        <p:spPr>
          <a:xfrm>
            <a:off x="35497" y="539388"/>
            <a:ext cx="135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Dark photon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33712" y="620688"/>
            <a:ext cx="82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A’→</a:t>
            </a:r>
            <a:r>
              <a:rPr lang="fr-FR" dirty="0" smtClean="0">
                <a:latin typeface="Symbol" panose="05050102010706020507" pitchFamily="18" charset="2"/>
              </a:rPr>
              <a:t>cc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633754" y="683404"/>
            <a:ext cx="74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</a:t>
            </a:r>
            <a:r>
              <a:rPr lang="fr-FR" dirty="0" smtClean="0"/>
              <a:t>calar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471986" y="611396"/>
            <a:ext cx="90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inflaton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497" y="2661521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HNL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522920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L/R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736987" y="290071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ALP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694159" y="5291916"/>
            <a:ext cx="65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SUSY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851030" y="378904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anose="05050102010706020507" pitchFamily="18" charset="2"/>
              </a:rPr>
              <a:t>n</a:t>
            </a:r>
            <a:r>
              <a:rPr lang="fr-FR" baseline="-25000" dirty="0" smtClean="0">
                <a:latin typeface="Symbol" panose="05050102010706020507" pitchFamily="18" charset="2"/>
              </a:rPr>
              <a:t>t</a:t>
            </a:r>
            <a:r>
              <a:rPr lang="fr-FR" dirty="0" smtClean="0"/>
              <a:t> DIS</a:t>
            </a:r>
            <a:endParaRPr lang="fr-FR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22" y="123536"/>
            <a:ext cx="675134" cy="900686"/>
          </a:xfrm>
          <a:prstGeom prst="rect">
            <a:avLst/>
          </a:prstGeom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1801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Conclusion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1285910" y="1700808"/>
            <a:ext cx="662473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800" i="1" dirty="0">
                <a:solidFill>
                  <a:srgbClr val="0000FF"/>
                </a:solidFill>
              </a:rPr>
              <a:t>Heavy neutrinos </a:t>
            </a:r>
            <a:r>
              <a:rPr lang="fr-FR" altLang="fr-FR" sz="2800" i="1" dirty="0" err="1">
                <a:solidFill>
                  <a:srgbClr val="0000FF"/>
                </a:solidFill>
              </a:rPr>
              <a:t>probably</a:t>
            </a:r>
            <a:r>
              <a:rPr lang="fr-FR" altLang="fr-FR" sz="2800" i="1" dirty="0">
                <a:solidFill>
                  <a:srgbClr val="0000FF"/>
                </a:solidFill>
              </a:rPr>
              <a:t> </a:t>
            </a:r>
            <a:r>
              <a:rPr lang="fr-FR" altLang="fr-FR" sz="2800" i="1" dirty="0" err="1" smtClean="0">
                <a:solidFill>
                  <a:srgbClr val="0000FF"/>
                </a:solidFill>
              </a:rPr>
              <a:t>exist</a:t>
            </a:r>
            <a:r>
              <a:rPr lang="fr-FR" altLang="fr-FR" sz="2800" i="1" dirty="0" smtClean="0">
                <a:solidFill>
                  <a:srgbClr val="0000FF"/>
                </a:solidFill>
              </a:rPr>
              <a:t>, but </a:t>
            </a:r>
            <a:r>
              <a:rPr lang="fr-FR" altLang="fr-FR" sz="2800" i="1" dirty="0" err="1" smtClean="0">
                <a:solidFill>
                  <a:srgbClr val="0000FF"/>
                </a:solidFill>
              </a:rPr>
              <a:t>their</a:t>
            </a:r>
            <a:r>
              <a:rPr lang="fr-FR" altLang="fr-FR" sz="2800" i="1" dirty="0" smtClean="0">
                <a:solidFill>
                  <a:srgbClr val="0000FF"/>
                </a:solidFill>
              </a:rPr>
              <a:t> mass </a:t>
            </a:r>
            <a:r>
              <a:rPr lang="fr-FR" altLang="fr-FR" sz="2800" i="1" dirty="0" err="1" smtClean="0">
                <a:solidFill>
                  <a:srgbClr val="0000FF"/>
                </a:solidFill>
              </a:rPr>
              <a:t>is</a:t>
            </a:r>
            <a:r>
              <a:rPr lang="fr-FR" altLang="fr-FR" sz="2800" i="1" dirty="0" smtClean="0">
                <a:solidFill>
                  <a:srgbClr val="0000FF"/>
                </a:solidFill>
              </a:rPr>
              <a:t> </a:t>
            </a:r>
            <a:r>
              <a:rPr lang="fr-FR" altLang="fr-FR" sz="2800" i="1" dirty="0" err="1" smtClean="0">
                <a:solidFill>
                  <a:srgbClr val="0000FF"/>
                </a:solidFill>
              </a:rPr>
              <a:t>completely</a:t>
            </a:r>
            <a:r>
              <a:rPr lang="fr-FR" altLang="fr-FR" sz="2800" i="1" dirty="0" smtClean="0">
                <a:solidFill>
                  <a:srgbClr val="0000FF"/>
                </a:solidFill>
              </a:rPr>
              <a:t> </a:t>
            </a:r>
            <a:r>
              <a:rPr lang="fr-FR" altLang="fr-FR" sz="2800" i="1" dirty="0" err="1" smtClean="0">
                <a:solidFill>
                  <a:srgbClr val="0000FF"/>
                </a:solidFill>
              </a:rPr>
              <a:t>mysterious</a:t>
            </a:r>
            <a:endParaRPr lang="fr-FR" altLang="fr-FR" sz="2800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fr-FR" altLang="fr-FR" sz="2800" i="1" dirty="0" err="1"/>
              <a:t>Potential</a:t>
            </a:r>
            <a:r>
              <a:rPr lang="fr-FR" altLang="fr-FR" sz="2800" i="1" dirty="0"/>
              <a:t> candidates for Warm </a:t>
            </a:r>
            <a:r>
              <a:rPr lang="fr-FR" altLang="fr-FR" sz="2800" i="1" dirty="0" err="1"/>
              <a:t>Dark</a:t>
            </a:r>
            <a:r>
              <a:rPr lang="fr-FR" altLang="fr-FR" sz="2800" i="1" dirty="0"/>
              <a:t> </a:t>
            </a:r>
            <a:r>
              <a:rPr lang="fr-FR" altLang="fr-FR" sz="2800" i="1" dirty="0" err="1"/>
              <a:t>Matter</a:t>
            </a:r>
            <a:endParaRPr lang="fr-FR" altLang="fr-FR" sz="2800" i="1" dirty="0"/>
          </a:p>
          <a:p>
            <a:pPr>
              <a:lnSpc>
                <a:spcPct val="90000"/>
              </a:lnSpc>
            </a:pPr>
            <a:r>
              <a:rPr lang="fr-FR" altLang="fr-FR" sz="2800" i="1" dirty="0">
                <a:solidFill>
                  <a:srgbClr val="9933FF"/>
                </a:solidFill>
              </a:rPr>
              <a:t>		</a:t>
            </a:r>
            <a:r>
              <a:rPr lang="fr-FR" altLang="fr-FR" sz="2800" i="1" dirty="0" smtClean="0">
                <a:solidFill>
                  <a:srgbClr val="9933FF"/>
                </a:solidFill>
              </a:rPr>
              <a:t>(… </a:t>
            </a:r>
            <a:r>
              <a:rPr lang="fr-FR" altLang="fr-FR" sz="2800" i="1" dirty="0">
                <a:solidFill>
                  <a:srgbClr val="9933FF"/>
                </a:solidFill>
              </a:rPr>
              <a:t>but </a:t>
            </a:r>
            <a:r>
              <a:rPr lang="fr-FR" altLang="fr-FR" sz="2800" i="1" dirty="0" err="1">
                <a:solidFill>
                  <a:srgbClr val="9933FF"/>
                </a:solidFill>
              </a:rPr>
              <a:t>problematic</a:t>
            </a:r>
            <a:r>
              <a:rPr lang="fr-FR" altLang="fr-FR" sz="2800" i="1" dirty="0">
                <a:solidFill>
                  <a:srgbClr val="9933FF"/>
                </a:solidFill>
              </a:rPr>
              <a:t> </a:t>
            </a:r>
            <a:r>
              <a:rPr lang="fr-FR" altLang="fr-FR" sz="2800" i="1" dirty="0" err="1" smtClean="0">
                <a:solidFill>
                  <a:srgbClr val="9933FF"/>
                </a:solidFill>
              </a:rPr>
              <a:t>consistency</a:t>
            </a:r>
            <a:r>
              <a:rPr lang="fr-FR" altLang="fr-FR" sz="2800" i="1" dirty="0">
                <a:solidFill>
                  <a:srgbClr val="9933FF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0474" y="3789040"/>
            <a:ext cx="6886490" cy="1650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800" dirty="0" err="1">
                <a:solidFill>
                  <a:srgbClr val="009900"/>
                </a:solidFill>
              </a:rPr>
              <a:t>Experimentally</a:t>
            </a:r>
            <a:r>
              <a:rPr lang="fr-FR" altLang="fr-FR" sz="2800" dirty="0">
                <a:solidFill>
                  <a:srgbClr val="009900"/>
                </a:solidFill>
              </a:rPr>
              <a:t>, </a:t>
            </a:r>
            <a:r>
              <a:rPr lang="fr-FR" altLang="fr-FR" sz="2800" dirty="0" err="1" smtClean="0">
                <a:solidFill>
                  <a:srgbClr val="009900"/>
                </a:solidFill>
              </a:rPr>
              <a:t>challenging</a:t>
            </a:r>
            <a:r>
              <a:rPr lang="fr-FR" altLang="fr-FR" sz="2800" dirty="0" smtClean="0">
                <a:solidFill>
                  <a:srgbClr val="009900"/>
                </a:solidFill>
              </a:rPr>
              <a:t> </a:t>
            </a:r>
            <a:r>
              <a:rPr lang="fr-FR" altLang="fr-FR" sz="2800" dirty="0" err="1" smtClean="0">
                <a:solidFill>
                  <a:srgbClr val="009900"/>
                </a:solidFill>
              </a:rPr>
              <a:t>search</a:t>
            </a:r>
            <a:r>
              <a:rPr lang="fr-FR" altLang="fr-FR" sz="2800" dirty="0" smtClean="0">
                <a:solidFill>
                  <a:srgbClr val="009900"/>
                </a:solidFill>
              </a:rPr>
              <a:t>… </a:t>
            </a:r>
            <a:r>
              <a:rPr lang="fr-FR" altLang="fr-FR" sz="2800" dirty="0">
                <a:solidFill>
                  <a:srgbClr val="009900"/>
                </a:solidFill>
              </a:rPr>
              <a:t>but not impossible to </a:t>
            </a:r>
            <a:r>
              <a:rPr lang="fr-FR" altLang="fr-FR" sz="2800" dirty="0" err="1" smtClean="0">
                <a:solidFill>
                  <a:srgbClr val="009900"/>
                </a:solidFill>
              </a:rPr>
              <a:t>be</a:t>
            </a:r>
            <a:r>
              <a:rPr lang="fr-FR" altLang="fr-FR" sz="2800" dirty="0" smtClean="0">
                <a:solidFill>
                  <a:srgbClr val="009900"/>
                </a:solidFill>
              </a:rPr>
              <a:t> test </a:t>
            </a:r>
            <a:r>
              <a:rPr lang="fr-FR" altLang="fr-FR" sz="2800" dirty="0" err="1" smtClean="0">
                <a:solidFill>
                  <a:srgbClr val="009900"/>
                </a:solidFill>
              </a:rPr>
              <a:t>some</a:t>
            </a:r>
            <a:r>
              <a:rPr lang="fr-FR" altLang="fr-FR" sz="2800" dirty="0" smtClean="0">
                <a:solidFill>
                  <a:srgbClr val="009900"/>
                </a:solidFill>
              </a:rPr>
              <a:t> mass </a:t>
            </a:r>
            <a:r>
              <a:rPr lang="fr-FR" altLang="fr-FR" sz="2800" smtClean="0">
                <a:solidFill>
                  <a:srgbClr val="009900"/>
                </a:solidFill>
              </a:rPr>
              <a:t>regions </a:t>
            </a:r>
            <a:r>
              <a:rPr lang="fr-FR" altLang="fr-FR" sz="2800" dirty="0" err="1" smtClean="0">
                <a:solidFill>
                  <a:srgbClr val="009900"/>
                </a:solidFill>
              </a:rPr>
              <a:t>both</a:t>
            </a:r>
            <a:r>
              <a:rPr lang="fr-FR" altLang="fr-FR" sz="2800" dirty="0" smtClean="0">
                <a:solidFill>
                  <a:srgbClr val="009900"/>
                </a:solidFill>
              </a:rPr>
              <a:t> in </a:t>
            </a:r>
            <a:r>
              <a:rPr lang="fr-FR" altLang="fr-FR" sz="2800" dirty="0">
                <a:solidFill>
                  <a:srgbClr val="009900"/>
                </a:solidFill>
              </a:rPr>
              <a:t>the </a:t>
            </a:r>
            <a:r>
              <a:rPr lang="fr-FR" altLang="fr-FR" sz="2800" dirty="0" err="1">
                <a:solidFill>
                  <a:srgbClr val="009900"/>
                </a:solidFill>
              </a:rPr>
              <a:t>sky</a:t>
            </a:r>
            <a:r>
              <a:rPr lang="fr-FR" altLang="fr-FR" sz="2800" dirty="0">
                <a:solidFill>
                  <a:srgbClr val="009900"/>
                </a:solidFill>
              </a:rPr>
              <a:t> </a:t>
            </a:r>
            <a:r>
              <a:rPr lang="fr-FR" altLang="fr-FR" sz="2800" dirty="0" smtClean="0">
                <a:solidFill>
                  <a:srgbClr val="009900"/>
                </a:solidFill>
              </a:rPr>
              <a:t>(for N</a:t>
            </a:r>
            <a:r>
              <a:rPr lang="fr-FR" altLang="fr-FR" sz="2800" baseline="-25000" dirty="0" smtClean="0">
                <a:solidFill>
                  <a:srgbClr val="009900"/>
                </a:solidFill>
              </a:rPr>
              <a:t>1</a:t>
            </a:r>
            <a:r>
              <a:rPr lang="fr-FR" altLang="fr-FR" sz="2800" dirty="0" smtClean="0">
                <a:solidFill>
                  <a:srgbClr val="009900"/>
                </a:solidFill>
              </a:rPr>
              <a:t>) and </a:t>
            </a:r>
            <a:r>
              <a:rPr lang="fr-FR" altLang="fr-FR" sz="2800" dirty="0">
                <a:solidFill>
                  <a:srgbClr val="009900"/>
                </a:solidFill>
              </a:rPr>
              <a:t>in the </a:t>
            </a:r>
            <a:r>
              <a:rPr lang="fr-FR" altLang="fr-FR" sz="2800" dirty="0" err="1" smtClean="0">
                <a:solidFill>
                  <a:srgbClr val="009900"/>
                </a:solidFill>
              </a:rPr>
              <a:t>laboratory</a:t>
            </a:r>
            <a:r>
              <a:rPr lang="fr-FR" altLang="fr-FR" sz="2800" dirty="0" smtClean="0">
                <a:solidFill>
                  <a:srgbClr val="009900"/>
                </a:solidFill>
              </a:rPr>
              <a:t> (for N</a:t>
            </a:r>
            <a:r>
              <a:rPr lang="fr-FR" altLang="fr-FR" sz="2800" baseline="-25000" dirty="0" smtClean="0">
                <a:solidFill>
                  <a:srgbClr val="009900"/>
                </a:solidFill>
              </a:rPr>
              <a:t>2</a:t>
            </a:r>
            <a:r>
              <a:rPr lang="fr-FR" altLang="fr-FR" sz="2800" dirty="0" smtClean="0">
                <a:solidFill>
                  <a:srgbClr val="009900"/>
                </a:solidFill>
              </a:rPr>
              <a:t> and N</a:t>
            </a:r>
            <a:r>
              <a:rPr lang="fr-FR" altLang="fr-FR" sz="2800" baseline="-25000" dirty="0" smtClean="0">
                <a:solidFill>
                  <a:srgbClr val="009900"/>
                </a:solidFill>
              </a:rPr>
              <a:t>3</a:t>
            </a:r>
            <a:r>
              <a:rPr lang="fr-FR" altLang="fr-FR" sz="2800" dirty="0" smtClean="0">
                <a:solidFill>
                  <a:srgbClr val="009900"/>
                </a:solidFill>
              </a:rPr>
              <a:t>)</a:t>
            </a:r>
            <a:endParaRPr lang="fr-FR" altLang="fr-FR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1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30/05/2017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Blois J. Chauveau  SHiP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3604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BE" dirty="0"/>
          </a:p>
        </p:txBody>
      </p:sp>
      <p:grpSp>
        <p:nvGrpSpPr>
          <p:cNvPr id="6" name="Groupe 5"/>
          <p:cNvGrpSpPr/>
          <p:nvPr/>
        </p:nvGrpSpPr>
        <p:grpSpPr>
          <a:xfrm>
            <a:off x="809625" y="606425"/>
            <a:ext cx="8010847" cy="5645150"/>
            <a:chOff x="809625" y="606425"/>
            <a:chExt cx="8010847" cy="5645150"/>
          </a:xfrm>
        </p:grpSpPr>
        <p:grpSp>
          <p:nvGrpSpPr>
            <p:cNvPr id="11" name="Groupe 10"/>
            <p:cNvGrpSpPr/>
            <p:nvPr/>
          </p:nvGrpSpPr>
          <p:grpSpPr>
            <a:xfrm>
              <a:off x="809625" y="606425"/>
              <a:ext cx="8010847" cy="5645150"/>
              <a:chOff x="809625" y="606425"/>
              <a:chExt cx="8010847" cy="564515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067944" y="5013176"/>
                <a:ext cx="3024336" cy="5040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094488" y="3861048"/>
                <a:ext cx="2149920" cy="72008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3" name="Groupe 2"/>
              <p:cNvGrpSpPr/>
              <p:nvPr/>
            </p:nvGrpSpPr>
            <p:grpSpPr>
              <a:xfrm>
                <a:off x="809625" y="606425"/>
                <a:ext cx="8010847" cy="5645150"/>
                <a:chOff x="809625" y="606425"/>
                <a:chExt cx="8010847" cy="564515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9625" y="606425"/>
                  <a:ext cx="7524750" cy="5645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ZoneTexte 1"/>
                <p:cNvSpPr txBox="1"/>
                <p:nvPr/>
              </p:nvSpPr>
              <p:spPr>
                <a:xfrm>
                  <a:off x="7092280" y="1268760"/>
                  <a:ext cx="1728192" cy="877163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Calibri" panose="020F0502020204030204" pitchFamily="34" charset="0"/>
                    <a:buChar char="–"/>
                  </a:pPr>
                  <a:r>
                    <a:rPr lang="fr-FR" sz="1700" i="1" dirty="0" smtClean="0"/>
                    <a:t>Dump</a:t>
                  </a:r>
                </a:p>
                <a:p>
                  <a:pPr marL="285750" indent="-285750">
                    <a:buFont typeface="Calibri" panose="020F0502020204030204" pitchFamily="34" charset="0"/>
                    <a:buChar char="–"/>
                  </a:pPr>
                  <a:r>
                    <a:rPr lang="fr-FR" sz="1700" i="1" dirty="0" smtClean="0"/>
                    <a:t>Vacuum</a:t>
                  </a:r>
                </a:p>
                <a:p>
                  <a:pPr marL="285750" indent="-285750">
                    <a:buFont typeface="Calibri" panose="020F0502020204030204" pitchFamily="34" charset="0"/>
                    <a:buChar char="–"/>
                  </a:pPr>
                  <a:r>
                    <a:rPr lang="fr-FR" sz="1700" i="1" dirty="0" smtClean="0"/>
                    <a:t>Timing, PID</a:t>
                  </a:r>
                  <a:endParaRPr lang="fr-FR" sz="1700" i="1" dirty="0"/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>
                <a:off x="6066603" y="3861048"/>
                <a:ext cx="2177805" cy="72008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067944" y="5013176"/>
                <a:ext cx="3024336" cy="5040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809625" y="2348880"/>
              <a:ext cx="2698687" cy="6155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700" i="1" dirty="0" smtClean="0"/>
                <a:t>  &gt;10</a:t>
              </a:r>
              <a:r>
                <a:rPr lang="fr-FR" sz="1700" i="1" baseline="30000" dirty="0" smtClean="0"/>
                <a:t>18</a:t>
              </a:r>
              <a:r>
                <a:rPr lang="fr-FR" sz="1700" i="1" dirty="0" smtClean="0"/>
                <a:t>D, </a:t>
              </a:r>
              <a:r>
                <a:rPr lang="fr-FR" sz="1700" i="1" dirty="0"/>
                <a:t>&gt;</a:t>
              </a:r>
              <a:r>
                <a:rPr lang="fr-FR" sz="1700" i="1" dirty="0" smtClean="0"/>
                <a:t>10</a:t>
              </a:r>
              <a:r>
                <a:rPr lang="fr-FR" sz="1700" i="1" baseline="30000" dirty="0" smtClean="0"/>
                <a:t>16</a:t>
              </a:r>
              <a:r>
                <a:rPr lang="fr-FR" sz="1700" i="1" dirty="0" smtClean="0"/>
                <a:t> </a:t>
              </a:r>
              <a:r>
                <a:rPr lang="fr-FR" sz="1700" i="1" dirty="0" smtClean="0">
                  <a:latin typeface="Symbol" panose="05050102010706020507" pitchFamily="18" charset="2"/>
                </a:rPr>
                <a:t>t</a:t>
              </a:r>
              <a:r>
                <a:rPr lang="fr-FR" sz="1700" i="1" dirty="0" smtClean="0"/>
                <a:t>, </a:t>
              </a:r>
              <a:r>
                <a:rPr lang="fr-FR" sz="1700" i="1" dirty="0"/>
                <a:t>&gt;</a:t>
              </a:r>
              <a:r>
                <a:rPr lang="fr-FR" sz="1700" i="1" dirty="0" smtClean="0"/>
                <a:t>10</a:t>
              </a:r>
              <a:r>
                <a:rPr lang="fr-FR" sz="1700" i="1" baseline="30000" dirty="0" smtClean="0"/>
                <a:t>20</a:t>
              </a:r>
              <a:r>
                <a:rPr lang="fr-FR" sz="1700" i="1" dirty="0" smtClean="0"/>
                <a:t> </a:t>
              </a:r>
              <a:r>
                <a:rPr lang="fr-FR" sz="1700" i="1" dirty="0" smtClean="0">
                  <a:latin typeface="Symbol" panose="05050102010706020507" pitchFamily="18" charset="2"/>
                </a:rPr>
                <a:t>g</a:t>
              </a:r>
            </a:p>
            <a:p>
              <a:r>
                <a:rPr lang="fr-FR" sz="1700" i="1" dirty="0"/>
                <a:t> </a:t>
              </a:r>
              <a:r>
                <a:rPr lang="fr-FR" sz="1700" i="1" dirty="0" smtClean="0"/>
                <a:t>    for 2×10</a:t>
              </a:r>
              <a:r>
                <a:rPr lang="fr-FR" sz="1700" i="1" baseline="30000" dirty="0" smtClean="0"/>
                <a:t>20</a:t>
              </a:r>
              <a:r>
                <a:rPr lang="fr-FR" sz="1700" i="1" dirty="0" smtClean="0"/>
                <a:t> pot (in 5 </a:t>
              </a:r>
              <a:r>
                <a:rPr lang="fr-FR" sz="1700" i="1" dirty="0" err="1" smtClean="0"/>
                <a:t>years</a:t>
              </a:r>
              <a:r>
                <a:rPr lang="fr-FR" sz="1700" i="1" dirty="0" smtClean="0"/>
                <a:t>)</a:t>
              </a:r>
              <a:endParaRPr lang="fr-FR" sz="17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628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-540568" y="1230576"/>
            <a:ext cx="323056" cy="365125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 flipH="1">
            <a:off x="9684568" y="1437333"/>
            <a:ext cx="136376" cy="407491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1428339" y="40466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 smtClean="0">
                <a:solidFill>
                  <a:srgbClr val="FF0000"/>
                </a:solidFill>
              </a:rPr>
              <a:t>Why</a:t>
            </a:r>
            <a:r>
              <a:rPr lang="fr-FR" sz="4800" dirty="0" smtClean="0">
                <a:solidFill>
                  <a:srgbClr val="FF0000"/>
                </a:solidFill>
              </a:rPr>
              <a:t> </a:t>
            </a:r>
            <a:r>
              <a:rPr lang="fr-FR" sz="4800" dirty="0" err="1" smtClean="0">
                <a:solidFill>
                  <a:srgbClr val="FF0000"/>
                </a:solidFill>
              </a:rPr>
              <a:t>heavy</a:t>
            </a:r>
            <a:r>
              <a:rPr lang="fr-FR" sz="4800" dirty="0" smtClean="0">
                <a:solidFill>
                  <a:srgbClr val="FF0000"/>
                </a:solidFill>
              </a:rPr>
              <a:t> neutrinos?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589311"/>
            <a:ext cx="52565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000" b="1" dirty="0">
                <a:solidFill>
                  <a:srgbClr val="00B050"/>
                </a:solidFill>
              </a:rPr>
              <a:t>Neutrino masses </a:t>
            </a:r>
            <a:r>
              <a:rPr lang="fr-FR" altLang="fr-FR" sz="2000" b="1" dirty="0" err="1">
                <a:solidFill>
                  <a:srgbClr val="00B050"/>
                </a:solidFill>
              </a:rPr>
              <a:t>require</a:t>
            </a:r>
            <a:r>
              <a:rPr lang="fr-FR" altLang="fr-FR" sz="2000" b="1" dirty="0">
                <a:solidFill>
                  <a:srgbClr val="00B050"/>
                </a:solidFill>
              </a:rPr>
              <a:t> the existence of right-</a:t>
            </a:r>
            <a:r>
              <a:rPr lang="fr-FR" altLang="fr-FR" sz="2000" b="1" dirty="0" err="1">
                <a:solidFill>
                  <a:srgbClr val="00B050"/>
                </a:solidFill>
              </a:rPr>
              <a:t>handed</a:t>
            </a:r>
            <a:r>
              <a:rPr lang="fr-FR" altLang="fr-FR" sz="2000" b="1" dirty="0">
                <a:solidFill>
                  <a:srgbClr val="00B050"/>
                </a:solidFill>
              </a:rPr>
              <a:t> singlet </a:t>
            </a:r>
            <a:r>
              <a:rPr lang="fr-FR" altLang="fr-FR" sz="2000" b="1" dirty="0" smtClean="0">
                <a:solidFill>
                  <a:srgbClr val="00B050"/>
                </a:solidFill>
              </a:rPr>
              <a:t>components (absent in MSM)</a:t>
            </a:r>
          </a:p>
          <a:p>
            <a:pPr>
              <a:spcBef>
                <a:spcPct val="0"/>
              </a:spcBef>
            </a:pPr>
            <a:endParaRPr lang="fr-FR" altLang="fr-FR" i="1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i="1" dirty="0" smtClean="0"/>
              <a:t>-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They</a:t>
            </a:r>
            <a:r>
              <a:rPr lang="fr-FR" altLang="fr-FR" i="1" dirty="0" smtClean="0">
                <a:solidFill>
                  <a:srgbClr val="0070C0"/>
                </a:solidFill>
              </a:rPr>
              <a:t> </a:t>
            </a:r>
            <a:r>
              <a:rPr lang="fr-FR" altLang="fr-FR" i="1" dirty="0">
                <a:solidFill>
                  <a:srgbClr val="0070C0"/>
                </a:solidFill>
              </a:rPr>
              <a:t>do not couple to W or Z</a:t>
            </a:r>
          </a:p>
          <a:p>
            <a:pPr>
              <a:spcBef>
                <a:spcPct val="0"/>
              </a:spcBef>
            </a:pPr>
            <a:r>
              <a:rPr lang="fr-FR" altLang="fr-FR" i="1" dirty="0" smtClean="0"/>
              <a:t>- </a:t>
            </a:r>
            <a:r>
              <a:rPr lang="fr-FR" altLang="fr-FR" i="1" dirty="0" err="1" smtClean="0">
                <a:solidFill>
                  <a:srgbClr val="7030A0"/>
                </a:solidFill>
              </a:rPr>
              <a:t>They</a:t>
            </a:r>
            <a:r>
              <a:rPr lang="fr-FR" altLang="fr-FR" i="1" dirty="0" smtClean="0">
                <a:solidFill>
                  <a:srgbClr val="7030A0"/>
                </a:solidFill>
              </a:rPr>
              <a:t> </a:t>
            </a:r>
            <a:r>
              <a:rPr lang="fr-FR" altLang="fr-FR" i="1" dirty="0">
                <a:solidFill>
                  <a:srgbClr val="7030A0"/>
                </a:solidFill>
              </a:rPr>
              <a:t>couple to SM </a:t>
            </a:r>
            <a:r>
              <a:rPr lang="fr-FR" altLang="fr-FR" i="1" dirty="0" err="1">
                <a:solidFill>
                  <a:srgbClr val="7030A0"/>
                </a:solidFill>
              </a:rPr>
              <a:t>through</a:t>
            </a:r>
            <a:r>
              <a:rPr lang="fr-FR" altLang="fr-FR" i="1" dirty="0">
                <a:solidFill>
                  <a:srgbClr val="7030A0"/>
                </a:solidFill>
              </a:rPr>
              <a:t> </a:t>
            </a:r>
            <a:r>
              <a:rPr lang="fr-FR" altLang="fr-FR" i="1" dirty="0" err="1">
                <a:solidFill>
                  <a:srgbClr val="7030A0"/>
                </a:solidFill>
              </a:rPr>
              <a:t>mixing</a:t>
            </a:r>
            <a:endParaRPr lang="fr-FR" altLang="fr-FR" i="1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i="1" dirty="0" smtClean="0"/>
              <a:t>- </a:t>
            </a:r>
            <a:r>
              <a:rPr lang="fr-FR" altLang="fr-FR" i="1" dirty="0" smtClean="0">
                <a:solidFill>
                  <a:srgbClr val="FF0000"/>
                </a:solidFill>
              </a:rPr>
              <a:t>PMNS </a:t>
            </a:r>
            <a:r>
              <a:rPr lang="fr-FR" altLang="fr-FR" i="1" dirty="0">
                <a:solidFill>
                  <a:srgbClr val="FF0000"/>
                </a:solidFill>
              </a:rPr>
              <a:t>matrix no more </a:t>
            </a:r>
            <a:r>
              <a:rPr lang="fr-FR" altLang="fr-FR" i="1" dirty="0" err="1">
                <a:solidFill>
                  <a:srgbClr val="FF0000"/>
                </a:solidFill>
              </a:rPr>
              <a:t>unitary</a:t>
            </a:r>
            <a:endParaRPr lang="fr-FR" altLang="fr-FR" i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i="1" dirty="0" smtClean="0">
                <a:solidFill>
                  <a:srgbClr val="7030A0"/>
                </a:solidFill>
              </a:rPr>
              <a:t>- </a:t>
            </a:r>
            <a:r>
              <a:rPr lang="fr-FR" altLang="fr-FR" i="1" dirty="0" err="1" smtClean="0">
                <a:solidFill>
                  <a:srgbClr val="7030A0"/>
                </a:solidFill>
              </a:rPr>
              <a:t>Their</a:t>
            </a:r>
            <a:r>
              <a:rPr lang="fr-FR" altLang="fr-FR" i="1" dirty="0" smtClean="0">
                <a:solidFill>
                  <a:srgbClr val="7030A0"/>
                </a:solidFill>
              </a:rPr>
              <a:t> </a:t>
            </a:r>
            <a:r>
              <a:rPr lang="fr-FR" altLang="fr-FR" i="1" dirty="0">
                <a:solidFill>
                  <a:srgbClr val="7030A0"/>
                </a:solidFill>
              </a:rPr>
              <a:t>mass </a:t>
            </a:r>
            <a:r>
              <a:rPr lang="fr-FR" altLang="fr-FR" i="1" dirty="0" err="1">
                <a:solidFill>
                  <a:srgbClr val="7030A0"/>
                </a:solidFill>
              </a:rPr>
              <a:t>is</a:t>
            </a:r>
            <a:r>
              <a:rPr lang="fr-FR" altLang="fr-FR" i="1" dirty="0">
                <a:solidFill>
                  <a:srgbClr val="7030A0"/>
                </a:solidFill>
              </a:rPr>
              <a:t> </a:t>
            </a:r>
            <a:r>
              <a:rPr lang="fr-FR" altLang="fr-FR" i="1" dirty="0" err="1">
                <a:solidFill>
                  <a:srgbClr val="7030A0"/>
                </a:solidFill>
              </a:rPr>
              <a:t>unknown</a:t>
            </a:r>
            <a:r>
              <a:rPr lang="fr-FR" altLang="fr-FR" i="1" dirty="0">
                <a:solidFill>
                  <a:srgbClr val="7030A0"/>
                </a:solidFill>
              </a:rPr>
              <a:t>,</a:t>
            </a:r>
            <a:endParaRPr lang="fr-FR" altLang="fr-FR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91" y="4221088"/>
            <a:ext cx="7772400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823069" y="198884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U</a:t>
            </a:r>
            <a:r>
              <a:rPr lang="fr-FR" baseline="-25000" dirty="0" smtClean="0"/>
              <a:t>11</a:t>
            </a:r>
            <a:r>
              <a:rPr lang="fr-FR" dirty="0" smtClean="0"/>
              <a:t> U</a:t>
            </a:r>
            <a:r>
              <a:rPr lang="fr-FR" baseline="-25000" dirty="0" smtClean="0"/>
              <a:t>12</a:t>
            </a:r>
            <a:r>
              <a:rPr lang="fr-FR" dirty="0" smtClean="0"/>
              <a:t> U</a:t>
            </a:r>
            <a:r>
              <a:rPr lang="fr-FR" baseline="-25000" dirty="0" smtClean="0"/>
              <a:t>13</a:t>
            </a:r>
            <a:r>
              <a:rPr lang="fr-FR" dirty="0" smtClean="0"/>
              <a:t> U</a:t>
            </a:r>
            <a:r>
              <a:rPr lang="fr-FR" baseline="-25000" dirty="0" smtClean="0"/>
              <a:t>14</a:t>
            </a:r>
            <a:r>
              <a:rPr lang="fr-FR" dirty="0" smtClean="0"/>
              <a:t> …</a:t>
            </a:r>
          </a:p>
          <a:p>
            <a:r>
              <a:rPr lang="fr-FR" dirty="0" smtClean="0"/>
              <a:t>	U</a:t>
            </a:r>
            <a:r>
              <a:rPr lang="fr-FR" baseline="-25000" dirty="0" smtClean="0"/>
              <a:t>21</a:t>
            </a:r>
            <a:r>
              <a:rPr lang="fr-FR" dirty="0" smtClean="0"/>
              <a:t> U</a:t>
            </a:r>
            <a:r>
              <a:rPr lang="fr-FR" baseline="-25000" dirty="0" smtClean="0"/>
              <a:t>22</a:t>
            </a:r>
            <a:r>
              <a:rPr lang="fr-FR" dirty="0" smtClean="0"/>
              <a:t> U</a:t>
            </a:r>
            <a:r>
              <a:rPr lang="fr-FR" baseline="-25000" dirty="0" smtClean="0"/>
              <a:t>23</a:t>
            </a:r>
            <a:r>
              <a:rPr lang="fr-FR" dirty="0" smtClean="0"/>
              <a:t> U</a:t>
            </a:r>
            <a:r>
              <a:rPr lang="fr-FR" baseline="-25000" dirty="0" smtClean="0"/>
              <a:t>24</a:t>
            </a:r>
            <a:r>
              <a:rPr lang="fr-FR" dirty="0" smtClean="0"/>
              <a:t>…</a:t>
            </a:r>
            <a:br>
              <a:rPr lang="fr-FR" dirty="0" smtClean="0"/>
            </a:br>
            <a:r>
              <a:rPr lang="fr-FR" dirty="0" smtClean="0"/>
              <a:t>    U =	U</a:t>
            </a:r>
            <a:r>
              <a:rPr lang="fr-FR" baseline="-25000" dirty="0" smtClean="0"/>
              <a:t>31</a:t>
            </a:r>
            <a:r>
              <a:rPr lang="fr-FR" dirty="0" smtClean="0"/>
              <a:t> U</a:t>
            </a:r>
            <a:r>
              <a:rPr lang="fr-FR" baseline="-25000" dirty="0" smtClean="0"/>
              <a:t>32</a:t>
            </a:r>
            <a:r>
              <a:rPr lang="fr-FR" dirty="0" smtClean="0"/>
              <a:t> U</a:t>
            </a:r>
            <a:r>
              <a:rPr lang="fr-FR" baseline="-25000" dirty="0" smtClean="0"/>
              <a:t>33</a:t>
            </a:r>
            <a:r>
              <a:rPr lang="fr-FR" dirty="0" smtClean="0"/>
              <a:t> U</a:t>
            </a:r>
            <a:r>
              <a:rPr lang="fr-FR" baseline="-25000" dirty="0" smtClean="0"/>
              <a:t>34</a:t>
            </a:r>
            <a:r>
              <a:rPr lang="fr-FR" dirty="0" smtClean="0"/>
              <a:t> …</a:t>
            </a:r>
            <a:br>
              <a:rPr lang="fr-FR" dirty="0" smtClean="0"/>
            </a:br>
            <a:r>
              <a:rPr lang="fr-FR" dirty="0" smtClean="0"/>
              <a:t>	U</a:t>
            </a:r>
            <a:r>
              <a:rPr lang="fr-FR" baseline="-25000" dirty="0" smtClean="0"/>
              <a:t>41</a:t>
            </a:r>
            <a:r>
              <a:rPr lang="fr-FR" dirty="0" smtClean="0"/>
              <a:t> U</a:t>
            </a:r>
            <a:r>
              <a:rPr lang="fr-FR" baseline="-25000" dirty="0" smtClean="0"/>
              <a:t>42</a:t>
            </a:r>
            <a:r>
              <a:rPr lang="fr-FR" dirty="0" smtClean="0"/>
              <a:t> U</a:t>
            </a:r>
            <a:r>
              <a:rPr lang="fr-FR" baseline="-25000" dirty="0" smtClean="0"/>
              <a:t>43</a:t>
            </a:r>
            <a:r>
              <a:rPr lang="fr-FR" dirty="0" smtClean="0"/>
              <a:t> U</a:t>
            </a:r>
            <a:r>
              <a:rPr lang="fr-FR" baseline="-25000" dirty="0" smtClean="0"/>
              <a:t>44</a:t>
            </a:r>
            <a:r>
              <a:rPr lang="fr-FR" dirty="0" smtClean="0"/>
              <a:t> …</a:t>
            </a:r>
            <a:br>
              <a:rPr lang="fr-FR" dirty="0" smtClean="0"/>
            </a:br>
            <a:r>
              <a:rPr lang="fr-FR" dirty="0" smtClean="0"/>
              <a:t>	…</a:t>
            </a:r>
            <a:endParaRPr lang="fr-FR" dirty="0"/>
          </a:p>
        </p:txBody>
      </p:sp>
      <p:sp>
        <p:nvSpPr>
          <p:cNvPr id="9" name="Accolade ouvrante 8"/>
          <p:cNvSpPr/>
          <p:nvPr/>
        </p:nvSpPr>
        <p:spPr>
          <a:xfrm>
            <a:off x="6555558" y="1988840"/>
            <a:ext cx="180020" cy="15696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/>
          <p:cNvSpPr/>
          <p:nvPr/>
        </p:nvSpPr>
        <p:spPr>
          <a:xfrm>
            <a:off x="8338875" y="2001768"/>
            <a:ext cx="288031" cy="15567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139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2267744" y="332656"/>
            <a:ext cx="4636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4800" dirty="0">
                <a:solidFill>
                  <a:srgbClr val="FF0000"/>
                </a:solidFill>
              </a:rPr>
              <a:t>The </a:t>
            </a:r>
            <a:r>
              <a:rPr lang="fr-FR" altLang="fr-FR" sz="48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fr-FR" altLang="fr-FR" sz="4800" dirty="0" err="1">
                <a:solidFill>
                  <a:srgbClr val="FF0000"/>
                </a:solidFill>
              </a:rPr>
              <a:t>MSM</a:t>
            </a:r>
            <a:r>
              <a:rPr lang="fr-FR" altLang="fr-FR" sz="4800" dirty="0">
                <a:solidFill>
                  <a:srgbClr val="FF0000"/>
                </a:solidFill>
              </a:rPr>
              <a:t> model</a:t>
            </a:r>
            <a:endParaRPr lang="fr-FR" sz="4800" dirty="0"/>
          </a:p>
        </p:txBody>
      </p:sp>
      <p:sp>
        <p:nvSpPr>
          <p:cNvPr id="6" name="Rectangle 5"/>
          <p:cNvSpPr/>
          <p:nvPr/>
        </p:nvSpPr>
        <p:spPr>
          <a:xfrm>
            <a:off x="899592" y="1427267"/>
            <a:ext cx="6336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400" i="1" dirty="0"/>
              <a:t>T. </a:t>
            </a:r>
            <a:r>
              <a:rPr lang="fr-FR" altLang="fr-FR" sz="1400" i="1" dirty="0" err="1"/>
              <a:t>Asaka</a:t>
            </a:r>
            <a:r>
              <a:rPr lang="fr-FR" altLang="fr-FR" sz="1400" i="1" dirty="0"/>
              <a:t> and M. </a:t>
            </a:r>
            <a:r>
              <a:rPr lang="fr-FR" altLang="fr-FR" sz="1400" i="1" dirty="0" err="1"/>
              <a:t>Shaposhnikov</a:t>
            </a:r>
            <a:r>
              <a:rPr lang="fr-FR" altLang="fr-FR" sz="1400" i="1" dirty="0"/>
              <a:t> Phys.Lett.B620(2005)17</a:t>
            </a:r>
          </a:p>
          <a:p>
            <a:pPr>
              <a:lnSpc>
                <a:spcPct val="90000"/>
              </a:lnSpc>
            </a:pPr>
            <a:r>
              <a:rPr lang="fr-FR" altLang="fr-FR" sz="1400" i="1" dirty="0" err="1"/>
              <a:t>M.Shaposhnokov</a:t>
            </a:r>
            <a:r>
              <a:rPr lang="fr-FR" altLang="fr-FR" sz="1400" i="1" dirty="0"/>
              <a:t> Nucl.Phys.B763(2007)49</a:t>
            </a:r>
          </a:p>
          <a:p>
            <a:pPr>
              <a:lnSpc>
                <a:spcPct val="90000"/>
              </a:lnSpc>
            </a:pPr>
            <a:endParaRPr lang="fr-FR" altLang="fr-FR" sz="1400" i="1" dirty="0"/>
          </a:p>
          <a:p>
            <a:pPr>
              <a:lnSpc>
                <a:spcPct val="90000"/>
              </a:lnSpc>
            </a:pPr>
            <a:r>
              <a:rPr lang="fr-FR" altLang="fr-FR" sz="2000" b="1" dirty="0">
                <a:solidFill>
                  <a:srgbClr val="009900"/>
                </a:solidFill>
              </a:rPr>
              <a:t>Minimum extension of the SM to </a:t>
            </a:r>
            <a:r>
              <a:rPr lang="fr-FR" altLang="fr-FR" sz="2000" b="1" dirty="0" err="1">
                <a:solidFill>
                  <a:srgbClr val="009900"/>
                </a:solidFill>
              </a:rPr>
              <a:t>accomodate</a:t>
            </a:r>
            <a:r>
              <a:rPr lang="fr-FR" altLang="fr-FR" sz="2000" b="1" dirty="0">
                <a:solidFill>
                  <a:srgbClr val="009900"/>
                </a:solidFill>
              </a:rPr>
              <a:t> massive neutrinos</a:t>
            </a:r>
          </a:p>
          <a:p>
            <a:pPr>
              <a:lnSpc>
                <a:spcPct val="90000"/>
              </a:lnSpc>
            </a:pPr>
            <a:endParaRPr lang="fr-FR" altLang="fr-FR" sz="1400" dirty="0"/>
          </a:p>
          <a:p>
            <a:pPr>
              <a:lnSpc>
                <a:spcPct val="90000"/>
              </a:lnSpc>
            </a:pPr>
            <a:r>
              <a:rPr lang="fr-FR" altLang="fr-FR" sz="1400" i="1" dirty="0" err="1"/>
              <a:t>See-saw</a:t>
            </a:r>
            <a:r>
              <a:rPr lang="fr-FR" altLang="fr-FR" sz="1400" dirty="0"/>
              <a:t> formula for active neutrinos   m</a:t>
            </a:r>
            <a:r>
              <a:rPr lang="fr-FR" altLang="fr-FR" sz="1400" baseline="-25000" dirty="0">
                <a:latin typeface="Symbol" pitchFamily="18" charset="2"/>
              </a:rPr>
              <a:t>n</a:t>
            </a:r>
            <a:r>
              <a:rPr lang="fr-FR" altLang="fr-FR" sz="1400" dirty="0"/>
              <a:t>=-M</a:t>
            </a:r>
            <a:r>
              <a:rPr lang="fr-FR" altLang="fr-FR" sz="1400" baseline="30000" dirty="0"/>
              <a:t>D</a:t>
            </a:r>
            <a:r>
              <a:rPr lang="fr-FR" altLang="fr-FR" sz="1400" dirty="0"/>
              <a:t>(1/M</a:t>
            </a:r>
            <a:r>
              <a:rPr lang="fr-FR" altLang="fr-FR" sz="1400" baseline="-25000" dirty="0"/>
              <a:t>I</a:t>
            </a:r>
            <a:r>
              <a:rPr lang="fr-FR" altLang="fr-FR" sz="1400" dirty="0"/>
              <a:t>)(M</a:t>
            </a:r>
            <a:r>
              <a:rPr lang="fr-FR" altLang="fr-FR" sz="1400" baseline="30000" dirty="0"/>
              <a:t>D</a:t>
            </a:r>
            <a:r>
              <a:rPr lang="fr-FR" altLang="fr-FR" sz="1400" dirty="0"/>
              <a:t>)</a:t>
            </a:r>
            <a:r>
              <a:rPr lang="fr-FR" altLang="fr-FR" sz="1400" baseline="30000" dirty="0"/>
              <a:t>T</a:t>
            </a:r>
          </a:p>
          <a:p>
            <a:pPr lvl="1">
              <a:lnSpc>
                <a:spcPct val="90000"/>
              </a:lnSpc>
            </a:pPr>
            <a:r>
              <a:rPr lang="fr-FR" altLang="fr-FR" sz="1400" dirty="0" err="1"/>
              <a:t>Majorana</a:t>
            </a:r>
            <a:r>
              <a:rPr lang="fr-FR" altLang="fr-FR" sz="1400" dirty="0"/>
              <a:t> mass M</a:t>
            </a:r>
            <a:r>
              <a:rPr lang="fr-FR" altLang="fr-FR" sz="1400" baseline="-25000" dirty="0"/>
              <a:t>I</a:t>
            </a:r>
            <a:r>
              <a:rPr lang="fr-FR" altLang="fr-FR" sz="1400" dirty="0"/>
              <a:t> </a:t>
            </a:r>
          </a:p>
          <a:p>
            <a:pPr lvl="1">
              <a:lnSpc>
                <a:spcPct val="90000"/>
              </a:lnSpc>
            </a:pPr>
            <a:r>
              <a:rPr lang="fr-FR" altLang="fr-FR" sz="1400" dirty="0"/>
              <a:t>Dirac mass M</a:t>
            </a:r>
            <a:r>
              <a:rPr lang="fr-FR" altLang="fr-FR" sz="1400" baseline="-25000" dirty="0"/>
              <a:t>D</a:t>
            </a:r>
            <a:r>
              <a:rPr lang="fr-FR" altLang="fr-FR" sz="1400" dirty="0"/>
              <a:t>=</a:t>
            </a:r>
            <a:r>
              <a:rPr lang="fr-FR" altLang="fr-FR" sz="1400" dirty="0" err="1"/>
              <a:t>fv</a:t>
            </a:r>
            <a:r>
              <a:rPr lang="fr-FR" altLang="fr-FR" sz="1400" dirty="0"/>
              <a:t>       v=174 </a:t>
            </a:r>
            <a:r>
              <a:rPr lang="fr-FR" altLang="fr-FR" sz="1400" dirty="0" err="1"/>
              <a:t>GeV</a:t>
            </a:r>
            <a:r>
              <a:rPr lang="fr-FR" altLang="fr-FR" sz="1400" dirty="0"/>
              <a:t> </a:t>
            </a:r>
            <a:r>
              <a:rPr lang="fr-FR" altLang="fr-FR" sz="1400" dirty="0" err="1"/>
              <a:t>vac</a:t>
            </a:r>
            <a:r>
              <a:rPr lang="fr-FR" altLang="fr-FR" sz="1400" dirty="0"/>
              <a:t> </a:t>
            </a:r>
            <a:r>
              <a:rPr lang="fr-FR" altLang="fr-FR" sz="1400" dirty="0" err="1"/>
              <a:t>exp</a:t>
            </a:r>
            <a:r>
              <a:rPr lang="fr-FR" altLang="fr-FR" sz="1400" dirty="0"/>
              <a:t> val of </a:t>
            </a:r>
            <a:r>
              <a:rPr lang="fr-FR" altLang="fr-FR" sz="1400" dirty="0" err="1"/>
              <a:t>Higgs</a:t>
            </a:r>
            <a:r>
              <a:rPr lang="fr-FR" altLang="fr-FR" sz="1400" dirty="0"/>
              <a:t> </a:t>
            </a:r>
            <a:r>
              <a:rPr lang="fr-FR" altLang="fr-FR" sz="1400" dirty="0" err="1"/>
              <a:t>field</a:t>
            </a:r>
            <a:endParaRPr lang="fr-FR" altLang="fr-FR" sz="1400" dirty="0"/>
          </a:p>
          <a:p>
            <a:pPr>
              <a:lnSpc>
                <a:spcPct val="90000"/>
              </a:lnSpc>
            </a:pPr>
            <a:endParaRPr lang="fr-FR" altLang="fr-FR" sz="1400" dirty="0"/>
          </a:p>
          <a:p>
            <a:pPr>
              <a:lnSpc>
                <a:spcPct val="90000"/>
              </a:lnSpc>
            </a:pPr>
            <a:r>
              <a:rPr lang="fr-FR" altLang="fr-FR" sz="1400" dirty="0" err="1">
                <a:solidFill>
                  <a:schemeClr val="accent2"/>
                </a:solidFill>
              </a:rPr>
              <a:t>Usual</a:t>
            </a:r>
            <a:r>
              <a:rPr lang="fr-FR" altLang="fr-FR" sz="1400" dirty="0">
                <a:solidFill>
                  <a:schemeClr val="accent2"/>
                </a:solidFill>
              </a:rPr>
              <a:t> </a:t>
            </a:r>
            <a:r>
              <a:rPr lang="fr-FR" altLang="fr-FR" sz="1400" dirty="0" err="1">
                <a:solidFill>
                  <a:schemeClr val="accent2"/>
                </a:solidFill>
              </a:rPr>
              <a:t>choice</a:t>
            </a:r>
            <a:r>
              <a:rPr lang="fr-FR" altLang="fr-FR" sz="1400" dirty="0">
                <a:solidFill>
                  <a:schemeClr val="accent2"/>
                </a:solidFill>
              </a:rPr>
              <a:t> </a:t>
            </a:r>
            <a:r>
              <a:rPr lang="fr-FR" altLang="fr-FR" sz="1400" dirty="0"/>
              <a:t>: f as in quark </a:t>
            </a:r>
            <a:r>
              <a:rPr lang="fr-FR" altLang="fr-FR" sz="1400" dirty="0" err="1"/>
              <a:t>sector</a:t>
            </a:r>
            <a:r>
              <a:rPr lang="fr-FR" altLang="fr-FR" sz="1400" dirty="0"/>
              <a:t>, M = 10</a:t>
            </a:r>
            <a:r>
              <a:rPr lang="fr-FR" altLang="fr-FR" sz="1400" baseline="30000" dirty="0"/>
              <a:t>10</a:t>
            </a:r>
            <a:r>
              <a:rPr lang="fr-FR" altLang="fr-FR" sz="1400" dirty="0"/>
              <a:t>-10</a:t>
            </a:r>
            <a:r>
              <a:rPr lang="fr-FR" altLang="fr-FR" sz="1400" baseline="30000" dirty="0"/>
              <a:t>15</a:t>
            </a:r>
            <a:r>
              <a:rPr lang="fr-FR" altLang="fr-FR" sz="1400" dirty="0"/>
              <a:t> </a:t>
            </a:r>
            <a:r>
              <a:rPr lang="fr-FR" altLang="fr-FR" sz="1400" dirty="0" err="1"/>
              <a:t>GeV</a:t>
            </a:r>
            <a:endParaRPr lang="fr-FR" altLang="fr-FR" sz="1400" dirty="0"/>
          </a:p>
          <a:p>
            <a:pPr>
              <a:lnSpc>
                <a:spcPct val="90000"/>
              </a:lnSpc>
            </a:pPr>
            <a:r>
              <a:rPr lang="fr-FR" altLang="fr-FR" sz="1400" dirty="0">
                <a:solidFill>
                  <a:schemeClr val="accent2"/>
                </a:solidFill>
              </a:rPr>
              <a:t>Alternative </a:t>
            </a:r>
            <a:r>
              <a:rPr lang="fr-FR" altLang="fr-FR" sz="1400" dirty="0" err="1">
                <a:solidFill>
                  <a:schemeClr val="accent2"/>
                </a:solidFill>
              </a:rPr>
              <a:t>choice</a:t>
            </a:r>
            <a:r>
              <a:rPr lang="fr-FR" altLang="fr-FR" sz="1400" dirty="0">
                <a:solidFill>
                  <a:schemeClr val="accent2"/>
                </a:solidFill>
              </a:rPr>
              <a:t> </a:t>
            </a:r>
            <a:r>
              <a:rPr lang="fr-FR" altLang="fr-FR" sz="1400" dirty="0"/>
              <a:t>: </a:t>
            </a:r>
            <a:r>
              <a:rPr lang="fr-FR" altLang="fr-FR" sz="1400" dirty="0" err="1">
                <a:solidFill>
                  <a:srgbClr val="FF0000"/>
                </a:solidFill>
              </a:rPr>
              <a:t>small</a:t>
            </a:r>
            <a:r>
              <a:rPr lang="fr-FR" altLang="fr-FR" sz="1400" dirty="0">
                <a:solidFill>
                  <a:srgbClr val="FF0000"/>
                </a:solidFill>
              </a:rPr>
              <a:t> </a:t>
            </a:r>
            <a:r>
              <a:rPr lang="fr-FR" altLang="fr-FR" sz="1400" dirty="0" smtClean="0">
                <a:solidFill>
                  <a:srgbClr val="FF0000"/>
                </a:solidFill>
              </a:rPr>
              <a:t> f</a:t>
            </a:r>
            <a:endParaRPr lang="fr-F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6850"/>
            <a:ext cx="405923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64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5840" y="188640"/>
            <a:ext cx="8069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4800" dirty="0">
                <a:solidFill>
                  <a:srgbClr val="FF0000"/>
                </a:solidFill>
              </a:rPr>
              <a:t>Heavy neutrinos at </a:t>
            </a:r>
            <a:r>
              <a:rPr lang="fr-FR" altLang="fr-FR" sz="4800" dirty="0" err="1">
                <a:solidFill>
                  <a:srgbClr val="FF0000"/>
                </a:solidFill>
              </a:rPr>
              <a:t>accelerators</a:t>
            </a:r>
            <a:endParaRPr lang="fr-FR" sz="48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19" y="2708920"/>
            <a:ext cx="279443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9632" y="1268760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rgbClr val="009900"/>
                </a:solidFill>
              </a:rPr>
              <a:t>Mixed </a:t>
            </a:r>
            <a:r>
              <a:rPr lang="fr-FR" altLang="fr-FR" sz="2400" dirty="0" err="1">
                <a:solidFill>
                  <a:srgbClr val="009900"/>
                </a:solidFill>
              </a:rPr>
              <a:t>with</a:t>
            </a:r>
            <a:r>
              <a:rPr lang="fr-FR" altLang="fr-FR" sz="2400" dirty="0">
                <a:solidFill>
                  <a:srgbClr val="009900"/>
                </a:solidFill>
              </a:rPr>
              <a:t> active neutrinos</a:t>
            </a:r>
          </a:p>
          <a:p>
            <a:r>
              <a:rPr lang="fr-FR" altLang="fr-FR" sz="2400" dirty="0">
                <a:solidFill>
                  <a:srgbClr val="0000FF"/>
                </a:solidFill>
              </a:rPr>
              <a:t>In all </a:t>
            </a:r>
            <a:r>
              <a:rPr lang="fr-FR" altLang="fr-FR" sz="2400" dirty="0" err="1">
                <a:solidFill>
                  <a:srgbClr val="0000FF"/>
                </a:solidFill>
              </a:rPr>
              <a:t>weak</a:t>
            </a:r>
            <a:r>
              <a:rPr lang="fr-FR" altLang="fr-FR" sz="2400" dirty="0">
                <a:solidFill>
                  <a:srgbClr val="0000FF"/>
                </a:solidFill>
              </a:rPr>
              <a:t> </a:t>
            </a:r>
            <a:r>
              <a:rPr lang="fr-FR" altLang="fr-FR" sz="2400" dirty="0" err="1">
                <a:solidFill>
                  <a:srgbClr val="0000FF"/>
                </a:solidFill>
              </a:rPr>
              <a:t>processes</a:t>
            </a:r>
            <a:r>
              <a:rPr lang="fr-FR" altLang="fr-FR" sz="2400" dirty="0">
                <a:solidFill>
                  <a:srgbClr val="0000FF"/>
                </a:solidFill>
              </a:rPr>
              <a:t> </a:t>
            </a:r>
            <a:r>
              <a:rPr lang="fr-FR" altLang="fr-FR" sz="2400" dirty="0" err="1">
                <a:solidFill>
                  <a:srgbClr val="0000FF"/>
                </a:solidFill>
              </a:rPr>
              <a:t>they</a:t>
            </a:r>
            <a:r>
              <a:rPr lang="fr-FR" altLang="fr-FR" sz="2400" dirty="0">
                <a:solidFill>
                  <a:srgbClr val="0000FF"/>
                </a:solidFill>
              </a:rPr>
              <a:t> </a:t>
            </a:r>
            <a:r>
              <a:rPr lang="fr-FR" altLang="fr-FR" sz="2400" dirty="0" err="1">
                <a:solidFill>
                  <a:srgbClr val="0000FF"/>
                </a:solidFill>
              </a:rPr>
              <a:t>appear</a:t>
            </a:r>
            <a:r>
              <a:rPr lang="fr-FR" altLang="fr-FR" sz="2400" dirty="0">
                <a:solidFill>
                  <a:srgbClr val="0000FF"/>
                </a:solidFill>
              </a:rPr>
              <a:t> at the </a:t>
            </a:r>
            <a:r>
              <a:rPr lang="fr-FR" altLang="fr-FR" sz="2400" dirty="0" err="1">
                <a:solidFill>
                  <a:srgbClr val="0000FF"/>
                </a:solidFill>
              </a:rPr>
              <a:t>level</a:t>
            </a:r>
            <a:r>
              <a:rPr lang="fr-FR" altLang="fr-FR" sz="2400" dirty="0">
                <a:solidFill>
                  <a:srgbClr val="0000FF"/>
                </a:solidFill>
              </a:rPr>
              <a:t> U</a:t>
            </a:r>
            <a:r>
              <a:rPr lang="fr-FR" altLang="fr-FR" sz="2400" baseline="30000" dirty="0">
                <a:solidFill>
                  <a:srgbClr val="0000FF"/>
                </a:solidFill>
              </a:rPr>
              <a:t>2</a:t>
            </a:r>
            <a:r>
              <a:rPr lang="fr-FR" altLang="fr-FR" sz="2400" baseline="-25000" dirty="0">
                <a:solidFill>
                  <a:srgbClr val="0000FF"/>
                </a:solidFill>
              </a:rPr>
              <a:t>Nl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2204864"/>
            <a:ext cx="35495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dirty="0" err="1">
                <a:solidFill>
                  <a:srgbClr val="FF0066"/>
                </a:solidFill>
              </a:rPr>
              <a:t>Their</a:t>
            </a:r>
            <a:r>
              <a:rPr lang="fr-FR" altLang="fr-FR" sz="1600" dirty="0">
                <a:solidFill>
                  <a:srgbClr val="FF0066"/>
                </a:solidFill>
              </a:rPr>
              <a:t> mass </a:t>
            </a:r>
            <a:r>
              <a:rPr lang="fr-FR" altLang="fr-FR" sz="1600" dirty="0" err="1">
                <a:solidFill>
                  <a:srgbClr val="FF0066"/>
                </a:solidFill>
              </a:rPr>
              <a:t>is</a:t>
            </a:r>
            <a:r>
              <a:rPr lang="fr-FR" altLang="fr-FR" sz="1600" dirty="0">
                <a:solidFill>
                  <a:srgbClr val="FF0066"/>
                </a:solidFill>
              </a:rPr>
              <a:t> </a:t>
            </a:r>
            <a:r>
              <a:rPr lang="fr-FR" altLang="fr-FR" sz="1600" dirty="0" err="1">
                <a:solidFill>
                  <a:srgbClr val="FF0066"/>
                </a:solidFill>
              </a:rPr>
              <a:t>limited</a:t>
            </a:r>
            <a:r>
              <a:rPr lang="fr-FR" altLang="fr-FR" sz="1600" dirty="0">
                <a:solidFill>
                  <a:srgbClr val="FF0066"/>
                </a:solidFill>
              </a:rPr>
              <a:t> by </a:t>
            </a:r>
            <a:r>
              <a:rPr lang="fr-FR" altLang="fr-FR" sz="1600" dirty="0" err="1" smtClean="0">
                <a:solidFill>
                  <a:srgbClr val="FF0066"/>
                </a:solidFill>
              </a:rPr>
              <a:t>kinematics</a:t>
            </a:r>
            <a:r>
              <a:rPr lang="fr-FR" altLang="fr-FR" sz="1600" dirty="0" smtClean="0">
                <a:solidFill>
                  <a:srgbClr val="FF0066"/>
                </a:solidFill>
              </a:rPr>
              <a:t> in </a:t>
            </a:r>
            <a:r>
              <a:rPr lang="fr-FR" altLang="fr-FR" sz="1600" dirty="0" err="1" smtClean="0">
                <a:solidFill>
                  <a:srgbClr val="FF0066"/>
                </a:solidFill>
              </a:rPr>
              <a:t>poduction</a:t>
            </a:r>
            <a:r>
              <a:rPr lang="fr-FR" altLang="fr-FR" sz="1600" dirty="0" smtClean="0">
                <a:solidFill>
                  <a:srgbClr val="FF0066"/>
                </a:solidFill>
              </a:rPr>
              <a:t> </a:t>
            </a:r>
            <a:r>
              <a:rPr lang="fr-FR" altLang="fr-FR" sz="1600" dirty="0" err="1" smtClean="0">
                <a:solidFill>
                  <a:srgbClr val="FF0066"/>
                </a:solidFill>
              </a:rPr>
              <a:t>process</a:t>
            </a:r>
            <a:endParaRPr lang="fr-FR" altLang="fr-FR" sz="1600" dirty="0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 sz="1200" dirty="0"/>
              <a:t> </a:t>
            </a:r>
            <a:r>
              <a:rPr lang="fr-FR" altLang="fr-FR" sz="1200" dirty="0">
                <a:latin typeface="Symbol" pitchFamily="18" charset="2"/>
              </a:rPr>
              <a:t>p</a:t>
            </a:r>
            <a:r>
              <a:rPr lang="fr-FR" altLang="fr-FR" sz="1200" dirty="0"/>
              <a:t> </a:t>
            </a:r>
            <a:r>
              <a:rPr lang="fr-FR" altLang="fr-FR" sz="1200" dirty="0">
                <a:sym typeface="Symbol" pitchFamily="18" charset="2"/>
              </a:rPr>
              <a:t> </a:t>
            </a:r>
            <a:r>
              <a:rPr lang="fr-FR" altLang="fr-FR" sz="1200" dirty="0"/>
              <a:t>e N  		m(N) &lt; 130 MeV</a:t>
            </a:r>
            <a:r>
              <a:rPr lang="fr-FR" altLang="fr-FR" sz="1200" dirty="0" smtClean="0"/>
              <a:t>/ c</a:t>
            </a:r>
            <a:r>
              <a:rPr lang="fr-FR" altLang="fr-FR" sz="1200" baseline="30000" dirty="0" smtClean="0"/>
              <a:t>2</a:t>
            </a:r>
            <a:endParaRPr lang="fr-FR" altLang="fr-FR" sz="1200" dirty="0"/>
          </a:p>
          <a:p>
            <a:pPr>
              <a:spcBef>
                <a:spcPct val="50000"/>
              </a:spcBef>
            </a:pPr>
            <a:r>
              <a:rPr lang="fr-FR" altLang="fr-FR" sz="1200" dirty="0"/>
              <a:t> </a:t>
            </a:r>
            <a:r>
              <a:rPr lang="fr-FR" altLang="fr-FR" sz="1200" dirty="0">
                <a:latin typeface="Symbol" pitchFamily="18" charset="2"/>
              </a:rPr>
              <a:t>p</a:t>
            </a:r>
            <a:r>
              <a:rPr lang="fr-FR" altLang="fr-FR" sz="1200" dirty="0"/>
              <a:t> </a:t>
            </a:r>
            <a:r>
              <a:rPr lang="fr-FR" altLang="fr-FR" sz="1200" dirty="0">
                <a:sym typeface="Symbol" pitchFamily="18" charset="2"/>
              </a:rPr>
              <a:t></a:t>
            </a:r>
            <a:r>
              <a:rPr lang="fr-FR" altLang="fr-FR" sz="1200" dirty="0"/>
              <a:t> </a:t>
            </a:r>
            <a:r>
              <a:rPr lang="fr-FR" altLang="fr-FR" sz="1200" dirty="0">
                <a:latin typeface="Symbol" pitchFamily="18" charset="2"/>
              </a:rPr>
              <a:t>m</a:t>
            </a:r>
            <a:r>
              <a:rPr lang="fr-FR" altLang="fr-FR" sz="1200" dirty="0"/>
              <a:t> N		 m(N) &lt; 20 MeV/c</a:t>
            </a:r>
            <a:r>
              <a:rPr lang="fr-FR" altLang="fr-FR" sz="1200" baseline="30000" dirty="0"/>
              <a:t>2</a:t>
            </a:r>
            <a:endParaRPr lang="fr-FR" altLang="fr-FR" sz="1200" dirty="0"/>
          </a:p>
          <a:p>
            <a:pPr>
              <a:spcBef>
                <a:spcPct val="50000"/>
              </a:spcBef>
            </a:pPr>
            <a:r>
              <a:rPr lang="fr-FR" altLang="fr-FR" sz="1200" dirty="0"/>
              <a:t> K </a:t>
            </a:r>
            <a:r>
              <a:rPr lang="fr-FR" altLang="fr-FR" sz="1200" dirty="0">
                <a:sym typeface="Symbol" pitchFamily="18" charset="2"/>
              </a:rPr>
              <a:t></a:t>
            </a:r>
            <a:r>
              <a:rPr lang="fr-FR" altLang="fr-FR" sz="1200" dirty="0"/>
              <a:t> e N		 m(N) &lt; 450 MeV/c</a:t>
            </a:r>
            <a:r>
              <a:rPr lang="fr-FR" altLang="fr-FR" sz="1200" baseline="30000" dirty="0"/>
              <a:t>2</a:t>
            </a:r>
            <a:endParaRPr lang="fr-FR" altLang="fr-FR" sz="1200" dirty="0"/>
          </a:p>
          <a:p>
            <a:pPr>
              <a:spcBef>
                <a:spcPct val="50000"/>
              </a:spcBef>
            </a:pPr>
            <a:r>
              <a:rPr lang="fr-FR" altLang="fr-FR" sz="1200" dirty="0"/>
              <a:t> K </a:t>
            </a:r>
            <a:r>
              <a:rPr lang="fr-FR" altLang="fr-FR" sz="1200" dirty="0">
                <a:sym typeface="Symbol" pitchFamily="18" charset="2"/>
              </a:rPr>
              <a:t></a:t>
            </a:r>
            <a:r>
              <a:rPr lang="fr-FR" altLang="fr-FR" sz="1200" dirty="0"/>
              <a:t> </a:t>
            </a:r>
            <a:r>
              <a:rPr lang="fr-FR" altLang="fr-FR" sz="1200" dirty="0">
                <a:latin typeface="Symbol" pitchFamily="18" charset="2"/>
              </a:rPr>
              <a:t>m</a:t>
            </a:r>
            <a:r>
              <a:rPr lang="fr-FR" altLang="fr-FR" sz="1200" dirty="0"/>
              <a:t> N		 m(N) &lt; 350 MeV/c</a:t>
            </a:r>
            <a:r>
              <a:rPr lang="fr-FR" altLang="fr-FR" sz="1200" baseline="30000" dirty="0"/>
              <a:t>2</a:t>
            </a:r>
            <a:endParaRPr lang="fr-FR" altLang="fr-FR" sz="1200" dirty="0"/>
          </a:p>
          <a:p>
            <a:pPr>
              <a:spcBef>
                <a:spcPct val="50000"/>
              </a:spcBef>
            </a:pPr>
            <a:r>
              <a:rPr lang="fr-FR" altLang="fr-FR" sz="1200" dirty="0" smtClean="0"/>
              <a:t>…</a:t>
            </a:r>
            <a:r>
              <a:rPr lang="fr-FR" altLang="fr-FR" sz="1200" dirty="0" err="1" smtClean="0"/>
              <a:t>D</a:t>
            </a:r>
            <a:r>
              <a:rPr lang="fr-FR" altLang="fr-FR" sz="1200" baseline="-25000" dirty="0" err="1" smtClean="0"/>
              <a:t>s</a:t>
            </a:r>
            <a:r>
              <a:rPr lang="fr-FR" altLang="fr-FR" sz="1200" dirty="0" smtClean="0"/>
              <a:t> </a:t>
            </a:r>
            <a:r>
              <a:rPr lang="fr-FR" altLang="fr-FR" sz="1200" dirty="0">
                <a:sym typeface="Symbol" pitchFamily="18" charset="2"/>
              </a:rPr>
              <a:t></a:t>
            </a:r>
            <a:r>
              <a:rPr lang="fr-FR" altLang="fr-FR" sz="1200" dirty="0"/>
              <a:t> </a:t>
            </a:r>
            <a:r>
              <a:rPr lang="fr-FR" altLang="fr-FR" sz="1200" dirty="0" err="1" smtClean="0">
                <a:latin typeface="Symbol" pitchFamily="18" charset="2"/>
              </a:rPr>
              <a:t>t</a:t>
            </a:r>
            <a:r>
              <a:rPr lang="fr-FR" altLang="fr-FR" sz="1200" dirty="0" smtClean="0">
                <a:latin typeface="Symbol" pitchFamily="18" charset="2"/>
              </a:rPr>
              <a:t> </a:t>
            </a:r>
            <a:r>
              <a:rPr lang="fr-FR" altLang="fr-FR" sz="1200" dirty="0" smtClean="0"/>
              <a:t>N</a:t>
            </a:r>
            <a:r>
              <a:rPr lang="fr-FR" altLang="fr-FR" sz="1200" dirty="0"/>
              <a:t>		 m(N) &lt; </a:t>
            </a:r>
            <a:r>
              <a:rPr lang="fr-FR" altLang="fr-FR" sz="1200" dirty="0" smtClean="0"/>
              <a:t>180 MeV</a:t>
            </a:r>
            <a:r>
              <a:rPr lang="fr-FR" altLang="fr-FR" sz="1200" dirty="0"/>
              <a:t>/</a:t>
            </a:r>
            <a:r>
              <a:rPr lang="fr-FR" altLang="fr-FR" sz="1200" dirty="0" smtClean="0"/>
              <a:t>c</a:t>
            </a:r>
            <a:r>
              <a:rPr lang="fr-FR" altLang="fr-FR" sz="1200" baseline="30000" dirty="0" smtClean="0"/>
              <a:t>2</a:t>
            </a:r>
            <a:endParaRPr lang="fr-FR" altLang="fr-FR" sz="1200" dirty="0" smtClean="0"/>
          </a:p>
          <a:p>
            <a:pPr>
              <a:spcBef>
                <a:spcPct val="50000"/>
              </a:spcBef>
            </a:pPr>
            <a:r>
              <a:rPr lang="fr-FR" altLang="fr-FR" sz="1200" dirty="0" smtClean="0"/>
              <a:t> </a:t>
            </a:r>
            <a:r>
              <a:rPr lang="fr-FR" altLang="fr-FR" sz="1200" dirty="0"/>
              <a:t>W </a:t>
            </a:r>
            <a:r>
              <a:rPr lang="fr-FR" altLang="fr-FR" sz="1200" dirty="0">
                <a:sym typeface="Symbol" pitchFamily="18" charset="2"/>
              </a:rPr>
              <a:t></a:t>
            </a:r>
            <a:r>
              <a:rPr lang="fr-FR" altLang="fr-FR" sz="1200" dirty="0"/>
              <a:t> e N		 m(N) &lt; 80 </a:t>
            </a:r>
            <a:r>
              <a:rPr lang="fr-FR" altLang="fr-FR" sz="1200" dirty="0" err="1"/>
              <a:t>GeV</a:t>
            </a:r>
            <a:r>
              <a:rPr lang="fr-FR" altLang="fr-FR" sz="1200" dirty="0"/>
              <a:t>/c</a:t>
            </a:r>
            <a:r>
              <a:rPr lang="fr-FR" altLang="fr-FR" sz="1200" baseline="30000" dirty="0"/>
              <a:t>2</a:t>
            </a:r>
            <a:endParaRPr lang="fr-FR" alt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539552" y="450912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600" dirty="0" err="1">
                <a:solidFill>
                  <a:srgbClr val="FF0000"/>
                </a:solidFill>
              </a:rPr>
              <a:t>Their</a:t>
            </a:r>
            <a:r>
              <a:rPr lang="fr-FR" altLang="fr-FR" sz="1600" dirty="0">
                <a:solidFill>
                  <a:srgbClr val="FF0000"/>
                </a:solidFill>
              </a:rPr>
              <a:t> </a:t>
            </a:r>
            <a:r>
              <a:rPr lang="fr-FR" altLang="fr-FR" sz="1600" dirty="0" err="1">
                <a:solidFill>
                  <a:srgbClr val="FF0000"/>
                </a:solidFill>
              </a:rPr>
              <a:t>decay</a:t>
            </a:r>
            <a:r>
              <a:rPr lang="fr-FR" altLang="fr-FR" sz="1600" dirty="0">
                <a:solidFill>
                  <a:srgbClr val="FF0000"/>
                </a:solidFill>
              </a:rPr>
              <a:t> modes </a:t>
            </a:r>
            <a:r>
              <a:rPr lang="fr-FR" altLang="fr-FR" sz="1600" dirty="0" err="1">
                <a:solidFill>
                  <a:srgbClr val="FF0000"/>
                </a:solidFill>
              </a:rPr>
              <a:t>depend</a:t>
            </a:r>
            <a:r>
              <a:rPr lang="fr-FR" altLang="fr-FR" sz="1600" dirty="0">
                <a:solidFill>
                  <a:srgbClr val="FF0000"/>
                </a:solidFill>
              </a:rPr>
              <a:t> on </a:t>
            </a:r>
            <a:r>
              <a:rPr lang="fr-FR" altLang="fr-FR" sz="1600" dirty="0" err="1">
                <a:solidFill>
                  <a:srgbClr val="FF0000"/>
                </a:solidFill>
              </a:rPr>
              <a:t>their</a:t>
            </a:r>
            <a:r>
              <a:rPr lang="fr-FR" altLang="fr-FR" sz="1600" dirty="0">
                <a:solidFill>
                  <a:srgbClr val="FF0000"/>
                </a:solidFill>
              </a:rPr>
              <a:t> mass</a:t>
            </a:r>
          </a:p>
          <a:p>
            <a:pPr>
              <a:spcBef>
                <a:spcPct val="0"/>
              </a:spcBef>
            </a:pPr>
            <a:endParaRPr lang="fr-FR" altLang="fr-FR" sz="1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sz="1400" dirty="0"/>
              <a:t>m(N) &gt; 1.02 MeV/c</a:t>
            </a:r>
            <a:r>
              <a:rPr lang="fr-FR" altLang="fr-FR" sz="1400" baseline="30000" dirty="0"/>
              <a:t>2</a:t>
            </a:r>
            <a:r>
              <a:rPr lang="fr-FR" altLang="fr-FR" sz="1400" dirty="0"/>
              <a:t>             N </a:t>
            </a:r>
            <a:r>
              <a:rPr lang="fr-FR" altLang="fr-FR" sz="1400" dirty="0">
                <a:sym typeface="Symbol" pitchFamily="18" charset="2"/>
              </a:rPr>
              <a:t> </a:t>
            </a:r>
            <a:r>
              <a:rPr lang="fr-FR" altLang="fr-FR" sz="1400" dirty="0"/>
              <a:t>e</a:t>
            </a:r>
            <a:r>
              <a:rPr lang="fr-FR" altLang="fr-FR" sz="1400" baseline="30000" dirty="0"/>
              <a:t>+</a:t>
            </a:r>
            <a:r>
              <a:rPr lang="fr-FR" altLang="fr-FR" sz="1400" dirty="0"/>
              <a:t> e</a:t>
            </a:r>
            <a:r>
              <a:rPr lang="fr-FR" altLang="fr-FR" sz="1400" baseline="30000" dirty="0"/>
              <a:t>-</a:t>
            </a:r>
            <a:r>
              <a:rPr lang="fr-FR" altLang="fr-FR" sz="1400" dirty="0"/>
              <a:t> </a:t>
            </a:r>
            <a:r>
              <a:rPr lang="fr-FR" altLang="fr-FR" sz="1400" dirty="0">
                <a:latin typeface="Symbol" pitchFamily="18" charset="2"/>
              </a:rPr>
              <a:t>n</a:t>
            </a:r>
            <a:r>
              <a:rPr lang="fr-FR" altLang="fr-FR" sz="1400" baseline="-25000" dirty="0"/>
              <a:t>e</a:t>
            </a:r>
            <a:r>
              <a:rPr lang="fr-FR" altLang="fr-FR" sz="1400" dirty="0"/>
              <a:t> </a:t>
            </a:r>
          </a:p>
          <a:p>
            <a:pPr>
              <a:spcBef>
                <a:spcPct val="0"/>
              </a:spcBef>
            </a:pPr>
            <a:r>
              <a:rPr lang="fr-FR" altLang="fr-FR" sz="1400" dirty="0"/>
              <a:t>m(N) &gt; 106 MeV/c</a:t>
            </a:r>
            <a:r>
              <a:rPr lang="fr-FR" altLang="fr-FR" sz="1400" baseline="30000" dirty="0"/>
              <a:t>2</a:t>
            </a:r>
            <a:r>
              <a:rPr lang="fr-FR" altLang="fr-FR" sz="1400" dirty="0"/>
              <a:t>             N </a:t>
            </a:r>
            <a:r>
              <a:rPr lang="fr-FR" altLang="fr-FR" sz="1400" dirty="0">
                <a:sym typeface="Symbol" pitchFamily="18" charset="2"/>
              </a:rPr>
              <a:t> </a:t>
            </a:r>
            <a:r>
              <a:rPr lang="fr-FR" altLang="fr-FR" sz="1400" dirty="0">
                <a:latin typeface="Symbol" pitchFamily="18" charset="2"/>
                <a:sym typeface="Symbol" pitchFamily="18" charset="2"/>
              </a:rPr>
              <a:t>m</a:t>
            </a:r>
            <a:r>
              <a:rPr lang="fr-FR" altLang="fr-FR" sz="1400" baseline="30000" dirty="0"/>
              <a:t>+</a:t>
            </a:r>
            <a:r>
              <a:rPr lang="fr-FR" altLang="fr-FR" sz="1400" dirty="0"/>
              <a:t> e</a:t>
            </a:r>
            <a:r>
              <a:rPr lang="fr-FR" altLang="fr-FR" sz="1400" baseline="30000" dirty="0"/>
              <a:t>-</a:t>
            </a:r>
            <a:r>
              <a:rPr lang="fr-FR" altLang="fr-FR" sz="1400" dirty="0"/>
              <a:t> </a:t>
            </a:r>
            <a:r>
              <a:rPr lang="fr-FR" altLang="fr-FR" sz="1400" dirty="0">
                <a:latin typeface="Symbol" pitchFamily="18" charset="2"/>
              </a:rPr>
              <a:t>n</a:t>
            </a:r>
            <a:r>
              <a:rPr lang="fr-FR" altLang="fr-FR" sz="1400" baseline="-25000" dirty="0"/>
              <a:t>e</a:t>
            </a:r>
            <a:r>
              <a:rPr lang="fr-FR" altLang="fr-FR" sz="1400" dirty="0"/>
              <a:t> </a:t>
            </a:r>
          </a:p>
          <a:p>
            <a:pPr>
              <a:spcBef>
                <a:spcPct val="0"/>
              </a:spcBef>
            </a:pPr>
            <a:r>
              <a:rPr lang="fr-FR" altLang="fr-FR" sz="1400" dirty="0"/>
              <a:t>m(N) &gt; 140 MeV/c</a:t>
            </a:r>
            <a:r>
              <a:rPr lang="fr-FR" altLang="fr-FR" sz="1400" baseline="30000" dirty="0"/>
              <a:t>2</a:t>
            </a:r>
            <a:r>
              <a:rPr lang="fr-FR" altLang="fr-FR" sz="1400" dirty="0"/>
              <a:t>             N </a:t>
            </a:r>
            <a:r>
              <a:rPr lang="fr-FR" altLang="fr-FR" sz="1400" dirty="0">
                <a:sym typeface="Symbol" pitchFamily="18" charset="2"/>
              </a:rPr>
              <a:t> </a:t>
            </a:r>
            <a:r>
              <a:rPr lang="fr-FR" altLang="fr-FR" sz="1400" dirty="0">
                <a:latin typeface="Symbol" pitchFamily="18" charset="2"/>
              </a:rPr>
              <a:t>p</a:t>
            </a:r>
            <a:r>
              <a:rPr lang="fr-FR" altLang="fr-FR" sz="1400" baseline="30000" dirty="0"/>
              <a:t>+</a:t>
            </a:r>
            <a:r>
              <a:rPr lang="fr-FR" altLang="fr-FR" sz="1400" dirty="0"/>
              <a:t> e</a:t>
            </a:r>
            <a:r>
              <a:rPr lang="fr-FR" altLang="fr-FR" sz="1400" baseline="30000" dirty="0"/>
              <a:t>-</a:t>
            </a:r>
            <a:r>
              <a:rPr lang="fr-FR" altLang="fr-FR" sz="1400" dirty="0"/>
              <a:t>  </a:t>
            </a:r>
          </a:p>
          <a:p>
            <a:pPr>
              <a:spcBef>
                <a:spcPct val="0"/>
              </a:spcBef>
            </a:pPr>
            <a:r>
              <a:rPr lang="fr-FR" altLang="fr-FR" sz="1400" dirty="0"/>
              <a:t>m(N) &gt; 220 MeV/c</a:t>
            </a:r>
            <a:r>
              <a:rPr lang="fr-FR" altLang="fr-FR" sz="1400" baseline="30000" dirty="0"/>
              <a:t>2</a:t>
            </a:r>
            <a:r>
              <a:rPr lang="fr-FR" altLang="fr-FR" sz="1400" dirty="0"/>
              <a:t>             N </a:t>
            </a:r>
            <a:r>
              <a:rPr lang="fr-FR" altLang="fr-FR" sz="1400" dirty="0">
                <a:sym typeface="Symbol" pitchFamily="18" charset="2"/>
              </a:rPr>
              <a:t> </a:t>
            </a:r>
            <a:r>
              <a:rPr lang="fr-FR" altLang="fr-FR" sz="1400" dirty="0">
                <a:latin typeface="Symbol" pitchFamily="18" charset="2"/>
              </a:rPr>
              <a:t>m</a:t>
            </a:r>
            <a:r>
              <a:rPr lang="fr-FR" altLang="fr-FR" sz="1400" baseline="30000" dirty="0"/>
              <a:t>+</a:t>
            </a:r>
            <a:r>
              <a:rPr lang="fr-FR" altLang="fr-FR" sz="1400" dirty="0"/>
              <a:t> </a:t>
            </a:r>
            <a:r>
              <a:rPr lang="fr-FR" altLang="fr-FR" sz="1400" dirty="0">
                <a:latin typeface="Symbol" pitchFamily="18" charset="2"/>
              </a:rPr>
              <a:t>m</a:t>
            </a:r>
            <a:r>
              <a:rPr lang="fr-FR" altLang="fr-FR" sz="1400" baseline="30000" dirty="0"/>
              <a:t>-</a:t>
            </a:r>
            <a:r>
              <a:rPr lang="fr-FR" altLang="fr-FR" sz="1400" dirty="0"/>
              <a:t> </a:t>
            </a:r>
            <a:r>
              <a:rPr lang="fr-FR" altLang="fr-FR" sz="1400" dirty="0">
                <a:latin typeface="Symbol" pitchFamily="18" charset="2"/>
              </a:rPr>
              <a:t>n</a:t>
            </a:r>
            <a:r>
              <a:rPr lang="fr-FR" altLang="fr-FR" sz="1400" baseline="-25000" dirty="0">
                <a:latin typeface="Symbol" pitchFamily="18" charset="2"/>
              </a:rPr>
              <a:t>m</a:t>
            </a:r>
            <a:r>
              <a:rPr lang="fr-FR" altLang="fr-FR" sz="1400" dirty="0"/>
              <a:t> </a:t>
            </a:r>
          </a:p>
          <a:p>
            <a:pPr>
              <a:spcBef>
                <a:spcPct val="0"/>
              </a:spcBef>
            </a:pPr>
            <a:endParaRPr lang="fr-FR" altLang="fr-FR" sz="1400" dirty="0"/>
          </a:p>
          <a:p>
            <a:pPr>
              <a:spcBef>
                <a:spcPct val="0"/>
              </a:spcBef>
            </a:pPr>
            <a:r>
              <a:rPr lang="fr-FR" altLang="fr-FR" sz="1400" dirty="0"/>
              <a:t>m(N) &lt; 1.02 MeV/c</a:t>
            </a:r>
            <a:r>
              <a:rPr lang="fr-FR" altLang="fr-FR" sz="1400" baseline="30000" dirty="0"/>
              <a:t>2</a:t>
            </a:r>
            <a:r>
              <a:rPr lang="fr-FR" altLang="fr-FR" sz="1400" dirty="0"/>
              <a:t>             N </a:t>
            </a:r>
            <a:r>
              <a:rPr lang="fr-FR" altLang="fr-FR" sz="1400" dirty="0">
                <a:sym typeface="Symbol" pitchFamily="18" charset="2"/>
              </a:rPr>
              <a:t> </a:t>
            </a:r>
            <a:r>
              <a:rPr lang="fr-FR" altLang="fr-FR" sz="1400" dirty="0">
                <a:latin typeface="Symbol" pitchFamily="18" charset="2"/>
                <a:sym typeface="Symbol" pitchFamily="18" charset="2"/>
              </a:rPr>
              <a:t>g</a:t>
            </a:r>
            <a:r>
              <a:rPr lang="fr-FR" altLang="fr-FR" sz="1400" dirty="0"/>
              <a:t> </a:t>
            </a:r>
            <a:r>
              <a:rPr lang="fr-FR" altLang="fr-FR" sz="1400" dirty="0">
                <a:latin typeface="Symbol" pitchFamily="18" charset="2"/>
              </a:rPr>
              <a:t>n</a:t>
            </a:r>
            <a:endParaRPr lang="fr-FR" alt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6228184" y="623731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PS191-CERN 1984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96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Lifetime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30/05/2017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Blois J. Chauveau  SHiP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1907704" y="2348880"/>
            <a:ext cx="5646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Symbol" charset="2"/>
                <a:cs typeface="Symbol" charset="2"/>
              </a:rPr>
              <a:t>T</a:t>
            </a:r>
            <a:r>
              <a:rPr lang="fr-FR" sz="4400" baseline="-25000" dirty="0" smtClean="0"/>
              <a:t>H</a:t>
            </a:r>
            <a:r>
              <a:rPr lang="fr-FR" sz="4400" dirty="0" smtClean="0"/>
              <a:t> = </a:t>
            </a:r>
            <a:r>
              <a:rPr lang="fr-FR" sz="4400" dirty="0">
                <a:latin typeface="Symbol" charset="2"/>
                <a:cs typeface="Symbol" charset="2"/>
              </a:rPr>
              <a:t>T</a:t>
            </a:r>
            <a:r>
              <a:rPr lang="fr-FR" sz="4400" baseline="-25000" dirty="0" smtClean="0">
                <a:latin typeface="Symbol" charset="2"/>
                <a:cs typeface="Symbol" charset="2"/>
              </a:rPr>
              <a:t>m</a:t>
            </a:r>
            <a:r>
              <a:rPr lang="fr-FR" sz="4400" dirty="0" smtClean="0"/>
              <a:t> ( </a:t>
            </a:r>
            <a:r>
              <a:rPr lang="fr-FR" sz="4400" dirty="0" err="1" smtClean="0"/>
              <a:t>m</a:t>
            </a:r>
            <a:r>
              <a:rPr lang="fr-FR" sz="4400" baseline="-25000" dirty="0" err="1" smtClean="0"/>
              <a:t>H</a:t>
            </a:r>
            <a:r>
              <a:rPr lang="fr-FR" sz="4400" dirty="0" smtClean="0"/>
              <a:t>/m</a:t>
            </a:r>
            <a:r>
              <a:rPr lang="fr-FR" sz="4400" baseline="-25000" dirty="0" smtClean="0">
                <a:latin typeface="Symbol" charset="2"/>
                <a:cs typeface="Symbol" charset="2"/>
              </a:rPr>
              <a:t>m</a:t>
            </a:r>
            <a:r>
              <a:rPr lang="fr-FR" sz="4400" dirty="0" smtClean="0"/>
              <a:t>)</a:t>
            </a:r>
            <a:r>
              <a:rPr lang="fr-FR" sz="4400" baseline="30000" dirty="0" smtClean="0"/>
              <a:t>-5</a:t>
            </a:r>
            <a:r>
              <a:rPr lang="fr-FR" sz="4400" dirty="0" smtClean="0"/>
              <a:t> 1/ U</a:t>
            </a:r>
            <a:r>
              <a:rPr lang="fr-FR" sz="4400" baseline="30000" dirty="0" smtClean="0"/>
              <a:t>2</a:t>
            </a:r>
            <a:endParaRPr lang="fr-FR" sz="4400" baseline="30000" dirty="0"/>
          </a:p>
        </p:txBody>
      </p:sp>
    </p:spTree>
    <p:extLst>
      <p:ext uri="{BB962C8B-B14F-4D97-AF65-F5344CB8AC3E}">
        <p14:creationId xmlns:p14="http://schemas.microsoft.com/office/powerpoint/2010/main" val="301192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Limits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88224" y="6675437"/>
            <a:ext cx="2133600" cy="365125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196534"/>
            <a:ext cx="1603375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32" y="1628799"/>
            <a:ext cx="2548776" cy="17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002065"/>
            <a:ext cx="21066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841" y="692696"/>
            <a:ext cx="1754187" cy="32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79449"/>
            <a:ext cx="4571999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40507"/>
            <a:ext cx="2016224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7" y="4222030"/>
            <a:ext cx="270986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25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Continued</a:t>
            </a:r>
            <a:r>
              <a:rPr lang="fr-FR" dirty="0" smtClean="0">
                <a:solidFill>
                  <a:srgbClr val="FF0000"/>
                </a:solidFill>
              </a:rPr>
              <a:t>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4199"/>
            <a:ext cx="391318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0731" y="1751011"/>
            <a:ext cx="2684463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1" y="4001616"/>
            <a:ext cx="29622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27153"/>
            <a:ext cx="3115674" cy="1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45" y="4139207"/>
            <a:ext cx="26892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91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 </a:t>
            </a:r>
            <a:r>
              <a:rPr lang="fr-FR" dirty="0" err="1" smtClean="0">
                <a:solidFill>
                  <a:srgbClr val="FF0000"/>
                </a:solidFill>
              </a:rPr>
              <a:t>naive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consideration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30/05/2017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Blois J. Chauveau  SHiP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16216" y="6093296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1484784"/>
            <a:ext cx="77768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Nucleosynthesis</a:t>
            </a:r>
            <a:r>
              <a:rPr lang="fr-FR" sz="2800" dirty="0" smtClean="0"/>
              <a:t>    </a:t>
            </a:r>
            <a:r>
              <a:rPr lang="fr-FR" sz="2800" dirty="0" err="1" smtClean="0"/>
              <a:t>N</a:t>
            </a:r>
            <a:r>
              <a:rPr lang="fr-FR" sz="2800" baseline="-25000" dirty="0" err="1" smtClean="0"/>
              <a:t>had</a:t>
            </a:r>
            <a:r>
              <a:rPr lang="fr-FR" sz="2800" dirty="0" smtClean="0"/>
              <a:t>/</a:t>
            </a:r>
            <a:r>
              <a:rPr lang="fr-FR" sz="2800" dirty="0" err="1" smtClean="0"/>
              <a:t>N</a:t>
            </a:r>
            <a:r>
              <a:rPr lang="fr-FR" sz="2800" dirty="0" err="1" smtClean="0">
                <a:latin typeface="Symbol" charset="2"/>
                <a:cs typeface="Symbol" charset="2"/>
              </a:rPr>
              <a:t>g</a:t>
            </a:r>
            <a:r>
              <a:rPr lang="fr-FR" sz="2800" dirty="0" smtClean="0"/>
              <a:t> = 2 10</a:t>
            </a:r>
            <a:r>
              <a:rPr lang="fr-FR" sz="2800" baseline="30000" dirty="0" smtClean="0"/>
              <a:t>-9</a:t>
            </a:r>
          </a:p>
          <a:p>
            <a:r>
              <a:rPr lang="fr-FR" sz="2800" dirty="0" err="1"/>
              <a:t>N</a:t>
            </a:r>
            <a:r>
              <a:rPr lang="fr-FR" sz="2800" dirty="0" err="1">
                <a:latin typeface="Symbol" charset="2"/>
                <a:cs typeface="Symbol" charset="2"/>
              </a:rPr>
              <a:t>g</a:t>
            </a:r>
            <a:r>
              <a:rPr lang="fr-FR" sz="2800" dirty="0" smtClean="0"/>
              <a:t> = 400/cm</a:t>
            </a:r>
            <a:r>
              <a:rPr lang="fr-FR" sz="2800" baseline="30000" dirty="0" smtClean="0"/>
              <a:t>3</a:t>
            </a:r>
          </a:p>
          <a:p>
            <a:r>
              <a:rPr lang="fr-FR" sz="2800" dirty="0" err="1" smtClean="0"/>
              <a:t>N</a:t>
            </a:r>
            <a:r>
              <a:rPr lang="fr-FR" sz="2800" baseline="-25000" dirty="0" err="1" smtClean="0">
                <a:latin typeface="Symbol" charset="2"/>
                <a:cs typeface="Symbol" charset="2"/>
              </a:rPr>
              <a:t>n</a:t>
            </a:r>
            <a:r>
              <a:rPr lang="fr-FR" sz="2800" baseline="-25000" dirty="0" err="1" smtClean="0"/>
              <a:t>e</a:t>
            </a:r>
            <a:r>
              <a:rPr lang="fr-FR" sz="2800" dirty="0" smtClean="0"/>
              <a:t> = 100/cm</a:t>
            </a:r>
            <a:r>
              <a:rPr lang="fr-FR" sz="2800" baseline="30000" dirty="0" smtClean="0"/>
              <a:t>3</a:t>
            </a:r>
          </a:p>
          <a:p>
            <a:r>
              <a:rPr lang="fr-FR" sz="2800" dirty="0" smtClean="0"/>
              <a:t>Assume WDM </a:t>
            </a:r>
            <a:r>
              <a:rPr lang="fr-FR" sz="2800" dirty="0" err="1" smtClean="0"/>
              <a:t>with</a:t>
            </a:r>
            <a:r>
              <a:rPr lang="fr-FR" sz="2800" dirty="0" smtClean="0"/>
              <a:t> N of mass m=10 </a:t>
            </a:r>
            <a:r>
              <a:rPr lang="fr-FR" sz="2800" dirty="0" err="1" smtClean="0"/>
              <a:t>keV</a:t>
            </a:r>
            <a:endParaRPr lang="fr-FR" sz="2800" dirty="0" smtClean="0"/>
          </a:p>
          <a:p>
            <a:r>
              <a:rPr lang="fr-FR" sz="2800" dirty="0" err="1" smtClean="0">
                <a:latin typeface="Symbol" charset="2"/>
                <a:cs typeface="Symbol" charset="2"/>
              </a:rPr>
              <a:t>S</a:t>
            </a:r>
            <a:r>
              <a:rPr lang="fr-FR" sz="2800" dirty="0" err="1" smtClean="0"/>
              <a:t>m</a:t>
            </a:r>
            <a:r>
              <a:rPr lang="fr-FR" sz="2800" baseline="-25000" dirty="0" err="1" smtClean="0"/>
              <a:t>N</a:t>
            </a:r>
            <a:r>
              <a:rPr lang="fr-FR" sz="2800" dirty="0" smtClean="0"/>
              <a:t> = 25%</a:t>
            </a:r>
          </a:p>
          <a:p>
            <a:r>
              <a:rPr lang="fr-FR" sz="2800" dirty="0" err="1" smtClean="0">
                <a:latin typeface="Symbol" charset="2"/>
                <a:cs typeface="Symbol" charset="2"/>
              </a:rPr>
              <a:t>S</a:t>
            </a:r>
            <a:r>
              <a:rPr lang="fr-FR" sz="2800" dirty="0" err="1" smtClean="0"/>
              <a:t>m</a:t>
            </a:r>
            <a:r>
              <a:rPr lang="fr-FR" sz="2800" baseline="-25000" dirty="0" err="1" smtClean="0"/>
              <a:t>had</a:t>
            </a:r>
            <a:r>
              <a:rPr lang="fr-FR" sz="2800" dirty="0" smtClean="0"/>
              <a:t> = 5%</a:t>
            </a:r>
          </a:p>
          <a:p>
            <a:r>
              <a:rPr lang="fr-FR" sz="2800" dirty="0" smtClean="0"/>
              <a:t>N</a:t>
            </a:r>
            <a:r>
              <a:rPr lang="fr-FR" sz="2800" baseline="-25000" dirty="0" smtClean="0"/>
              <a:t>N</a:t>
            </a:r>
            <a:r>
              <a:rPr lang="fr-FR" sz="2800" dirty="0"/>
              <a:t>/</a:t>
            </a:r>
            <a:r>
              <a:rPr lang="fr-FR" sz="2800" dirty="0" err="1"/>
              <a:t>N</a:t>
            </a:r>
            <a:r>
              <a:rPr lang="fr-FR" sz="2800" baseline="-25000" dirty="0" err="1"/>
              <a:t>had</a:t>
            </a:r>
            <a:r>
              <a:rPr lang="fr-FR" sz="2800" dirty="0" smtClean="0"/>
              <a:t> = 5 10</a:t>
            </a:r>
            <a:r>
              <a:rPr lang="fr-FR" sz="2800" baseline="30000" dirty="0" smtClean="0"/>
              <a:t>6</a:t>
            </a:r>
            <a:r>
              <a:rPr lang="fr-FR" sz="2800" dirty="0" smtClean="0"/>
              <a:t>/m(</a:t>
            </a:r>
            <a:r>
              <a:rPr lang="fr-FR" sz="2800" dirty="0" err="1" smtClean="0"/>
              <a:t>keV</a:t>
            </a:r>
            <a:r>
              <a:rPr lang="fr-FR" sz="2800" dirty="0" smtClean="0"/>
              <a:t>)</a:t>
            </a:r>
          </a:p>
          <a:p>
            <a:endParaRPr lang="fr-FR" sz="2800" dirty="0"/>
          </a:p>
          <a:p>
            <a:r>
              <a:rPr lang="fr-FR" sz="2800" dirty="0" smtClean="0"/>
              <a:t>N</a:t>
            </a:r>
            <a:r>
              <a:rPr lang="fr-FR" sz="2800" baseline="-25000" dirty="0" smtClean="0"/>
              <a:t>N</a:t>
            </a:r>
            <a:r>
              <a:rPr lang="fr-FR" sz="2800" dirty="0"/>
              <a:t>/</a:t>
            </a:r>
            <a:r>
              <a:rPr lang="fr-FR" sz="2800" dirty="0" err="1"/>
              <a:t>N</a:t>
            </a:r>
            <a:r>
              <a:rPr lang="fr-FR" sz="2800" baseline="-25000" dirty="0" err="1">
                <a:latin typeface="Symbol" charset="2"/>
                <a:cs typeface="Symbol" charset="2"/>
              </a:rPr>
              <a:t>n</a:t>
            </a:r>
            <a:r>
              <a:rPr lang="fr-FR" sz="2800" baseline="-25000" dirty="0" err="1"/>
              <a:t>e</a:t>
            </a:r>
            <a:r>
              <a:rPr lang="fr-FR" sz="2800" dirty="0" smtClean="0"/>
              <a:t> = N</a:t>
            </a:r>
            <a:r>
              <a:rPr lang="fr-FR" sz="2800" baseline="-25000" dirty="0" smtClean="0"/>
              <a:t>N</a:t>
            </a:r>
            <a:r>
              <a:rPr lang="fr-FR" sz="2800" dirty="0"/>
              <a:t>/</a:t>
            </a:r>
            <a:r>
              <a:rPr lang="fr-FR" sz="2800" dirty="0" err="1"/>
              <a:t>N</a:t>
            </a:r>
            <a:r>
              <a:rPr lang="fr-FR" sz="2800" baseline="-25000" dirty="0" err="1"/>
              <a:t>had</a:t>
            </a:r>
            <a:r>
              <a:rPr lang="fr-FR" sz="2800" dirty="0"/>
              <a:t> </a:t>
            </a:r>
            <a:r>
              <a:rPr lang="fr-FR" sz="2800" dirty="0" err="1"/>
              <a:t>N</a:t>
            </a:r>
            <a:r>
              <a:rPr lang="fr-FR" sz="2800" baseline="-25000" dirty="0" err="1"/>
              <a:t>had</a:t>
            </a:r>
            <a:r>
              <a:rPr lang="fr-FR" sz="2800" dirty="0" smtClean="0"/>
              <a:t>/</a:t>
            </a:r>
            <a:r>
              <a:rPr lang="fr-FR" sz="2800" dirty="0" err="1"/>
              <a:t>N</a:t>
            </a:r>
            <a:r>
              <a:rPr lang="fr-FR" sz="2800" dirty="0" err="1">
                <a:latin typeface="Symbol" charset="2"/>
                <a:cs typeface="Symbol" charset="2"/>
              </a:rPr>
              <a:t>g</a:t>
            </a:r>
            <a:r>
              <a:rPr lang="fr-FR" sz="2800" dirty="0"/>
              <a:t> </a:t>
            </a:r>
            <a:r>
              <a:rPr lang="fr-FR" sz="2800" dirty="0" err="1"/>
              <a:t>N</a:t>
            </a:r>
            <a:r>
              <a:rPr lang="fr-FR" sz="2800" dirty="0" err="1">
                <a:latin typeface="Symbol" charset="2"/>
                <a:cs typeface="Symbol" charset="2"/>
              </a:rPr>
              <a:t>g</a:t>
            </a:r>
            <a:r>
              <a:rPr lang="fr-FR" sz="2800" dirty="0"/>
              <a:t>/</a:t>
            </a:r>
            <a:r>
              <a:rPr lang="fr-FR" sz="2800" dirty="0" err="1"/>
              <a:t>N</a:t>
            </a:r>
            <a:r>
              <a:rPr lang="fr-FR" sz="2800" baseline="-25000" dirty="0" err="1">
                <a:latin typeface="Symbol" charset="2"/>
                <a:cs typeface="Symbol" charset="2"/>
              </a:rPr>
              <a:t>n</a:t>
            </a:r>
            <a:r>
              <a:rPr lang="fr-FR" sz="2800" baseline="-25000" dirty="0" err="1"/>
              <a:t>e</a:t>
            </a:r>
            <a:r>
              <a:rPr lang="fr-FR" sz="2800" dirty="0" smtClean="0"/>
              <a:t> = </a:t>
            </a:r>
            <a:r>
              <a:rPr lang="fr-FR" sz="2800" dirty="0" smtClean="0"/>
              <a:t>40 </a:t>
            </a:r>
            <a:r>
              <a:rPr lang="fr-FR" sz="2800" dirty="0" smtClean="0"/>
              <a:t>10</a:t>
            </a:r>
            <a:r>
              <a:rPr lang="fr-FR" sz="2800" baseline="30000" dirty="0" smtClean="0"/>
              <a:t>-3</a:t>
            </a:r>
            <a:r>
              <a:rPr lang="fr-FR" sz="2800" dirty="0" smtClean="0"/>
              <a:t> </a:t>
            </a:r>
            <a:r>
              <a:rPr lang="fr-FR" sz="2800" dirty="0" smtClean="0"/>
              <a:t>/m</a:t>
            </a:r>
          </a:p>
          <a:p>
            <a:endParaRPr lang="fr-FR" sz="2800" dirty="0" smtClean="0"/>
          </a:p>
          <a:p>
            <a:r>
              <a:rPr lang="fr-FR" sz="2800" dirty="0"/>
              <a:t>	</a:t>
            </a:r>
            <a:r>
              <a:rPr lang="fr-FR" sz="2800" dirty="0" smtClean="0"/>
              <a:t>		</a:t>
            </a:r>
            <a:r>
              <a:rPr lang="fr-FR" sz="2800" dirty="0" smtClean="0">
                <a:solidFill>
                  <a:srgbClr val="FF0000"/>
                </a:solidFill>
              </a:rPr>
              <a:t>4 10</a:t>
            </a:r>
            <a:r>
              <a:rPr lang="fr-FR" sz="2800" baseline="30000" dirty="0" smtClean="0">
                <a:solidFill>
                  <a:srgbClr val="FF0000"/>
                </a:solidFill>
              </a:rPr>
              <a:t>-3</a:t>
            </a:r>
            <a:r>
              <a:rPr lang="fr-FR" sz="2800" dirty="0" smtClean="0">
                <a:solidFill>
                  <a:srgbClr val="FF0000"/>
                </a:solidFill>
              </a:rPr>
              <a:t> =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U</a:t>
            </a:r>
            <a:r>
              <a:rPr lang="fr-FR" sz="2800" baseline="30000" dirty="0" smtClean="0">
                <a:solidFill>
                  <a:srgbClr val="FF0000"/>
                </a:solidFill>
              </a:rPr>
              <a:t>2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6590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>
                <a:solidFill>
                  <a:srgbClr val="FF0000"/>
                </a:solidFill>
              </a:rPr>
              <a:t>Future at </a:t>
            </a:r>
            <a:r>
              <a:rPr lang="fr-FR" altLang="fr-FR" dirty="0" err="1">
                <a:solidFill>
                  <a:srgbClr val="FF0000"/>
                </a:solidFill>
              </a:rPr>
              <a:t>accelerator</a:t>
            </a:r>
            <a:r>
              <a:rPr lang="fr-FR" altLang="fr-FR" dirty="0">
                <a:solidFill>
                  <a:srgbClr val="FF0000"/>
                </a:solidFill>
              </a:rPr>
              <a:t>:</a:t>
            </a:r>
            <a:br>
              <a:rPr lang="fr-FR" altLang="fr-FR" dirty="0">
                <a:solidFill>
                  <a:srgbClr val="FF0000"/>
                </a:solidFill>
              </a:rPr>
            </a:br>
            <a:r>
              <a:rPr lang="fr-FR" altLang="fr-FR" dirty="0" smtClean="0">
                <a:solidFill>
                  <a:srgbClr val="FF0000"/>
                </a:solidFill>
              </a:rPr>
              <a:t>NA62 </a:t>
            </a:r>
            <a:r>
              <a:rPr lang="fr-FR" altLang="fr-FR" dirty="0" err="1" smtClean="0">
                <a:solidFill>
                  <a:srgbClr val="FF0000"/>
                </a:solidFill>
              </a:rPr>
              <a:t>then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r>
              <a:rPr lang="fr-FR" altLang="fr-FR" dirty="0" err="1" smtClean="0">
                <a:solidFill>
                  <a:srgbClr val="FF0000"/>
                </a:solidFill>
              </a:rPr>
              <a:t>SHiP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r>
              <a:rPr lang="fr-FR" altLang="fr-FR" dirty="0">
                <a:solidFill>
                  <a:srgbClr val="FF0000"/>
                </a:solidFill>
              </a:rPr>
              <a:t>(</a:t>
            </a:r>
            <a:r>
              <a:rPr lang="fr-FR" altLang="fr-FR" sz="3100" dirty="0" err="1">
                <a:solidFill>
                  <a:srgbClr val="FF0000"/>
                </a:solidFill>
              </a:rPr>
              <a:t>Search</a:t>
            </a:r>
            <a:r>
              <a:rPr lang="fr-FR" altLang="fr-FR" sz="3100" dirty="0">
                <a:solidFill>
                  <a:srgbClr val="FF0000"/>
                </a:solidFill>
              </a:rPr>
              <a:t> for </a:t>
            </a:r>
            <a:r>
              <a:rPr lang="fr-FR" altLang="fr-FR" sz="3100" dirty="0" err="1" smtClean="0">
                <a:solidFill>
                  <a:srgbClr val="FF0000"/>
                </a:solidFill>
              </a:rPr>
              <a:t>HIdden</a:t>
            </a:r>
            <a:r>
              <a:rPr lang="fr-FR" altLang="fr-FR" sz="3100" dirty="0" smtClean="0">
                <a:solidFill>
                  <a:srgbClr val="FF0000"/>
                </a:solidFill>
              </a:rPr>
              <a:t> </a:t>
            </a:r>
            <a:r>
              <a:rPr lang="fr-FR" altLang="fr-FR" sz="3100" dirty="0" err="1" smtClean="0">
                <a:solidFill>
                  <a:srgbClr val="FF0000"/>
                </a:solidFill>
              </a:rPr>
              <a:t>Particles</a:t>
            </a:r>
            <a:r>
              <a:rPr lang="fr-FR" altLang="fr-FR" dirty="0">
                <a:solidFill>
                  <a:srgbClr val="FF0000"/>
                </a:solidFill>
              </a:rPr>
              <a:t>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49" y="1772816"/>
            <a:ext cx="44481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67225"/>
            <a:ext cx="29527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92600"/>
            <a:ext cx="22748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03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605</Words>
  <Application>Microsoft Macintosh PowerPoint</Application>
  <PresentationFormat>Présentation à l'écran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Lifetime</vt:lpstr>
      <vt:lpstr>Limits</vt:lpstr>
      <vt:lpstr>Continued…</vt:lpstr>
      <vt:lpstr>A naive consideration</vt:lpstr>
      <vt:lpstr>Future at accelerator: NA62 then SHiP (Search for HIdden Particles)</vt:lpstr>
      <vt:lpstr>Présentation PowerPoint</vt:lpstr>
      <vt:lpstr>Detector reoptimization</vt:lpstr>
      <vt:lpstr>Présentation PowerPoint</vt:lpstr>
      <vt:lpstr>Perspectives</vt:lpstr>
      <vt:lpstr>Expected limits</vt:lpstr>
      <vt:lpstr>Physics proposal plots</vt:lpstr>
      <vt:lpstr>Conclusion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</dc:title>
  <dc:creator>Jacques Chauveau</dc:creator>
  <cp:lastModifiedBy>user</cp:lastModifiedBy>
  <cp:revision>152</cp:revision>
  <dcterms:created xsi:type="dcterms:W3CDTF">2016-09-27T12:29:23Z</dcterms:created>
  <dcterms:modified xsi:type="dcterms:W3CDTF">2017-07-21T04:04:01Z</dcterms:modified>
</cp:coreProperties>
</file>