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6" r:id="rId2"/>
    <p:sldId id="273" r:id="rId3"/>
    <p:sldId id="258" r:id="rId4"/>
    <p:sldId id="262" r:id="rId5"/>
    <p:sldId id="260" r:id="rId6"/>
    <p:sldId id="334" r:id="rId7"/>
    <p:sldId id="335" r:id="rId8"/>
    <p:sldId id="264" r:id="rId9"/>
    <p:sldId id="336" r:id="rId10"/>
    <p:sldId id="337" r:id="rId11"/>
    <p:sldId id="261" r:id="rId12"/>
    <p:sldId id="372" r:id="rId13"/>
    <p:sldId id="263" r:id="rId14"/>
    <p:sldId id="266" r:id="rId15"/>
    <p:sldId id="265" r:id="rId16"/>
    <p:sldId id="281" r:id="rId17"/>
    <p:sldId id="280" r:id="rId18"/>
    <p:sldId id="277" r:id="rId19"/>
    <p:sldId id="267" r:id="rId20"/>
    <p:sldId id="275" r:id="rId21"/>
    <p:sldId id="276" r:id="rId22"/>
    <p:sldId id="268" r:id="rId23"/>
    <p:sldId id="282" r:id="rId24"/>
    <p:sldId id="340" r:id="rId25"/>
    <p:sldId id="314" r:id="rId26"/>
    <p:sldId id="373" r:id="rId27"/>
    <p:sldId id="284" r:id="rId28"/>
    <p:sldId id="307" r:id="rId29"/>
    <p:sldId id="286" r:id="rId30"/>
    <p:sldId id="338" r:id="rId31"/>
    <p:sldId id="283" r:id="rId32"/>
    <p:sldId id="303" r:id="rId33"/>
    <p:sldId id="304" r:id="rId34"/>
    <p:sldId id="288" r:id="rId35"/>
    <p:sldId id="300" r:id="rId36"/>
    <p:sldId id="301" r:id="rId37"/>
    <p:sldId id="305" r:id="rId38"/>
    <p:sldId id="306" r:id="rId39"/>
    <p:sldId id="311" r:id="rId40"/>
    <p:sldId id="312" r:id="rId41"/>
    <p:sldId id="310" r:id="rId42"/>
    <p:sldId id="331" r:id="rId43"/>
    <p:sldId id="259" r:id="rId44"/>
  </p:sldIdLst>
  <p:sldSz cx="12192000" cy="6858000"/>
  <p:notesSz cx="7104063" cy="10234613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/>
    <p:restoredTop sz="94660"/>
  </p:normalViewPr>
  <p:slideViewPr>
    <p:cSldViewPr snapToGrid="0" showGuides="1">
      <p:cViewPr varScale="1">
        <p:scale>
          <a:sx n="74" d="100"/>
          <a:sy n="74" d="100"/>
        </p:scale>
        <p:origin x="-528" y="-90"/>
      </p:cViewPr>
      <p:guideLst>
        <p:guide orient="horz" pos="2269"/>
        <p:guide pos="29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Calibri" panose="020F0502020204030204" charset="0"/>
                <a:ea typeface="宋体" panose="02010600030101010101" pitchFamily="2" charset="-122"/>
                <a:cs typeface="+mn-cs"/>
              </a:rPr>
              <a:t>2017/7/11</a:t>
            </a:fld>
            <a:endParaRPr lang="zh-CN" altLang="en-US" strike="noStrike" noProof="1"/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备注占位符 4"/>
          <p:cNvSpPr>
            <a:spLocks noGrp="1"/>
          </p:cNvSpPr>
          <p:nvPr>
            <p:ph type="body" sz="quarter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0"/>
            <a:r>
              <a:rPr lang="zh-CN" altLang="en-US"/>
              <a:t>第二级</a:t>
            </a:r>
          </a:p>
          <a:p>
            <a:pPr lvl="2" indent="0"/>
            <a:r>
              <a:rPr lang="zh-CN" altLang="en-US"/>
              <a:t>第三级</a:t>
            </a:r>
          </a:p>
          <a:p>
            <a:pPr lvl="3" indent="0"/>
            <a:r>
              <a:rPr lang="zh-CN" altLang="en-US"/>
              <a:t>第四级</a:t>
            </a:r>
          </a:p>
          <a:p>
            <a:pPr lvl="4" indent="0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Calibri" panose="020F050202020403020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7393415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文本占位符 2"/>
          <p:cNvSpPr>
            <a:spLocks noGrp="1"/>
          </p:cNvSpPr>
          <p:nvPr>
            <p:ph type="body"/>
          </p:nvPr>
        </p:nvSpPr>
        <p:spPr>
          <a:ln/>
        </p:spPr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幻灯片图像占位符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0" name="文本占位符 2"/>
          <p:cNvSpPr>
            <a:spLocks noGrp="1"/>
          </p:cNvSpPr>
          <p:nvPr>
            <p:ph type="body"/>
          </p:nvPr>
        </p:nvSpPr>
        <p:spPr>
          <a:ln/>
        </p:spPr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2017/7/11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2017/7/11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2017/7/11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2017/7/11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2017/7/11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2017/7/11</a:t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2017/7/11</a:t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2017/7/11</a:t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2017/7/11</a:t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2017/7/11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t"/>
          <a:lstStyle/>
          <a:p>
            <a:pPr lvl="0" indent="-228600"/>
            <a:r>
              <a:rPr lang="zh-CN" altLang="en-US"/>
              <a:t>单击此处编辑母版文本样式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82F288E0-7875-42C4-84C8-98DBBD3BF4D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2017/7/11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D9BB5D0-35E4-459D-AEF3-FE4D7C45CC1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标题 1"/>
          <p:cNvSpPr>
            <a:spLocks noGrp="1"/>
          </p:cNvSpPr>
          <p:nvPr>
            <p:ph type="ctrTitle"/>
          </p:nvPr>
        </p:nvSpPr>
        <p:spPr>
          <a:xfrm>
            <a:off x="1524000" y="191453"/>
            <a:ext cx="9144000" cy="2387600"/>
          </a:xfrm>
          <a:ln/>
        </p:spPr>
        <p:txBody>
          <a:bodyPr lIns="91440" tIns="45720" rIns="91440" bIns="45720" anchor="b"/>
          <a:lstStyle/>
          <a:p>
            <a:pPr defTabSz="914400">
              <a:buNone/>
            </a:pPr>
            <a:r>
              <a:rPr lang="en-US" altLang="zh-CN" sz="4000" kern="1200">
                <a:latin typeface="+mj-lt"/>
                <a:ea typeface="+mj-ea"/>
                <a:cs typeface="+mj-cs"/>
              </a:rPr>
              <a:t>Cosmological constraints via the redshfit dependence of galaxy clustering</a:t>
            </a:r>
            <a:br>
              <a:rPr lang="en-US" altLang="zh-CN" sz="4000" kern="1200">
                <a:latin typeface="+mj-lt"/>
                <a:ea typeface="+mj-ea"/>
                <a:cs typeface="+mj-cs"/>
              </a:rPr>
            </a:br>
            <a:endParaRPr lang="en-US" altLang="zh-CN" sz="4000" kern="1200">
              <a:latin typeface="+mj-lt"/>
              <a:ea typeface="+mj-ea"/>
              <a:cs typeface="+mj-cs"/>
            </a:endParaRPr>
          </a:p>
        </p:txBody>
      </p:sp>
      <p:sp>
        <p:nvSpPr>
          <p:cNvPr id="3074" name="副标题 2"/>
          <p:cNvSpPr>
            <a:spLocks noGrp="1"/>
          </p:cNvSpPr>
          <p:nvPr>
            <p:ph type="subTitle" idx="1"/>
          </p:nvPr>
        </p:nvSpPr>
        <p:spPr>
          <a:xfrm>
            <a:off x="179705" y="2290445"/>
            <a:ext cx="11817350" cy="2588895"/>
          </a:xfrm>
        </p:spPr>
        <p:txBody>
          <a:bodyPr lIns="91440" tIns="45720" rIns="91440" bIns="45720" anchor="t"/>
          <a:lstStyle/>
          <a:p>
            <a:pPr defTabSz="914400" fontAlgn="auto">
              <a:lnSpc>
                <a:spcPct val="80000"/>
              </a:lnSpc>
            </a:pPr>
            <a:endParaRPr lang="en-US" altLang="zh-CN" sz="3200" b="1" i="1" strike="noStrike" kern="1200" noProof="1">
              <a:ea typeface="+mn-ea"/>
              <a:cs typeface="+mn-cs"/>
            </a:endParaRPr>
          </a:p>
          <a:p>
            <a:pPr defTabSz="914400" fontAlgn="auto">
              <a:lnSpc>
                <a:spcPct val="80000"/>
              </a:lnSpc>
            </a:pPr>
            <a:r>
              <a:rPr lang="en-US" altLang="zh-CN" sz="2800" strike="noStrike" kern="1200" noProof="1">
                <a:ea typeface="+mn-ea"/>
                <a:cs typeface="+mn-cs"/>
              </a:rPr>
              <a:t>Xiao-Dong Li (Korea Institute for Advanced Study)</a:t>
            </a:r>
          </a:p>
          <a:p>
            <a:pPr marL="342900" marR="0" indent="-217170" algn="ctr" defTabSz="914400" fontAlgn="auto" hangingPunct="0">
              <a:lnSpc>
                <a:spcPct val="100000"/>
              </a:lnSpc>
              <a:buClrTx/>
              <a:buSzPct val="100000"/>
              <a:buFont typeface="Times New Roman" panose="02020603050405020304" pitchFamily="16" charset="0"/>
              <a:buNone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</a:pPr>
            <a:r>
              <a:rPr lang="en-US" altLang="x-none" sz="2800" strike="noStrike" noProof="1">
                <a:solidFill>
                  <a:schemeClr val="tx1"/>
                </a:solidFill>
                <a:effectLst/>
                <a:ea typeface="WenQuanYi Zen Hei" charset="0"/>
                <a:sym typeface="+mn-ea"/>
              </a:rPr>
              <a:t>WITH </a:t>
            </a:r>
            <a:r>
              <a:rPr lang="en-US" altLang="x-none" i="1" strike="noStrike" noProof="1">
                <a:solidFill>
                  <a:schemeClr val="tx1"/>
                </a:solidFill>
                <a:effectLst/>
                <a:ea typeface="WenQuanYi Zen Hei" charset="0"/>
                <a:sym typeface="+mn-ea"/>
              </a:rPr>
              <a:t>Changbom Park, </a:t>
            </a:r>
            <a:r>
              <a:rPr lang="en-US" altLang="x-none" i="1" strike="noStrike" noProof="1">
                <a:effectLst/>
                <a:ea typeface="WenQuanYi Zen Hei" charset="0"/>
                <a:sym typeface="+mn-ea"/>
              </a:rPr>
              <a:t>Juhan Kim (KIAS),</a:t>
            </a:r>
            <a:endParaRPr lang="en-US" altLang="x-none" i="1" strike="noStrike" noProof="1">
              <a:solidFill>
                <a:schemeClr val="tx1"/>
              </a:solidFill>
              <a:effectLst/>
              <a:ea typeface="WenQuanYi Zen Hei" charset="0"/>
              <a:sym typeface="+mn-ea"/>
            </a:endParaRPr>
          </a:p>
          <a:p>
            <a:pPr marL="342900" marR="0" indent="-217170" algn="ctr" defTabSz="914400" fontAlgn="auto" hangingPunct="0">
              <a:lnSpc>
                <a:spcPct val="100000"/>
              </a:lnSpc>
              <a:buClrTx/>
              <a:buSzPct val="100000"/>
              <a:buFont typeface="Times New Roman" panose="02020603050405020304" pitchFamily="16" charset="0"/>
              <a:buNone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</a:pPr>
            <a:r>
              <a:rPr lang="en-US" altLang="x-none" i="1" strike="noStrike" noProof="1">
                <a:solidFill>
                  <a:schemeClr val="tx1"/>
                </a:solidFill>
                <a:effectLst/>
                <a:ea typeface="WenQuanYi Zen Hei" charset="0"/>
                <a:sym typeface="+mn-ea"/>
              </a:rPr>
              <a:t>Cristiano G. Sabiu, Hyunbae Park, </a:t>
            </a:r>
            <a:r>
              <a:rPr lang="en-US" altLang="x-none" i="1" strike="noStrike" noProof="1">
                <a:effectLst/>
                <a:ea typeface="WenQuanYi Zen Hei" charset="0"/>
                <a:sym typeface="+mn-ea"/>
              </a:rPr>
              <a:t>Arman Shafieloo, Sungwook Hong  (KASI),</a:t>
            </a:r>
          </a:p>
          <a:p>
            <a:pPr marL="342900" marR="0" indent="-217170" algn="ctr" defTabSz="914400" fontAlgn="auto" hangingPunct="0">
              <a:lnSpc>
                <a:spcPct val="100000"/>
              </a:lnSpc>
              <a:buClrTx/>
              <a:buSzPct val="100000"/>
              <a:buFont typeface="Times New Roman" panose="02020603050405020304" pitchFamily="16" charset="0"/>
              <a:buNone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</a:pPr>
            <a:r>
              <a:rPr lang="en-US" altLang="x-none" i="1" strike="noStrike" noProof="1">
                <a:effectLst/>
                <a:ea typeface="WenQuanYi Zen Hei" charset="0"/>
                <a:sym typeface="+mn-ea"/>
              </a:rPr>
              <a:t>J. E. Forero-Romero (Univ. de los Andes), </a:t>
            </a:r>
          </a:p>
          <a:p>
            <a:pPr marL="342900" marR="0" indent="-217170" algn="ctr" defTabSz="914400" fontAlgn="auto" hangingPunct="0">
              <a:lnSpc>
                <a:spcPct val="100000"/>
              </a:lnSpc>
              <a:buClrTx/>
              <a:buSzPct val="100000"/>
              <a:buFont typeface="Times New Roman" panose="02020603050405020304" pitchFamily="16" charset="0"/>
              <a:buNone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</a:pPr>
            <a:r>
              <a:rPr lang="en-US" altLang="x-none" i="1" strike="noStrike" noProof="1">
                <a:solidFill>
                  <a:schemeClr val="tx1"/>
                </a:solidFill>
                <a:effectLst/>
                <a:ea typeface="WenQuanYi Zen Hei" charset="0"/>
                <a:sym typeface="+mn-ea"/>
              </a:rPr>
              <a:t>David H. Weinberg (OSU), Donald P. Schneider (Penn State), </a:t>
            </a:r>
          </a:p>
          <a:p>
            <a:pPr marL="342900" marR="0" indent="-217170" algn="ctr" defTabSz="914400" fontAlgn="auto" hangingPunct="0">
              <a:lnSpc>
                <a:spcPct val="100000"/>
              </a:lnSpc>
              <a:buClrTx/>
              <a:buSzPct val="100000"/>
              <a:buFont typeface="Times New Roman" panose="02020603050405020304" pitchFamily="16" charset="0"/>
              <a:buNone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</a:pPr>
            <a:r>
              <a:rPr lang="en-US" altLang="x-none" i="1" strike="noStrike" noProof="1">
                <a:effectLst/>
                <a:ea typeface="WenQuanYi Zen Hei" charset="0"/>
                <a:sym typeface="+mn-ea"/>
              </a:rPr>
              <a:t>Yuting Wang, Gong-bo Zhao (NAOC) </a:t>
            </a:r>
          </a:p>
          <a:p>
            <a:pPr marL="342900" marR="0" indent="-217170" algn="ctr" defTabSz="0" fontAlgn="auto" hangingPunct="0">
              <a:lnSpc>
                <a:spcPct val="123000"/>
              </a:lnSpc>
              <a:buClrTx/>
              <a:buSzPct val="100000"/>
              <a:buFont typeface="Times New Roman" panose="02020603050405020304" pitchFamily="16" charset="0"/>
              <a:buNone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</a:pPr>
            <a:endParaRPr lang="en-US" altLang="zh-CN" sz="1800" b="1" strike="noStrike" kern="1200" noProof="1">
              <a:ea typeface="+mn-ea"/>
              <a:cs typeface="+mn-cs"/>
            </a:endParaRPr>
          </a:p>
          <a:p>
            <a:pPr defTabSz="914400" fontAlgn="auto">
              <a:lnSpc>
                <a:spcPct val="80000"/>
              </a:lnSpc>
            </a:pPr>
            <a:r>
              <a:rPr lang="en-US" altLang="zh-CN" strike="noStrike" kern="1200" noProof="1">
                <a:ea typeface="+mn-ea"/>
                <a:cs typeface="+mn-cs"/>
              </a:rPr>
              <a:t>July 11, 2017, Cosmology @ Quy Nhon, Vietnam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pPr fontAlgn="base"/>
            <a:r>
              <a:rPr lang="en-US" altLang="x-none" dirty="0" err="1">
                <a:latin typeface="Calibri" panose="020F0502020204030204" charset="0"/>
                <a:cs typeface="WenQuanYi Zen Hei" charset="0"/>
              </a:rPr>
              <a:t>Idea of using </a:t>
            </a:r>
            <a:r>
              <a:rPr lang="en-US" altLang="x-none" u="sng" dirty="0" err="1">
                <a:latin typeface="Calibri" panose="020F0502020204030204" charset="0"/>
                <a:cs typeface="WenQuanYi Zen Hei" charset="0"/>
              </a:rPr>
              <a:t>Voids</a:t>
            </a:r>
            <a:endParaRPr lang="en-US" altLang="x-none" sz="3600" u="sng" baseline="-25000" dirty="0" err="1">
              <a:latin typeface="Calibri" panose="020F0502020204030204" charset="0"/>
              <a:ea typeface="WenQuanYi Zen Hei" charset="0"/>
            </a:endParaRPr>
          </a:p>
        </p:txBody>
      </p:sp>
      <p:sp>
        <p:nvSpPr>
          <p:cNvPr id="8199" name="文本框 12"/>
          <p:cNvSpPr txBox="1"/>
          <p:nvPr/>
        </p:nvSpPr>
        <p:spPr>
          <a:xfrm>
            <a:off x="947419" y="1718945"/>
            <a:ext cx="9984106" cy="54927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R="0" defTabSz="0" hangingPunct="0">
              <a:spcBef>
                <a:spcPts val="600"/>
              </a:spcBef>
              <a:spcAft>
                <a:spcPts val="1425"/>
              </a:spcAft>
              <a:buClrTx/>
              <a:buSzPct val="100000"/>
              <a:buFont typeface="Times New Roman" panose="02020603050405020304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noProof="1">
                <a:latin typeface="+mn-lt"/>
                <a:ea typeface="宋体" panose="02010600030101010101" pitchFamily="2" charset="-122"/>
                <a:cs typeface="+mn-cs"/>
                <a:sym typeface="+mn-ea"/>
              </a:rPr>
              <a:t>On average, shape of voids is spherical (Ryden 1995; Lavaux &amp; Wandelt 2012). </a:t>
            </a:r>
            <a:endParaRPr lang="en-US" altLang="x-none" sz="2400" noProof="1">
              <a:latin typeface="+mn-lt"/>
              <a:sym typeface="+mn-ea"/>
            </a:endParaRPr>
          </a:p>
          <a:p>
            <a:pPr marR="0" defTabSz="0" hangingPunct="0">
              <a:spcBef>
                <a:spcPts val="600"/>
              </a:spcBef>
              <a:spcAft>
                <a:spcPts val="1425"/>
              </a:spcAft>
              <a:buClrTx/>
              <a:buSzPct val="100000"/>
              <a:buFont typeface="Times New Roman" panose="02020603050405020304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en-US" altLang="x-none" sz="2400" kern="1200" cap="none" spc="0" normalizeH="0" baseline="0" noProof="1">
              <a:latin typeface="+mn-lt"/>
              <a:ea typeface="宋体" panose="02010600030101010101" pitchFamily="2" charset="-122"/>
              <a:cs typeface="+mn-cs"/>
              <a:sym typeface="+mn-ea"/>
            </a:endParaRPr>
          </a:p>
          <a:p>
            <a:pPr marR="0" defTabSz="0" hangingPunct="0">
              <a:spcBef>
                <a:spcPts val="600"/>
              </a:spcBef>
              <a:spcAft>
                <a:spcPts val="1425"/>
              </a:spcAft>
              <a:buClrTx/>
              <a:buSzPct val="100000"/>
              <a:buFont typeface="Times New Roman" panose="02020603050405020304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en-US" altLang="x-none" sz="2400" kern="1200" cap="none" spc="0" normalizeH="0" baseline="0" noProof="1">
              <a:latin typeface="+mn-lt"/>
              <a:ea typeface="宋体" panose="02010600030101010101" pitchFamily="2" charset="-122"/>
              <a:cs typeface="+mn-cs"/>
              <a:sym typeface="+mn-ea"/>
            </a:endParaRPr>
          </a:p>
          <a:p>
            <a:pPr marR="0" defTabSz="0" hangingPunct="0">
              <a:spcBef>
                <a:spcPts val="600"/>
              </a:spcBef>
              <a:spcAft>
                <a:spcPts val="1425"/>
              </a:spcAft>
              <a:buClrTx/>
              <a:buSzPct val="100000"/>
              <a:buFont typeface="Times New Roman" panose="02020603050405020304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en-US" altLang="x-none" sz="2400" kern="1200" cap="none" spc="0" normalizeH="0" baseline="0" noProof="1">
              <a:latin typeface="+mn-lt"/>
              <a:ea typeface="宋体" panose="02010600030101010101" pitchFamily="2" charset="-122"/>
              <a:cs typeface="+mn-cs"/>
              <a:sym typeface="+mn-ea"/>
            </a:endParaRPr>
          </a:p>
          <a:p>
            <a:pPr marR="0" defTabSz="0" hangingPunct="0">
              <a:spcBef>
                <a:spcPts val="600"/>
              </a:spcBef>
              <a:spcAft>
                <a:spcPts val="1425"/>
              </a:spcAft>
              <a:buClrTx/>
              <a:buSzPct val="100000"/>
              <a:buFont typeface="Times New Roman" panose="02020603050405020304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en-US" altLang="x-none" sz="2400" kern="1200" cap="none" spc="0" normalizeH="0" baseline="0" noProof="1">
              <a:latin typeface="+mn-lt"/>
              <a:ea typeface="宋体" panose="02010600030101010101" pitchFamily="2" charset="-122"/>
              <a:cs typeface="+mn-cs"/>
              <a:sym typeface="+mn-ea"/>
            </a:endParaRPr>
          </a:p>
          <a:p>
            <a:pPr marR="0" defTabSz="0" hangingPunct="0">
              <a:spcBef>
                <a:spcPts val="600"/>
              </a:spcBef>
              <a:spcAft>
                <a:spcPts val="1425"/>
              </a:spcAft>
              <a:buClrTx/>
              <a:buSzPct val="100000"/>
              <a:buFont typeface="Times New Roman" panose="02020603050405020304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en-US" altLang="x-none" sz="2400" kern="1200" cap="none" spc="0" normalizeH="0" baseline="0" noProof="1">
              <a:latin typeface="+mn-lt"/>
              <a:ea typeface="宋体" panose="02010600030101010101" pitchFamily="2" charset="-122"/>
              <a:cs typeface="+mn-cs"/>
              <a:sym typeface="+mn-ea"/>
            </a:endParaRPr>
          </a:p>
          <a:p>
            <a:pPr marR="0" defTabSz="0" hangingPunct="0">
              <a:spcBef>
                <a:spcPts val="600"/>
              </a:spcBef>
              <a:spcAft>
                <a:spcPts val="1425"/>
              </a:spcAft>
              <a:buClrTx/>
              <a:buSzPct val="100000"/>
              <a:buFont typeface="Times New Roman" panose="02020603050405020304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noProof="1">
                <a:latin typeface="+mn-lt"/>
                <a:ea typeface="宋体" panose="02010600030101010101" pitchFamily="2" charset="-122"/>
                <a:cs typeface="+mn-cs"/>
                <a:sym typeface="+mn-ea"/>
              </a:rPr>
              <a:t>	Voids are easier to model compared with clusters.</a:t>
            </a:r>
            <a:endParaRPr lang="en-US" altLang="x-none" sz="2400" noProof="1">
              <a:latin typeface="+mn-lt"/>
              <a:sym typeface="+mn-ea"/>
            </a:endParaRPr>
          </a:p>
          <a:p>
            <a:pPr marR="0" defTabSz="0" hangingPunct="0">
              <a:spcBef>
                <a:spcPts val="600"/>
              </a:spcBef>
              <a:spcAft>
                <a:spcPts val="1425"/>
              </a:spcAft>
              <a:buClrTx/>
              <a:buSzPct val="100000"/>
              <a:buFont typeface="Times New Roman" panose="02020603050405020304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noProof="1">
                <a:latin typeface="+mn-lt"/>
                <a:ea typeface="宋体" panose="02010600030101010101" pitchFamily="2" charset="-122"/>
                <a:cs typeface="+mn-cs"/>
                <a:sym typeface="+mn-ea"/>
              </a:rPr>
              <a:t>	Unfortunately so far the constraints are not very strong.</a:t>
            </a:r>
            <a:endParaRPr kumimoji="0" lang="en-US" altLang="x-none" sz="2400" kern="1200" cap="none" spc="0" normalizeH="0" baseline="0" noProof="1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6" charset="0"/>
              <a:ea typeface="宋体" panose="02010600030101010101" pitchFamily="2" charset="-122"/>
              <a:cs typeface="+mn-cs"/>
              <a:sym typeface="+mn-ea"/>
            </a:endParaRPr>
          </a:p>
          <a:p>
            <a:pPr marR="0" defTabSz="0" hangingPunct="0">
              <a:spcBef>
                <a:spcPts val="600"/>
              </a:spcBef>
              <a:spcAft>
                <a:spcPts val="1425"/>
              </a:spcAft>
              <a:buClrTx/>
              <a:buSzPct val="100000"/>
              <a:buFont typeface="Times New Roman" panose="02020603050405020304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en-US" altLang="x-none" sz="2400" kern="1200" cap="none" spc="0" normalizeH="0" baseline="0" noProof="1">
              <a:latin typeface="+mn-lt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12291" name="图片 471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275" y="2743200"/>
            <a:ext cx="4702175" cy="2193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图片 4710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800" y="3836988"/>
            <a:ext cx="3243263" cy="2792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3" name="文本框 2"/>
          <p:cNvSpPr txBox="1"/>
          <p:nvPr/>
        </p:nvSpPr>
        <p:spPr>
          <a:xfrm>
            <a:off x="10029825" y="3406775"/>
            <a:ext cx="2027238" cy="4302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200" dirty="0" err="1">
                <a:latin typeface="Calibri" panose="020F0502020204030204" charset="0"/>
                <a:ea typeface="宋体" panose="02010600030101010101" pitchFamily="2" charset="-122"/>
              </a:rPr>
              <a:t>Mao et al., 2016</a:t>
            </a:r>
            <a:endParaRPr lang="en-US" altLang="zh-CN" sz="2200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/>
              <a:t>Our Idea: </a:t>
            </a:r>
            <a:r>
              <a:rPr lang="en-US" altLang="zh-CN" u="sng"/>
              <a:t>Redshift Evolution</a:t>
            </a:r>
            <a:r>
              <a:rPr lang="en-US" altLang="zh-CN" sz="3600" u="sng"/>
              <a:t/>
            </a:r>
            <a:br>
              <a:rPr lang="en-US" altLang="zh-CN" sz="3600" u="sng"/>
            </a:br>
            <a:r>
              <a:rPr lang="en-US" altLang="zh-CN" sz="3600" baseline="-25000">
                <a:solidFill>
                  <a:srgbClr val="FF0000"/>
                </a:solidFill>
              </a:rPr>
              <a:t>Li et al, 2014, ApJ</a:t>
            </a:r>
          </a:p>
        </p:txBody>
      </p:sp>
      <p:pic>
        <p:nvPicPr>
          <p:cNvPr id="13314" name="图片 481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1552575"/>
            <a:ext cx="4595813" cy="462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图片 501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575" y="1200150"/>
            <a:ext cx="4975225" cy="4975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6" name="文本框 8"/>
          <p:cNvSpPr txBox="1"/>
          <p:nvPr/>
        </p:nvSpPr>
        <p:spPr>
          <a:xfrm>
            <a:off x="511175" y="6073775"/>
            <a:ext cx="5668963" cy="8302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Observer in Ω</a:t>
            </a:r>
            <a:r>
              <a:rPr lang="en-US" altLang="zh-CN" sz="2400" b="1" baseline="-25000">
                <a:latin typeface="Calibri" panose="020F0502020204030204" charset="0"/>
                <a:ea typeface="宋体" panose="02010600030101010101" pitchFamily="2" charset="-122"/>
              </a:rPr>
              <a:t>m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=0.26 ΛCDM, </a:t>
            </a:r>
          </a:p>
          <a:p>
            <a:pPr algn="ctr"/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located at (0,0).</a:t>
            </a:r>
          </a:p>
        </p:txBody>
      </p:sp>
      <p:sp>
        <p:nvSpPr>
          <p:cNvPr id="13317" name="文本框 9"/>
          <p:cNvSpPr txBox="1"/>
          <p:nvPr/>
        </p:nvSpPr>
        <p:spPr>
          <a:xfrm>
            <a:off x="6691313" y="6073775"/>
            <a:ext cx="5260975" cy="4302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200" b="1">
                <a:latin typeface="Calibri" panose="020F0502020204030204" charset="0"/>
                <a:ea typeface="宋体" panose="02010600030101010101" pitchFamily="2" charset="-122"/>
              </a:rPr>
              <a:t>Degree of anisotropy evolves significantly!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标题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zh-CN" sz="3600"/>
              <a:t>Quantify anisotropy</a:t>
            </a:r>
            <a:endParaRPr lang="en-US" altLang="zh-CN" sz="3600" baseline="-25000"/>
          </a:p>
        </p:txBody>
      </p:sp>
      <p:pic>
        <p:nvPicPr>
          <p:cNvPr id="17410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513" y="1690688"/>
            <a:ext cx="7550150" cy="178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矩形 7"/>
          <p:cNvSpPr/>
          <p:nvPr/>
        </p:nvSpPr>
        <p:spPr>
          <a:xfrm>
            <a:off x="5997575" y="2020888"/>
            <a:ext cx="2305050" cy="293687"/>
          </a:xfrm>
          <a:prstGeom prst="rect">
            <a:avLst/>
          </a:prstGeom>
          <a:solidFill>
            <a:srgbClr val="729FCF"/>
          </a:solidFill>
          <a:ln w="9360" cap="flat" cmpd="sng">
            <a:solidFill>
              <a:srgbClr val="3465A4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90000" tIns="45000" rIns="90000" bIns="45000" anchor="ctr"/>
          <a:lstStyle/>
          <a:p>
            <a:pPr algn="ctr" defTabSz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1600" b="1" dirty="0" err="1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6 Mpc/h  &lt;  s  &lt;  40 Mpc/h</a:t>
            </a:r>
          </a:p>
        </p:txBody>
      </p:sp>
      <p:pic>
        <p:nvPicPr>
          <p:cNvPr id="17412" name="图片 716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825" y="1763713"/>
            <a:ext cx="803275" cy="242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3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363" y="1476375"/>
            <a:ext cx="803275" cy="242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4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088" y="1470025"/>
            <a:ext cx="803275" cy="242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5" name="图片 7168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063" y="3689350"/>
            <a:ext cx="7616825" cy="704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6" name="图片 716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3225" y="4314825"/>
            <a:ext cx="7664450" cy="2047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7" name="文本框 71692"/>
          <p:cNvSpPr txBox="1"/>
          <p:nvPr/>
        </p:nvSpPr>
        <p:spPr>
          <a:xfrm>
            <a:off x="7458075" y="5357813"/>
            <a:ext cx="3590925" cy="1004887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90000" tIns="45000" rIns="90000" bIns="45000" anchor="t"/>
          <a:lstStyle/>
          <a:p>
            <a:pPr algn="ctr" defTabSz="0">
              <a:spcBef>
                <a:spcPts val="600"/>
              </a:spcBef>
              <a:spcAft>
                <a:spcPts val="1425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="1" dirty="0" err="1">
                <a:latin typeface="Calibri Light" charset="0"/>
                <a:ea typeface="宋体" panose="02010600030101010101" pitchFamily="2" charset="-122"/>
              </a:rPr>
              <a:t>Normalizing the amplitude; focus on shape.  Galaxy bias removed.</a:t>
            </a:r>
          </a:p>
          <a:p>
            <a:pPr algn="ctr" defTabSz="0">
              <a:spcBef>
                <a:spcPts val="600"/>
              </a:spcBef>
              <a:spcAft>
                <a:spcPts val="1425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000" b="1" dirty="0" err="1">
              <a:latin typeface="Calibri Light" charset="0"/>
              <a:ea typeface="宋体" panose="02010600030101010101" pitchFamily="2" charset="-122"/>
            </a:endParaRPr>
          </a:p>
        </p:txBody>
      </p:sp>
      <p:sp>
        <p:nvSpPr>
          <p:cNvPr id="17418" name="文本框 13"/>
          <p:cNvSpPr txBox="1"/>
          <p:nvPr/>
        </p:nvSpPr>
        <p:spPr>
          <a:xfrm>
            <a:off x="9388475" y="985838"/>
            <a:ext cx="2800350" cy="34147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>
                <a:latin typeface="Calibri" panose="020F0502020204030204" charset="0"/>
                <a:ea typeface="宋体" panose="02010600030101010101" pitchFamily="2" charset="-122"/>
              </a:rPr>
              <a:t>The redshift evolution is not significant down to</a:t>
            </a:r>
            <a:r>
              <a:rPr lang="en-US" altLang="zh-CN"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altLang="en-US">
                <a:latin typeface="Calibri" panose="020F0502020204030204" charset="0"/>
                <a:ea typeface="宋体" panose="02010600030101010101" pitchFamily="2" charset="-122"/>
              </a:rPr>
              <a:t>6 Mpc/h, so we can make use of small scale clustering.</a:t>
            </a:r>
          </a:p>
          <a:p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>
                <a:latin typeface="Calibri" panose="020F0502020204030204" charset="0"/>
                <a:ea typeface="宋体" panose="02010600030101010101" pitchFamily="2" charset="-122"/>
              </a:rPr>
              <a:t>This region is usually abondoned in traditional method. </a:t>
            </a:r>
          </a:p>
          <a:p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Actually there is quite a lot of clustering information.</a:t>
            </a:r>
            <a:endParaRPr lang="en-US" altLang="zh-CN">
              <a:latin typeface="Calibri" panose="020F0502020204030204" charset="0"/>
              <a:ea typeface="宋体" panose="02010600030101010101" pitchFamily="2" charset="-122"/>
            </a:endParaRPr>
          </a:p>
          <a:p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>
            <a:off x="8408988" y="1879600"/>
            <a:ext cx="1111250" cy="2317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0750" cy="1325563"/>
          </a:xfrm>
          <a:ln/>
        </p:spPr>
        <p:txBody>
          <a:bodyPr lIns="91440" tIns="45720" rIns="91440" bIns="45720" anchor="ctr"/>
          <a:lstStyle/>
          <a:p>
            <a:r>
              <a:rPr lang="en-US" altLang="zh-CN"/>
              <a:t>Distinguishing AP &amp; RSD in 2pCF statistics </a:t>
            </a:r>
            <a:br>
              <a:rPr lang="en-US" altLang="zh-CN"/>
            </a:br>
            <a:r>
              <a:rPr lang="en-US" altLang="zh-CN" sz="3600" baseline="-25000">
                <a:solidFill>
                  <a:srgbClr val="FF0000"/>
                </a:solidFill>
              </a:rPr>
              <a:t>Li et al., 2015, MNRAS</a:t>
            </a:r>
          </a:p>
        </p:txBody>
      </p:sp>
      <p:sp>
        <p:nvSpPr>
          <p:cNvPr id="14338" name="文本框 54276"/>
          <p:cNvSpPr txBox="1"/>
          <p:nvPr/>
        </p:nvSpPr>
        <p:spPr>
          <a:xfrm>
            <a:off x="6894513" y="5289550"/>
            <a:ext cx="4205287" cy="12604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4339" name="文本框 54279"/>
          <p:cNvSpPr txBox="1"/>
          <p:nvPr/>
        </p:nvSpPr>
        <p:spPr>
          <a:xfrm>
            <a:off x="5697538" y="3014663"/>
            <a:ext cx="3668712" cy="139541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14340" name="图片 5428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300" y="1336675"/>
            <a:ext cx="6756400" cy="47815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341" name="组合 19"/>
          <p:cNvGrpSpPr/>
          <p:nvPr/>
        </p:nvGrpSpPr>
        <p:grpSpPr>
          <a:xfrm>
            <a:off x="1524000" y="1800225"/>
            <a:ext cx="2432050" cy="2244725"/>
            <a:chOff x="2401" y="2104"/>
            <a:chExt cx="4378" cy="4326"/>
          </a:xfrm>
        </p:grpSpPr>
        <p:pic>
          <p:nvPicPr>
            <p:cNvPr id="14342" name="图片 5428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2" y="2672"/>
              <a:ext cx="717" cy="63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343" name="图片 5428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07" y="2634"/>
              <a:ext cx="797" cy="70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344" name="直接连接符 54284"/>
            <p:cNvSpPr/>
            <p:nvPr/>
          </p:nvSpPr>
          <p:spPr>
            <a:xfrm flipV="1">
              <a:off x="2857" y="2917"/>
              <a:ext cx="1567" cy="3075"/>
            </a:xfrm>
            <a:prstGeom prst="line">
              <a:avLst/>
            </a:prstGeom>
            <a:ln w="36720" cap="sq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med"/>
            </a:ln>
          </p:spPr>
        </p:sp>
        <p:sp>
          <p:nvSpPr>
            <p:cNvPr id="14345" name="直接连接符 54285"/>
            <p:cNvSpPr/>
            <p:nvPr/>
          </p:nvSpPr>
          <p:spPr>
            <a:xfrm>
              <a:off x="4425" y="2999"/>
              <a:ext cx="1982" cy="2"/>
            </a:xfrm>
            <a:prstGeom prst="line">
              <a:avLst/>
            </a:prstGeom>
            <a:ln w="36720" cap="sq" cmpd="sng">
              <a:solidFill>
                <a:schemeClr val="tx1"/>
              </a:solidFill>
              <a:prstDash val="solid"/>
              <a:miter/>
              <a:headEnd type="none" w="med" len="med"/>
              <a:tailEnd type="triangle" w="med" len="med"/>
            </a:ln>
          </p:spPr>
        </p:sp>
        <p:sp>
          <p:nvSpPr>
            <p:cNvPr id="54287" name="文本框 54286"/>
            <p:cNvSpPr txBox="1"/>
            <p:nvPr/>
          </p:nvSpPr>
          <p:spPr>
            <a:xfrm>
              <a:off x="4803" y="2625"/>
              <a:ext cx="352" cy="40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/>
            <a:lstStyle/>
            <a:p>
              <a:pPr defTabSz="0" fontAlgn="auto">
                <a:buClrTx/>
                <a:buSzPct val="10000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altLang="x-none" sz="2400" i="1" noProof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buntu" charset="0"/>
                  <a:ea typeface="Gulim" panose="020B0600000101010101" pitchFamily="48" charset="-127"/>
                  <a:cs typeface="+mn-cs"/>
                </a:rPr>
                <a:t>θ</a:t>
              </a:r>
              <a:endParaRPr lang="en-US" altLang="x-none" sz="2400" i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buntu" charset="0"/>
                <a:ea typeface="Gulim" panose="020B0600000101010101" pitchFamily="48" charset="-127"/>
              </a:endParaRPr>
            </a:p>
          </p:txBody>
        </p:sp>
        <p:sp>
          <p:nvSpPr>
            <p:cNvPr id="54288" name="文本框 54287"/>
            <p:cNvSpPr txBox="1"/>
            <p:nvPr/>
          </p:nvSpPr>
          <p:spPr>
            <a:xfrm>
              <a:off x="5313" y="3027"/>
              <a:ext cx="352" cy="4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/>
            <a:lstStyle/>
            <a:p>
              <a:pPr defTabSz="0" fontAlgn="auto">
                <a:buClrTx/>
                <a:buSzPct val="10000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altLang="x-none" sz="2400" i="1" noProof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buntu" charset="0"/>
                  <a:ea typeface="Gulim" panose="020B0600000101010101" pitchFamily="48" charset="-127"/>
                  <a:cs typeface="+mn-cs"/>
                </a:rPr>
                <a:t>s</a:t>
              </a:r>
              <a:endParaRPr lang="en-US" altLang="x-none" sz="2400" i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buntu" charset="0"/>
                <a:ea typeface="Gulim" panose="020B0600000101010101" pitchFamily="48" charset="-127"/>
              </a:endParaRPr>
            </a:p>
          </p:txBody>
        </p:sp>
        <p:sp>
          <p:nvSpPr>
            <p:cNvPr id="14348" name="直接连接符 54288"/>
            <p:cNvSpPr/>
            <p:nvPr/>
          </p:nvSpPr>
          <p:spPr>
            <a:xfrm>
              <a:off x="4545" y="2824"/>
              <a:ext cx="97" cy="177"/>
            </a:xfrm>
            <a:prstGeom prst="line">
              <a:avLst/>
            </a:prstGeom>
            <a:ln w="9360" cap="sq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</p:sp>
        <p:pic>
          <p:nvPicPr>
            <p:cNvPr id="14349" name="图片 5428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1" y="5713"/>
              <a:ext cx="780" cy="71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350" name="直接连接符 54290"/>
            <p:cNvSpPr/>
            <p:nvPr/>
          </p:nvSpPr>
          <p:spPr>
            <a:xfrm flipV="1">
              <a:off x="4415" y="2104"/>
              <a:ext cx="490" cy="1027"/>
            </a:xfrm>
            <a:prstGeom prst="line">
              <a:avLst/>
            </a:prstGeom>
            <a:ln w="36720" cap="sq" cmpd="sng">
              <a:solidFill>
                <a:schemeClr val="tx1"/>
              </a:solidFill>
              <a:prstDash val="sysDot"/>
              <a:miter/>
              <a:headEnd type="none" w="med" len="med"/>
              <a:tailEnd type="none" w="med" len="med"/>
            </a:ln>
          </p:spPr>
        </p:sp>
        <p:sp>
          <p:nvSpPr>
            <p:cNvPr id="54292" name="文本框 54291"/>
            <p:cNvSpPr txBox="1"/>
            <p:nvPr/>
          </p:nvSpPr>
          <p:spPr>
            <a:xfrm>
              <a:off x="3960" y="4019"/>
              <a:ext cx="1193" cy="4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 anchor="ctr"/>
            <a:lstStyle/>
            <a:p>
              <a:pPr defTabSz="0" fontAlgn="auto">
                <a:buClrTx/>
                <a:buSzPct val="10000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US" altLang="x-none" sz="2400" i="1" noProof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buntu" charset="0"/>
                  <a:ea typeface="Gulim" panose="020B0600000101010101" pitchFamily="48" charset="-127"/>
                  <a:cs typeface="+mn-cs"/>
                </a:rPr>
                <a:t>r(z)</a:t>
              </a:r>
              <a:endParaRPr lang="en-US" altLang="x-none" sz="2400" i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buntu" charset="0"/>
                <a:ea typeface="Gulim" panose="020B0600000101010101" pitchFamily="48" charset="-127"/>
              </a:endParaRPr>
            </a:p>
          </p:txBody>
        </p:sp>
      </p:grpSp>
      <p:pic>
        <p:nvPicPr>
          <p:cNvPr id="14352" name="图片 54292"/>
          <p:cNvPicPr>
            <a:picLocks noChangeAspect="1"/>
          </p:cNvPicPr>
          <p:nvPr/>
        </p:nvPicPr>
        <p:blipFill>
          <a:blip r:embed="rId6"/>
          <a:srcRect l="51497" t="471" r="4472" b="5148"/>
          <a:stretch>
            <a:fillRect/>
          </a:stretch>
        </p:blipFill>
        <p:spPr>
          <a:xfrm>
            <a:off x="1069975" y="4548188"/>
            <a:ext cx="2428875" cy="2035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302" name="文本框 54301"/>
          <p:cNvSpPr txBox="1"/>
          <p:nvPr/>
        </p:nvSpPr>
        <p:spPr>
          <a:xfrm>
            <a:off x="2722563" y="4154488"/>
            <a:ext cx="1231900" cy="2365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/>
          <a:lstStyle/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b="1" i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ymbol" panose="05050102010706020507" pitchFamily="16" charset="2"/>
                <a:ea typeface="Symbol" panose="05050102010706020507" pitchFamily="16" charset="2"/>
                <a:cs typeface="+mn-cs"/>
              </a:rPr>
              <a:t></a:t>
            </a:r>
            <a:r>
              <a:rPr lang="en-US" altLang="x-none" sz="2000" i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buntu" charset="0"/>
                <a:ea typeface="Gulim" panose="020B0600000101010101" pitchFamily="48" charset="-127"/>
                <a:cs typeface="+mn-cs"/>
              </a:rPr>
              <a:t>=cos θ</a:t>
            </a:r>
            <a:endParaRPr lang="en-US" altLang="x-none" sz="2400" i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buntu" charset="0"/>
              <a:ea typeface="Gulim" panose="020B0600000101010101" pitchFamily="48" charset="-127"/>
            </a:endParaRPr>
          </a:p>
        </p:txBody>
      </p:sp>
      <p:sp>
        <p:nvSpPr>
          <p:cNvPr id="14354" name="文本框 54305"/>
          <p:cNvSpPr txBox="1"/>
          <p:nvPr/>
        </p:nvSpPr>
        <p:spPr>
          <a:xfrm>
            <a:off x="5537200" y="6118225"/>
            <a:ext cx="5767388" cy="7000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/>
          <a:lstStyle/>
          <a:p>
            <a:pPr algn="ctr"/>
            <a:r>
              <a:rPr lang="en-US" altLang="zh-CN" sz="2000" b="1">
                <a:latin typeface="Calibri" panose="020F0502020204030204" charset="0"/>
                <a:ea typeface="宋体" panose="02010600030101010101" pitchFamily="2" charset="-122"/>
              </a:rPr>
              <a:t>RSD seriously distorts the isotropy, </a:t>
            </a:r>
          </a:p>
          <a:p>
            <a:pPr algn="ctr"/>
            <a:r>
              <a:rPr lang="en-US" altLang="zh-CN" sz="2000" b="1">
                <a:latin typeface="Calibri" panose="020F0502020204030204" charset="0"/>
                <a:ea typeface="宋体" panose="02010600030101010101" pitchFamily="2" charset="-122"/>
              </a:rPr>
              <a:t>but not very evolves with redshift</a:t>
            </a:r>
            <a:endParaRPr lang="en-US" altLang="x-none" sz="2000" b="1" dirty="0" err="1">
              <a:latin typeface="Times New Roman" panose="02020603050405020304" pitchFamily="16" charset="0"/>
              <a:ea typeface="宋体" panose="02010600030101010101" pitchFamily="2" charset="-122"/>
            </a:endParaRPr>
          </a:p>
        </p:txBody>
      </p:sp>
      <p:sp>
        <p:nvSpPr>
          <p:cNvPr id="54310" name="文本框 54309"/>
          <p:cNvSpPr txBox="1"/>
          <p:nvPr/>
        </p:nvSpPr>
        <p:spPr>
          <a:xfrm>
            <a:off x="8374063" y="1150938"/>
            <a:ext cx="2955925" cy="19954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/>
          <a:lstStyle/>
          <a:p>
            <a:pPr defTabSz="0" fontAlgn="auto">
              <a:spcBef>
                <a:spcPts val="600"/>
              </a:spcBef>
              <a:spcAft>
                <a:spcPts val="1425"/>
              </a:spcAft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000" noProof="1">
              <a:solidFill>
                <a:srgbClr val="CCCC99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6" charset="0"/>
              <a:ea typeface="宋体" panose="02010600030101010101" pitchFamily="2" charset="-122"/>
            </a:endParaRPr>
          </a:p>
          <a:p>
            <a:pPr defTabSz="0" fontAlgn="auto">
              <a:spcBef>
                <a:spcPts val="600"/>
              </a:spcBef>
              <a:spcAft>
                <a:spcPts val="1425"/>
              </a:spcAft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000" noProof="1">
              <a:solidFill>
                <a:srgbClr val="CCCC99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6" charset="0"/>
              <a:ea typeface="宋体" panose="02010600030101010101" pitchFamily="2" charset="-122"/>
            </a:endParaRPr>
          </a:p>
        </p:txBody>
      </p:sp>
      <p:sp>
        <p:nvSpPr>
          <p:cNvPr id="14356" name="直接连接符 11"/>
          <p:cNvSpPr/>
          <p:nvPr/>
        </p:nvSpPr>
        <p:spPr>
          <a:xfrm flipV="1">
            <a:off x="2417763" y="4229100"/>
            <a:ext cx="1587" cy="1196975"/>
          </a:xfrm>
          <a:prstGeom prst="line">
            <a:avLst/>
          </a:prstGeom>
          <a:ln w="36720" cap="sq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4357" name="直接连接符 12"/>
          <p:cNvSpPr/>
          <p:nvPr/>
        </p:nvSpPr>
        <p:spPr>
          <a:xfrm flipH="1">
            <a:off x="2416175" y="5284788"/>
            <a:ext cx="1198563" cy="171450"/>
          </a:xfrm>
          <a:prstGeom prst="line">
            <a:avLst/>
          </a:prstGeom>
          <a:ln w="36720" cap="sq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4358" name="直接连接符 13"/>
          <p:cNvSpPr/>
          <p:nvPr/>
        </p:nvSpPr>
        <p:spPr>
          <a:xfrm flipH="1">
            <a:off x="2416175" y="5076825"/>
            <a:ext cx="1198563" cy="379413"/>
          </a:xfrm>
          <a:prstGeom prst="line">
            <a:avLst/>
          </a:prstGeom>
          <a:ln w="36720" cap="sq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4359" name="直接连接符 14"/>
          <p:cNvSpPr/>
          <p:nvPr/>
        </p:nvSpPr>
        <p:spPr>
          <a:xfrm flipH="1">
            <a:off x="2416175" y="4832350"/>
            <a:ext cx="1198563" cy="622300"/>
          </a:xfrm>
          <a:prstGeom prst="line">
            <a:avLst/>
          </a:prstGeom>
          <a:ln w="36720" cap="sq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4360" name="直接连接符 15"/>
          <p:cNvSpPr/>
          <p:nvPr/>
        </p:nvSpPr>
        <p:spPr>
          <a:xfrm flipH="1">
            <a:off x="2416175" y="4446588"/>
            <a:ext cx="1198563" cy="1009650"/>
          </a:xfrm>
          <a:prstGeom prst="line">
            <a:avLst/>
          </a:prstGeom>
          <a:ln w="36720" cap="sq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4361" name="直接连接符 16"/>
          <p:cNvSpPr/>
          <p:nvPr/>
        </p:nvSpPr>
        <p:spPr>
          <a:xfrm flipH="1">
            <a:off x="2416175" y="4395788"/>
            <a:ext cx="795338" cy="1060450"/>
          </a:xfrm>
          <a:prstGeom prst="line">
            <a:avLst/>
          </a:prstGeom>
          <a:ln w="36720" cap="sq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4362" name="直接连接符 17"/>
          <p:cNvSpPr/>
          <p:nvPr/>
        </p:nvSpPr>
        <p:spPr>
          <a:xfrm flipH="1">
            <a:off x="2414588" y="4395788"/>
            <a:ext cx="430212" cy="1060450"/>
          </a:xfrm>
          <a:prstGeom prst="line">
            <a:avLst/>
          </a:prstGeom>
          <a:ln w="36720" cap="sq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4363" name="直接连接符 18"/>
          <p:cNvSpPr/>
          <p:nvPr/>
        </p:nvSpPr>
        <p:spPr>
          <a:xfrm flipH="1">
            <a:off x="2432050" y="5456238"/>
            <a:ext cx="1187450" cy="14287"/>
          </a:xfrm>
          <a:prstGeom prst="line">
            <a:avLst/>
          </a:prstGeom>
          <a:ln w="36720" cap="sq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/>
              <a:t>Application to SDSS DR12 BOSS data </a:t>
            </a:r>
            <a:r>
              <a:rPr lang="en-US" altLang="zh-CN" sz="3600"/>
              <a:t/>
            </a:r>
            <a:br>
              <a:rPr lang="en-US" altLang="zh-CN" sz="3600"/>
            </a:br>
            <a:r>
              <a:rPr lang="en-US" altLang="zh-CN" sz="3600" baseline="-25000">
                <a:solidFill>
                  <a:srgbClr val="FF0000"/>
                </a:solidFill>
              </a:rPr>
              <a:t>Li et al., 2016, ApJ</a:t>
            </a:r>
          </a:p>
        </p:txBody>
      </p:sp>
      <p:pic>
        <p:nvPicPr>
          <p:cNvPr id="15362" name="图片 604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488" y="1978025"/>
            <a:ext cx="7842250" cy="4079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图片 604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600" y="4430713"/>
            <a:ext cx="2870200" cy="2262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4" name="文本框 3"/>
          <p:cNvSpPr txBox="1"/>
          <p:nvPr/>
        </p:nvSpPr>
        <p:spPr>
          <a:xfrm>
            <a:off x="8931275" y="1674813"/>
            <a:ext cx="3260725" cy="11985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1/4 sky, </a:t>
            </a:r>
          </a:p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z 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=</a:t>
            </a:r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 0.15-0.7, </a:t>
            </a:r>
          </a:p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1.3 million galaxies 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 sz="3600"/>
              <a:t>Application to SDSS DR12 BOSS data </a:t>
            </a:r>
            <a:br>
              <a:rPr lang="en-US" altLang="zh-CN" sz="3600"/>
            </a:br>
            <a:r>
              <a:rPr lang="en-US" altLang="zh-CN" sz="3600" baseline="-25000">
                <a:solidFill>
                  <a:srgbClr val="FF0000"/>
                </a:solidFill>
              </a:rPr>
              <a:t>Li et al., 2016, ApJ</a:t>
            </a:r>
            <a:endParaRPr lang="en-US" altLang="zh-CN" sz="3600" baseline="-25000"/>
          </a:p>
        </p:txBody>
      </p:sp>
      <p:pic>
        <p:nvPicPr>
          <p:cNvPr id="16386" name="图片 686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6700"/>
            <a:ext cx="10075863" cy="3363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文本框 2"/>
          <p:cNvSpPr txBox="1"/>
          <p:nvPr/>
        </p:nvSpPr>
        <p:spPr>
          <a:xfrm>
            <a:off x="1082675" y="4756150"/>
            <a:ext cx="9005888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endParaRPr lang="zh-CN" altLang="en-US" b="1"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zh-CN" altLang="en-US" b="1">
                <a:latin typeface="Calibri" panose="020F0502020204030204" charset="0"/>
                <a:ea typeface="宋体" panose="02010600030101010101" pitchFamily="2" charset="-122"/>
              </a:rPr>
              <a:t>   1. Adopt a r(z) [in some cosmology], construct 3D </a:t>
            </a:r>
            <a:r>
              <a:rPr lang="en-US" altLang="zh-CN" b="1">
                <a:latin typeface="Calibri" panose="020F0502020204030204" charset="0"/>
                <a:ea typeface="宋体" panose="02010600030101010101" pitchFamily="2" charset="-122"/>
              </a:rPr>
              <a:t>sample</a:t>
            </a:r>
          </a:p>
          <a:p>
            <a:r>
              <a:rPr lang="zh-CN" altLang="en-US" b="1">
                <a:latin typeface="Calibri" panose="020F0502020204030204" charset="0"/>
                <a:ea typeface="宋体" panose="02010600030101010101" pitchFamily="2" charset="-122"/>
              </a:rPr>
              <a:t>   2. Measure ξ(μ) in each bin </a:t>
            </a:r>
          </a:p>
          <a:p>
            <a:r>
              <a:rPr lang="zh-CN" altLang="en-US" b="1">
                <a:latin typeface="Calibri" panose="020F0502020204030204" charset="0"/>
                <a:ea typeface="宋体" panose="02010600030101010101" pitchFamily="2" charset="-122"/>
              </a:rPr>
              <a:t>   3. Quantify the evolution </a:t>
            </a:r>
            <a:r>
              <a:rPr lang="en-US" altLang="zh-CN" b="1">
                <a:latin typeface="Calibri" panose="020F0502020204030204" charset="0"/>
                <a:ea typeface="宋体" panose="02010600030101010101" pitchFamily="2" charset="-122"/>
              </a:rPr>
              <a:t>of anisotropy [comparing </a:t>
            </a:r>
            <a:r>
              <a:rPr lang="zh-CN" altLang="en-US" b="1">
                <a:latin typeface="Calibri" panose="020F0502020204030204" charset="0"/>
                <a:ea typeface="宋体" panose="02010600030101010101" pitchFamily="2" charset="-122"/>
              </a:rPr>
              <a:t>high-z </a:t>
            </a:r>
            <a:r>
              <a:rPr lang="en-US" altLang="zh-CN" b="1">
                <a:latin typeface="Calibri" panose="020F0502020204030204" charset="0"/>
                <a:ea typeface="宋体" panose="02010600030101010101" pitchFamily="2" charset="-122"/>
              </a:rPr>
              <a:t>bins </a:t>
            </a:r>
            <a:r>
              <a:rPr lang="zh-CN" altLang="en-US" b="1">
                <a:latin typeface="Calibri" panose="020F0502020204030204" charset="0"/>
                <a:ea typeface="宋体" panose="02010600030101010101" pitchFamily="2" charset="-122"/>
              </a:rPr>
              <a:t>to </a:t>
            </a:r>
            <a:r>
              <a:rPr lang="en-US" altLang="zh-CN" b="1">
                <a:latin typeface="Calibri" panose="020F0502020204030204" charset="0"/>
                <a:ea typeface="宋体" panose="02010600030101010101" pitchFamily="2" charset="-122"/>
              </a:rPr>
              <a:t>first bin</a:t>
            </a:r>
            <a:r>
              <a:rPr lang="zh-CN" altLang="en-US" b="1">
                <a:latin typeface="Calibri" panose="020F0502020204030204" charset="0"/>
                <a:ea typeface="宋体" panose="02010600030101010101" pitchFamily="2" charset="-122"/>
              </a:rPr>
              <a:t>]</a:t>
            </a:r>
          </a:p>
          <a:p>
            <a:r>
              <a:rPr lang="zh-CN" altLang="en-US" b="1">
                <a:latin typeface="Calibri" panose="020F0502020204030204" charset="0"/>
                <a:ea typeface="宋体" panose="02010600030101010101" pitchFamily="2" charset="-122"/>
              </a:rPr>
              <a:t>            Wrong Cos. → Large redshift evolution → Disfavored</a:t>
            </a:r>
          </a:p>
          <a:p>
            <a:r>
              <a:rPr lang="zh-CN" altLang="en-US" b="1">
                <a:latin typeface="Calibri" panose="020F0502020204030204" charset="0"/>
                <a:ea typeface="宋体" panose="02010600030101010101" pitchFamily="2" charset="-122"/>
              </a:rPr>
              <a:t>   4. Try different cosmologies </a:t>
            </a:r>
            <a:r>
              <a:rPr lang="zh-CN" altLang="en-US" b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 → </a:t>
            </a:r>
            <a:r>
              <a:rPr lang="en-US" altLang="zh-CN" b="1">
                <a:latin typeface="Calibri" panose="020F0502020204030204" charset="0"/>
                <a:ea typeface="宋体" panose="02010600030101010101" pitchFamily="2" charset="-122"/>
              </a:rPr>
              <a:t>R</a:t>
            </a:r>
            <a:r>
              <a:rPr lang="zh-CN" altLang="en-US" b="1">
                <a:latin typeface="Calibri" panose="020F0502020204030204" charset="0"/>
                <a:ea typeface="宋体" panose="02010600030101010101" pitchFamily="2" charset="-122"/>
              </a:rPr>
              <a:t>epeat 1-3 → Cosmological Constraints</a:t>
            </a:r>
          </a:p>
        </p:txBody>
      </p:sp>
      <p:pic>
        <p:nvPicPr>
          <p:cNvPr id="16388" name="图片 604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988" y="34925"/>
            <a:ext cx="3268662" cy="170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图片 604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9650" y="1127125"/>
            <a:ext cx="889000" cy="701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90" name="文本框 3"/>
          <p:cNvSpPr txBox="1"/>
          <p:nvPr/>
        </p:nvSpPr>
        <p:spPr>
          <a:xfrm>
            <a:off x="10017125" y="1735138"/>
            <a:ext cx="3260725" cy="1200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1/4 sky, </a:t>
            </a:r>
          </a:p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z 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=</a:t>
            </a:r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 0.15-0.7, </a:t>
            </a:r>
          </a:p>
          <a:p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1.3 million gal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 sz="3600"/>
              <a:t>Look at RSD</a:t>
            </a:r>
            <a:endParaRPr lang="en-US" altLang="zh-CN" sz="3600" baseline="-25000"/>
          </a:p>
        </p:txBody>
      </p:sp>
      <p:pic>
        <p:nvPicPr>
          <p:cNvPr id="18434" name="图片 716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1763713"/>
            <a:ext cx="803275" cy="242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363" y="1476375"/>
            <a:ext cx="803275" cy="242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088" y="1470025"/>
            <a:ext cx="803275" cy="242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475" y="1470025"/>
            <a:ext cx="8108950" cy="507365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" name="直接箭头连接符 2"/>
          <p:cNvCxnSpPr/>
          <p:nvPr/>
        </p:nvCxnSpPr>
        <p:spPr>
          <a:xfrm>
            <a:off x="1539875" y="3040063"/>
            <a:ext cx="1279525" cy="290513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9" name="文本框 3"/>
          <p:cNvSpPr txBox="1"/>
          <p:nvPr/>
        </p:nvSpPr>
        <p:spPr>
          <a:xfrm>
            <a:off x="65088" y="2384425"/>
            <a:ext cx="18859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2400" b="1" dirty="0" err="1">
                <a:latin typeface="Calibri" panose="020F0502020204030204" charset="0"/>
                <a:ea typeface="宋体" panose="02010600030101010101" pitchFamily="2" charset="-122"/>
              </a:rPr>
              <a:t>Finger of God</a:t>
            </a:r>
          </a:p>
        </p:txBody>
      </p:sp>
      <p:sp>
        <p:nvSpPr>
          <p:cNvPr id="18440" name="文本框 4"/>
          <p:cNvSpPr txBox="1"/>
          <p:nvPr/>
        </p:nvSpPr>
        <p:spPr>
          <a:xfrm>
            <a:off x="7591425" y="561975"/>
            <a:ext cx="954088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2400" b="1" dirty="0" err="1">
                <a:latin typeface="Calibri" panose="020F0502020204030204" charset="0"/>
                <a:ea typeface="宋体" panose="02010600030101010101" pitchFamily="2" charset="-122"/>
              </a:rPr>
              <a:t>Kaiser</a:t>
            </a:r>
            <a:endParaRPr lang="en-US" altLang="zh-CN" sz="2400">
              <a:latin typeface="Calibri" panose="020F0502020204030204" charset="0"/>
              <a:ea typeface="宋体" panose="02010600030101010101" pitchFamily="2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5592763" y="1227138"/>
            <a:ext cx="2514600" cy="1584325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>
            <a:off x="8107363" y="1211263"/>
            <a:ext cx="1204913" cy="777875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 sz="3600">
                <a:latin typeface="Calibri" panose="020F0502020204030204" charset="0"/>
              </a:rPr>
              <a:t>Galaxy bias</a:t>
            </a:r>
            <a:endParaRPr lang="en-US" altLang="zh-CN" sz="3600" baseline="-25000">
              <a:latin typeface="Calibri" panose="020F0502020204030204" charset="0"/>
            </a:endParaRPr>
          </a:p>
        </p:txBody>
      </p:sp>
      <p:sp>
        <p:nvSpPr>
          <p:cNvPr id="19458" name="文本框 2"/>
          <p:cNvSpPr txBox="1"/>
          <p:nvPr/>
        </p:nvSpPr>
        <p:spPr>
          <a:xfrm>
            <a:off x="1600200" y="5762625"/>
            <a:ext cx="90058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Not sensitive</a:t>
            </a:r>
          </a:p>
        </p:txBody>
      </p:sp>
      <p:pic>
        <p:nvPicPr>
          <p:cNvPr id="1945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5" y="1298575"/>
            <a:ext cx="8978900" cy="4497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60113" cy="1325563"/>
          </a:xfrm>
          <a:ln/>
        </p:spPr>
        <p:txBody>
          <a:bodyPr lIns="91440" tIns="45720" rIns="91440" bIns="45720" anchor="ctr"/>
          <a:lstStyle/>
          <a:p>
            <a:r>
              <a:rPr lang="en-US" altLang="zh-CN" sz="3200"/>
              <a:t>Systematics correction: </a:t>
            </a:r>
            <a:r>
              <a:rPr lang="en-US" altLang="zh-CN" sz="3200" b="1"/>
              <a:t>Horizon Run 4 N-body simulation </a:t>
            </a:r>
            <a:br>
              <a:rPr lang="en-US" altLang="zh-CN" sz="3200" b="1"/>
            </a:br>
            <a:r>
              <a:rPr lang="en-US" altLang="zh-CN" sz="2000" b="1"/>
              <a:t>  Kim et al. 2015. (3.15 Gpc/h)</a:t>
            </a:r>
            <a:r>
              <a:rPr lang="en-US" altLang="zh-CN" sz="2000" b="1" baseline="30000"/>
              <a:t>3</a:t>
            </a:r>
            <a:r>
              <a:rPr lang="en-US" altLang="zh-CN" sz="2000" b="1"/>
              <a:t>, 6300</a:t>
            </a:r>
            <a:r>
              <a:rPr lang="en-US" altLang="zh-CN" sz="2000" b="1" baseline="30000"/>
              <a:t>3</a:t>
            </a:r>
            <a:r>
              <a:rPr lang="en-US" altLang="zh-CN" sz="2000" b="1"/>
              <a:t> particles</a:t>
            </a:r>
            <a:endParaRPr lang="en-US" altLang="zh-CN" sz="2000" b="1" baseline="-25000"/>
          </a:p>
        </p:txBody>
      </p:sp>
      <p:sp>
        <p:nvSpPr>
          <p:cNvPr id="20482" name="文本框 1"/>
          <p:cNvSpPr txBox="1"/>
          <p:nvPr/>
        </p:nvSpPr>
        <p:spPr>
          <a:xfrm>
            <a:off x="4756150" y="5281613"/>
            <a:ext cx="7478713" cy="14144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0" eaLnBrk="0" hangingPunct="0">
              <a:buFont typeface="Times New Roman" panose="02020603050405020304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b="1" dirty="0" err="1">
                <a:latin typeface="Calibri" panose="020F0502020204030204" charset="0"/>
                <a:ea typeface="宋体" panose="02010600030101010101" pitchFamily="2" charset="-122"/>
              </a:rPr>
              <a:t>Mostly &lt; 2%.</a:t>
            </a:r>
          </a:p>
          <a:p>
            <a:pPr defTabSz="0" eaLnBrk="0" hangingPunct="0">
              <a:buFont typeface="Times New Roman" panose="02020603050405020304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1400" b="1" dirty="0" err="1">
              <a:latin typeface="Calibri" panose="020F0502020204030204" charset="0"/>
              <a:ea typeface="宋体" panose="02010600030101010101" pitchFamily="2" charset="-122"/>
            </a:endParaRPr>
          </a:p>
          <a:p>
            <a:pPr defTabSz="0" eaLnBrk="0" hangingPunct="0">
              <a:buFont typeface="Times New Roman" panose="02020603050405020304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b="1" dirty="0" err="1">
                <a:latin typeface="Calibri" panose="020F0502020204030204" charset="0"/>
                <a:ea typeface="宋体" panose="02010600030101010101" pitchFamily="2" charset="-122"/>
              </a:rPr>
              <a:t>Relatively large at the highest redshift bin (0.57&lt;z&lt;0.7);</a:t>
            </a:r>
          </a:p>
          <a:p>
            <a:pPr defTabSz="0" eaLnBrk="0" hangingPunct="0">
              <a:buFont typeface="Times New Roman" panose="02020603050405020304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b="1" dirty="0" err="1">
                <a:latin typeface="Calibri" panose="020F0502020204030204" charset="0"/>
                <a:ea typeface="宋体" panose="02010600030101010101" pitchFamily="2" charset="-122"/>
              </a:rPr>
              <a:t>need check.</a:t>
            </a:r>
          </a:p>
        </p:txBody>
      </p:sp>
      <p:pic>
        <p:nvPicPr>
          <p:cNvPr id="2048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538" y="2105025"/>
            <a:ext cx="7470775" cy="3025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图片 655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75" y="2105025"/>
            <a:ext cx="3895725" cy="3895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736600"/>
            <a:ext cx="7986713" cy="6559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7335838" y="1863725"/>
            <a:ext cx="4900613" cy="4524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="1" noProof="1">
                <a:latin typeface="+mn-lt"/>
                <a:ea typeface="+mn-ea"/>
                <a:cs typeface="Ubuntu" charset="0"/>
                <a:sym typeface="+mn-ea"/>
              </a:rPr>
              <a:t>Shape &amp; position similar to SNIa, </a:t>
            </a: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="1" noProof="1">
                <a:latin typeface="+mn-lt"/>
                <a:ea typeface="+mn-ea"/>
                <a:cs typeface="Ubuntu" charset="0"/>
                <a:sym typeface="+mn-ea"/>
              </a:rPr>
              <a:t>but tighter.</a:t>
            </a:r>
            <a:endParaRPr lang="en-US" altLang="x-none" sz="2000" b="1" noProof="1">
              <a:cs typeface="Ubuntu" charset="0"/>
              <a:sym typeface="+mn-ea"/>
            </a:endParaRP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000" b="1" noProof="1">
              <a:cs typeface="Ubuntu" charset="0"/>
              <a:sym typeface="+mn-ea"/>
            </a:endParaRP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="1" noProof="1">
                <a:latin typeface="+mn-lt"/>
                <a:ea typeface="+mn-ea"/>
                <a:cs typeface="Ubuntu" charset="0"/>
                <a:sym typeface="+mn-ea"/>
              </a:rPr>
              <a:t>Consistent with everything.</a:t>
            </a:r>
            <a:endParaRPr lang="en-US" altLang="x-none" sz="2000" b="1" noProof="1">
              <a:cs typeface="Ubuntu" charset="0"/>
              <a:sym typeface="+mn-ea"/>
            </a:endParaRP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000" b="1" noProof="1">
              <a:cs typeface="Ubuntu" charset="0"/>
              <a:sym typeface="+mn-ea"/>
            </a:endParaRP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000" b="1" noProof="1">
              <a:cs typeface="Ubuntu" charset="0"/>
              <a:sym typeface="+mn-ea"/>
            </a:endParaRP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="1" noProof="1">
                <a:solidFill>
                  <a:srgbClr val="FF0000"/>
                </a:solidFill>
                <a:latin typeface="+mn-lt"/>
                <a:ea typeface="+mn-ea"/>
                <a:cs typeface="Ubuntu" charset="0"/>
                <a:sym typeface="+mn-ea"/>
              </a:rPr>
              <a:t>Combined results(CMB+SNIa+BAO+</a:t>
            </a:r>
            <a:r>
              <a:rPr lang="en-US" altLang="x-none" sz="2000" b="1" i="1" noProof="1">
                <a:solidFill>
                  <a:srgbClr val="FF0000"/>
                </a:solidFill>
                <a:latin typeface="+mn-lt"/>
                <a:ea typeface="+mn-ea"/>
                <a:cs typeface="Ubuntu" charset="0"/>
                <a:sym typeface="+mn-ea"/>
              </a:rPr>
              <a:t>H</a:t>
            </a:r>
            <a:r>
              <a:rPr lang="en-US" altLang="x-none" sz="2000" b="1" baseline="-25000" noProof="1">
                <a:solidFill>
                  <a:srgbClr val="FF0000"/>
                </a:solidFill>
                <a:latin typeface="+mn-lt"/>
                <a:ea typeface="+mn-ea"/>
                <a:cs typeface="Ubuntu" charset="0"/>
                <a:sym typeface="+mn-ea"/>
              </a:rPr>
              <a:t>0</a:t>
            </a:r>
            <a:r>
              <a:rPr lang="en-US" altLang="x-none" sz="2000" b="1" noProof="1">
                <a:solidFill>
                  <a:srgbClr val="FF0000"/>
                </a:solidFill>
                <a:latin typeface="+mn-lt"/>
                <a:ea typeface="+mn-ea"/>
                <a:cs typeface="Ubuntu" charset="0"/>
                <a:sym typeface="+mn-ea"/>
              </a:rPr>
              <a:t>+AP):</a:t>
            </a: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000" b="1" noProof="1">
              <a:solidFill>
                <a:srgbClr val="FF0000"/>
              </a:solidFill>
              <a:latin typeface="+mn-lt"/>
              <a:ea typeface="+mn-ea"/>
              <a:cs typeface="Ubuntu" charset="0"/>
              <a:sym typeface="+mn-ea"/>
            </a:endParaRP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b="1" noProof="1">
                <a:solidFill>
                  <a:srgbClr val="FF0000"/>
                </a:solidFill>
                <a:latin typeface="+mn-lt"/>
                <a:ea typeface="+mn-ea"/>
                <a:cs typeface="Ubuntu" charset="0"/>
                <a:sym typeface="+mn-ea"/>
              </a:rPr>
              <a:t>	</a:t>
            </a:r>
            <a:r>
              <a:rPr lang="en-US" altLang="x-none"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Ubuntu" charset="0"/>
                <a:sym typeface="+mn-ea"/>
              </a:rPr>
              <a:t>Ω</a:t>
            </a:r>
            <a:r>
              <a:rPr lang="en-US" altLang="x-none" sz="2400" b="1" baseline="-25000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+mn-ea"/>
              </a:rPr>
              <a:t>m</a:t>
            </a:r>
            <a:r>
              <a:rPr lang="en-US" altLang="x-none"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+mn-ea"/>
              </a:rPr>
              <a:t> = 0.301 </a:t>
            </a:r>
            <a:r>
              <a:rPr lang="en-US" altLang="x-none"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Ubuntu" charset="0"/>
                <a:sym typeface="+mn-ea"/>
              </a:rPr>
              <a:t> ± 0.006</a:t>
            </a: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b="1" i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Ubuntu" charset="0"/>
                <a:sym typeface="+mn-ea"/>
              </a:rPr>
              <a:t>	w </a:t>
            </a:r>
            <a:r>
              <a:rPr lang="en-US" altLang="x-none"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Ubuntu" charset="0"/>
                <a:sym typeface="+mn-ea"/>
              </a:rPr>
              <a:t> =  -1.054  ± 0.025</a:t>
            </a: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000" b="1" noProof="1">
              <a:cs typeface="Ubuntu" charset="0"/>
              <a:sym typeface="+mn-ea"/>
            </a:endParaRP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="1" noProof="1">
                <a:latin typeface="+mn-lt"/>
                <a:ea typeface="+mn-ea"/>
                <a:cs typeface="Ubuntu" charset="0"/>
                <a:sym typeface="+mn-ea"/>
              </a:rPr>
              <a:t>Adding our AP method reduces the error bars by </a:t>
            </a:r>
            <a:r>
              <a:rPr lang="en-US" altLang="x-none" sz="4000" b="1" noProof="1">
                <a:latin typeface="+mn-lt"/>
                <a:ea typeface="+mn-ea"/>
                <a:cs typeface="Ubuntu" charset="0"/>
                <a:sym typeface="+mn-ea"/>
              </a:rPr>
              <a:t>30-40% </a:t>
            </a:r>
          </a:p>
        </p:txBody>
      </p:sp>
      <p:sp>
        <p:nvSpPr>
          <p:cNvPr id="21507" name="标题 1"/>
          <p:cNvSpPr>
            <a:spLocks noGrp="1"/>
          </p:cNvSpPr>
          <p:nvPr/>
        </p:nvSpPr>
        <p:spPr>
          <a:xfrm>
            <a:off x="965200" y="492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>
              <a:lnSpc>
                <a:spcPct val="90000"/>
              </a:lnSpc>
            </a:pPr>
            <a:r>
              <a:rPr lang="en-US" altLang="zh-CN" sz="3600">
                <a:latin typeface="Calibri Light" charset="0"/>
                <a:ea typeface="宋体" panose="02010600030101010101" pitchFamily="2" charset="-122"/>
              </a:rPr>
              <a:t>Cosmological constraints</a:t>
            </a:r>
            <a:endParaRPr lang="en-US" altLang="zh-CN" sz="3600" baseline="-25000">
              <a:latin typeface="Calibri Light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/>
              <a:t>Cosmology from </a:t>
            </a:r>
            <a:r>
              <a:rPr lang="en-US" altLang="zh-CN" i="1"/>
              <a:t>galaxy clustering</a:t>
            </a:r>
            <a:endParaRPr lang="en-US" altLang="zh-CN"/>
          </a:p>
        </p:txBody>
      </p:sp>
      <p:sp>
        <p:nvSpPr>
          <p:cNvPr id="4098" name="文本框 5"/>
          <p:cNvSpPr txBox="1"/>
          <p:nvPr/>
        </p:nvSpPr>
        <p:spPr>
          <a:xfrm>
            <a:off x="258763" y="1817688"/>
            <a:ext cx="354330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Baryon acoustic oscillation</a:t>
            </a:r>
          </a:p>
        </p:txBody>
      </p:sp>
      <p:sp>
        <p:nvSpPr>
          <p:cNvPr id="4099" name="文本框 6"/>
          <p:cNvSpPr txBox="1"/>
          <p:nvPr/>
        </p:nvSpPr>
        <p:spPr>
          <a:xfrm>
            <a:off x="4378325" y="1817688"/>
            <a:ext cx="3322638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Redshift space distortion</a:t>
            </a:r>
          </a:p>
        </p:txBody>
      </p:sp>
      <p:sp>
        <p:nvSpPr>
          <p:cNvPr id="4100" name="文本框 7"/>
          <p:cNvSpPr txBox="1"/>
          <p:nvPr/>
        </p:nvSpPr>
        <p:spPr>
          <a:xfrm>
            <a:off x="5045075" y="5902325"/>
            <a:ext cx="28495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Alcock-Paczynski test</a:t>
            </a:r>
          </a:p>
        </p:txBody>
      </p:sp>
      <p:sp>
        <p:nvSpPr>
          <p:cNvPr id="4101" name="文本框 8"/>
          <p:cNvSpPr txBox="1"/>
          <p:nvPr/>
        </p:nvSpPr>
        <p:spPr>
          <a:xfrm>
            <a:off x="2794000" y="5902325"/>
            <a:ext cx="158432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Cluster </a:t>
            </a:r>
          </a:p>
          <a:p>
            <a:pPr algn="ctr"/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abundance</a:t>
            </a:r>
          </a:p>
        </p:txBody>
      </p:sp>
      <p:sp>
        <p:nvSpPr>
          <p:cNvPr id="4102" name="文本框 9"/>
          <p:cNvSpPr txBox="1"/>
          <p:nvPr/>
        </p:nvSpPr>
        <p:spPr>
          <a:xfrm>
            <a:off x="258763" y="5902325"/>
            <a:ext cx="1865312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Weak lensing</a:t>
            </a:r>
          </a:p>
        </p:txBody>
      </p:sp>
      <p:sp>
        <p:nvSpPr>
          <p:cNvPr id="4103" name="文本框 10"/>
          <p:cNvSpPr txBox="1"/>
          <p:nvPr/>
        </p:nvSpPr>
        <p:spPr>
          <a:xfrm>
            <a:off x="112713" y="3771900"/>
            <a:ext cx="13271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Topology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096250" y="2436813"/>
            <a:ext cx="3881438" cy="3108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 b="1" i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  <a:sym typeface="+mn-ea"/>
              </a:rPr>
              <a:t>Cosmic expansion history</a:t>
            </a:r>
            <a:endParaRPr lang="en-US" sz="2800" b="1" i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endParaRPr lang="en-US" sz="2800" b="1" i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endParaRPr lang="en-US" sz="2800" b="1" i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endParaRPr lang="en-US" sz="2800" b="1" i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endParaRPr lang="en-US" sz="2800" b="1" i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endParaRPr lang="en-US" sz="2800" b="1" i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en-US" sz="2800" b="1" i="1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      Growth of structure</a:t>
            </a:r>
            <a:endParaRPr lang="en-US" sz="2800" b="1" i="1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右箭头 12"/>
          <p:cNvSpPr/>
          <p:nvPr/>
        </p:nvSpPr>
        <p:spPr>
          <a:xfrm>
            <a:off x="6797675" y="3559175"/>
            <a:ext cx="1096963" cy="1139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cxnSp>
        <p:nvCxnSpPr>
          <p:cNvPr id="14" name="直接连接符 13"/>
          <p:cNvCxnSpPr/>
          <p:nvPr/>
        </p:nvCxnSpPr>
        <p:spPr>
          <a:xfrm>
            <a:off x="1752600" y="2290763"/>
            <a:ext cx="579438" cy="715963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stCxn id="4099" idx="2"/>
          </p:cNvCxnSpPr>
          <p:nvPr/>
        </p:nvCxnSpPr>
        <p:spPr>
          <a:xfrm flipH="1">
            <a:off x="5426075" y="2278063"/>
            <a:ext cx="614363" cy="754063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stCxn id="4099" idx="2"/>
          </p:cNvCxnSpPr>
          <p:nvPr/>
        </p:nvCxnSpPr>
        <p:spPr>
          <a:xfrm flipV="1">
            <a:off x="3590925" y="5181600"/>
            <a:ext cx="127000" cy="720725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stCxn id="4103" idx="3"/>
          </p:cNvCxnSpPr>
          <p:nvPr/>
        </p:nvCxnSpPr>
        <p:spPr>
          <a:xfrm flipV="1">
            <a:off x="1439863" y="3981450"/>
            <a:ext cx="815975" cy="20638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stCxn id="4103" idx="3"/>
          </p:cNvCxnSpPr>
          <p:nvPr/>
        </p:nvCxnSpPr>
        <p:spPr>
          <a:xfrm flipV="1">
            <a:off x="1770063" y="5334000"/>
            <a:ext cx="485775" cy="503238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>
            <a:stCxn id="4103" idx="3"/>
          </p:cNvCxnSpPr>
          <p:nvPr/>
        </p:nvCxnSpPr>
        <p:spPr>
          <a:xfrm flipH="1" flipV="1">
            <a:off x="5502275" y="5227638"/>
            <a:ext cx="538163" cy="762000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12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100" y="3168650"/>
            <a:ext cx="2725738" cy="176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13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5" y="2717800"/>
            <a:ext cx="3606800" cy="28273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 sz="3600"/>
              <a:t>Constraining dynamical dark energy</a:t>
            </a:r>
            <a:br>
              <a:rPr lang="en-US" altLang="zh-CN" sz="3600"/>
            </a:br>
            <a:r>
              <a:rPr lang="en-US" altLang="zh-CN" sz="2400"/>
              <a:t>Based on a fast code written by me, ~ 0.2sec / point. Enable multi-parameters.</a:t>
            </a:r>
            <a:endParaRPr lang="en-US" altLang="zh-CN" sz="2400" baseline="-25000"/>
          </a:p>
        </p:txBody>
      </p:sp>
      <p:sp>
        <p:nvSpPr>
          <p:cNvPr id="4" name="文本框 3"/>
          <p:cNvSpPr txBox="1"/>
          <p:nvPr/>
        </p:nvSpPr>
        <p:spPr>
          <a:xfrm>
            <a:off x="6907213" y="1925638"/>
            <a:ext cx="4489450" cy="48307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="1" noProof="1">
                <a:latin typeface="Calibri" panose="020F0502020204030204" charset="0"/>
                <a:ea typeface="宋体" panose="02010600030101010101" pitchFamily="2" charset="-122"/>
                <a:cs typeface="Ubuntu" charset="0"/>
                <a:sym typeface="+mn-ea"/>
              </a:rPr>
              <a:t>“CPL” ansatz:</a:t>
            </a:r>
            <a:endParaRPr lang="en-US" altLang="x-none" sz="2000" b="1" noProof="1">
              <a:cs typeface="Ubuntu" charset="0"/>
              <a:sym typeface="+mn-ea"/>
            </a:endParaRP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000" b="1" noProof="1">
              <a:cs typeface="Ubuntu" charset="0"/>
              <a:sym typeface="+mn-ea"/>
            </a:endParaRP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="1" noProof="1">
                <a:latin typeface="Calibri" panose="020F0502020204030204" charset="0"/>
                <a:ea typeface="宋体" panose="02010600030101010101" pitchFamily="2" charset="-122"/>
                <a:cs typeface="Ubuntu" charset="0"/>
                <a:sym typeface="+mn-ea"/>
              </a:rPr>
              <a:t> 	  w 	=  w</a:t>
            </a:r>
            <a:r>
              <a:rPr lang="en-US" altLang="x-none" sz="2000" b="1" baseline="-25000" noProof="1">
                <a:latin typeface="Calibri" panose="020F0502020204030204" charset="0"/>
                <a:ea typeface="宋体" panose="02010600030101010101" pitchFamily="2" charset="-122"/>
                <a:cs typeface="Ubuntu" charset="0"/>
                <a:sym typeface="+mn-ea"/>
              </a:rPr>
              <a:t>0</a:t>
            </a:r>
            <a:r>
              <a:rPr lang="en-US" altLang="x-none" sz="2000" b="1" noProof="1">
                <a:latin typeface="Calibri" panose="020F0502020204030204" charset="0"/>
                <a:ea typeface="宋体" panose="02010600030101010101" pitchFamily="2" charset="-122"/>
                <a:cs typeface="Ubuntu" charset="0"/>
                <a:sym typeface="+mn-ea"/>
              </a:rPr>
              <a:t> + w</a:t>
            </a:r>
            <a:r>
              <a:rPr lang="en-US" altLang="x-none" sz="2000" b="1" baseline="-25000" noProof="1">
                <a:latin typeface="Calibri" panose="020F0502020204030204" charset="0"/>
                <a:ea typeface="宋体" panose="02010600030101010101" pitchFamily="2" charset="-122"/>
                <a:cs typeface="Ubuntu" charset="0"/>
                <a:sym typeface="+mn-ea"/>
              </a:rPr>
              <a:t>a </a:t>
            </a:r>
            <a:r>
              <a:rPr lang="en-US" altLang="x-none" sz="2000" b="1" noProof="1">
                <a:latin typeface="Calibri" panose="020F0502020204030204" charset="0"/>
                <a:ea typeface="宋体" panose="02010600030101010101" pitchFamily="2" charset="-122"/>
                <a:cs typeface="Ubuntu" charset="0"/>
                <a:sym typeface="+mn-ea"/>
              </a:rPr>
              <a:t>* (1 - </a:t>
            </a:r>
            <a:r>
              <a:rPr lang="en-US" altLang="x-none" sz="2000" b="1" i="1" noProof="1">
                <a:latin typeface="Calibri" panose="020F0502020204030204" charset="0"/>
                <a:ea typeface="宋体" panose="02010600030101010101" pitchFamily="2" charset="-122"/>
                <a:cs typeface="Ubuntu" charset="0"/>
                <a:sym typeface="+mn-ea"/>
              </a:rPr>
              <a:t>a</a:t>
            </a:r>
            <a:r>
              <a:rPr lang="en-US" altLang="x-none" sz="2000" b="1" noProof="1">
                <a:latin typeface="Calibri" panose="020F0502020204030204" charset="0"/>
                <a:ea typeface="宋体" panose="02010600030101010101" pitchFamily="2" charset="-122"/>
                <a:cs typeface="Ubuntu" charset="0"/>
                <a:sym typeface="+mn-ea"/>
              </a:rPr>
              <a:t>)</a:t>
            </a:r>
            <a:endParaRPr lang="en-US" altLang="x-none" sz="2000" b="1" noProof="1">
              <a:cs typeface="Ubuntu" charset="0"/>
              <a:sym typeface="+mn-ea"/>
            </a:endParaRP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="1" noProof="1">
                <a:latin typeface="Calibri" panose="020F0502020204030204" charset="0"/>
                <a:ea typeface="宋体" panose="02010600030101010101" pitchFamily="2" charset="-122"/>
                <a:cs typeface="Ubuntu" charset="0"/>
                <a:sym typeface="+mn-ea"/>
              </a:rPr>
              <a:t>     		=  w</a:t>
            </a:r>
            <a:r>
              <a:rPr lang="en-US" altLang="x-none" sz="2000" b="1" baseline="-25000" noProof="1">
                <a:latin typeface="Calibri" panose="020F0502020204030204" charset="0"/>
                <a:ea typeface="宋体" panose="02010600030101010101" pitchFamily="2" charset="-122"/>
                <a:cs typeface="Ubuntu" charset="0"/>
                <a:sym typeface="+mn-ea"/>
              </a:rPr>
              <a:t>0</a:t>
            </a:r>
            <a:r>
              <a:rPr lang="en-US" altLang="x-none" sz="2000" b="1" noProof="1">
                <a:latin typeface="Calibri" panose="020F0502020204030204" charset="0"/>
                <a:ea typeface="宋体" panose="02010600030101010101" pitchFamily="2" charset="-122"/>
                <a:cs typeface="Ubuntu" charset="0"/>
                <a:sym typeface="+mn-ea"/>
              </a:rPr>
              <a:t> + w</a:t>
            </a:r>
            <a:r>
              <a:rPr lang="en-US" altLang="x-none" sz="2000" b="1" baseline="-25000" noProof="1">
                <a:latin typeface="Calibri" panose="020F0502020204030204" charset="0"/>
                <a:ea typeface="宋体" panose="02010600030101010101" pitchFamily="2" charset="-122"/>
                <a:cs typeface="Ubuntu" charset="0"/>
                <a:sym typeface="+mn-ea"/>
              </a:rPr>
              <a:t>a </a:t>
            </a:r>
            <a:r>
              <a:rPr lang="en-US" altLang="x-none" sz="2000" b="1" noProof="1">
                <a:latin typeface="Calibri" panose="020F0502020204030204" charset="0"/>
                <a:ea typeface="宋体" panose="02010600030101010101" pitchFamily="2" charset="-122"/>
                <a:cs typeface="Ubuntu" charset="0"/>
                <a:sym typeface="+mn-ea"/>
              </a:rPr>
              <a:t>* z / (1+z)</a:t>
            </a:r>
            <a:endParaRPr lang="en-US" altLang="x-none" sz="2000" b="1" noProof="1">
              <a:cs typeface="Ubuntu" charset="0"/>
              <a:sym typeface="+mn-ea"/>
            </a:endParaRP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000" b="1" noProof="1">
              <a:solidFill>
                <a:srgbClr val="FF0000"/>
              </a:solidFill>
              <a:cs typeface="Ubuntu" charset="0"/>
              <a:sym typeface="+mn-ea"/>
            </a:endParaRP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="1" noProof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cs typeface="Ubuntu" charset="0"/>
                <a:sym typeface="+mn-ea"/>
              </a:rPr>
              <a:t>All combined:</a:t>
            </a: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000" b="1" noProof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  <a:cs typeface="Ubuntu" charset="0"/>
              <a:sym typeface="+mn-ea"/>
            </a:endParaRP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b="1" noProof="1">
                <a:solidFill>
                  <a:srgbClr val="FF0000"/>
                </a:solidFill>
                <a:latin typeface="+mn-lt"/>
                <a:ea typeface="+mn-ea"/>
                <a:cs typeface="Ubuntu" charset="0"/>
                <a:sym typeface="+mn-ea"/>
              </a:rPr>
              <a:t>	</a:t>
            </a:r>
            <a:r>
              <a:rPr lang="en-US" altLang="x-none" sz="2400" b="1" i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Ubuntu" charset="0"/>
                <a:sym typeface="+mn-ea"/>
              </a:rPr>
              <a:t>w</a:t>
            </a:r>
            <a:r>
              <a:rPr lang="en-US" altLang="x-none" sz="2400" b="1" baseline="-25000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Ubuntu" charset="0"/>
                <a:sym typeface="+mn-ea"/>
              </a:rPr>
              <a:t>0</a:t>
            </a:r>
            <a:r>
              <a:rPr lang="en-US" altLang="x-none"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+mn-ea"/>
              </a:rPr>
              <a:t>  =  -1.042 </a:t>
            </a:r>
            <a:r>
              <a:rPr lang="en-US" altLang="x-none"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Ubuntu" charset="0"/>
                <a:sym typeface="+mn-ea"/>
              </a:rPr>
              <a:t> ± 0.067</a:t>
            </a: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b="1" i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Ubuntu" charset="0"/>
                <a:sym typeface="+mn-ea"/>
              </a:rPr>
              <a:t>	w</a:t>
            </a:r>
            <a:r>
              <a:rPr lang="en-US" altLang="x-none" sz="2400" b="1" i="1" baseline="-25000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Ubuntu" charset="0"/>
                <a:sym typeface="+mn-ea"/>
              </a:rPr>
              <a:t>a</a:t>
            </a:r>
            <a:r>
              <a:rPr lang="en-US" altLang="x-none" sz="2400" b="1" i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Ubuntu" charset="0"/>
                <a:sym typeface="+mn-ea"/>
              </a:rPr>
              <a:t> </a:t>
            </a:r>
            <a:r>
              <a:rPr lang="en-US" altLang="x-none" sz="24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Ubuntu" charset="0"/>
                <a:sym typeface="+mn-ea"/>
              </a:rPr>
              <a:t> =   0.07 ± 0.29</a:t>
            </a: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000" b="1" noProof="1">
              <a:cs typeface="Ubuntu" charset="0"/>
              <a:sym typeface="+mn-ea"/>
            </a:endParaRP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="1" noProof="1">
                <a:latin typeface="+mn-lt"/>
                <a:ea typeface="+mn-ea"/>
                <a:cs typeface="Ubuntu" charset="0"/>
                <a:sym typeface="+mn-ea"/>
              </a:rPr>
              <a:t>Consistent with cc.</a:t>
            </a: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000" b="1" noProof="1">
              <a:latin typeface="+mn-lt"/>
              <a:ea typeface="+mn-ea"/>
              <a:cs typeface="Ubuntu" charset="0"/>
              <a:sym typeface="+mn-ea"/>
            </a:endParaRPr>
          </a:p>
          <a:p>
            <a:pPr defTabSz="0" fontAlgn="auto">
              <a:buClrTx/>
              <a:buSzPct val="10000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="1" noProof="1">
                <a:latin typeface="+mn-lt"/>
                <a:ea typeface="+mn-ea"/>
                <a:cs typeface="Ubuntu" charset="0"/>
                <a:sym typeface="+mn-ea"/>
              </a:rPr>
              <a:t>Adding our AP method improves the figure of merit by </a:t>
            </a:r>
            <a:r>
              <a:rPr lang="en-US" altLang="x-none" sz="4000" b="1" noProof="1">
                <a:latin typeface="+mn-lt"/>
                <a:ea typeface="+mn-ea"/>
                <a:cs typeface="Ubuntu" charset="0"/>
                <a:sym typeface="+mn-ea"/>
              </a:rPr>
              <a:t>100%!</a:t>
            </a:r>
            <a:endParaRPr lang="en-US" altLang="x-none" sz="2000" b="1" noProof="1">
              <a:cs typeface="Ubuntu" charset="0"/>
              <a:sym typeface="+mn-ea"/>
            </a:endParaRPr>
          </a:p>
        </p:txBody>
      </p:sp>
      <p:pic>
        <p:nvPicPr>
          <p:cNvPr id="22531" name="图片 1" descr="000000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75" y="1638300"/>
            <a:ext cx="6216650" cy="47894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 sz="3600"/>
              <a:t>Constraining dynamical dark energy</a:t>
            </a:r>
            <a:endParaRPr lang="en-US" altLang="zh-CN" sz="3600" baseline="-25000"/>
          </a:p>
        </p:txBody>
      </p:sp>
      <p:sp>
        <p:nvSpPr>
          <p:cNvPr id="23554" name="文本框 3"/>
          <p:cNvSpPr txBox="1"/>
          <p:nvPr/>
        </p:nvSpPr>
        <p:spPr>
          <a:xfrm>
            <a:off x="6907213" y="1925638"/>
            <a:ext cx="4748212" cy="1136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4000" b="1" dirty="0" err="1">
              <a:latin typeface="Calibri" panose="020F0502020204030204" charset="0"/>
              <a:ea typeface="宋体" panose="02010600030101010101" pitchFamily="2" charset="-122"/>
            </a:endParaRPr>
          </a:p>
          <a:p>
            <a:pPr defTabSz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800" b="1" dirty="0" err="1">
                <a:latin typeface="Calibri" panose="020F0502020204030204" charset="0"/>
                <a:ea typeface="宋体" panose="02010600030101010101" pitchFamily="2" charset="-122"/>
              </a:rPr>
              <a:t>Consistent with c.c.</a:t>
            </a:r>
          </a:p>
        </p:txBody>
      </p:sp>
      <p:pic>
        <p:nvPicPr>
          <p:cNvPr id="23555" name="图片 2" descr="00000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752600"/>
            <a:ext cx="6319838" cy="4699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 sz="3200"/>
              <a:t>Q: Why so powerful? </a:t>
            </a:r>
            <a:br>
              <a:rPr lang="en-US" altLang="zh-CN" sz="3200"/>
            </a:br>
            <a:r>
              <a:rPr lang="en-US" altLang="zh-CN" sz="3200"/>
              <a:t>A: A lot of information from small-scale clustering!</a:t>
            </a:r>
            <a:endParaRPr lang="en-US" altLang="zh-CN" sz="3200" baseline="-25000"/>
          </a:p>
        </p:txBody>
      </p:sp>
      <p:pic>
        <p:nvPicPr>
          <p:cNvPr id="24578" name="图片 849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238" y="1368425"/>
            <a:ext cx="7316787" cy="548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矩形 84995"/>
          <p:cNvSpPr/>
          <p:nvPr/>
        </p:nvSpPr>
        <p:spPr>
          <a:xfrm>
            <a:off x="6656388" y="3506788"/>
            <a:ext cx="549275" cy="2651125"/>
          </a:xfrm>
          <a:prstGeom prst="rect">
            <a:avLst/>
          </a:prstGeom>
          <a:noFill/>
          <a:ln w="29160" cap="flat" cmpd="sng">
            <a:solidFill>
              <a:srgbClr val="CC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4580" name="矩形 84996"/>
          <p:cNvSpPr/>
          <p:nvPr/>
        </p:nvSpPr>
        <p:spPr>
          <a:xfrm>
            <a:off x="3089275" y="1973263"/>
            <a:ext cx="1223963" cy="4206875"/>
          </a:xfrm>
          <a:prstGeom prst="rect">
            <a:avLst/>
          </a:prstGeom>
          <a:noFill/>
          <a:ln w="29160" cap="flat" cmpd="sng">
            <a:solidFill>
              <a:srgbClr val="CC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4581" name="文本框 84997"/>
          <p:cNvSpPr txBox="1"/>
          <p:nvPr/>
        </p:nvSpPr>
        <p:spPr>
          <a:xfrm>
            <a:off x="4370388" y="2139950"/>
            <a:ext cx="3108325" cy="87471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/>
          <a:lstStyle/>
          <a:p>
            <a:pPr defTabSz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b="1" dirty="0" err="1">
                <a:solidFill>
                  <a:srgbClr val="990066"/>
                </a:solidFill>
                <a:latin typeface="Calibri" panose="020F0502020204030204" charset="0"/>
                <a:ea typeface="宋体" panose="02010600030101010101" pitchFamily="2" charset="-122"/>
              </a:rPr>
              <a:t>Our method: </a:t>
            </a:r>
          </a:p>
          <a:p>
            <a:pPr defTabSz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b="1" dirty="0" err="1">
                <a:solidFill>
                  <a:srgbClr val="990066"/>
                </a:solidFill>
                <a:latin typeface="Calibri" panose="020F0502020204030204" charset="0"/>
                <a:ea typeface="宋体" panose="02010600030101010101" pitchFamily="2" charset="-122"/>
              </a:rPr>
              <a:t>  Anisotropy of clustering in 6-40 Mpc/h</a:t>
            </a:r>
          </a:p>
        </p:txBody>
      </p:sp>
      <p:sp>
        <p:nvSpPr>
          <p:cNvPr id="24582" name="文本框 84998"/>
          <p:cNvSpPr txBox="1"/>
          <p:nvPr/>
        </p:nvSpPr>
        <p:spPr>
          <a:xfrm>
            <a:off x="7480300" y="3400425"/>
            <a:ext cx="3017838" cy="16383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/>
          <a:lstStyle/>
          <a:p>
            <a:pPr defTabSz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b="1" dirty="0" err="1">
                <a:solidFill>
                  <a:srgbClr val="FF9900"/>
                </a:solidFill>
                <a:latin typeface="Calibri" panose="020F0502020204030204" charset="0"/>
                <a:ea typeface="宋体" panose="02010600030101010101" pitchFamily="2" charset="-122"/>
              </a:rPr>
              <a:t>BAO: </a:t>
            </a:r>
          </a:p>
          <a:p>
            <a:pPr defTabSz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b="1" dirty="0" err="1">
                <a:solidFill>
                  <a:srgbClr val="FF9900"/>
                </a:solidFill>
                <a:latin typeface="Calibri" panose="020F0502020204030204" charset="0"/>
                <a:ea typeface="宋体" panose="02010600030101010101" pitchFamily="2" charset="-122"/>
              </a:rPr>
              <a:t>  Peak of over-clustering</a:t>
            </a:r>
          </a:p>
          <a:p>
            <a:pPr defTabSz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b="1" dirty="0" err="1">
                <a:solidFill>
                  <a:srgbClr val="FF9900"/>
                </a:solidFill>
                <a:latin typeface="Calibri" panose="020F0502020204030204" charset="0"/>
                <a:ea typeface="宋体" panose="02010600030101010101" pitchFamily="2" charset="-122"/>
              </a:rPr>
              <a:t>around 110Mpc/h</a:t>
            </a:r>
          </a:p>
          <a:p>
            <a:pPr defTabSz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b="1" dirty="0" err="1">
              <a:solidFill>
                <a:srgbClr val="FF990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pPr defTabSz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b="1" dirty="0" err="1">
              <a:solidFill>
                <a:srgbClr val="FF99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 sz="3600"/>
              <a:t>Check systematics</a:t>
            </a:r>
            <a:endParaRPr lang="en-US" altLang="zh-CN" sz="3600" baseline="-25000"/>
          </a:p>
        </p:txBody>
      </p:sp>
      <p:sp>
        <p:nvSpPr>
          <p:cNvPr id="25602" name="文本框 3"/>
          <p:cNvSpPr txBox="1"/>
          <p:nvPr/>
        </p:nvSpPr>
        <p:spPr>
          <a:xfrm>
            <a:off x="1866900" y="5518150"/>
            <a:ext cx="8085138" cy="8302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b="1" dirty="0" err="1">
                <a:latin typeface="Calibri" panose="020F0502020204030204" charset="0"/>
                <a:ea typeface="宋体" panose="02010600030101010101" pitchFamily="2" charset="-122"/>
              </a:rPr>
              <a:t>No significant change if discarding the systematics correction or skipping the last red shift bin (having largest systematics)</a:t>
            </a:r>
          </a:p>
        </p:txBody>
      </p:sp>
      <p:pic>
        <p:nvPicPr>
          <p:cNvPr id="25603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1609725"/>
            <a:ext cx="8134350" cy="3638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75" y="1609725"/>
            <a:ext cx="819150" cy="3190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75" y="2020888"/>
            <a:ext cx="11361738" cy="4384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6" name="文本框 5"/>
          <p:cNvSpPr txBox="1"/>
          <p:nvPr/>
        </p:nvSpPr>
        <p:spPr>
          <a:xfrm>
            <a:off x="319088" y="1030288"/>
            <a:ext cx="3071812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Include ~all FoG region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2225675" y="1676400"/>
            <a:ext cx="117475" cy="523875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8" name="文本框 5"/>
          <p:cNvSpPr txBox="1"/>
          <p:nvPr/>
        </p:nvSpPr>
        <p:spPr>
          <a:xfrm>
            <a:off x="3763963" y="1046163"/>
            <a:ext cx="28940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Remove the FoG </a:t>
            </a:r>
          </a:p>
        </p:txBody>
      </p:sp>
      <p:sp>
        <p:nvSpPr>
          <p:cNvPr id="26629" name="文本框 5"/>
          <p:cNvSpPr txBox="1"/>
          <p:nvPr/>
        </p:nvSpPr>
        <p:spPr>
          <a:xfrm>
            <a:off x="6457950" y="860425"/>
            <a:ext cx="2541588" cy="8302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More conservative</a:t>
            </a:r>
          </a:p>
          <a:p>
            <a:pPr algn="ctr"/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binning</a:t>
            </a:r>
          </a:p>
        </p:txBody>
      </p:sp>
      <p:sp>
        <p:nvSpPr>
          <p:cNvPr id="26630" name="文本框 5"/>
          <p:cNvSpPr txBox="1"/>
          <p:nvPr/>
        </p:nvSpPr>
        <p:spPr>
          <a:xfrm>
            <a:off x="8999538" y="846138"/>
            <a:ext cx="2543175" cy="828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More conservative</a:t>
            </a:r>
          </a:p>
          <a:p>
            <a:pPr algn="ctr"/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clusetering scale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4791075" y="1676400"/>
            <a:ext cx="117475" cy="523875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7670800" y="1676400"/>
            <a:ext cx="117475" cy="523875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0212388" y="1676400"/>
            <a:ext cx="117475" cy="523875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4" name="文本框 5"/>
          <p:cNvSpPr txBox="1"/>
          <p:nvPr/>
        </p:nvSpPr>
        <p:spPr>
          <a:xfrm>
            <a:off x="109538" y="6313488"/>
            <a:ext cx="43402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Very deviated fiducial cosmology</a:t>
            </a:r>
          </a:p>
        </p:txBody>
      </p:sp>
      <p:cxnSp>
        <p:nvCxnSpPr>
          <p:cNvPr id="11" name="直接连接符 10"/>
          <p:cNvCxnSpPr/>
          <p:nvPr/>
        </p:nvCxnSpPr>
        <p:spPr>
          <a:xfrm flipH="1">
            <a:off x="1620838" y="6140450"/>
            <a:ext cx="122238" cy="244475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6" name="文本框 5"/>
          <p:cNvSpPr txBox="1"/>
          <p:nvPr/>
        </p:nvSpPr>
        <p:spPr>
          <a:xfrm>
            <a:off x="7670800" y="6405563"/>
            <a:ext cx="428307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Number of mocks for covariance</a:t>
            </a:r>
          </a:p>
        </p:txBody>
      </p:sp>
      <p:cxnSp>
        <p:nvCxnSpPr>
          <p:cNvPr id="13" name="直接连接符 12"/>
          <p:cNvCxnSpPr/>
          <p:nvPr/>
        </p:nvCxnSpPr>
        <p:spPr>
          <a:xfrm>
            <a:off x="10410825" y="6124575"/>
            <a:ext cx="152400" cy="347663"/>
          </a:xfrm>
          <a:prstGeom prst="line">
            <a:avLst/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 sz="3600" b="1"/>
              <a:t>Numerous merits </a:t>
            </a:r>
            <a:endParaRPr lang="en-US" altLang="zh-CN" sz="3600" b="1" baseline="-25000"/>
          </a:p>
        </p:txBody>
      </p:sp>
      <p:sp>
        <p:nvSpPr>
          <p:cNvPr id="27650" name="文本框 6"/>
          <p:cNvSpPr txBox="1"/>
          <p:nvPr/>
        </p:nvSpPr>
        <p:spPr>
          <a:xfrm>
            <a:off x="746125" y="1416050"/>
            <a:ext cx="7621588" cy="66468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* Overcoming the great difficulty of RSD in AP </a:t>
            </a: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	(</a:t>
            </a:r>
            <a:r>
              <a:rPr lang="en-US" altLang="x-none" sz="2400" b="1" dirty="0" err="1">
                <a:latin typeface="Calibri" panose="020F0502020204030204" charset="0"/>
                <a:ea typeface="宋体" panose="02010600030101010101" pitchFamily="2" charset="-122"/>
              </a:rPr>
              <a:t>breakthrough</a:t>
            </a: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: no good solution for &gt;10yrs!)</a:t>
            </a: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* Very tight constraints (</a:t>
            </a:r>
            <a:r>
              <a:rPr lang="en-US" altLang="x-none" sz="2400" b="1" dirty="0" err="1">
                <a:latin typeface="Calibri" panose="020F0502020204030204" charset="0"/>
                <a:ea typeface="宋体" panose="02010600030101010101" pitchFamily="2" charset="-122"/>
              </a:rPr>
              <a:t>powerful</a:t>
            </a:r>
            <a:r>
              <a:rPr lang="en-US" altLang="x-none" sz="2800" dirty="0" err="1">
                <a:latin typeface="Calibri" panose="020F0502020204030204" charset="0"/>
                <a:ea typeface="宋体" panose="02010600030101010101" pitchFamily="2" charset="-122"/>
              </a:rPr>
              <a:t>)</a:t>
            </a: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* Not sensitive systematics (</a:t>
            </a:r>
            <a:r>
              <a:rPr lang="en-US" altLang="x-none" sz="2400" b="1" dirty="0" err="1">
                <a:latin typeface="Calibri" panose="020F0502020204030204" charset="0"/>
                <a:ea typeface="宋体" panose="02010600030101010101" pitchFamily="2" charset="-122"/>
              </a:rPr>
              <a:t>robust</a:t>
            </a: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)</a:t>
            </a: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* No complicated NL clustering &amp; RSD (</a:t>
            </a:r>
            <a:r>
              <a:rPr lang="en-US" altLang="x-none" sz="2400" b="1" dirty="0" err="1">
                <a:latin typeface="Calibri" panose="020F0502020204030204" charset="0"/>
                <a:ea typeface="宋体" panose="02010600030101010101" pitchFamily="2" charset="-122"/>
              </a:rPr>
              <a:t>simple</a:t>
            </a: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)</a:t>
            </a: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* Reliably using clustering on 6-40 Mpc/h (</a:t>
            </a:r>
            <a:r>
              <a:rPr lang="en-US" altLang="x-none" sz="2400" b="1" dirty="0" err="1">
                <a:latin typeface="Calibri" panose="020F0502020204030204" charset="0"/>
                <a:ea typeface="宋体" panose="02010600030101010101" pitchFamily="2" charset="-122"/>
              </a:rPr>
              <a:t>unique</a:t>
            </a:r>
            <a:r>
              <a:rPr lang="en-US" altLang="x-none" sz="2800" dirty="0" err="1">
                <a:latin typeface="Calibri" panose="020F0502020204030204" charset="0"/>
                <a:ea typeface="宋体" panose="02010600030101010101" pitchFamily="2" charset="-122"/>
              </a:rPr>
              <a:t>)</a:t>
            </a: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* Independent information from BAO, RSD, SNIa (</a:t>
            </a:r>
            <a:r>
              <a:rPr lang="en-US" altLang="x-none" sz="2400" b="1" dirty="0" err="1">
                <a:latin typeface="Calibri" panose="020F0502020204030204" charset="0"/>
                <a:ea typeface="宋体" panose="02010600030101010101" pitchFamily="2" charset="-122"/>
              </a:rPr>
              <a:t>extra</a:t>
            </a:r>
            <a:r>
              <a:rPr lang="en-US" altLang="x-none" sz="2800" dirty="0" err="1">
                <a:latin typeface="Calibri" panose="020F0502020204030204" charset="0"/>
                <a:ea typeface="宋体" panose="02010600030101010101" pitchFamily="2" charset="-122"/>
              </a:rPr>
              <a:t>)</a:t>
            </a: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* Can be used in many future spectroscopic surveys! (</a:t>
            </a:r>
            <a:r>
              <a:rPr lang="en-US" altLang="x-none" sz="2400" b="1" dirty="0" err="1">
                <a:latin typeface="Calibri" panose="020F0502020204030204" charset="0"/>
                <a:ea typeface="宋体" panose="02010600030101010101" pitchFamily="2" charset="-122"/>
              </a:rPr>
              <a:t>promising</a:t>
            </a: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)</a:t>
            </a: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800" dirty="0" err="1">
              <a:latin typeface="Calibri" panose="020F0502020204030204" charset="0"/>
              <a:ea typeface="宋体" panose="02010600030101010101" pitchFamily="2" charset="-122"/>
            </a:endParaRP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800" dirty="0" err="1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标题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zh-CN" sz="3600" b="1"/>
              <a:t>Numerous merits </a:t>
            </a:r>
            <a:endParaRPr lang="en-US" altLang="zh-CN" sz="3600" b="1" baseline="-25000"/>
          </a:p>
        </p:txBody>
      </p:sp>
      <p:sp>
        <p:nvSpPr>
          <p:cNvPr id="28674" name="文本框 1"/>
          <p:cNvSpPr txBox="1"/>
          <p:nvPr/>
        </p:nvSpPr>
        <p:spPr>
          <a:xfrm>
            <a:off x="7683500" y="969963"/>
            <a:ext cx="10782300" cy="2860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="1" dirty="0" err="1">
                <a:latin typeface="Calibri" panose="020F0502020204030204" charset="0"/>
                <a:ea typeface="宋体" panose="02010600030101010101" pitchFamily="2" charset="-122"/>
              </a:rPr>
              <a:t>Commetns from </a:t>
            </a:r>
          </a:p>
          <a:p>
            <a:pPr defTabSz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="1" dirty="0" err="1">
                <a:latin typeface="Calibri" panose="020F0502020204030204" charset="0"/>
                <a:ea typeface="宋体" panose="02010600030101010101" pitchFamily="2" charset="-122"/>
              </a:rPr>
              <a:t>  Prof. Donald Schneider :</a:t>
            </a:r>
          </a:p>
          <a:p>
            <a:pPr defTabSz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000" b="1" dirty="0" err="1">
              <a:latin typeface="Calibri" panose="020F0502020204030204" charset="0"/>
              <a:ea typeface="宋体" panose="02010600030101010101" pitchFamily="2" charset="-122"/>
            </a:endParaRPr>
          </a:p>
          <a:p>
            <a:pPr defTabSz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="1" dirty="0" err="1">
                <a:latin typeface="Calibri" panose="020F0502020204030204" charset="0"/>
                <a:ea typeface="宋体" panose="02010600030101010101" pitchFamily="2" charset="-122"/>
              </a:rPr>
              <a:t>   “a major advance” </a:t>
            </a:r>
          </a:p>
          <a:p>
            <a:pPr defTabSz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000" b="1" dirty="0" err="1">
              <a:latin typeface="Calibri" panose="020F0502020204030204" charset="0"/>
              <a:ea typeface="宋体" panose="02010600030101010101" pitchFamily="2" charset="-122"/>
            </a:endParaRPr>
          </a:p>
          <a:p>
            <a:pPr defTabSz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="1" dirty="0" err="1">
                <a:latin typeface="Calibri" panose="020F0502020204030204" charset="0"/>
                <a:ea typeface="宋体" panose="02010600030101010101" pitchFamily="2" charset="-122"/>
              </a:rPr>
              <a:t>   “extremely promising”</a:t>
            </a:r>
          </a:p>
          <a:p>
            <a:pPr defTabSz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000" b="1" dirty="0" err="1">
              <a:latin typeface="Calibri" panose="020F0502020204030204" charset="0"/>
              <a:ea typeface="宋体" panose="02010600030101010101" pitchFamily="2" charset="-122"/>
            </a:endParaRPr>
          </a:p>
          <a:p>
            <a:pPr defTabSz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="1" dirty="0" err="1">
                <a:latin typeface="Calibri" panose="020F0502020204030204" charset="0"/>
                <a:ea typeface="宋体" panose="02010600030101010101" pitchFamily="2" charset="-122"/>
              </a:rPr>
              <a:t>   “I believe it will indeed be   	</a:t>
            </a:r>
          </a:p>
          <a:p>
            <a:pPr defTabSz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000" b="1" dirty="0" err="1">
                <a:latin typeface="Calibri" panose="020F0502020204030204" charset="0"/>
                <a:ea typeface="宋体" panose="02010600030101010101" pitchFamily="2" charset="-122"/>
              </a:rPr>
              <a:t>    used in the future”</a:t>
            </a:r>
          </a:p>
        </p:txBody>
      </p:sp>
      <p:pic>
        <p:nvPicPr>
          <p:cNvPr id="28675" name="图片 911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0" y="969963"/>
            <a:ext cx="1157288" cy="1831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6" name="文本框 6"/>
          <p:cNvSpPr txBox="1"/>
          <p:nvPr/>
        </p:nvSpPr>
        <p:spPr>
          <a:xfrm>
            <a:off x="746125" y="1416050"/>
            <a:ext cx="7621588" cy="66468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* Overcoming the great difficulty of RSD </a:t>
            </a: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	(</a:t>
            </a:r>
            <a:r>
              <a:rPr lang="en-US" altLang="x-none" sz="2400" b="1" dirty="0" err="1">
                <a:latin typeface="Calibri" panose="020F0502020204030204" charset="0"/>
                <a:ea typeface="宋体" panose="02010600030101010101" pitchFamily="2" charset="-122"/>
              </a:rPr>
              <a:t>breakthrough</a:t>
            </a: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: no good solution for &gt;10yrs!)</a:t>
            </a: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* Very tight constraints (</a:t>
            </a:r>
            <a:r>
              <a:rPr lang="en-US" altLang="x-none" sz="2400" b="1" dirty="0" err="1">
                <a:latin typeface="Calibri" panose="020F0502020204030204" charset="0"/>
                <a:ea typeface="宋体" panose="02010600030101010101" pitchFamily="2" charset="-122"/>
              </a:rPr>
              <a:t>powerful</a:t>
            </a:r>
            <a:r>
              <a:rPr lang="en-US" altLang="x-none" sz="2800" dirty="0" err="1">
                <a:latin typeface="Calibri" panose="020F0502020204030204" charset="0"/>
                <a:ea typeface="宋体" panose="02010600030101010101" pitchFamily="2" charset="-122"/>
              </a:rPr>
              <a:t>)</a:t>
            </a: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* Not sensitive systematics (</a:t>
            </a:r>
            <a:r>
              <a:rPr lang="en-US" altLang="x-none" sz="2400" b="1" dirty="0" err="1">
                <a:latin typeface="Calibri" panose="020F0502020204030204" charset="0"/>
                <a:ea typeface="宋体" panose="02010600030101010101" pitchFamily="2" charset="-122"/>
              </a:rPr>
              <a:t>robust</a:t>
            </a: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)</a:t>
            </a: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* No complicated NL clustering &amp; RSD (</a:t>
            </a:r>
            <a:r>
              <a:rPr lang="en-US" altLang="x-none" sz="2400" b="1" dirty="0" err="1">
                <a:latin typeface="Calibri" panose="020F0502020204030204" charset="0"/>
                <a:ea typeface="宋体" panose="02010600030101010101" pitchFamily="2" charset="-122"/>
              </a:rPr>
              <a:t>simple</a:t>
            </a: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)</a:t>
            </a: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* Reliably using clustering on 6-40 Mpc/h (</a:t>
            </a:r>
            <a:r>
              <a:rPr lang="en-US" altLang="x-none" sz="2400" b="1" dirty="0" err="1">
                <a:latin typeface="Calibri" panose="020F0502020204030204" charset="0"/>
                <a:ea typeface="宋体" panose="02010600030101010101" pitchFamily="2" charset="-122"/>
              </a:rPr>
              <a:t>unique</a:t>
            </a:r>
            <a:r>
              <a:rPr lang="en-US" altLang="x-none" sz="2800" dirty="0" err="1">
                <a:latin typeface="Calibri" panose="020F0502020204030204" charset="0"/>
                <a:ea typeface="宋体" panose="02010600030101010101" pitchFamily="2" charset="-122"/>
              </a:rPr>
              <a:t>)</a:t>
            </a: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* Independent information from BAO, RSD, SNIa (</a:t>
            </a:r>
            <a:r>
              <a:rPr lang="en-US" altLang="x-none" sz="2400" b="1" dirty="0" err="1">
                <a:latin typeface="Calibri" panose="020F0502020204030204" charset="0"/>
                <a:ea typeface="宋体" panose="02010600030101010101" pitchFamily="2" charset="-122"/>
              </a:rPr>
              <a:t>extra</a:t>
            </a:r>
            <a:r>
              <a:rPr lang="en-US" altLang="x-none" sz="2800" dirty="0" err="1">
                <a:latin typeface="Calibri" panose="020F0502020204030204" charset="0"/>
                <a:ea typeface="宋体" panose="02010600030101010101" pitchFamily="2" charset="-122"/>
              </a:rPr>
              <a:t>)</a:t>
            </a: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* Can be used in many future spectroscopic surveys! (</a:t>
            </a:r>
            <a:r>
              <a:rPr lang="en-US" altLang="x-none" sz="2400" b="1" dirty="0" err="1">
                <a:latin typeface="Calibri" panose="020F0502020204030204" charset="0"/>
                <a:ea typeface="宋体" panose="02010600030101010101" pitchFamily="2" charset="-122"/>
              </a:rPr>
              <a:t>promising</a:t>
            </a: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)</a:t>
            </a: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800" dirty="0" err="1">
              <a:latin typeface="Calibri" panose="020F0502020204030204" charset="0"/>
              <a:ea typeface="宋体" panose="02010600030101010101" pitchFamily="2" charset="-122"/>
            </a:endParaRP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800" dirty="0" err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28677" name="图片 921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00" y="5943600"/>
            <a:ext cx="3994150" cy="719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8" name="图片 9216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519988" y="4384675"/>
            <a:ext cx="1223962" cy="1223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9" name="图片 921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0813" y="5727700"/>
            <a:ext cx="1503362" cy="935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0" name="图片 921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0813" y="4360863"/>
            <a:ext cx="1427162" cy="1157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1" name="图片 921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8100" y="4327525"/>
            <a:ext cx="1346200" cy="1222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82575" y="664845"/>
            <a:ext cx="4945380" cy="107632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x-none" sz="3200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WenQuanYi Zen Hei" charset="0"/>
                <a:cs typeface="WenQuanYi Zen Hei" charset="0"/>
                <a:sym typeface="+mn-ea"/>
              </a:rPr>
              <a:t>Power ~  </a:t>
            </a:r>
          </a:p>
          <a:p>
            <a:r>
              <a:rPr lang="en-US" altLang="x-none" sz="3200" dirty="0" err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WenQuanYi Zen Hei" charset="0"/>
                <a:cs typeface="WenQuanYi Zen Hei" charset="0"/>
                <a:sym typeface="+mn-ea"/>
              </a:rPr>
              <a:t>  sample sizes * redshift span</a:t>
            </a:r>
          </a:p>
        </p:txBody>
      </p:sp>
      <p:pic>
        <p:nvPicPr>
          <p:cNvPr id="162822" name="图片 931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170" y="222250"/>
            <a:ext cx="6346190" cy="641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2823" name="椭圆 93189"/>
          <p:cNvSpPr/>
          <p:nvPr/>
        </p:nvSpPr>
        <p:spPr>
          <a:xfrm>
            <a:off x="6868795" y="3917950"/>
            <a:ext cx="1308735" cy="1279525"/>
          </a:xfrm>
          <a:prstGeom prst="ellipse">
            <a:avLst/>
          </a:prstGeom>
          <a:noFill/>
          <a:ln w="38160" cap="flat" cmpd="sng">
            <a:solidFill>
              <a:srgbClr val="99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pPr eaLnBrk="0" hangingPunct="0"/>
            <a:endParaRPr lang="zh-CN" altLang="en-US">
              <a:latin typeface="Arial" panose="020B0604020202020204" pitchFamily="34" charset="0"/>
              <a:ea typeface="WenQuanYi Zen Hei" charset="0"/>
            </a:endParaRPr>
          </a:p>
        </p:txBody>
      </p:sp>
      <p:sp>
        <p:nvSpPr>
          <p:cNvPr id="162825" name="文本框 93191"/>
          <p:cNvSpPr txBox="1"/>
          <p:nvPr/>
        </p:nvSpPr>
        <p:spPr>
          <a:xfrm>
            <a:off x="3209925" y="3500120"/>
            <a:ext cx="1812290" cy="87503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/>
          <a:lstStyle/>
          <a:p>
            <a:pPr defTabSz="0" eaLnBrk="0" hangingPunct="0"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b="1" dirty="0" err="1">
                <a:solidFill>
                  <a:srgbClr val="CC0066"/>
                </a:solidFill>
                <a:latin typeface="Arial" panose="020B0604020202020204" pitchFamily="34" charset="0"/>
              </a:rPr>
              <a:t>Data used in </a:t>
            </a:r>
          </a:p>
          <a:p>
            <a:pPr defTabSz="0" eaLnBrk="0" hangingPunct="0"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b="1" dirty="0" err="1">
                <a:solidFill>
                  <a:srgbClr val="CC0066"/>
                </a:solidFill>
                <a:latin typeface="Arial" panose="020B0604020202020204" pitchFamily="34" charset="0"/>
              </a:rPr>
              <a:t>This analysis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170" y="664845"/>
            <a:ext cx="446405" cy="5419090"/>
          </a:xfrm>
          <a:prstGeom prst="rect">
            <a:avLst/>
          </a:prstGeom>
        </p:spPr>
      </p:pic>
      <p:sp>
        <p:nvSpPr>
          <p:cNvPr id="5" name="直接连接符 93190"/>
          <p:cNvSpPr/>
          <p:nvPr/>
        </p:nvSpPr>
        <p:spPr>
          <a:xfrm>
            <a:off x="5222240" y="3917633"/>
            <a:ext cx="1646238" cy="457200"/>
          </a:xfrm>
          <a:prstGeom prst="line">
            <a:avLst/>
          </a:prstGeom>
          <a:ln w="29160" cap="flat" cmpd="sng">
            <a:solidFill>
              <a:srgbClr val="CC0066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6" name="文本框 5"/>
          <p:cNvSpPr txBox="1"/>
          <p:nvPr/>
        </p:nvSpPr>
        <p:spPr>
          <a:xfrm rot="16200000">
            <a:off x="5008245" y="2757805"/>
            <a:ext cx="174434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WenQuanYi Zen Hei" charset="0"/>
                <a:cs typeface="WenQuanYi Zen Hei" charset="0"/>
                <a:sym typeface="+mn-ea"/>
              </a:rPr>
              <a:t>Statistical    Error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/>
              <a:t>Highlights</a:t>
            </a:r>
          </a:p>
        </p:txBody>
      </p:sp>
      <p:sp>
        <p:nvSpPr>
          <p:cNvPr id="29698" name="内容占位符 2"/>
          <p:cNvSpPr>
            <a:spLocks noGrp="1"/>
          </p:cNvSpPr>
          <p:nvPr>
            <p:ph idx="1"/>
          </p:nvPr>
        </p:nvSpPr>
        <p:spPr>
          <a:xfrm>
            <a:off x="838200" y="1943100"/>
            <a:ext cx="8661400" cy="4351338"/>
          </a:xfrm>
          <a:ln/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altLang="zh-CN" sz="3200"/>
          </a:p>
          <a:p>
            <a:pPr marL="0" indent="0">
              <a:buNone/>
            </a:pPr>
            <a:r>
              <a:rPr lang="en-US" altLang="zh-CN" sz="3200"/>
              <a:t>1. Alcock-Paczynski Test (shape)</a:t>
            </a:r>
          </a:p>
          <a:p>
            <a:pPr marL="0" indent="0">
              <a:buNone/>
            </a:pPr>
            <a:endParaRPr lang="en-US" altLang="zh-CN" sz="3600"/>
          </a:p>
          <a:p>
            <a:pPr marL="0" indent="0">
              <a:buNone/>
            </a:pPr>
            <a:r>
              <a:rPr lang="en-US" altLang="zh-CN" sz="3200" b="1"/>
              <a:t>2. Volume effect (scale)</a:t>
            </a:r>
          </a:p>
          <a:p>
            <a:pPr marL="0" indent="0">
              <a:buNone/>
            </a:pPr>
            <a:endParaRPr lang="en-US" altLang="zh-CN" sz="3200"/>
          </a:p>
          <a:p>
            <a:pPr marL="0" indent="0">
              <a:buNone/>
            </a:pPr>
            <a:r>
              <a:rPr lang="en-US" altLang="zh-CN" sz="3200"/>
              <a:t>3. Summary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标题 1"/>
          <p:cNvSpPr>
            <a:spLocks noGrp="1"/>
          </p:cNvSpPr>
          <p:nvPr>
            <p:ph type="title"/>
          </p:nvPr>
        </p:nvSpPr>
        <p:spPr>
          <a:xfrm>
            <a:off x="425450" y="365125"/>
            <a:ext cx="10515600" cy="1325563"/>
          </a:xfrm>
          <a:ln/>
        </p:spPr>
        <p:txBody>
          <a:bodyPr lIns="91440" tIns="45720" rIns="91440" bIns="45720" anchor="ctr"/>
          <a:lstStyle/>
          <a:p>
            <a:r>
              <a:rPr lang="en-US" altLang="zh-CN" b="1"/>
              <a:t>Volume effect </a:t>
            </a:r>
            <a:br>
              <a:rPr lang="en-US" altLang="zh-CN" b="1"/>
            </a:br>
            <a:r>
              <a:rPr lang="en-US" altLang="zh-CN" sz="2400" b="1"/>
              <a:t>(second piece of the story)</a:t>
            </a:r>
            <a:endParaRPr lang="en-US" altLang="zh-CN" sz="2400" b="1" baseline="-25000"/>
          </a:p>
        </p:txBody>
      </p:sp>
      <p:pic>
        <p:nvPicPr>
          <p:cNvPr id="30722" name="图片 481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425" y="884238"/>
            <a:ext cx="4595813" cy="462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文本框 6"/>
          <p:cNvSpPr txBox="1"/>
          <p:nvPr/>
        </p:nvSpPr>
        <p:spPr>
          <a:xfrm>
            <a:off x="715963" y="1858963"/>
            <a:ext cx="7623175" cy="23066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As another consequence of </a:t>
            </a: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wrongly adopted cosmology, </a:t>
            </a: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the changed comoving-volume size </a:t>
            </a: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also has redshift dependence. </a:t>
            </a:r>
          </a:p>
        </p:txBody>
      </p:sp>
      <p:pic>
        <p:nvPicPr>
          <p:cNvPr id="3072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63" y="4738688"/>
            <a:ext cx="5497512" cy="12033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/>
              <a:t>Why using the </a:t>
            </a:r>
            <a:r>
              <a:rPr lang="en-US" altLang="zh-CN" i="1">
                <a:solidFill>
                  <a:srgbClr val="FF0000"/>
                </a:solidFill>
              </a:rPr>
              <a:t>redshift dependence</a:t>
            </a:r>
            <a:r>
              <a:rPr lang="en-US" altLang="zh-CN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122" name="内容占位符 2"/>
          <p:cNvSpPr>
            <a:spLocks noGrp="1"/>
          </p:cNvSpPr>
          <p:nvPr>
            <p:ph idx="1"/>
          </p:nvPr>
        </p:nvSpPr>
        <p:spPr>
          <a:xfrm>
            <a:off x="838200" y="1943100"/>
            <a:ext cx="4198938" cy="4351338"/>
          </a:xfrm>
          <a:ln/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altLang="zh-CN" sz="2400"/>
              <a:t>Avoiding the great difficutly and large systematics! </a:t>
            </a:r>
          </a:p>
          <a:p>
            <a:pPr marL="0" indent="0">
              <a:buNone/>
            </a:pPr>
            <a:r>
              <a:rPr lang="en-US" altLang="zh-CN" sz="2400"/>
              <a:t>(non-linear clustering, redshift space distortion, galaxy bias, ...)</a:t>
            </a:r>
          </a:p>
          <a:p>
            <a:pPr marL="0" indent="0">
              <a:buNone/>
            </a:pPr>
            <a:endParaRPr lang="en-US" altLang="zh-CN" sz="2000"/>
          </a:p>
          <a:p>
            <a:pPr marL="0" indent="0">
              <a:buNone/>
            </a:pPr>
            <a:r>
              <a:rPr lang="en-US" altLang="zh-CN" sz="2400">
                <a:sym typeface="宋体" panose="02010600030101010101" pitchFamily="2" charset="-122"/>
              </a:rPr>
              <a:t>Small-scale clustering usable!</a:t>
            </a:r>
            <a:endParaRPr lang="en-US" altLang="zh-CN" sz="2400"/>
          </a:p>
          <a:p>
            <a:pPr marL="0" indent="0">
              <a:buNone/>
            </a:pPr>
            <a:endParaRPr lang="en-US" altLang="zh-CN" sz="2400"/>
          </a:p>
          <a:p>
            <a:pPr marL="0" indent="0">
              <a:buNone/>
            </a:pPr>
            <a:r>
              <a:rPr lang="en-US" altLang="zh-CN" sz="2400"/>
              <a:t>Tight, robust cosmological constraints from the “redshift invariants”.</a:t>
            </a:r>
          </a:p>
          <a:p>
            <a:pPr marL="0" indent="0">
              <a:buNone/>
            </a:pPr>
            <a:endParaRPr lang="en-US" altLang="zh-CN" sz="2000"/>
          </a:p>
        </p:txBody>
      </p:sp>
      <p:pic>
        <p:nvPicPr>
          <p:cNvPr id="5123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513" y="1765300"/>
            <a:ext cx="5857875" cy="45291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 sz="3200"/>
              <a:t>Topology as standard ruler</a:t>
            </a:r>
            <a:br>
              <a:rPr lang="en-US" altLang="zh-CN" sz="3200"/>
            </a:br>
            <a:r>
              <a:rPr lang="en-US" altLang="zh-CN" sz="2400">
                <a:solidFill>
                  <a:srgbClr val="FF0000"/>
                </a:solidFill>
              </a:rPr>
              <a:t>Park &amp; Kim, 2009</a:t>
            </a:r>
            <a:endParaRPr lang="en-US" altLang="zh-CN" sz="2400" baseline="-25000">
              <a:solidFill>
                <a:srgbClr val="FF0000"/>
              </a:solidFill>
            </a:endParaRPr>
          </a:p>
        </p:txBody>
      </p:sp>
      <p:sp>
        <p:nvSpPr>
          <p:cNvPr id="31746" name="文本框 6"/>
          <p:cNvSpPr txBox="1"/>
          <p:nvPr/>
        </p:nvSpPr>
        <p:spPr>
          <a:xfrm>
            <a:off x="715963" y="1858963"/>
            <a:ext cx="6430962" cy="34147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The pattern of galaxy distribution should be </a:t>
            </a: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maintained in the course of time on large scales. </a:t>
            </a: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400" dirty="0" err="1">
              <a:latin typeface="Calibri" panose="020F0502020204030204" charset="0"/>
              <a:ea typeface="宋体" panose="02010600030101010101" pitchFamily="2" charset="-122"/>
            </a:endParaRPr>
          </a:p>
          <a:p>
            <a:pPr defTabSz="0">
              <a:lnSpc>
                <a:spcPct val="15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dirty="0" err="1">
                <a:latin typeface="Calibri" panose="020F0502020204030204" charset="0"/>
                <a:ea typeface="宋体" panose="02010600030101010101" pitchFamily="2" charset="-122"/>
              </a:rPr>
              <a:t>By examining the scale-dependence of the pattern in different redshift intervals it is possible to reconstruct the expansion history of the universe.</a:t>
            </a:r>
          </a:p>
        </p:txBody>
      </p:sp>
      <p:pic>
        <p:nvPicPr>
          <p:cNvPr id="31747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150" y="568325"/>
            <a:ext cx="4854575" cy="5959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 sz="3200"/>
              <a:t>Angular correlation function </a:t>
            </a:r>
            <a:r>
              <a:rPr lang="en-US" altLang="zh-CN" sz="2400">
                <a:solidFill>
                  <a:srgbClr val="FF0000"/>
                </a:solidFill>
              </a:rPr>
              <a:t>(Li et al. 2017, ApJ accepted)</a:t>
            </a:r>
            <a:br>
              <a:rPr lang="en-US" altLang="zh-CN" sz="2400">
                <a:solidFill>
                  <a:srgbClr val="FF0000"/>
                </a:solidFill>
              </a:rPr>
            </a:br>
            <a:r>
              <a:rPr lang="en-US" altLang="zh-CN" sz="3600" b="1" baseline="-25000">
                <a:solidFill>
                  <a:srgbClr val="FF0000"/>
                </a:solidFill>
              </a:rPr>
              <a:t>Q: Why angular CF?</a:t>
            </a:r>
            <a:br>
              <a:rPr lang="en-US" altLang="zh-CN" sz="3600" b="1" baseline="-25000">
                <a:solidFill>
                  <a:srgbClr val="FF0000"/>
                </a:solidFill>
              </a:rPr>
            </a:br>
            <a:r>
              <a:rPr lang="en-US" altLang="zh-CN" sz="3600" b="1" baseline="-25000">
                <a:solidFill>
                  <a:srgbClr val="FF0000"/>
                </a:solidFill>
              </a:rPr>
              <a:t>A: Applicable to photometric data</a:t>
            </a:r>
          </a:p>
        </p:txBody>
      </p:sp>
      <p:sp>
        <p:nvSpPr>
          <p:cNvPr id="32770" name="文本框 4"/>
          <p:cNvSpPr txBox="1"/>
          <p:nvPr/>
        </p:nvSpPr>
        <p:spPr>
          <a:xfrm>
            <a:off x="838200" y="2193925"/>
            <a:ext cx="4178300" cy="341471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dirty="0" err="1">
                <a:latin typeface="Calibri" panose="020F0502020204030204" charset="0"/>
                <a:ea typeface="宋体" panose="02010600030101010101" pitchFamily="2" charset="-122"/>
              </a:rPr>
              <a:t>Volume effect shifts the apparent scale of clustering.</a:t>
            </a:r>
          </a:p>
          <a:p>
            <a:endParaRPr lang="en-US" altLang="zh-CN" sz="2400" dirty="0" err="1"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 sz="2400" dirty="0" err="1">
                <a:latin typeface="Calibri" panose="020F0502020204030204" charset="0"/>
                <a:ea typeface="宋体" panose="02010600030101010101" pitchFamily="2" charset="-122"/>
              </a:rPr>
              <a:t>This alters the shape of CF.</a:t>
            </a:r>
          </a:p>
          <a:p>
            <a:endParaRPr lang="en-US" altLang="zh-CN" sz="2400" dirty="0" err="1"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 sz="2400" dirty="0" err="1">
                <a:latin typeface="Calibri" panose="020F0502020204030204" charset="0"/>
                <a:ea typeface="宋体" panose="02010600030101010101" pitchFamily="2" charset="-122"/>
              </a:rPr>
              <a:t>Due to the z-dependence, </a:t>
            </a:r>
          </a:p>
          <a:p>
            <a:r>
              <a:rPr lang="en-US" altLang="zh-CN" sz="2400" dirty="0" err="1">
                <a:latin typeface="Calibri" panose="020F0502020204030204" charset="0"/>
                <a:ea typeface="宋体" panose="02010600030101010101" pitchFamily="2" charset="-122"/>
              </a:rPr>
              <a:t>we see a </a:t>
            </a:r>
            <a:r>
              <a:rPr lang="en-US" altLang="zh-CN" sz="2400" b="1" i="1" dirty="0" err="1">
                <a:latin typeface="Calibri" panose="020F0502020204030204" charset="0"/>
                <a:ea typeface="宋体" panose="02010600030101010101" pitchFamily="2" charset="-122"/>
              </a:rPr>
              <a:t>redshift evolution</a:t>
            </a:r>
            <a:r>
              <a:rPr lang="en-US" altLang="zh-CN" sz="2400" i="1" dirty="0" err="1">
                <a:latin typeface="Calibri" panose="020F0502020204030204" charset="0"/>
                <a:ea typeface="宋体" panose="02010600030101010101" pitchFamily="2" charset="-122"/>
              </a:rPr>
              <a:t>.</a:t>
            </a:r>
            <a:endParaRPr lang="en-US" altLang="zh-CN" sz="2400" dirty="0" err="1">
              <a:latin typeface="Calibri" panose="020F0502020204030204" charset="0"/>
              <a:ea typeface="宋体" panose="02010600030101010101" pitchFamily="2" charset="-122"/>
            </a:endParaRPr>
          </a:p>
          <a:p>
            <a:endParaRPr lang="en-US" altLang="zh-CN" sz="2400" dirty="0" err="1"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 sz="2400" dirty="0" err="1">
                <a:latin typeface="Calibri" panose="020F0502020204030204" charset="0"/>
                <a:ea typeface="宋体" panose="02010600030101010101" pitchFamily="2" charset="-122"/>
              </a:rPr>
              <a:t>Right panels: angular CF</a:t>
            </a:r>
          </a:p>
        </p:txBody>
      </p:sp>
      <p:pic>
        <p:nvPicPr>
          <p:cNvPr id="32771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0" y="1912938"/>
            <a:ext cx="3514725" cy="4151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2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500" y="1901825"/>
            <a:ext cx="3502025" cy="4162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3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3675" y="3663950"/>
            <a:ext cx="1223963" cy="1576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4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0488" y="6064250"/>
            <a:ext cx="2855912" cy="523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5" name="文本框 11"/>
          <p:cNvSpPr txBox="1"/>
          <p:nvPr/>
        </p:nvSpPr>
        <p:spPr>
          <a:xfrm>
            <a:off x="5273675" y="6089650"/>
            <a:ext cx="2582863" cy="474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500" dirty="0" err="1">
                <a:latin typeface="Calibri" panose="020F0502020204030204" charset="0"/>
                <a:ea typeface="宋体" panose="02010600030101010101" pitchFamily="2" charset="-122"/>
              </a:rPr>
              <a:t>Correct cosmology</a:t>
            </a:r>
            <a:endParaRPr lang="en-US" altLang="en-US" sz="2500" dirty="0" err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32776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7388" y="6064250"/>
            <a:ext cx="77787" cy="54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7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1025" y="6089650"/>
            <a:ext cx="77788" cy="541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8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8163" y="901700"/>
            <a:ext cx="5735637" cy="1047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 sz="3200"/>
              <a:t>Redshift evolution in wrong cosmologies</a:t>
            </a:r>
            <a:endParaRPr lang="en-US" altLang="zh-CN" sz="3200" baseline="-25000"/>
          </a:p>
        </p:txBody>
      </p:sp>
      <p:pic>
        <p:nvPicPr>
          <p:cNvPr id="33794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8" y="1590675"/>
            <a:ext cx="10409237" cy="3676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525" y="5311775"/>
            <a:ext cx="10209213" cy="53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6" name="文本框 4"/>
          <p:cNvSpPr txBox="1"/>
          <p:nvPr/>
        </p:nvSpPr>
        <p:spPr>
          <a:xfrm>
            <a:off x="1128713" y="5911850"/>
            <a:ext cx="10120312" cy="8302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400" b="1" dirty="0" err="1">
                <a:latin typeface="Calibri" panose="020F0502020204030204" charset="0"/>
                <a:ea typeface="宋体" panose="02010600030101010101" pitchFamily="2" charset="-122"/>
              </a:rPr>
              <a:t>Assuming a correct cosmology of 0.26/-1</a:t>
            </a:r>
          </a:p>
          <a:p>
            <a:pPr algn="ctr"/>
            <a:r>
              <a:rPr lang="en-US" altLang="zh-CN" sz="2400" dirty="0" err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Horizon Run 4 simulation, z=0-2, </a:t>
            </a:r>
            <a:r>
              <a:rPr lang="en-US" altLang="zh-CN" sz="2400" dirty="0" err="1">
                <a:latin typeface="Calibri" panose="020F0502020204030204" charset="0"/>
                <a:ea typeface="宋体" panose="02010600030101010101" pitchFamily="2" charset="-122"/>
              </a:rPr>
              <a:t>1.75 billion galaxies (10% of LSST)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 sz="3200"/>
              <a:t>Significant detection</a:t>
            </a:r>
            <a:endParaRPr lang="en-US" altLang="zh-CN" sz="3200" baseline="-25000"/>
          </a:p>
        </p:txBody>
      </p:sp>
      <p:sp>
        <p:nvSpPr>
          <p:cNvPr id="34818" name="文本框 4"/>
          <p:cNvSpPr txBox="1"/>
          <p:nvPr/>
        </p:nvSpPr>
        <p:spPr>
          <a:xfrm>
            <a:off x="1128713" y="5911850"/>
            <a:ext cx="10120312" cy="8302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400" b="1" dirty="0" err="1">
                <a:latin typeface="Calibri" panose="020F0502020204030204" charset="0"/>
                <a:ea typeface="宋体" panose="02010600030101010101" pitchFamily="2" charset="-122"/>
              </a:rPr>
              <a:t>Wrong cosmologies disfavored at very high CL.</a:t>
            </a:r>
          </a:p>
          <a:p>
            <a:pPr algn="ctr"/>
            <a:r>
              <a:rPr lang="en-US" altLang="zh-CN" sz="2400" dirty="0" err="1"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rPr>
              <a:t>Horizon Run 4 simulation, z=0-2, 1.75 billion galaxies (10% of LSST)</a:t>
            </a:r>
            <a:endParaRPr lang="en-US" altLang="zh-CN" sz="2400" dirty="0" err="1"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34819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" y="1543050"/>
            <a:ext cx="10744200" cy="4229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0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613" y="2641600"/>
            <a:ext cx="1781175" cy="295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1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088" y="2624138"/>
            <a:ext cx="1790700" cy="266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2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3425" y="2640013"/>
            <a:ext cx="1743075" cy="266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3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5313" y="2644775"/>
            <a:ext cx="1724025" cy="257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 sz="3200"/>
              <a:t>Robust against </a:t>
            </a:r>
            <a:r>
              <a:rPr lang="en-US" altLang="zh-CN" sz="3200" b="1"/>
              <a:t>galaxy bias</a:t>
            </a:r>
            <a:endParaRPr lang="en-US" altLang="zh-CN" sz="3200" b="1" baseline="-25000"/>
          </a:p>
        </p:txBody>
      </p:sp>
      <p:sp>
        <p:nvSpPr>
          <p:cNvPr id="36866" name="文本框 4"/>
          <p:cNvSpPr txBox="1"/>
          <p:nvPr/>
        </p:nvSpPr>
        <p:spPr>
          <a:xfrm>
            <a:off x="2179638" y="5715000"/>
            <a:ext cx="7623175" cy="828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400" b="1" dirty="0" err="1">
                <a:latin typeface="Calibri" panose="020F0502020204030204" charset="0"/>
                <a:ea typeface="宋体" panose="02010600030101010101" pitchFamily="2" charset="-122"/>
              </a:rPr>
              <a:t>Although huge change in the strength of clustering, </a:t>
            </a:r>
          </a:p>
          <a:p>
            <a:pPr algn="ctr"/>
            <a:r>
              <a:rPr lang="en-US" altLang="zh-CN" sz="2400" b="1" dirty="0" err="1">
                <a:latin typeface="Calibri" panose="020F0502020204030204" charset="0"/>
                <a:ea typeface="宋体" panose="02010600030101010101" pitchFamily="2" charset="-122"/>
              </a:rPr>
              <a:t>almost no change in the shape of CF</a:t>
            </a:r>
          </a:p>
        </p:txBody>
      </p:sp>
      <p:pic>
        <p:nvPicPr>
          <p:cNvPr id="36867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250" y="1357313"/>
            <a:ext cx="8953500" cy="4143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 sz="3200"/>
              <a:t>Robust against </a:t>
            </a:r>
            <a:r>
              <a:rPr lang="en-US" altLang="zh-CN" sz="3200" b="1"/>
              <a:t>RSD</a:t>
            </a:r>
            <a:endParaRPr lang="en-US" altLang="zh-CN" sz="3200" b="1" baseline="-25000"/>
          </a:p>
        </p:txBody>
      </p:sp>
      <p:pic>
        <p:nvPicPr>
          <p:cNvPr id="37890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463" y="1511300"/>
            <a:ext cx="9070975" cy="4033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1" name="文本框 4"/>
          <p:cNvSpPr txBox="1"/>
          <p:nvPr/>
        </p:nvSpPr>
        <p:spPr>
          <a:xfrm>
            <a:off x="2179638" y="5715000"/>
            <a:ext cx="76231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400" b="1" dirty="0" err="1">
                <a:latin typeface="Calibri" panose="020F0502020204030204" charset="0"/>
                <a:ea typeface="宋体" panose="02010600030101010101" pitchFamily="2" charset="-122"/>
              </a:rPr>
              <a:t>Angular CF is less affected by RSD</a:t>
            </a:r>
            <a:endParaRPr lang="zh-CN" altLang="en-US" sz="2400" b="1" dirty="0" err="1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 sz="3200"/>
              <a:t>Check </a:t>
            </a:r>
            <a:r>
              <a:rPr lang="en-US" altLang="zh-CN" sz="3200" b="1"/>
              <a:t>cosmological dependence </a:t>
            </a:r>
            <a:r>
              <a:rPr lang="en-US" altLang="zh-CN" sz="3200"/>
              <a:t>of systematics</a:t>
            </a:r>
            <a:endParaRPr lang="en-US" altLang="zh-CN" sz="3200" b="1" baseline="-25000"/>
          </a:p>
        </p:txBody>
      </p:sp>
      <p:sp>
        <p:nvSpPr>
          <p:cNvPr id="38914" name="文本框 4"/>
          <p:cNvSpPr txBox="1"/>
          <p:nvPr/>
        </p:nvSpPr>
        <p:spPr>
          <a:xfrm>
            <a:off x="869950" y="5715000"/>
            <a:ext cx="10318750" cy="828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400" b="1" dirty="0" err="1">
                <a:latin typeface="Calibri" panose="020F0502020204030204" charset="0"/>
                <a:ea typeface="宋体" panose="02010600030101010101" pitchFamily="2" charset="-122"/>
              </a:rPr>
              <a:t>Amount of systematics insensitive to cosmology</a:t>
            </a:r>
          </a:p>
          <a:p>
            <a:pPr algn="ctr"/>
            <a:r>
              <a:rPr lang="en-US" altLang="zh-CN" sz="2400" dirty="0" err="1">
                <a:latin typeface="Calibri" panose="020F0502020204030204" charset="0"/>
                <a:ea typeface="宋体" panose="02010600030101010101" pitchFamily="2" charset="-122"/>
              </a:rPr>
              <a:t>(can use 1 simulation with representative cosmology to estimate systematics)</a:t>
            </a:r>
          </a:p>
        </p:txBody>
      </p:sp>
      <p:pic>
        <p:nvPicPr>
          <p:cNvPr id="3891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13" y="1824038"/>
            <a:ext cx="10313987" cy="3209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 sz="3200"/>
              <a:t>Predicted cosmological constraints from 10% of LSST </a:t>
            </a:r>
            <a:endParaRPr lang="en-US" altLang="zh-CN" sz="3200" b="1" baseline="-25000"/>
          </a:p>
        </p:txBody>
      </p:sp>
      <p:pic>
        <p:nvPicPr>
          <p:cNvPr id="39938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0" y="1647825"/>
            <a:ext cx="4665663" cy="3562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39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63" y="2028825"/>
            <a:ext cx="5848350" cy="4648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40" name="文本框 8"/>
          <p:cNvSpPr txBox="1"/>
          <p:nvPr/>
        </p:nvSpPr>
        <p:spPr>
          <a:xfrm>
            <a:off x="1387475" y="2197100"/>
            <a:ext cx="1503363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b="1" dirty="0" err="1">
                <a:latin typeface="Calibri" panose="020F0502020204030204" charset="0"/>
                <a:ea typeface="宋体" panose="02010600030101010101" pitchFamily="2" charset="-122"/>
              </a:rPr>
              <a:t>AP from BOSS</a:t>
            </a:r>
            <a:endParaRPr lang="en-US" altLang="zh-CN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9941" name="文本框 9"/>
          <p:cNvSpPr txBox="1"/>
          <p:nvPr/>
        </p:nvSpPr>
        <p:spPr>
          <a:xfrm>
            <a:off x="4311650" y="3106738"/>
            <a:ext cx="17653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b="1" dirty="0" err="1">
                <a:latin typeface="Calibri" panose="020F0502020204030204" charset="0"/>
                <a:ea typeface="宋体" panose="02010600030101010101" pitchFamily="2" charset="-122"/>
              </a:rPr>
              <a:t>Angular CF from </a:t>
            </a:r>
          </a:p>
          <a:p>
            <a:r>
              <a:rPr lang="en-US" altLang="zh-CN" b="1" dirty="0" err="1">
                <a:latin typeface="Calibri" panose="020F0502020204030204" charset="0"/>
                <a:ea typeface="宋体" panose="02010600030101010101" pitchFamily="2" charset="-122"/>
              </a:rPr>
              <a:t>10% of LSST </a:t>
            </a:r>
            <a:endParaRPr lang="en-US" altLang="zh-CN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9942" name="文本框 10"/>
          <p:cNvSpPr txBox="1"/>
          <p:nvPr/>
        </p:nvSpPr>
        <p:spPr>
          <a:xfrm>
            <a:off x="3571875" y="5448300"/>
            <a:ext cx="2505075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b="1" dirty="0" err="1">
                <a:latin typeface="Calibri" panose="020F0502020204030204" charset="0"/>
                <a:ea typeface="宋体" panose="02010600030101010101" pitchFamily="2" charset="-122"/>
              </a:rPr>
              <a:t>CMB+BAO+SNIa+H0+AP </a:t>
            </a:r>
          </a:p>
          <a:p>
            <a:r>
              <a:rPr lang="en-US" altLang="zh-CN">
                <a:latin typeface="Calibri" panose="020F0502020204030204" charset="0"/>
                <a:ea typeface="宋体" panose="02010600030101010101" pitchFamily="2" charset="-122"/>
              </a:rPr>
              <a:t>(current status)</a:t>
            </a:r>
          </a:p>
        </p:txBody>
      </p:sp>
      <p:cxnSp>
        <p:nvCxnSpPr>
          <p:cNvPr id="12" name="直接箭头连接符 11"/>
          <p:cNvCxnSpPr/>
          <p:nvPr/>
        </p:nvCxnSpPr>
        <p:spPr>
          <a:xfrm flipH="1">
            <a:off x="1965325" y="2613025"/>
            <a:ext cx="15875" cy="6937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stCxn id="39941" idx="1"/>
          </p:cNvCxnSpPr>
          <p:nvPr/>
        </p:nvCxnSpPr>
        <p:spPr>
          <a:xfrm flipH="1">
            <a:off x="3779838" y="3429000"/>
            <a:ext cx="531813" cy="6635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stCxn id="39941" idx="1"/>
          </p:cNvCxnSpPr>
          <p:nvPr/>
        </p:nvCxnSpPr>
        <p:spPr>
          <a:xfrm flipV="1">
            <a:off x="6138863" y="3413125"/>
            <a:ext cx="719138" cy="111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39941" idx="1"/>
          </p:cNvCxnSpPr>
          <p:nvPr/>
        </p:nvCxnSpPr>
        <p:spPr>
          <a:xfrm flipH="1" flipV="1">
            <a:off x="4435475" y="4435475"/>
            <a:ext cx="30163" cy="1096963"/>
          </a:xfrm>
          <a:prstGeom prst="straightConnector1">
            <a:avLst/>
          </a:prstGeom>
          <a:ln w="25400" cmpd="sng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7" name="文本框 4"/>
          <p:cNvSpPr txBox="1"/>
          <p:nvPr/>
        </p:nvSpPr>
        <p:spPr>
          <a:xfrm>
            <a:off x="6994525" y="5715000"/>
            <a:ext cx="4194175" cy="8302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400" b="1" dirty="0" err="1">
                <a:latin typeface="Calibri" panose="020F0502020204030204" charset="0"/>
                <a:ea typeface="宋体" panose="02010600030101010101" pitchFamily="2" charset="-122"/>
              </a:rPr>
              <a:t>Amazing constraints from LSST (if no serious systematics)</a:t>
            </a:r>
            <a:endParaRPr lang="en-US" altLang="zh-CN" sz="2400" dirty="0" err="1"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 b="1"/>
              <a:t>Summary</a:t>
            </a:r>
          </a:p>
        </p:txBody>
      </p:sp>
      <p:sp>
        <p:nvSpPr>
          <p:cNvPr id="40962" name="内容占位符 2"/>
          <p:cNvSpPr>
            <a:spLocks noGrp="1"/>
          </p:cNvSpPr>
          <p:nvPr>
            <p:ph idx="1"/>
          </p:nvPr>
        </p:nvSpPr>
        <p:spPr>
          <a:xfrm>
            <a:off x="838200" y="1730375"/>
            <a:ext cx="8661400" cy="5006975"/>
          </a:xfrm>
          <a:ln/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altLang="zh-CN" sz="2400"/>
              <a:t>Redshift dependence of galaxy clustering enables a novel use of</a:t>
            </a:r>
          </a:p>
          <a:p>
            <a:pPr marL="0" indent="0">
              <a:buNone/>
            </a:pPr>
            <a:endParaRPr lang="en-US" altLang="zh-CN" sz="2400"/>
          </a:p>
          <a:p>
            <a:pPr marL="0" indent="0">
              <a:buNone/>
            </a:pPr>
            <a:r>
              <a:rPr lang="en-US" altLang="zh-CN" sz="2400"/>
              <a:t>	Alcock-Paczynski Test (</a:t>
            </a:r>
            <a:r>
              <a:rPr lang="en-US" altLang="zh-CN" sz="2400" b="1"/>
              <a:t>shape</a:t>
            </a:r>
            <a:r>
              <a:rPr lang="en-US" altLang="zh-CN" sz="2400"/>
              <a:t>)</a:t>
            </a:r>
            <a:endParaRPr lang="en-US" altLang="zh-CN" sz="2000"/>
          </a:p>
          <a:p>
            <a:pPr marL="0" indent="0">
              <a:buNone/>
            </a:pPr>
            <a:r>
              <a:rPr lang="en-US" altLang="zh-CN" sz="2400"/>
              <a:t>	Volume effect (</a:t>
            </a:r>
            <a:r>
              <a:rPr lang="en-US" altLang="zh-CN" sz="2400" b="1"/>
              <a:t>size</a:t>
            </a:r>
            <a:r>
              <a:rPr lang="en-US" altLang="zh-CN" sz="2400"/>
              <a:t>)</a:t>
            </a:r>
          </a:p>
          <a:p>
            <a:pPr marL="0" indent="0">
              <a:buNone/>
            </a:pPr>
            <a:r>
              <a:rPr lang="en-US" altLang="zh-CN" sz="2400"/>
              <a:t>	...</a:t>
            </a:r>
          </a:p>
          <a:p>
            <a:pPr marL="0" indent="0">
              <a:buNone/>
            </a:pPr>
            <a:endParaRPr lang="en-US" altLang="zh-CN" sz="2000"/>
          </a:p>
          <a:p>
            <a:pPr marL="0" indent="0">
              <a:buNone/>
            </a:pPr>
            <a:r>
              <a:rPr lang="en-US" altLang="zh-CN" sz="2400"/>
              <a:t>Overcoming systematics </a:t>
            </a:r>
            <a:r>
              <a:rPr lang="en-US" altLang="zh-CN" sz="2400" b="1"/>
              <a:t>(RSD, galaxy bias)</a:t>
            </a:r>
          </a:p>
          <a:p>
            <a:pPr marL="0" indent="0">
              <a:buNone/>
            </a:pPr>
            <a:r>
              <a:rPr lang="en-US" altLang="zh-CN" sz="2400"/>
              <a:t>Small scale clustering usable. </a:t>
            </a:r>
          </a:p>
          <a:p>
            <a:pPr marL="0" indent="0">
              <a:buNone/>
            </a:pPr>
            <a:r>
              <a:rPr lang="en-US" altLang="zh-CN" sz="2400"/>
              <a:t>Very tight cosmology constraints!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标题 1"/>
          <p:cNvSpPr>
            <a:spLocks noGrp="1"/>
          </p:cNvSpPr>
          <p:nvPr>
            <p:ph type="title"/>
          </p:nvPr>
        </p:nvSpPr>
        <p:spPr>
          <a:xfrm>
            <a:off x="234950" y="182563"/>
            <a:ext cx="11125200" cy="1325562"/>
          </a:xfrm>
          <a:ln/>
        </p:spPr>
        <p:txBody>
          <a:bodyPr lIns="91440" tIns="45720" rIns="91440" bIns="45720" anchor="ctr"/>
          <a:lstStyle/>
          <a:p>
            <a:r>
              <a:rPr lang="en-US" altLang="zh-CN" sz="3200" b="1">
                <a:sym typeface="宋体" panose="02010600030101010101" pitchFamily="2" charset="-122"/>
              </a:rPr>
              <a:t>On one hand, it is important to construct powerful experiments...</a:t>
            </a:r>
          </a:p>
        </p:txBody>
      </p:sp>
      <p:pic>
        <p:nvPicPr>
          <p:cNvPr id="4198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5" y="1508125"/>
            <a:ext cx="3244850" cy="2593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761365" y="1584960"/>
            <a:ext cx="768985" cy="47561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500" b="1" noProof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  <a:sym typeface="+mn-ea"/>
              </a:rPr>
              <a:t>DESI</a:t>
            </a:r>
            <a:endParaRPr lang="en-US" sz="2500" b="1" noProof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sym typeface="+mn-ea"/>
            </a:endParaRPr>
          </a:p>
        </p:txBody>
      </p:sp>
      <p:pic>
        <p:nvPicPr>
          <p:cNvPr id="41988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638" y="1508125"/>
            <a:ext cx="2682875" cy="2593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4251325" y="1691640"/>
            <a:ext cx="1131570" cy="47561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500" b="1" noProof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  <a:sym typeface="+mn-ea"/>
              </a:rPr>
              <a:t>EUCLID</a:t>
            </a:r>
            <a:endParaRPr lang="en-US" sz="2500" b="1" noProof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sym typeface="+mn-ea"/>
            </a:endParaRPr>
          </a:p>
        </p:txBody>
      </p:sp>
      <p:sp>
        <p:nvSpPr>
          <p:cNvPr id="44033" name="标题 1"/>
          <p:cNvSpPr>
            <a:spLocks noGrp="1"/>
          </p:cNvSpPr>
          <p:nvPr/>
        </p:nvSpPr>
        <p:spPr>
          <a:xfrm>
            <a:off x="3634740" y="5474335"/>
            <a:ext cx="8432165" cy="132524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>
                <a:solidFill>
                  <a:srgbClr val="FF0000"/>
                </a:solidFill>
                <a:sym typeface="宋体" panose="02010600030101010101" pitchFamily="2" charset="-122"/>
              </a:rPr>
              <a:t>On the other hand, a good method </a:t>
            </a:r>
            <a:r>
              <a:rPr lang="en-US" altLang="zh-CN" sz="2400" b="1" u="sng">
                <a:solidFill>
                  <a:srgbClr val="FF0000"/>
                </a:solidFill>
                <a:sym typeface="宋体" panose="02010600030101010101" pitchFamily="2" charset="-122"/>
              </a:rPr>
              <a:t>extracting physics from data</a:t>
            </a:r>
            <a:r>
              <a:rPr lang="en-US" altLang="zh-CN" sz="2400" b="1">
                <a:solidFill>
                  <a:srgbClr val="FF0000"/>
                </a:solidFill>
                <a:sym typeface="宋体" panose="02010600030101010101" pitchFamily="2" charset="-122"/>
              </a:rPr>
              <a:t> is equally important!</a:t>
            </a:r>
          </a:p>
        </p:txBody>
      </p:sp>
      <p:pic>
        <p:nvPicPr>
          <p:cNvPr id="4506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2850" y="3197860"/>
            <a:ext cx="4275138" cy="2276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/>
              <a:t>Highlights</a:t>
            </a:r>
          </a:p>
        </p:txBody>
      </p:sp>
      <p:sp>
        <p:nvSpPr>
          <p:cNvPr id="6146" name="内容占位符 2"/>
          <p:cNvSpPr>
            <a:spLocks noGrp="1"/>
          </p:cNvSpPr>
          <p:nvPr>
            <p:ph idx="1"/>
          </p:nvPr>
        </p:nvSpPr>
        <p:spPr>
          <a:xfrm>
            <a:off x="838200" y="1943100"/>
            <a:ext cx="8661400" cy="4351338"/>
          </a:xfrm>
          <a:ln/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altLang="zh-CN" sz="3200"/>
          </a:p>
          <a:p>
            <a:pPr marL="0" indent="0">
              <a:buNone/>
            </a:pPr>
            <a:r>
              <a:rPr lang="en-US" altLang="zh-CN" sz="3200" b="1"/>
              <a:t>1. Alcock-Paczynski Test (shape)</a:t>
            </a:r>
          </a:p>
          <a:p>
            <a:pPr marL="0" indent="0">
              <a:buNone/>
            </a:pPr>
            <a:endParaRPr lang="en-US" altLang="zh-CN" sz="3600"/>
          </a:p>
          <a:p>
            <a:pPr marL="0" indent="0">
              <a:buNone/>
            </a:pPr>
            <a:r>
              <a:rPr lang="en-US" altLang="zh-CN" sz="3200"/>
              <a:t>2. Volume effect (scale)</a:t>
            </a:r>
          </a:p>
          <a:p>
            <a:pPr marL="0" indent="0">
              <a:buNone/>
            </a:pPr>
            <a:endParaRPr lang="en-US" altLang="zh-CN" sz="3200"/>
          </a:p>
          <a:p>
            <a:pPr marL="0" indent="0">
              <a:buNone/>
            </a:pPr>
            <a:r>
              <a:rPr lang="en-US" altLang="zh-CN" sz="3200"/>
              <a:t>3. Summary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标题 1"/>
          <p:cNvSpPr>
            <a:spLocks noGrp="1"/>
          </p:cNvSpPr>
          <p:nvPr>
            <p:ph type="title"/>
          </p:nvPr>
        </p:nvSpPr>
        <p:spPr>
          <a:xfrm>
            <a:off x="234950" y="182563"/>
            <a:ext cx="11125200" cy="1325562"/>
          </a:xfrm>
          <a:ln/>
        </p:spPr>
        <p:txBody>
          <a:bodyPr lIns="91440" tIns="45720" rIns="91440" bIns="45720" anchor="ctr"/>
          <a:lstStyle/>
          <a:p>
            <a:r>
              <a:rPr lang="en-US" altLang="zh-CN" sz="3200" b="1">
                <a:sym typeface="宋体" panose="02010600030101010101" pitchFamily="2" charset="-122"/>
              </a:rPr>
              <a:t>While it is important to build powerful, expensive experiments...</a:t>
            </a:r>
          </a:p>
        </p:txBody>
      </p:sp>
      <p:pic>
        <p:nvPicPr>
          <p:cNvPr id="45058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75" y="1508125"/>
            <a:ext cx="3244850" cy="2593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761365" y="1584960"/>
            <a:ext cx="768985" cy="47561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500" b="1" noProof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  <a:sym typeface="+mn-ea"/>
              </a:rPr>
              <a:t>DESI</a:t>
            </a:r>
            <a:endParaRPr lang="en-US" sz="2500" b="1" noProof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sym typeface="+mn-ea"/>
            </a:endParaRPr>
          </a:p>
        </p:txBody>
      </p:sp>
      <p:pic>
        <p:nvPicPr>
          <p:cNvPr id="45060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125" y="1508125"/>
            <a:ext cx="2682875" cy="2593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4363085" y="1584960"/>
            <a:ext cx="1131570" cy="47561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500" b="1" noProof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  <a:sym typeface="+mn-ea"/>
              </a:rPr>
              <a:t>EUCLID</a:t>
            </a:r>
            <a:endParaRPr lang="en-US" sz="2500" b="1" noProof="1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sym typeface="+mn-ea"/>
            </a:endParaRPr>
          </a:p>
        </p:txBody>
      </p:sp>
      <p:sp>
        <p:nvSpPr>
          <p:cNvPr id="45062" name="标题 1"/>
          <p:cNvSpPr>
            <a:spLocks noGrp="1"/>
          </p:cNvSpPr>
          <p:nvPr/>
        </p:nvSpPr>
        <p:spPr>
          <a:xfrm>
            <a:off x="4914900" y="5451475"/>
            <a:ext cx="7265988" cy="132556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>
              <a:lnSpc>
                <a:spcPct val="90000"/>
              </a:lnSpc>
            </a:pPr>
            <a:r>
              <a:rPr lang="en-US" altLang="zh-CN" sz="3200" b="1">
                <a:solidFill>
                  <a:srgbClr val="FF0000"/>
                </a:solidFill>
                <a:latin typeface="Calibri Light" charset="0"/>
                <a:ea typeface="宋体" panose="02010600030101010101" pitchFamily="2" charset="-122"/>
                <a:sym typeface="宋体" panose="02010600030101010101" pitchFamily="2" charset="-122"/>
              </a:rPr>
              <a:t>Having a good method extracting physics </a:t>
            </a:r>
          </a:p>
          <a:p>
            <a:pPr>
              <a:lnSpc>
                <a:spcPct val="90000"/>
              </a:lnSpc>
            </a:pPr>
            <a:r>
              <a:rPr lang="en-US" altLang="zh-CN" sz="3200" b="1">
                <a:solidFill>
                  <a:srgbClr val="FF0000"/>
                </a:solidFill>
                <a:latin typeface="Calibri Light" charset="0"/>
                <a:ea typeface="宋体" panose="02010600030101010101" pitchFamily="2" charset="-122"/>
                <a:sym typeface="宋体" panose="02010600030101010101" pitchFamily="2" charset="-122"/>
              </a:rPr>
              <a:t>from data is of equal importance!</a:t>
            </a:r>
          </a:p>
        </p:txBody>
      </p:sp>
      <p:pic>
        <p:nvPicPr>
          <p:cNvPr id="45063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750" y="3098800"/>
            <a:ext cx="4275138" cy="2276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标题 1"/>
          <p:cNvSpPr>
            <a:spLocks noGrp="1"/>
          </p:cNvSpPr>
          <p:nvPr/>
        </p:nvSpPr>
        <p:spPr>
          <a:xfrm>
            <a:off x="5599113" y="1806575"/>
            <a:ext cx="4616450" cy="324485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/>
          <a:p>
            <a:pPr>
              <a:lnSpc>
                <a:spcPct val="90000"/>
              </a:lnSpc>
            </a:pPr>
            <a:r>
              <a:rPr lang="en-US" altLang="zh-CN" sz="3200">
                <a:solidFill>
                  <a:srgbClr val="FF0000"/>
                </a:solidFill>
                <a:latin typeface="Calibri Light" charset="0"/>
                <a:ea typeface="宋体" panose="02010600030101010101" pitchFamily="2" charset="-122"/>
                <a:sym typeface="宋体" panose="02010600030101010101" pitchFamily="2" charset="-122"/>
              </a:rPr>
              <a:t>Anyway, it is not easy to</a:t>
            </a:r>
          </a:p>
          <a:p>
            <a:pPr>
              <a:lnSpc>
                <a:spcPct val="90000"/>
              </a:lnSpc>
            </a:pPr>
            <a:endParaRPr lang="en-US" altLang="zh-CN" sz="3600">
              <a:solidFill>
                <a:srgbClr val="FF0000"/>
              </a:solidFill>
              <a:latin typeface="Calibri Light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3200">
                <a:solidFill>
                  <a:srgbClr val="FF0000"/>
                </a:solidFill>
                <a:latin typeface="Calibri Light" charset="0"/>
                <a:ea typeface="宋体" panose="02010600030101010101" pitchFamily="2" charset="-122"/>
                <a:sym typeface="宋体" panose="02010600030101010101" pitchFamily="2" charset="-122"/>
              </a:rPr>
              <a:t>tackle the </a:t>
            </a:r>
            <a:r>
              <a:rPr lang="en-US" altLang="zh-CN" sz="3200" b="1">
                <a:latin typeface="Calibri Light" charset="0"/>
                <a:ea typeface="宋体" panose="02010600030101010101" pitchFamily="2" charset="-122"/>
                <a:sym typeface="宋体" panose="02010600030101010101" pitchFamily="2" charset="-122"/>
              </a:rPr>
              <a:t>dark energy!</a:t>
            </a:r>
            <a:endParaRPr lang="en-US" altLang="zh-CN" sz="3200" b="1">
              <a:solidFill>
                <a:srgbClr val="FF0000"/>
              </a:solidFill>
              <a:latin typeface="Calibri Light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z="3600" b="1">
              <a:solidFill>
                <a:srgbClr val="FF0000"/>
              </a:solidFill>
              <a:latin typeface="Calibri Light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endParaRPr lang="en-US" altLang="zh-CN" sz="3600" b="1">
              <a:solidFill>
                <a:srgbClr val="FF0000"/>
              </a:solidFill>
              <a:latin typeface="Calibri Light" charset="0"/>
              <a:ea typeface="宋体" panose="02010600030101010101" pitchFamily="2" charset="-122"/>
              <a:sym typeface="宋体" panose="02010600030101010101" pitchFamily="2" charset="-122"/>
            </a:endParaRPr>
          </a:p>
          <a:p>
            <a:pPr>
              <a:lnSpc>
                <a:spcPct val="90000"/>
              </a:lnSpc>
            </a:pPr>
            <a:r>
              <a:rPr lang="en-US" altLang="zh-CN" sz="3200">
                <a:solidFill>
                  <a:srgbClr val="FF0000"/>
                </a:solidFill>
                <a:latin typeface="Calibri Light" charset="0"/>
                <a:ea typeface="宋体" panose="02010600030101010101" pitchFamily="2" charset="-122"/>
                <a:sym typeface="宋体" panose="02010600030101010101" pitchFamily="2" charset="-122"/>
              </a:rPr>
              <a:t>We should try all our best!</a:t>
            </a:r>
          </a:p>
        </p:txBody>
      </p:sp>
      <p:pic>
        <p:nvPicPr>
          <p:cNvPr id="46082" name="图片 10" descr="000000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0" y="1419225"/>
            <a:ext cx="3773488" cy="4292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图片 952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-201612"/>
            <a:ext cx="12358688" cy="7486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7483793" y="5542280"/>
            <a:ext cx="4417695" cy="119888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fontAlgn="base"/>
            <a:r>
              <a:rPr lang="en-US" altLang="zh-CN" sz="7200" b="1" i="1" strike="noStrike" noProof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charset="0"/>
                <a:ea typeface="宋体" panose="02010600030101010101" pitchFamily="2" charset="-122"/>
                <a:cs typeface="+mn-cs"/>
              </a:rPr>
              <a:t>Thank you!</a:t>
            </a:r>
            <a:endParaRPr lang="en-US" altLang="zh-CN" sz="7200" b="1" i="1" strike="noStrike" noProof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466726" y="217169"/>
            <a:ext cx="7938770" cy="10147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fontAlgn="base"/>
            <a:r>
              <a:rPr lang="en-US" altLang="zh-CN" sz="6000" b="1" strike="noStrike" noProof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charset="0"/>
                <a:ea typeface="宋体" panose="02010600030101010101" pitchFamily="2" charset="-122"/>
                <a:cs typeface="+mn-cs"/>
              </a:rPr>
              <a:t>Unveiling the Universe...</a:t>
            </a:r>
            <a:endParaRPr lang="en-US" altLang="zh-CN" sz="6000" b="1" strike="noStrike" noProof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/>
              <a:t>Why </a:t>
            </a:r>
            <a:r>
              <a:rPr lang="en-US" altLang="zh-CN" i="1"/>
              <a:t>redshift dependence</a:t>
            </a:r>
            <a:r>
              <a:rPr lang="en-US" altLang="zh-CN"/>
              <a:t>?</a:t>
            </a:r>
          </a:p>
        </p:txBody>
      </p:sp>
      <p:sp>
        <p:nvSpPr>
          <p:cNvPr id="48130" name="内容占位符 2"/>
          <p:cNvSpPr>
            <a:spLocks noGrp="1"/>
          </p:cNvSpPr>
          <p:nvPr>
            <p:ph idx="1"/>
          </p:nvPr>
        </p:nvSpPr>
        <p:spPr>
          <a:xfrm>
            <a:off x="706438" y="1943100"/>
            <a:ext cx="4776787" cy="4351338"/>
          </a:xfrm>
          <a:ln/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altLang="zh-CN"/>
              <a:t>Avoid the great difficutly in modelling the non-linear clustering, redshift space distortion, galaxy bias, ...</a:t>
            </a:r>
          </a:p>
          <a:p>
            <a:pPr marL="0" indent="0">
              <a:buNone/>
            </a:pPr>
            <a:endParaRPr lang="en-US" altLang="zh-CN"/>
          </a:p>
          <a:p>
            <a:pPr marL="0" indent="0">
              <a:buNone/>
            </a:pPr>
            <a:r>
              <a:rPr lang="en-US" altLang="zh-CN">
                <a:sym typeface="宋体" panose="02010600030101010101" pitchFamily="2" charset="-122"/>
              </a:rPr>
              <a:t>“Redshift invariants”: </a:t>
            </a:r>
            <a:r>
              <a:rPr lang="en-US" altLang="zh-CN"/>
              <a:t>simple analysis,  reliable &amp; tight constraints: </a:t>
            </a:r>
          </a:p>
          <a:p>
            <a:pPr marL="0" indent="0">
              <a:buNone/>
            </a:pPr>
            <a:endParaRPr lang="en-US" altLang="zh-CN"/>
          </a:p>
        </p:txBody>
      </p:sp>
      <p:pic>
        <p:nvPicPr>
          <p:cNvPr id="48131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838" y="3910013"/>
            <a:ext cx="4478337" cy="2700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2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838" y="1417638"/>
            <a:ext cx="4511675" cy="22558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标题 1"/>
          <p:cNvSpPr>
            <a:spLocks noGrp="1"/>
          </p:cNvSpPr>
          <p:nvPr>
            <p:ph type="title"/>
          </p:nvPr>
        </p:nvSpPr>
        <p:spPr>
          <a:ln/>
        </p:spPr>
        <p:txBody>
          <a:bodyPr lIns="91440" tIns="45720" rIns="91440" bIns="45720" anchor="ctr"/>
          <a:lstStyle/>
          <a:p>
            <a:r>
              <a:rPr lang="en-US" altLang="zh-CN"/>
              <a:t>The Alcock-Paczynski test </a:t>
            </a:r>
            <a:br>
              <a:rPr lang="en-US" altLang="zh-CN"/>
            </a:br>
            <a:r>
              <a:rPr lang="en-US" altLang="zh-CN" sz="3600" baseline="-25000">
                <a:solidFill>
                  <a:srgbClr val="FF0000"/>
                </a:solidFill>
              </a:rPr>
              <a:t>Alcock &amp; Paczynski, Nature, 1979</a:t>
            </a:r>
          </a:p>
        </p:txBody>
      </p:sp>
      <p:sp>
        <p:nvSpPr>
          <p:cNvPr id="7170" name="内容占位符 2"/>
          <p:cNvSpPr>
            <a:spLocks noGrp="1"/>
          </p:cNvSpPr>
          <p:nvPr>
            <p:ph idx="1"/>
          </p:nvPr>
        </p:nvSpPr>
        <p:spPr>
          <a:xfrm>
            <a:off x="771525" y="1930400"/>
            <a:ext cx="4778375" cy="4351338"/>
          </a:xfrm>
          <a:ln/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altLang="zh-CN"/>
              <a:t>Geometric distortion due to wrong </a:t>
            </a:r>
            <a:r>
              <a:rPr lang="en-US" altLang="zh-CN" b="1"/>
              <a:t>r(z)</a:t>
            </a:r>
            <a:r>
              <a:rPr lang="en-US" altLang="zh-CN"/>
              <a:t>.</a:t>
            </a:r>
          </a:p>
          <a:p>
            <a:pPr marL="0" indent="0">
              <a:buNone/>
            </a:pPr>
            <a:endParaRPr lang="en-US" altLang="zh-CN"/>
          </a:p>
          <a:p>
            <a:pPr marL="0" indent="0">
              <a:buNone/>
            </a:pPr>
            <a:r>
              <a:rPr lang="en-US" altLang="zh-CN"/>
              <a:t>AP = Apparent shape distortion if  H, D</a:t>
            </a:r>
            <a:r>
              <a:rPr lang="en-US" altLang="zh-CN" baseline="-25000"/>
              <a:t>A</a:t>
            </a:r>
            <a:r>
              <a:rPr lang="en-US" altLang="zh-CN"/>
              <a:t> are wrong.</a:t>
            </a:r>
          </a:p>
        </p:txBody>
      </p:sp>
      <p:pic>
        <p:nvPicPr>
          <p:cNvPr id="7171" name="图片 348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50" y="5583238"/>
            <a:ext cx="1657350" cy="882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48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713" y="5337175"/>
            <a:ext cx="879475" cy="1374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930400"/>
            <a:ext cx="5178425" cy="2281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700" y="4211638"/>
            <a:ext cx="4914900" cy="2527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613" y="993775"/>
            <a:ext cx="7216775" cy="541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4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50" y="5003800"/>
            <a:ext cx="7081838" cy="66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350" y="6061075"/>
            <a:ext cx="7081838" cy="660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图片 389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866775"/>
            <a:ext cx="4675188" cy="3932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图片 389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3350" y="866775"/>
            <a:ext cx="2843213" cy="3932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76" name="文本框 38914"/>
          <p:cNvSpPr txBox="1"/>
          <p:nvPr/>
        </p:nvSpPr>
        <p:spPr>
          <a:xfrm>
            <a:off x="5972810" y="4904105"/>
            <a:ext cx="6180455" cy="1189356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/>
          <a:lstStyle/>
          <a:p>
            <a:pPr defTabSz="0" hangingPunct="0">
              <a:spcAft>
                <a:spcPts val="575"/>
              </a:spcAft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2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6" charset="0"/>
                <a:ea typeface="宋体" panose="02010600030101010101" pitchFamily="2" charset="-122"/>
                <a:cs typeface="+mn-cs"/>
              </a:rPr>
              <a:t>Wrong interpretation of signal → Wrong distribution</a:t>
            </a:r>
            <a:endParaRPr lang="en-US" altLang="x-none" sz="22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6" charset="0"/>
              <a:ea typeface="宋体" panose="02010600030101010101" pitchFamily="2" charset="-122"/>
            </a:endParaRPr>
          </a:p>
          <a:p>
            <a:pPr defTabSz="0" hangingPunct="0">
              <a:spcAft>
                <a:spcPts val="575"/>
              </a:spcAft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20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6" charset="0"/>
                <a:ea typeface="宋体" panose="02010600030101010101" pitchFamily="2" charset="-122"/>
                <a:cs typeface="+mn-cs"/>
              </a:rPr>
              <a:t>Singals are correct. Interpretation is wrong (brain problem...)</a:t>
            </a:r>
            <a:endParaRPr lang="en-US" altLang="x-none" sz="220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6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/>
            <a:r>
              <a:rPr lang="en-US" altLang="zh-CN" strike="noStrike" noProof="1"/>
              <a:t>Redshift space </a:t>
            </a:r>
            <a:r>
              <a:rPr lang="en-US" altLang="zh-CN"/>
              <a:t/>
            </a:r>
            <a:br>
              <a:rPr lang="en-US" altLang="zh-CN"/>
            </a:br>
            <a:r>
              <a:rPr lang="en-US" altLang="zh-CN" strike="noStrike" noProof="1"/>
              <a:t>distortion (RSD)</a:t>
            </a:r>
            <a:endParaRPr lang="en-US" altLang="zh-CN" sz="3600" strike="noStrike" baseline="-25000" noProof="1"/>
          </a:p>
        </p:txBody>
      </p:sp>
      <p:pic>
        <p:nvPicPr>
          <p:cNvPr id="10242" name="图片 409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0" y="106363"/>
            <a:ext cx="4760913" cy="2811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3451225"/>
            <a:ext cx="7054850" cy="3014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7650" y="3451225"/>
            <a:ext cx="3606800" cy="3014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下箭头 8"/>
          <p:cNvSpPr/>
          <p:nvPr/>
        </p:nvSpPr>
        <p:spPr>
          <a:xfrm rot="1800000">
            <a:off x="6629400" y="2809875"/>
            <a:ext cx="277813" cy="635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11" name="下箭头 10"/>
          <p:cNvSpPr/>
          <p:nvPr/>
        </p:nvSpPr>
        <p:spPr>
          <a:xfrm rot="19500000">
            <a:off x="8915400" y="2938463"/>
            <a:ext cx="3175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10247" name="文本框 12"/>
          <p:cNvSpPr txBox="1"/>
          <p:nvPr/>
        </p:nvSpPr>
        <p:spPr>
          <a:xfrm>
            <a:off x="947738" y="1719263"/>
            <a:ext cx="4400550" cy="11985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RSD</a:t>
            </a:r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 produces 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strong </a:t>
            </a:r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anisotropy.</a:t>
            </a:r>
          </a:p>
          <a:p>
            <a:endParaRPr lang="zh-CN" altLang="en-US" sz="2400" b="1">
              <a:latin typeface="Calibri" panose="020F0502020204030204" charset="0"/>
              <a:ea typeface="宋体" panose="02010600030101010101" pitchFamily="2" charset="-122"/>
            </a:endParaRPr>
          </a:p>
          <a:p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NL. Not </a:t>
            </a:r>
            <a:r>
              <a:rPr lang="zh-CN" altLang="en-US" sz="2400" b="1">
                <a:latin typeface="Calibri" panose="020F0502020204030204" charset="0"/>
                <a:ea typeface="宋体" panose="02010600030101010101" pitchFamily="2" charset="-122"/>
              </a:rPr>
              <a:t>easily </a:t>
            </a:r>
            <a:r>
              <a:rPr lang="en-US" altLang="zh-CN" sz="2400" b="1">
                <a:latin typeface="Calibri" panose="020F0502020204030204" charset="0"/>
                <a:ea typeface="宋体" panose="02010600030101010101" pitchFamily="2" charset="-122"/>
              </a:rPr>
              <a:t>to tackle.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/>
            <a:r>
              <a:rPr lang="en-US" altLang="x-none" strike="noStrike" noProof="1">
                <a:solidFill>
                  <a:schemeClr val="tx1"/>
                </a:solidFill>
                <a:effectLst/>
                <a:latin typeface="+mn-lt"/>
                <a:ea typeface="WenQuanYi Zen Hei" charset="0"/>
                <a:cs typeface="+mn-cs"/>
                <a:sym typeface="+mn-ea"/>
              </a:rPr>
              <a:t>Idea of using </a:t>
            </a:r>
            <a:r>
              <a:rPr lang="en-US" altLang="x-none" u="sng" strike="noStrike" noProof="1">
                <a:solidFill>
                  <a:schemeClr val="tx1"/>
                </a:solidFill>
                <a:effectLst/>
                <a:latin typeface="+mn-lt"/>
                <a:ea typeface="WenQuanYi Zen Hei" charset="0"/>
                <a:cs typeface="+mn-cs"/>
                <a:sym typeface="+mn-ea"/>
              </a:rPr>
              <a:t>Galaxy Pairs</a:t>
            </a:r>
            <a:endParaRPr lang="en-US" altLang="x-none" sz="3600" u="sng" strike="noStrike" baseline="-25000" noProof="1">
              <a:solidFill>
                <a:schemeClr val="tx1"/>
              </a:solidFill>
              <a:effectLst/>
              <a:latin typeface="+mn-lt"/>
              <a:ea typeface="WenQuanYi Zen Hei" charset="0"/>
              <a:cs typeface="+mn-cs"/>
              <a:sym typeface="+mn-ea"/>
            </a:endParaRPr>
          </a:p>
        </p:txBody>
      </p:sp>
      <p:sp>
        <p:nvSpPr>
          <p:cNvPr id="8199" name="文本框 12"/>
          <p:cNvSpPr txBox="1"/>
          <p:nvPr/>
        </p:nvSpPr>
        <p:spPr>
          <a:xfrm>
            <a:off x="1330325" y="1691005"/>
            <a:ext cx="6036945" cy="560260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R="0" defTabSz="0" hangingPunct="0">
              <a:spcBef>
                <a:spcPts val="600"/>
              </a:spcBef>
              <a:spcAft>
                <a:spcPts val="1425"/>
              </a:spcAft>
              <a:buClrTx/>
              <a:buSzPct val="100000"/>
              <a:buFont typeface="Times New Roman" panose="02020603050405020304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noProof="1">
                <a:latin typeface="+mn-lt"/>
                <a:ea typeface="宋体" panose="02010600030101010101" pitchFamily="2" charset="-122"/>
                <a:cs typeface="+mn-cs"/>
                <a:sym typeface="+mn-ea"/>
              </a:rPr>
              <a:t>Marinoni &amp; Buzzi 2010</a:t>
            </a:r>
            <a:endParaRPr kumimoji="0" lang="en-US" altLang="x-none" sz="2400" kern="1200" cap="none" spc="0" normalizeH="0" baseline="0" noProof="1">
              <a:latin typeface="+mn-lt"/>
              <a:ea typeface="宋体" panose="02010600030101010101" pitchFamily="2" charset="-122"/>
              <a:cs typeface="+mn-cs"/>
              <a:sym typeface="+mn-ea"/>
            </a:endParaRPr>
          </a:p>
          <a:p>
            <a:pPr marR="0" defTabSz="0" hangingPunct="0">
              <a:spcBef>
                <a:spcPts val="600"/>
              </a:spcBef>
              <a:spcAft>
                <a:spcPts val="1425"/>
              </a:spcAft>
              <a:buClrTx/>
              <a:buSzPct val="100000"/>
              <a:buFont typeface="Times New Roman" panose="02020603050405020304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en-US" altLang="x-none" sz="2400" kern="1200" cap="none" spc="0" normalizeH="0" baseline="0" noProof="1">
              <a:latin typeface="+mn-lt"/>
              <a:ea typeface="宋体" panose="02010600030101010101" pitchFamily="2" charset="-122"/>
              <a:cs typeface="+mn-cs"/>
              <a:sym typeface="+mn-ea"/>
            </a:endParaRPr>
          </a:p>
          <a:p>
            <a:pPr marR="0" defTabSz="0" hangingPunct="0">
              <a:spcBef>
                <a:spcPts val="600"/>
              </a:spcBef>
              <a:spcAft>
                <a:spcPts val="1425"/>
              </a:spcAft>
              <a:buClrTx/>
              <a:buSzPct val="100000"/>
              <a:buFont typeface="Times New Roman" panose="02020603050405020304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en-US" altLang="x-none" sz="2400" kern="1200" cap="none" spc="0" normalizeH="0" baseline="0" noProof="1">
              <a:latin typeface="+mn-lt"/>
              <a:ea typeface="宋体" panose="02010600030101010101" pitchFamily="2" charset="-122"/>
              <a:cs typeface="+mn-cs"/>
              <a:sym typeface="+mn-ea"/>
            </a:endParaRPr>
          </a:p>
          <a:p>
            <a:pPr marR="0" defTabSz="0" hangingPunct="0">
              <a:spcBef>
                <a:spcPts val="600"/>
              </a:spcBef>
              <a:spcAft>
                <a:spcPts val="1425"/>
              </a:spcAft>
              <a:buClrTx/>
              <a:buSzPct val="100000"/>
              <a:buFont typeface="Times New Roman" panose="02020603050405020304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en-US" altLang="x-none" sz="2400" kern="1200" cap="none" spc="0" normalizeH="0" baseline="0" noProof="1">
              <a:latin typeface="+mn-lt"/>
              <a:ea typeface="宋体" panose="02010600030101010101" pitchFamily="2" charset="-122"/>
              <a:cs typeface="+mn-cs"/>
              <a:sym typeface="+mn-ea"/>
            </a:endParaRPr>
          </a:p>
          <a:p>
            <a:pPr marR="0" defTabSz="0" hangingPunct="0">
              <a:spcBef>
                <a:spcPts val="600"/>
              </a:spcBef>
              <a:spcAft>
                <a:spcPts val="1425"/>
              </a:spcAft>
              <a:buClrTx/>
              <a:buSzPct val="100000"/>
              <a:buFont typeface="Times New Roman" panose="02020603050405020304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altLang="x-none" sz="2400" noProof="1">
              <a:latin typeface="+mn-lt"/>
              <a:sym typeface="+mn-ea"/>
            </a:endParaRPr>
          </a:p>
          <a:p>
            <a:pPr marR="0" defTabSz="0" hangingPunct="0">
              <a:spcBef>
                <a:spcPts val="600"/>
              </a:spcBef>
              <a:spcAft>
                <a:spcPts val="1425"/>
              </a:spcAft>
              <a:buClrTx/>
              <a:buSzPct val="100000"/>
              <a:buFont typeface="Times New Roman" panose="02020603050405020304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noProof="1">
                <a:latin typeface="+mn-lt"/>
                <a:ea typeface="宋体" panose="02010600030101010101" pitchFamily="2" charset="-122"/>
                <a:cs typeface="+mn-cs"/>
                <a:sym typeface="+mn-ea"/>
              </a:rPr>
              <a:t>	Unfortunately, also limited by RSD. </a:t>
            </a:r>
            <a:endParaRPr kumimoji="0" lang="en-US" altLang="x-none" sz="2400" kern="1200" cap="none" spc="0" normalizeH="0" baseline="0" noProof="1">
              <a:latin typeface="+mn-lt"/>
              <a:ea typeface="宋体" panose="02010600030101010101" pitchFamily="2" charset="-122"/>
              <a:cs typeface="+mn-cs"/>
              <a:sym typeface="+mn-ea"/>
            </a:endParaRPr>
          </a:p>
          <a:p>
            <a:pPr marR="0" defTabSz="0" hangingPunct="0">
              <a:spcBef>
                <a:spcPts val="600"/>
              </a:spcBef>
              <a:spcAft>
                <a:spcPts val="1425"/>
              </a:spcAft>
              <a:buClrTx/>
              <a:buSzPct val="100000"/>
              <a:buFont typeface="Times New Roman" panose="02020603050405020304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altLang="x-none" sz="2400" noProof="1">
                <a:latin typeface="+mn-lt"/>
                <a:ea typeface="宋体" panose="02010600030101010101" pitchFamily="2" charset="-122"/>
                <a:cs typeface="+mn-cs"/>
                <a:sym typeface="+mn-ea"/>
              </a:rPr>
              <a:t>	Distortions of angles due to motion depend 	on cosmology and redshift, rather difficult 	to model (Jennings et al. 2011)</a:t>
            </a:r>
            <a:endParaRPr kumimoji="0" lang="en-US" altLang="x-none" sz="2400" kern="1200" cap="none" spc="0" normalizeH="0" baseline="0" noProof="1">
              <a:latin typeface="+mn-lt"/>
              <a:ea typeface="宋体" panose="02010600030101010101" pitchFamily="2" charset="-122"/>
              <a:cs typeface="+mn-cs"/>
              <a:sym typeface="+mn-ea"/>
            </a:endParaRPr>
          </a:p>
          <a:p>
            <a:pPr marR="0" defTabSz="0" hangingPunct="0">
              <a:spcBef>
                <a:spcPts val="600"/>
              </a:spcBef>
              <a:spcAft>
                <a:spcPts val="1425"/>
              </a:spcAft>
              <a:buClrTx/>
              <a:buSzPct val="100000"/>
              <a:buFont typeface="Times New Roman" panose="02020603050405020304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en-US" altLang="x-none" sz="2400" kern="1200" cap="none" spc="0" normalizeH="0" baseline="0" noProof="1">
              <a:latin typeface="+mn-lt"/>
              <a:ea typeface="宋体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11267" name="图片 460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9788" y="1831975"/>
            <a:ext cx="2247900" cy="4095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8" name="图片 460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38" y="2184400"/>
            <a:ext cx="3525837" cy="24907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1068</Words>
  <Application>Microsoft Office PowerPoint</Application>
  <PresentationFormat>Custom</PresentationFormat>
  <Paragraphs>267</Paragraphs>
  <Slides>43</Slides>
  <Notes>2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主题</vt:lpstr>
      <vt:lpstr>Cosmological constraints via the redshfit dependence of galaxy clustering </vt:lpstr>
      <vt:lpstr>Cosmology from galaxy clustering</vt:lpstr>
      <vt:lpstr>Why using the redshift dependence?</vt:lpstr>
      <vt:lpstr>Highlights</vt:lpstr>
      <vt:lpstr>The Alcock-Paczynski test  Alcock &amp; Paczynski, Nature, 1979</vt:lpstr>
      <vt:lpstr>PowerPoint Presentation</vt:lpstr>
      <vt:lpstr>PowerPoint Presentation</vt:lpstr>
      <vt:lpstr>Redshift space  distortion (RSD)</vt:lpstr>
      <vt:lpstr>Idea of using Galaxy Pairs</vt:lpstr>
      <vt:lpstr>Idea of using Voids</vt:lpstr>
      <vt:lpstr>Our Idea: Redshift Evolution Li et al, 2014, ApJ</vt:lpstr>
      <vt:lpstr>Quantify anisotropy</vt:lpstr>
      <vt:lpstr>Distinguishing AP &amp; RSD in 2pCF statistics  Li et al., 2015, MNRAS</vt:lpstr>
      <vt:lpstr>Application to SDSS DR12 BOSS data  Li et al., 2016, ApJ</vt:lpstr>
      <vt:lpstr>Application to SDSS DR12 BOSS data  Li et al., 2016, ApJ</vt:lpstr>
      <vt:lpstr>Look at RSD</vt:lpstr>
      <vt:lpstr>Galaxy bias</vt:lpstr>
      <vt:lpstr>Systematics correction: Horizon Run 4 N-body simulation    Kim et al. 2015. (3.15 Gpc/h)3, 63003 particles</vt:lpstr>
      <vt:lpstr>PowerPoint Presentation</vt:lpstr>
      <vt:lpstr>Constraining dynamical dark energy Based on a fast code written by me, ~ 0.2sec / point. Enable multi-parameters.</vt:lpstr>
      <vt:lpstr>Constraining dynamical dark energy</vt:lpstr>
      <vt:lpstr>Q: Why so powerful?  A: A lot of information from small-scale clustering!</vt:lpstr>
      <vt:lpstr>Check systematics</vt:lpstr>
      <vt:lpstr>PowerPoint Presentation</vt:lpstr>
      <vt:lpstr>Numerous merits </vt:lpstr>
      <vt:lpstr>Numerous merits </vt:lpstr>
      <vt:lpstr>PowerPoint Presentation</vt:lpstr>
      <vt:lpstr>Highlights</vt:lpstr>
      <vt:lpstr>Volume effect  (second piece of the story)</vt:lpstr>
      <vt:lpstr>Topology as standard ruler Park &amp; Kim, 2009</vt:lpstr>
      <vt:lpstr>Angular correlation function (Li et al. 2017, ApJ accepted) Q: Why angular CF? A: Applicable to photometric data</vt:lpstr>
      <vt:lpstr>Redshift evolution in wrong cosmologies</vt:lpstr>
      <vt:lpstr>Significant detection</vt:lpstr>
      <vt:lpstr>Robust against galaxy bias</vt:lpstr>
      <vt:lpstr>Robust against RSD</vt:lpstr>
      <vt:lpstr>Check cosmological dependence of systematics</vt:lpstr>
      <vt:lpstr>Predicted cosmological constraints from 10% of LSST </vt:lpstr>
      <vt:lpstr>Summary</vt:lpstr>
      <vt:lpstr>On one hand, it is important to construct powerful experiments...</vt:lpstr>
      <vt:lpstr>While it is important to build powerful, expensive experiments...</vt:lpstr>
      <vt:lpstr>PowerPoint Presentation</vt:lpstr>
      <vt:lpstr>PowerPoint Presentation</vt:lpstr>
      <vt:lpstr>Why redshift dependence?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xiaodongli</dc:creator>
  <cp:lastModifiedBy>DellPC</cp:lastModifiedBy>
  <cp:revision>67</cp:revision>
  <dcterms:created xsi:type="dcterms:W3CDTF">2017-07-02T01:59:00Z</dcterms:created>
  <dcterms:modified xsi:type="dcterms:W3CDTF">2017-07-11T03:07:18Z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