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72" r:id="rId4"/>
    <p:sldId id="262" r:id="rId5"/>
    <p:sldId id="260" r:id="rId6"/>
    <p:sldId id="270" r:id="rId7"/>
    <p:sldId id="271" r:id="rId8"/>
    <p:sldId id="273" r:id="rId9"/>
    <p:sldId id="267" r:id="rId10"/>
    <p:sldId id="277" r:id="rId11"/>
    <p:sldId id="268" r:id="rId12"/>
    <p:sldId id="269" r:id="rId13"/>
    <p:sldId id="276" r:id="rId14"/>
    <p:sldId id="274" r:id="rId15"/>
    <p:sldId id="275" r:id="rId16"/>
    <p:sldId id="278" r:id="rId17"/>
    <p:sldId id="279" r:id="rId18"/>
  </p:sldIdLst>
  <p:sldSz cx="9144000" cy="5143500" type="screen16x9"/>
  <p:notesSz cx="6797675" cy="98742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468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B17F0-81E6-46E8-AE14-DB514C06D901}" type="datetimeFigureOut">
              <a:rPr lang="cs-CZ" smtClean="0"/>
              <a:t>1. 8. 2016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AE2C9-804F-4E2C-BC15-DF8F699E3C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52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8D535-26B3-43A9-9AEC-6B73B02C300C}" type="datetimeFigureOut">
              <a:rPr lang="cs-CZ" smtClean="0"/>
              <a:pPr/>
              <a:t>1. 8. 2016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BBE3E-11EC-4135-94C5-F72A2C4A64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42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666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643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145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435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858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848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640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801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87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4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23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60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93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297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827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516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BBE3E-11EC-4135-94C5-F72A2C4A6466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38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8E470D3-25D0-4993-A69A-E03BF0500289}" type="datetime1">
              <a:rPr lang="cs-CZ" smtClean="0"/>
              <a:t>1. 8. 2016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7CEE9-2B0C-40FB-8802-94B3E3588B40}" type="datetime1">
              <a:rPr lang="cs-CZ" smtClean="0"/>
              <a:t>1. 8. 2016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4686302"/>
            <a:ext cx="2209800" cy="273844"/>
          </a:xfrm>
        </p:spPr>
        <p:txBody>
          <a:bodyPr/>
          <a:lstStyle/>
          <a:p>
            <a:fld id="{12603F0A-2970-447B-A6A9-4D2ABC470DD7}" type="datetime1">
              <a:rPr lang="cs-CZ" smtClean="0"/>
              <a:t>1. 8. 2016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04F00-4589-418A-A77D-A5E72CFA0916}" type="datetime1">
              <a:rPr lang="cs-CZ" smtClean="0"/>
              <a:t>1. 8. 2016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E657-F7C5-4874-A04C-6608DF33A3F7}" type="datetime1">
              <a:rPr lang="cs-CZ" smtClean="0"/>
              <a:t>1. 8. 2016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76A9ACE-BC7C-4547-88D5-2782A09F8A36}" type="datetime1">
              <a:rPr lang="cs-CZ" smtClean="0"/>
              <a:t>1. 8. 2016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F2A33EA-480D-4B7A-B675-4321B90C0DD3}" type="datetime1">
              <a:rPr lang="cs-CZ" smtClean="0"/>
              <a:t>1. 8. 2016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D816-B1AD-4D70-AB8B-FBA02E7521B9}" type="datetime1">
              <a:rPr lang="cs-CZ" smtClean="0"/>
              <a:t>1. 8. 2016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B0B3-7127-48D3-AA2B-DA1864B726C8}" type="datetime1">
              <a:rPr lang="cs-CZ" smtClean="0"/>
              <a:t>1. 8. 2016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1FEC-C7B7-46A5-AE0D-72DB72DB4D83}" type="datetime1">
              <a:rPr lang="cs-CZ" smtClean="0"/>
              <a:t>1. 8. 2016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210A0C28-AAAA-464E-A3DE-DB86422975A1}" type="datetime1">
              <a:rPr lang="cs-CZ" smtClean="0"/>
              <a:t>1. 8. 2016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CEE633B-FF26-4E1A-8CF1-0566124775EF}" type="datetime1">
              <a:rPr lang="cs-CZ" smtClean="0"/>
              <a:t>1. 8. 2016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3135BFA-4862-4D8E-8A19-4CCA73AC033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283718"/>
            <a:ext cx="8496944" cy="864096"/>
          </a:xfrm>
        </p:spPr>
        <p:txBody>
          <a:bodyPr>
            <a:noAutofit/>
          </a:bodyPr>
          <a:lstStyle/>
          <a:p>
            <a:r>
              <a:rPr lang="cs-CZ" sz="3600" dirty="0" err="1" smtClean="0"/>
              <a:t>Focused</a:t>
            </a:r>
            <a:r>
              <a:rPr lang="cs-CZ" sz="3600" dirty="0" smtClean="0"/>
              <a:t> </a:t>
            </a:r>
            <a:r>
              <a:rPr lang="en-US" sz="3600" dirty="0" smtClean="0"/>
              <a:t>Stellar w</a:t>
            </a:r>
            <a:r>
              <a:rPr lang="cs-CZ" sz="3600" dirty="0" smtClean="0"/>
              <a:t>i</a:t>
            </a:r>
            <a:r>
              <a:rPr lang="en-US" sz="3600" dirty="0" err="1" smtClean="0"/>
              <a:t>nd</a:t>
            </a:r>
            <a:r>
              <a:rPr lang="en-US" sz="3600" dirty="0" smtClean="0"/>
              <a:t> </a:t>
            </a:r>
            <a:r>
              <a:rPr lang="cs-CZ" sz="3600" dirty="0" smtClean="0"/>
              <a:t>in </a:t>
            </a:r>
            <a:r>
              <a:rPr lang="en-US" sz="3600" dirty="0" smtClean="0"/>
              <a:t>Cygnus X-1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81800" cy="514350"/>
          </a:xfrm>
        </p:spPr>
        <p:txBody>
          <a:bodyPr>
            <a:normAutofit fontScale="92500"/>
          </a:bodyPr>
          <a:lstStyle/>
          <a:p>
            <a:r>
              <a:rPr lang="en-US" sz="1600" dirty="0" smtClean="0"/>
              <a:t>  </a:t>
            </a:r>
            <a:r>
              <a:rPr lang="cs-CZ" sz="1600" dirty="0" err="1" smtClean="0"/>
              <a:t>Blowing</a:t>
            </a:r>
            <a:r>
              <a:rPr lang="cs-CZ" sz="1600" dirty="0" smtClean="0"/>
              <a:t> in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Wind</a:t>
            </a:r>
            <a:r>
              <a:rPr lang="cs-CZ" sz="1600" dirty="0" smtClean="0"/>
              <a:t>                       </a:t>
            </a:r>
            <a:r>
              <a:rPr lang="cs-CZ" sz="1600" dirty="0" err="1" smtClean="0"/>
              <a:t>Quy</a:t>
            </a:r>
            <a:r>
              <a:rPr lang="cs-CZ" sz="1600" dirty="0" smtClean="0"/>
              <a:t> </a:t>
            </a:r>
            <a:r>
              <a:rPr lang="cs-CZ" sz="1600" dirty="0" err="1" smtClean="0"/>
              <a:t>Nhon</a:t>
            </a:r>
            <a:r>
              <a:rPr lang="cs-CZ" sz="1600" dirty="0" smtClean="0"/>
              <a:t>, Vietnam                  August 11, 2016</a:t>
            </a:r>
            <a:endParaRPr lang="cs-CZ" sz="1600" dirty="0"/>
          </a:p>
        </p:txBody>
      </p:sp>
      <p:pic>
        <p:nvPicPr>
          <p:cNvPr id="4" name="Obrázek 3" descr="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1510"/>
            <a:ext cx="9144000" cy="17833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87929"/>
            <a:ext cx="1559252" cy="57513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435846"/>
            <a:ext cx="33843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Jan Čechura</a:t>
            </a:r>
          </a:p>
          <a:p>
            <a:r>
              <a:rPr lang="cs-CZ" sz="1400" dirty="0" smtClean="0"/>
              <a:t>P. </a:t>
            </a:r>
            <a:r>
              <a:rPr lang="cs-CZ" sz="1400" dirty="0" err="1" smtClean="0"/>
              <a:t>Hadrava</a:t>
            </a:r>
            <a:r>
              <a:rPr lang="en-US" sz="1400" dirty="0" smtClean="0"/>
              <a:t> (AI </a:t>
            </a:r>
            <a:r>
              <a:rPr lang="en-US" sz="1400" dirty="0" smtClean="0"/>
              <a:t>CAS)</a:t>
            </a:r>
            <a:r>
              <a:rPr lang="cs-CZ" sz="1400" dirty="0" smtClean="0"/>
              <a:t>, Saku </a:t>
            </a:r>
            <a:r>
              <a:rPr lang="cs-CZ" sz="1400" dirty="0" err="1" smtClean="0"/>
              <a:t>Vrtilek</a:t>
            </a:r>
            <a:r>
              <a:rPr lang="cs-CZ" sz="1400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CfA</a:t>
            </a:r>
            <a:r>
              <a:rPr lang="en-US" sz="1400" dirty="0" smtClean="0"/>
              <a:t>)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High/Soft State</a:t>
            </a:r>
            <a:endParaRPr lang="cs-CZ" sz="400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8" name="Zástupný symbol pro obsah 7" descr="DTfig010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491630"/>
            <a:ext cx="3195836" cy="3240360"/>
          </a:xfrm>
        </p:spPr>
      </p:pic>
      <p:pic>
        <p:nvPicPr>
          <p:cNvPr id="6" name="Obrázek 5" descr="L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1886" y="1347614"/>
            <a:ext cx="3197723" cy="36004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04048" y="1059582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Synthetic tomogram of H-alpha line emission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87624" y="105958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Doppler tomogram of H-alpha line </a:t>
            </a:r>
            <a:endParaRPr lang="cs-CZ" sz="1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Conclusion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Hydrodynamic simulations can be used for constructing synthetic Doppler tomograms.</a:t>
            </a:r>
          </a:p>
          <a:p>
            <a:r>
              <a:rPr lang="en-US" sz="2000" dirty="0" smtClean="0"/>
              <a:t>Such tomograms are directly comparable with observational data </a:t>
            </a:r>
          </a:p>
          <a:p>
            <a:r>
              <a:rPr lang="en-US" sz="2000" dirty="0" smtClean="0"/>
              <a:t>While Doppler tomograms map emissions in velocity space, comparing the structures with the results of the hydrodynamic model gives us means of interpretation the data in spatial coordinates.</a:t>
            </a:r>
          </a:p>
          <a:p>
            <a:endParaRPr lang="en-US" sz="2000" dirty="0" smtClean="0"/>
          </a:p>
          <a:p>
            <a:endParaRPr lang="cs-CZ" sz="20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Discussion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7" name="Obrázek 6" descr="The_Black_Holem41Detai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75606"/>
            <a:ext cx="4704523" cy="3528392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860032" y="1200150"/>
            <a:ext cx="3906016" cy="337185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endParaRPr lang="en-US" sz="2000" dirty="0" smtClean="0"/>
          </a:p>
          <a:p>
            <a:pPr algn="ctr">
              <a:buNone/>
            </a:pPr>
            <a:endParaRPr lang="en-US" sz="1400" dirty="0" smtClean="0"/>
          </a:p>
          <a:p>
            <a:pPr algn="ctr">
              <a:buNone/>
            </a:pPr>
            <a:r>
              <a:rPr lang="en-US" sz="2000" dirty="0" smtClean="0"/>
              <a:t>Thank you for your attention</a:t>
            </a:r>
            <a:endParaRPr lang="cs-CZ" sz="20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X-ray state coverage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4" name="Zástupný symbol pro obsah 3" descr="aaa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275606"/>
            <a:ext cx="8557131" cy="3603848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Narrowing observational interval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4" name="Zástupný symbol pro obsah 3" descr="DTfig010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19622"/>
            <a:ext cx="3456384" cy="3469779"/>
          </a:xfrm>
        </p:spPr>
      </p:pic>
      <p:pic>
        <p:nvPicPr>
          <p:cNvPr id="5" name="Obrázek 4" descr="DTfig0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419622"/>
            <a:ext cx="3456384" cy="34697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47664" y="113159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2003-2013 observations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3159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2003 observations only</a:t>
            </a:r>
            <a:endParaRPr lang="cs-CZ" sz="1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Narrowing observational interval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4" name="Zástupný symbol pro obsah 3" descr="DTfig010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32998"/>
            <a:ext cx="3456384" cy="3448324"/>
          </a:xfrm>
        </p:spPr>
      </p:pic>
      <p:pic>
        <p:nvPicPr>
          <p:cNvPr id="5" name="Obrázek 4" descr="DTfig0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427701"/>
            <a:ext cx="3456384" cy="344832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47664" y="113159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2003-2013 observations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3159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2013 observations only</a:t>
            </a:r>
            <a:endParaRPr lang="cs-CZ" sz="1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X-ray state comparison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6" name="Zástupný symbol pro obsah 5" descr="Screenshot from 2014-11-13 23_13_37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131590"/>
            <a:ext cx="6048672" cy="3820214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data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/>
          </a:p>
        </p:txBody>
      </p:sp>
      <p:pic>
        <p:nvPicPr>
          <p:cNvPr id="6" name="Zástupný symbol pro obsah 5" descr="bbb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347614"/>
            <a:ext cx="4497510" cy="3384376"/>
          </a:xfrm>
        </p:spPr>
      </p:pic>
      <p:pic>
        <p:nvPicPr>
          <p:cNvPr id="7" name="Obrázek 6" descr="Screenshot from 2014-11-13 23_34_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779662"/>
            <a:ext cx="4283968" cy="187604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105958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Low/Hard state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843808" y="105958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High/Soft state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012160" y="141962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spectra example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BlackholeNGC300X-1-artis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396552" y="-740618"/>
            <a:ext cx="9662665" cy="7246999"/>
          </a:xfrm>
        </p:spPr>
      </p:pic>
      <p:pic>
        <p:nvPicPr>
          <p:cNvPr id="8" name="Obrázek 7" descr="ta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491630"/>
            <a:ext cx="2837780" cy="3446219"/>
          </a:xfrm>
          <a:prstGeom prst="rect">
            <a:avLst/>
          </a:prstGeom>
        </p:spPr>
      </p:pic>
      <p:pic>
        <p:nvPicPr>
          <p:cNvPr id="7" name="Obrázek 6" descr="6_48ed76f36ff2f4ed0ad83a22964029652.jpg"/>
          <p:cNvPicPr>
            <a:picLocks noChangeAspect="1"/>
          </p:cNvPicPr>
          <p:nvPr/>
        </p:nvPicPr>
        <p:blipFill>
          <a:blip r:embed="rId5" cstate="print"/>
          <a:srcRect l="-1772" t="-2362" r="-1772" b="-2362"/>
          <a:stretch>
            <a:fillRect/>
          </a:stretch>
        </p:blipFill>
        <p:spPr>
          <a:xfrm>
            <a:off x="107504" y="51470"/>
            <a:ext cx="3607230" cy="273630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</p:pic>
      <p:pic>
        <p:nvPicPr>
          <p:cNvPr id="9" name="Obrázek 8" descr="Obr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563638"/>
            <a:ext cx="2625142" cy="1368152"/>
          </a:xfrm>
          <a:prstGeom prst="rect">
            <a:avLst/>
          </a:prstGeom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Jan </a:t>
            </a:r>
            <a:r>
              <a:rPr lang="en-US" dirty="0" err="1" smtClean="0">
                <a:solidFill>
                  <a:schemeClr val="bg1"/>
                </a:solidFill>
              </a:rPr>
              <a:t>Čechura</a:t>
            </a:r>
            <a:r>
              <a:rPr lang="en-US" dirty="0" smtClean="0">
                <a:solidFill>
                  <a:schemeClr val="bg1"/>
                </a:solidFill>
              </a:rPr>
              <a:t>             Blowing in the Wind               August 11, 2016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0" y="0"/>
            <a:ext cx="8229600" cy="857250"/>
          </a:xfrm>
        </p:spPr>
        <p:txBody>
          <a:bodyPr>
            <a:normAutofit/>
          </a:bodyPr>
          <a:lstStyle/>
          <a:p>
            <a:r>
              <a:rPr lang="cs-CZ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High</a:t>
            </a:r>
            <a:r>
              <a:rPr lang="cs-CZ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-</a:t>
            </a:r>
            <a:r>
              <a:rPr lang="cs-CZ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mass</a:t>
            </a:r>
            <a:r>
              <a:rPr lang="cs-CZ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X-</a:t>
            </a:r>
            <a:r>
              <a:rPr lang="cs-CZ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ray</a:t>
            </a:r>
            <a:r>
              <a:rPr lang="cs-CZ" sz="4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binaries</a:t>
            </a:r>
            <a:endParaRPr lang="cs-CZ" sz="4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states</a:t>
            </a:r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4" name="Zástupný symbol pro obsah 3" descr="Screenshot from 2014-11-13 23_15_22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1131590"/>
            <a:ext cx="6627158" cy="3538091"/>
          </a:xfrm>
        </p:spPr>
      </p:pic>
      <p:sp>
        <p:nvSpPr>
          <p:cNvPr id="5" name="TextovéPole 4"/>
          <p:cNvSpPr txBox="1"/>
          <p:nvPr/>
        </p:nvSpPr>
        <p:spPr>
          <a:xfrm>
            <a:off x="6876256" y="1203598"/>
            <a:ext cx="194421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/>
              <a:t>Low/Hard state</a:t>
            </a:r>
            <a:endParaRPr lang="en-US" sz="1400" u="sng" dirty="0" smtClean="0"/>
          </a:p>
          <a:p>
            <a:r>
              <a:rPr lang="en-US" sz="1400" dirty="0" smtClean="0"/>
              <a:t>hard power-law with a photon index &lt; 2 in </a:t>
            </a:r>
          </a:p>
          <a:p>
            <a:r>
              <a:rPr lang="en-US" sz="1400" dirty="0" smtClean="0"/>
              <a:t>10-100 </a:t>
            </a:r>
            <a:r>
              <a:rPr lang="en-US" sz="1400" dirty="0" err="1" smtClean="0"/>
              <a:t>keV</a:t>
            </a:r>
            <a:r>
              <a:rPr lang="en-US" sz="1400" dirty="0" smtClean="0"/>
              <a:t> band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76256" y="2355726"/>
            <a:ext cx="1944216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 smtClean="0"/>
              <a:t>High/Soft state</a:t>
            </a:r>
            <a:endParaRPr lang="cs-CZ" u="sng" dirty="0" smtClean="0"/>
          </a:p>
          <a:p>
            <a:r>
              <a:rPr lang="en-US" sz="1400" dirty="0" smtClean="0"/>
              <a:t>dominated by soft blackbody component with a weak hard power-law component</a:t>
            </a:r>
            <a:endParaRPr lang="en-US" sz="1400" u="sng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6732240" y="3723878"/>
            <a:ext cx="241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/>
              <a:t> The X-ray flux in 1-10 </a:t>
            </a:r>
            <a:r>
              <a:rPr lang="en-US" sz="1400" dirty="0" err="1" smtClean="0"/>
              <a:t>keV</a:t>
            </a:r>
            <a:r>
              <a:rPr lang="en-US" sz="1400" dirty="0" smtClean="0"/>
              <a:t> band varies by approximately an order of magnitude 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Physical cause of these transitions remains unclear</a:t>
            </a:r>
            <a:endParaRPr lang="cs-CZ" sz="1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RHM </a:t>
            </a:r>
            <a:r>
              <a:rPr lang="en-US" dirty="0" smtClean="0"/>
              <a:t>model of stellar wind</a:t>
            </a:r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3435846"/>
            <a:ext cx="8153400" cy="1136154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Model accounts for gravity of both bodies, centrifugal force, radiation pressure in continuum and lines (CAK mechanism), and </a:t>
            </a:r>
            <a:r>
              <a:rPr lang="en-US" sz="1600" dirty="0" err="1" smtClean="0"/>
              <a:t>Coriolis</a:t>
            </a:r>
            <a:r>
              <a:rPr lang="en-US" sz="1600" dirty="0" smtClean="0"/>
              <a:t> force.</a:t>
            </a:r>
          </a:p>
          <a:p>
            <a:r>
              <a:rPr lang="en-US" sz="1600" dirty="0" err="1" smtClean="0"/>
              <a:t>Radiative</a:t>
            </a:r>
            <a:r>
              <a:rPr lang="en-US" sz="1600" dirty="0" smtClean="0"/>
              <a:t> force take into account effects of gravity and limb darkening of the stellar surface.  </a:t>
            </a:r>
            <a:endParaRPr lang="cs-CZ" sz="1600" dirty="0"/>
          </a:p>
        </p:txBody>
      </p:sp>
      <p:pic>
        <p:nvPicPr>
          <p:cNvPr id="4" name="Obrázek 3" descr="eqn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707654"/>
            <a:ext cx="3795981" cy="1408938"/>
          </a:xfrm>
          <a:prstGeom prst="rect">
            <a:avLst/>
          </a:prstGeom>
        </p:spPr>
      </p:pic>
      <p:pic>
        <p:nvPicPr>
          <p:cNvPr id="5" name="Obrázek 4" descr="eqn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851670"/>
            <a:ext cx="1080120" cy="226599"/>
          </a:xfrm>
          <a:prstGeom prst="rect">
            <a:avLst/>
          </a:prstGeom>
        </p:spPr>
      </p:pic>
      <p:pic>
        <p:nvPicPr>
          <p:cNvPr id="6" name="Obrázek 5" descr="eqn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571750"/>
            <a:ext cx="1136154" cy="47878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5576" y="127560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Conservation equations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92080" y="127560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Equation of state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99992" y="264375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</a:t>
            </a:r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X-ray state transition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6" name="BHL2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6" y="1131590"/>
            <a:ext cx="6117534" cy="36004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72200" y="4731990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Čechura, </a:t>
            </a:r>
            <a:r>
              <a:rPr lang="cs-CZ" sz="1200" dirty="0" err="1" smtClean="0"/>
              <a:t>Hadrava</a:t>
            </a:r>
            <a:r>
              <a:rPr lang="cs-CZ" sz="1200" dirty="0" smtClean="0"/>
              <a:t> </a:t>
            </a:r>
            <a:r>
              <a:rPr lang="en-US" sz="1200" dirty="0" smtClean="0"/>
              <a:t>(</a:t>
            </a:r>
            <a:r>
              <a:rPr lang="cs-CZ" sz="1200" dirty="0" smtClean="0"/>
              <a:t>201</a:t>
            </a:r>
            <a:r>
              <a:rPr lang="en-US" sz="1200" dirty="0" smtClean="0"/>
              <a:t>5)</a:t>
            </a:r>
            <a:endParaRPr lang="cs-CZ" sz="12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Synthetic Doppler tomograms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4" name="Zástupný symbol pro obsah 3" descr="test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19" y="1131590"/>
            <a:ext cx="6362195" cy="3744416"/>
          </a:xfrm>
        </p:spPr>
      </p:pic>
      <p:sp>
        <p:nvSpPr>
          <p:cNvPr id="5" name="TextovéPole 4"/>
          <p:cNvSpPr txBox="1"/>
          <p:nvPr/>
        </p:nvSpPr>
        <p:spPr>
          <a:xfrm>
            <a:off x="6516216" y="120359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Averaged values over 1</a:t>
            </a:r>
            <a:r>
              <a:rPr lang="en-US" sz="1600" i="1" dirty="0" smtClean="0"/>
              <a:t>P</a:t>
            </a:r>
            <a:r>
              <a:rPr lang="en-US" sz="1600" baseline="-25000" dirty="0" smtClean="0"/>
              <a:t>orb</a:t>
            </a:r>
            <a:endParaRPr lang="cs-CZ" sz="1600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60232" y="1923678"/>
            <a:ext cx="194421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Low/Hard state 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most of the material is fully ionized after going through the shock front 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60232" y="3003798"/>
            <a:ext cx="1944216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High/Soft state 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Wind from the facing hemisphere is completely suppressed.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Shock expands towards the donor and further ionizes the wind medium  </a:t>
            </a:r>
            <a:endParaRPr lang="cs-CZ" sz="12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Synthetic Doppler tomograms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6" name="Zástupný symbol pro obsah 5" descr="test2b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131590"/>
            <a:ext cx="7192288" cy="3672408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31590"/>
            <a:ext cx="6112813" cy="28083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observations 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3568" y="386789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Low/Hard state orbital phase coverage (44 spectra)</a:t>
            </a:r>
          </a:p>
        </p:txBody>
      </p:sp>
      <p:pic>
        <p:nvPicPr>
          <p:cNvPr id="9" name="Obrázek 8" descr="LH co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155926"/>
            <a:ext cx="4462235" cy="726021"/>
          </a:xfrm>
          <a:prstGeom prst="rect">
            <a:avLst/>
          </a:prstGeom>
        </p:spPr>
      </p:pic>
      <p:pic>
        <p:nvPicPr>
          <p:cNvPr id="10" name="Obrázek 9" descr="HS co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155926"/>
            <a:ext cx="4499991" cy="74624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148064" y="386789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High/Soft state orbital phase coverage (44 spectra)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444208" y="1491631"/>
            <a:ext cx="2520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/>
              <a:t> 107 spectra in total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clustering problem – phase coverage   </a:t>
            </a:r>
          </a:p>
          <a:p>
            <a:r>
              <a:rPr lang="en-US" sz="1200" dirty="0" smtClean="0"/>
              <a:t>   is not optimal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we assume the overall structure </a:t>
            </a:r>
          </a:p>
          <a:p>
            <a:r>
              <a:rPr lang="en-US" sz="1200" dirty="0" smtClean="0"/>
              <a:t>  of the </a:t>
            </a:r>
            <a:r>
              <a:rPr lang="en-US" sz="1200" dirty="0" err="1" smtClean="0"/>
              <a:t>circumstellar</a:t>
            </a:r>
            <a:r>
              <a:rPr lang="en-US" sz="1200" dirty="0" smtClean="0"/>
              <a:t> material to </a:t>
            </a:r>
          </a:p>
          <a:p>
            <a:r>
              <a:rPr lang="en-US" sz="1200" dirty="0" smtClean="0"/>
              <a:t>  remain stable on larger time scales </a:t>
            </a:r>
          </a:p>
          <a:p>
            <a:r>
              <a:rPr lang="en-US" sz="1200" dirty="0" smtClean="0"/>
              <a:t>  and to be defined by the </a:t>
            </a:r>
          </a:p>
          <a:p>
            <a:r>
              <a:rPr lang="en-US" sz="1200" dirty="0" smtClean="0"/>
              <a:t>  corresponding X-ray state. </a:t>
            </a:r>
          </a:p>
          <a:p>
            <a:r>
              <a:rPr lang="en-US" sz="1200" dirty="0" smtClean="0"/>
              <a:t> </a:t>
            </a:r>
            <a:endParaRPr lang="cs-CZ" sz="12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Low/Hard State</a:t>
            </a:r>
            <a:endParaRPr lang="cs-CZ" sz="400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611560" y="4869656"/>
            <a:ext cx="5421083" cy="273844"/>
          </a:xfrm>
        </p:spPr>
        <p:txBody>
          <a:bodyPr/>
          <a:lstStyle/>
          <a:p>
            <a:r>
              <a:rPr lang="en-US" smtClean="0"/>
              <a:t>Jan Čechura             Blowing in the Wind               August 11, 2016</a:t>
            </a:r>
            <a:endParaRPr lang="cs-CZ" dirty="0"/>
          </a:p>
        </p:txBody>
      </p:sp>
      <p:pic>
        <p:nvPicPr>
          <p:cNvPr id="8" name="Zástupný symbol pro obsah 7" descr="DTfig010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491630"/>
            <a:ext cx="3242107" cy="3312369"/>
          </a:xfrm>
        </p:spPr>
      </p:pic>
      <p:pic>
        <p:nvPicPr>
          <p:cNvPr id="6" name="Obrázek 5" descr="L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9014" y="1347615"/>
            <a:ext cx="3183287" cy="352839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04048" y="1059582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Synthetic tomogram of H-alpha line emission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87624" y="105958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Doppler tomogram of H-alpha line </a:t>
            </a:r>
            <a:endParaRPr lang="cs-CZ" sz="1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A3135BFA-4862-4D8E-8A19-4CCA73AC0331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646</TotalTime>
  <Words>577</Words>
  <Application>Microsoft Office PowerPoint</Application>
  <PresentationFormat>Předvádění na obrazovce (16:9)</PresentationFormat>
  <Paragraphs>120</Paragraphs>
  <Slides>17</Slides>
  <Notes>17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Tw Cen MT</vt:lpstr>
      <vt:lpstr>Wingdings</vt:lpstr>
      <vt:lpstr>Wingdings 2</vt:lpstr>
      <vt:lpstr>Medián</vt:lpstr>
      <vt:lpstr>Focused Stellar wind in Cygnus X-1</vt:lpstr>
      <vt:lpstr>High-mass X-ray binaries</vt:lpstr>
      <vt:lpstr>X-ray states</vt:lpstr>
      <vt:lpstr>RHM model of stellar wind</vt:lpstr>
      <vt:lpstr>X-ray state transition</vt:lpstr>
      <vt:lpstr>Synthetic Doppler tomograms</vt:lpstr>
      <vt:lpstr>Synthetic Doppler tomograms</vt:lpstr>
      <vt:lpstr>Optical observations </vt:lpstr>
      <vt:lpstr>Low/Hard State</vt:lpstr>
      <vt:lpstr>High/Soft State</vt:lpstr>
      <vt:lpstr>Conclusion</vt:lpstr>
      <vt:lpstr>Discussion</vt:lpstr>
      <vt:lpstr>X-ray state coverage</vt:lpstr>
      <vt:lpstr>Narrowing observational interval</vt:lpstr>
      <vt:lpstr>Narrowing observational interval</vt:lpstr>
      <vt:lpstr>X-ray state comparison</vt:lpstr>
      <vt:lpstr>Optical data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Stellar wind in hard and soft states of Cygnus X-1</dc:title>
  <dc:creator>Honza</dc:creator>
  <cp:lastModifiedBy>Jan</cp:lastModifiedBy>
  <cp:revision>59</cp:revision>
  <dcterms:created xsi:type="dcterms:W3CDTF">2014-11-18T12:24:31Z</dcterms:created>
  <dcterms:modified xsi:type="dcterms:W3CDTF">2016-08-01T15:57:37Z</dcterms:modified>
</cp:coreProperties>
</file>