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5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4" r:id="rId20"/>
    <p:sldId id="276" r:id="rId21"/>
    <p:sldId id="277" r:id="rId22"/>
    <p:sldId id="275" r:id="rId23"/>
    <p:sldId id="280" r:id="rId24"/>
    <p:sldId id="281" r:id="rId25"/>
    <p:sldId id="282" r:id="rId26"/>
    <p:sldId id="283" r:id="rId27"/>
    <p:sldId id="303" r:id="rId28"/>
    <p:sldId id="284" r:id="rId29"/>
    <p:sldId id="285" r:id="rId30"/>
    <p:sldId id="286" r:id="rId31"/>
    <p:sldId id="287" r:id="rId32"/>
    <p:sldId id="289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278" r:id="rId48"/>
    <p:sldId id="279" r:id="rId49"/>
    <p:sldId id="271" r:id="rId50"/>
    <p:sldId id="272" r:id="rId51"/>
  </p:sldIdLst>
  <p:sldSz cx="10080625" cy="7559675"/>
  <p:notesSz cx="7772400" cy="100584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2" autoAdjust="0"/>
    <p:restoredTop sz="94660"/>
  </p:normalViewPr>
  <p:slideViewPr>
    <p:cSldViewPr>
      <p:cViewPr varScale="1">
        <p:scale>
          <a:sx n="76" d="100"/>
          <a:sy n="76" d="100"/>
        </p:scale>
        <p:origin x="1014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0" name="AutoShape 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2850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1888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0CC38E55-5590-4E11-89E0-77688EBE114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E39C519-8B22-4FA9-9D64-48C479BE328B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/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86DE6095-8E32-4596-9592-5D012C20605E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326B20-9BDA-42A3-ACD4-1621D4685E08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AF0A462-FD38-4102-9F8B-A2E2D945F41A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3C5EB9-F150-4875-ACE2-2DE58C6137CD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3BBA256-F36D-4C4F-B1B7-A275EB9FCD77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28CEAD-385E-4803-8D23-706BD78A3D7D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36B482B3-036C-4372-A43C-AFDCFA66BCD8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9010-969E-44CC-8664-9FACA60EAB7D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0C6E84E-BE8A-45FB-B85A-028FBCC75112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13CB752-FAB4-478D-8910-FD9373EECCCE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3277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A2210D0E-C07F-4E6B-9EDB-7EAD0E72CE79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2FD2F3-D296-40AB-9984-7AA824F25C9E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37ECF01-CCB9-4932-AB7C-1A476D277BEA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F7081D9-00A0-4C1C-BF59-88C09D0D63EE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98E31D1-877F-409B-BD03-9F9D70B68A62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AB83C3-5482-4F90-9CB7-121827212A16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7613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6650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028FE56-E1CB-4B71-9A24-F48297252D16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7613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6650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7FF0F04-D897-4193-8100-3EFCACD6B697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7613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6650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3A4D4BB-F89C-4A43-A754-4E920DD0A9BA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57BC98D-7F92-466D-8CBA-15B32C7F8728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28DE82B-CE1C-4BEA-B35C-3AC8B23CD90A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2EF77B30-5FE8-492A-974D-FDF7F95148C4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5E3875-3B34-4C45-B400-3031A47ED565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13AF033-4B74-4C85-BE6A-BD1D05F1DD14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E129346-8460-4D41-B35A-20B7CEB4633F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E89770A0-A107-41FD-A809-ACF8958CF037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7A41AA0-9BE5-415A-BEF6-D26BBFC624E3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84EE5C44-78C5-4204-97E1-DA1478BD9A11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B197A1F-541B-45A3-83BA-510E1B09E646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04793AE-C5FE-4AEB-8D6D-110EBC1E20B0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20C997-3117-4AB2-B9A8-E5E89F40C033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E0EAEFF1-15A4-47D3-AEB6-E1F39ED088F8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93332FB-7A0C-453D-BA95-01E606568E73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7613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6650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E67A17E-A103-4960-934B-6514DB407932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A76197A-941E-4FBB-8CFF-247DF83A3940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62FFEAA-CB31-4415-A252-AC96371C0D5A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28E5AFF6-DF6F-4737-A543-63A4DF0E5E45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5EDD5B1-7CEF-45C6-AA2B-BD8BF9D738AD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6B78F6E-4A99-40D7-BD21-752BEFDAFCA9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0077042-904F-420A-89E2-F589268B25AE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024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2FF42F66-0B4C-404A-A950-53F84466F40B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9A45795-5325-48B2-84B3-F2C2A07320EB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D677EA2-C027-44F5-B606-09750DDB3355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3B1BED-2AB5-4FC7-9321-D45A65441012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D4538DF5-984C-4FC9-8C45-7BACA35E014B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37C043A-B1C2-4244-A8F5-7F228A2DF5B3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4438" cy="3767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3475" cy="45212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326F28F-72AD-4C4C-865F-0B004400E47C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E4E8ECFF-8E66-447F-98F7-A9E415E873B6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D8222FE-482B-437C-AF62-7C493DEE969B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/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51FB48-19D0-4550-A7EA-FD2814577742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C11C0-5C72-4561-B289-5C871D9FE95D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/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93CBFF3-2A9D-48D2-8994-4BF73D425598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8C68F22-F384-489A-9E18-1D7982D6B582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/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6269D-B65D-4120-876E-55EB5318F490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79F030A-01BB-4E6E-BCD1-F0957A8DA732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E85647BD-4A7E-4F91-86E9-9417734E82E2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5DEF020-6DE1-44BF-811A-2360FB76A209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AEE4C08-B6F5-472A-8E46-90791FC21DBF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49C3EF5-2761-4CB0-A87B-E71D5AC5A5E1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2CF04A49-145D-494E-819F-2EBB901499EB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FDED43-A97A-4234-ADB1-7348B94D29D8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DC197E7-7CDA-45B5-835A-AAB06EE28C94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2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1A658A-03FD-4892-B96D-7255A0188459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FE543B-B85D-43E2-89BD-DEED15D1385E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3E8950F-C2C6-42ED-A9D1-AF302C3357C9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2236D7C7-9326-4E88-9E05-925648C1CA6F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DD0574B-9D47-412A-89E8-3EC5F953E0E5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06EDC10-7F9D-4687-B0A4-4F19BC77CFD6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0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3C62ED4-553D-4D29-8F2F-75A9A8805716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3358ACF-2DB7-4F1B-8975-B7956B73B346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81F238-5F04-4232-BEC2-B5CF0A7BEBA5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9E85703-7734-4267-B287-39132E254D2F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38D422-06B8-47EC-A1D5-7852A836CF82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E8F18E0-A68E-4DAC-810C-E8518E0EF214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E5312DA-99A4-4934-AD54-E6CEF1C15669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7885909-CC6E-4DB1-AADB-81B201E48AD5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9B66C79-3A5B-4BA5-A185-16D0528A3016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400"/>
          </a:p>
        </p:txBody>
      </p:sp>
      <p:sp>
        <p:nvSpPr>
          <p:cNvPr id="10035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5A2DDB6-20C7-433C-9744-A2465BCC6016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03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F637190-90D4-4D32-9BC7-CB1BC9E6F324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en-US" altLang="en-US" sz="1400"/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167A3E8-B3E1-4580-8A1F-0256111F3843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A62F2EB-6AEC-4A22-B916-F95B49C505E2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EABF229D-5E59-4F0C-81D3-158668DE13DA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572451-7E3C-49A5-9D41-45D9AA284EEF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DA63D9B-9A57-4EAA-8476-A7D016678F07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5F0598-17A8-4DA1-B794-25794FB137D4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85DEE4B-BA14-4CC7-89C8-20E2044253A4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39EACC-C210-4124-BB8B-EC837C5017B7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6C33D36-D182-4FD6-91DD-18B5D32F6266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4002027-5659-46F3-83B6-219308CE2094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2253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45C477C-6ABB-4BF4-AD8A-274B668C64BD}" type="slidenum">
              <a:rPr lang="en-US" altLang="en-US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09447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28781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302500" y="301625"/>
            <a:ext cx="2265363" cy="584517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6862" cy="584517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62326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1455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4926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98309907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03238" y="1573213"/>
            <a:ext cx="4457700" cy="437832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13338" y="1573213"/>
            <a:ext cx="4457700" cy="437832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1204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5128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31033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2083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4884962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15573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00299534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27029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304088" y="263525"/>
            <a:ext cx="2266950" cy="5688013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03238" y="263525"/>
            <a:ext cx="6648450" cy="5688013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26585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01/08/16</a:t>
            </a:r>
          </a:p>
        </p:txBody>
      </p:sp>
    </p:spTree>
    <p:extLst>
      <p:ext uri="{BB962C8B-B14F-4D97-AF65-F5344CB8AC3E}">
        <p14:creationId xmlns:p14="http://schemas.microsoft.com/office/powerpoint/2010/main" val="208846116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01/08/16</a:t>
            </a:r>
          </a:p>
        </p:txBody>
      </p:sp>
    </p:spTree>
    <p:extLst>
      <p:ext uri="{BB962C8B-B14F-4D97-AF65-F5344CB8AC3E}">
        <p14:creationId xmlns:p14="http://schemas.microsoft.com/office/powerpoint/2010/main" val="96020082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01/08/16</a:t>
            </a:r>
          </a:p>
        </p:txBody>
      </p:sp>
    </p:spTree>
    <p:extLst>
      <p:ext uri="{BB962C8B-B14F-4D97-AF65-F5344CB8AC3E}">
        <p14:creationId xmlns:p14="http://schemas.microsoft.com/office/powerpoint/2010/main" val="390865572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03238" y="1573213"/>
            <a:ext cx="4457700" cy="437832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13338" y="1573213"/>
            <a:ext cx="4457700" cy="437832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01/08/16</a:t>
            </a:r>
          </a:p>
        </p:txBody>
      </p:sp>
    </p:spTree>
    <p:extLst>
      <p:ext uri="{BB962C8B-B14F-4D97-AF65-F5344CB8AC3E}">
        <p14:creationId xmlns:p14="http://schemas.microsoft.com/office/powerpoint/2010/main" val="92363062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01/08/16</a:t>
            </a:r>
          </a:p>
        </p:txBody>
      </p:sp>
    </p:spTree>
    <p:extLst>
      <p:ext uri="{BB962C8B-B14F-4D97-AF65-F5344CB8AC3E}">
        <p14:creationId xmlns:p14="http://schemas.microsoft.com/office/powerpoint/2010/main" val="69515573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01/08/16</a:t>
            </a:r>
          </a:p>
        </p:txBody>
      </p:sp>
    </p:spTree>
    <p:extLst>
      <p:ext uri="{BB962C8B-B14F-4D97-AF65-F5344CB8AC3E}">
        <p14:creationId xmlns:p14="http://schemas.microsoft.com/office/powerpoint/2010/main" val="264280842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01/08/16</a:t>
            </a:r>
          </a:p>
        </p:txBody>
      </p:sp>
    </p:spTree>
    <p:extLst>
      <p:ext uri="{BB962C8B-B14F-4D97-AF65-F5344CB8AC3E}">
        <p14:creationId xmlns:p14="http://schemas.microsoft.com/office/powerpoint/2010/main" val="390378412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131922912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01/08/16</a:t>
            </a:r>
          </a:p>
        </p:txBody>
      </p:sp>
    </p:spTree>
    <p:extLst>
      <p:ext uri="{BB962C8B-B14F-4D97-AF65-F5344CB8AC3E}">
        <p14:creationId xmlns:p14="http://schemas.microsoft.com/office/powerpoint/2010/main" val="41706482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01/08/16</a:t>
            </a:r>
          </a:p>
        </p:txBody>
      </p:sp>
    </p:spTree>
    <p:extLst>
      <p:ext uri="{BB962C8B-B14F-4D97-AF65-F5344CB8AC3E}">
        <p14:creationId xmlns:p14="http://schemas.microsoft.com/office/powerpoint/2010/main" val="71358708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01/08/16</a:t>
            </a:r>
          </a:p>
        </p:txBody>
      </p:sp>
    </p:spTree>
    <p:extLst>
      <p:ext uri="{BB962C8B-B14F-4D97-AF65-F5344CB8AC3E}">
        <p14:creationId xmlns:p14="http://schemas.microsoft.com/office/powerpoint/2010/main" val="402346563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304088" y="263525"/>
            <a:ext cx="2266950" cy="5688013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03238" y="263525"/>
            <a:ext cx="6648450" cy="5688013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01/08/16</a:t>
            </a:r>
          </a:p>
        </p:txBody>
      </p:sp>
    </p:spTree>
    <p:extLst>
      <p:ext uri="{BB962C8B-B14F-4D97-AF65-F5344CB8AC3E}">
        <p14:creationId xmlns:p14="http://schemas.microsoft.com/office/powerpoint/2010/main" val="37937240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37832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6113" cy="437832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42717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43614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37231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08132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87240860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85404931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4625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4625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med"/>
  <p:txStyles>
    <p:titleStyle>
      <a:lvl1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cs typeface="Arial" panose="020B0604020202020204" pitchFamily="34" charset="0"/>
        </a:defRPr>
      </a:lvl2pPr>
      <a:lvl3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cs typeface="Arial" panose="020B0604020202020204" pitchFamily="34" charset="0"/>
        </a:defRPr>
      </a:lvl3pPr>
      <a:lvl4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cs typeface="Arial" panose="020B0604020202020204" pitchFamily="34" charset="0"/>
        </a:defRPr>
      </a:lvl4pPr>
      <a:lvl5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cs typeface="Arial" panose="020B0604020202020204" pitchFamily="34" charset="0"/>
        </a:defRPr>
      </a:lvl5pPr>
      <a:lvl6pPr marL="2514600" indent="-228600"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cs typeface="Arial" panose="020B0604020202020204" pitchFamily="34" charset="0"/>
        </a:defRPr>
      </a:lvl6pPr>
      <a:lvl7pPr marL="2971800" indent="-228600"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cs typeface="Arial" panose="020B0604020202020204" pitchFamily="34" charset="0"/>
        </a:defRPr>
      </a:lvl7pPr>
      <a:lvl8pPr marL="3429000" indent="-228600"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cs typeface="Arial" panose="020B0604020202020204" pitchFamily="34" charset="0"/>
        </a:defRPr>
      </a:lvl8pPr>
      <a:lvl9pPr marL="3886200" indent="-228600"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cs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6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63525"/>
            <a:ext cx="906780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573213"/>
            <a:ext cx="9067800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/>
  <p:txStyles>
    <p:titleStyle>
      <a:lvl1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6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63525"/>
            <a:ext cx="906780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573213"/>
            <a:ext cx="9067800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0" y="7034213"/>
            <a:ext cx="23479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2725" eaLnBrk="1">
              <a:lnSpc>
                <a:spcPct val="100000"/>
              </a:lnSpc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en-US"/>
              <a:t>01/08/16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/>
  <p:hf sldNum="0" hdr="0" ftr="0"/>
  <p:txStyles>
    <p:titleStyle>
      <a:lvl1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57200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Linux Libertine O C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6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file:///C:\movies\Aori_B03muG.mpeg" TargetMode="External"/><Relationship Id="rId7" Type="http://schemas.openxmlformats.org/officeDocument/2006/relationships/image" Target="../media/image19.png"/><Relationship Id="rId2" Type="http://schemas.openxmlformats.org/officeDocument/2006/relationships/video" Target="file:///C:\movies\Aori_B0muG.mpeg" TargetMode="External"/><Relationship Id="rId1" Type="http://schemas.microsoft.com/office/2007/relationships/media" Target="file:///C:\movies\Aori_B0muG.mpeg" TargetMode="Externa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8.xml"/><Relationship Id="rId4" Type="http://schemas.openxmlformats.org/officeDocument/2006/relationships/video" Target="file:///C:\movies\Aori_B03muG.mpe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file:///C:\movies\O4star_warmISM_D_new.mpeg" TargetMode="External"/><Relationship Id="rId1" Type="http://schemas.microsoft.com/office/2007/relationships/media" Target="file:///C:\movies\O4star_warmISM_D_new.mpeg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2.jpeg"/><Relationship Id="rId5" Type="http://schemas.openxmlformats.org/officeDocument/2006/relationships/image" Target="../media/image29.emf"/><Relationship Id="rId10" Type="http://schemas.openxmlformats.org/officeDocument/2006/relationships/image" Target="../media/image30.e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5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8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92075" y="236538"/>
            <a:ext cx="9988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4000" i="1"/>
              <a:t>Bow shocks</a:t>
            </a:r>
            <a:r>
              <a:rPr lang="en-US" altLang="en-US" i="1"/>
              <a:t> </a:t>
            </a:r>
            <a:br>
              <a:rPr lang="en-US" altLang="en-US" i="1"/>
            </a:br>
            <a:r>
              <a:rPr lang="en-US" altLang="en-US"/>
              <a:t>Stellar-wind ISM interactions around hot &amp; cool stars.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4148138"/>
            <a:ext cx="4679950" cy="289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19255" r="12097" b="18469"/>
          <a:stretch>
            <a:fillRect/>
          </a:stretch>
        </p:blipFill>
        <p:spPr bwMode="auto">
          <a:xfrm>
            <a:off x="5126038" y="3270250"/>
            <a:ext cx="4679950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47" t="19255" r="12097" b="184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1189038" y="2011363"/>
            <a:ext cx="8047037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Allard Jan van Marle (Paris Diderot, APC) – Nick Cox (IRAP/CNRS)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13368" r="18384" b="23647"/>
          <a:stretch>
            <a:fillRect/>
          </a:stretch>
        </p:blipFill>
        <p:spPr bwMode="auto">
          <a:xfrm>
            <a:off x="160338" y="2725738"/>
            <a:ext cx="3409950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30" t="13368" r="18384" b="236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338138" y="201613"/>
            <a:ext cx="9348787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u="sng"/>
              <a:t>Dust</a:t>
            </a:r>
            <a:r>
              <a:rPr lang="en-US" altLang="en-US"/>
              <a:t> &amp; gas in cool star bow shock regions.</a:t>
            </a:r>
            <a:br>
              <a:rPr lang="en-US" altLang="en-US" sz="3600"/>
            </a:br>
            <a:endParaRPr lang="en-US" altLang="en-US" sz="3600"/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134938" y="5483225"/>
            <a:ext cx="30416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Noriega-Crespo et al. 1997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198438" y="2813050"/>
            <a:ext cx="28257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Betelgeuse – IRAS 60mu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13368" r="18384" b="23647"/>
          <a:stretch>
            <a:fillRect/>
          </a:stretch>
        </p:blipFill>
        <p:spPr bwMode="auto">
          <a:xfrm>
            <a:off x="160338" y="2725738"/>
            <a:ext cx="3409950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30" t="13368" r="18384" b="236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134938" y="5483225"/>
            <a:ext cx="30416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Noriega-Crespo et al. 1997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198438" y="2813050"/>
            <a:ext cx="28257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Betelgeuse – IRAS 60mu</a:t>
            </a: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3551238" y="1912938"/>
            <a:ext cx="3270250" cy="5095875"/>
            <a:chOff x="2237" y="1205"/>
            <a:chExt cx="2060" cy="3210"/>
          </a:xfrm>
        </p:grpSpPr>
        <p:pic>
          <p:nvPicPr>
            <p:cNvPr id="2560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7" y="1457"/>
              <a:ext cx="2060" cy="2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5608" name="Text Box 6"/>
            <p:cNvSpPr txBox="1">
              <a:spLocks noChangeArrowheads="1"/>
            </p:cNvSpPr>
            <p:nvPr/>
          </p:nvSpPr>
          <p:spPr bwMode="auto">
            <a:xfrm>
              <a:off x="2373" y="1205"/>
              <a:ext cx="1440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116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>
                  <a:latin typeface="Comic Sans MS" panose="030F0702030302020204" pitchFamily="66" charset="0"/>
                </a:rPr>
                <a:t>R Hya – MIPS 70mu</a:t>
              </a:r>
            </a:p>
          </p:txBody>
        </p:sp>
        <p:sp>
          <p:nvSpPr>
            <p:cNvPr id="25609" name="Text Box 7"/>
            <p:cNvSpPr txBox="1">
              <a:spLocks noChangeArrowheads="1"/>
            </p:cNvSpPr>
            <p:nvPr/>
          </p:nvSpPr>
          <p:spPr bwMode="auto">
            <a:xfrm>
              <a:off x="2334" y="3715"/>
              <a:ext cx="1216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116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>
                  <a:latin typeface="Comic Sans MS" panose="030F0702030302020204" pitchFamily="66" charset="0"/>
                </a:rPr>
                <a:t>Ueta et al. 2006</a:t>
              </a:r>
            </a:p>
          </p:txBody>
        </p:sp>
        <p:sp>
          <p:nvSpPr>
            <p:cNvPr id="25610" name="Text Box 8"/>
            <p:cNvSpPr txBox="1">
              <a:spLocks noChangeArrowheads="1"/>
            </p:cNvSpPr>
            <p:nvPr/>
          </p:nvSpPr>
          <p:spPr bwMode="auto">
            <a:xfrm>
              <a:off x="2380" y="4005"/>
              <a:ext cx="1656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116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latin typeface="Comic Sans MS" panose="030F0702030302020204" pitchFamily="66" charset="0"/>
                </a:rPr>
                <a:t>+ some evidence for R Cas</a:t>
              </a:r>
              <a:br>
                <a:rPr lang="en-US" altLang="en-US" sz="1600">
                  <a:latin typeface="Comic Sans MS" panose="030F0702030302020204" pitchFamily="66" charset="0"/>
                </a:rPr>
              </a:br>
              <a:r>
                <a:rPr lang="en-US" altLang="en-US" sz="1600">
                  <a:latin typeface="Comic Sans MS" panose="030F0702030302020204" pitchFamily="66" charset="0"/>
                </a:rPr>
                <a:t>and Mira (Ueta+ 2009).</a:t>
              </a:r>
            </a:p>
          </p:txBody>
        </p:sp>
      </p:grp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338138" y="201613"/>
            <a:ext cx="9348787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u="sng"/>
              <a:t>Dust</a:t>
            </a:r>
            <a:r>
              <a:rPr lang="en-US" altLang="en-US"/>
              <a:t> &amp; gas in cool star bow shock regions.</a:t>
            </a:r>
            <a:br>
              <a:rPr lang="en-US" altLang="en-US" sz="3600"/>
            </a:br>
            <a:endParaRPr lang="en-US" altLang="en-US" sz="3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13368" r="18384" b="23647"/>
          <a:stretch>
            <a:fillRect/>
          </a:stretch>
        </p:blipFill>
        <p:spPr bwMode="auto">
          <a:xfrm>
            <a:off x="160338" y="2725738"/>
            <a:ext cx="3409950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30" t="13368" r="18384" b="236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34938" y="5483225"/>
            <a:ext cx="30416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Noriega-Crespo et al. 1997</a:t>
            </a: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198438" y="2813050"/>
            <a:ext cx="28257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Betelgeuse – IRAS 60mu</a:t>
            </a:r>
          </a:p>
        </p:txBody>
      </p:sp>
      <p:grpSp>
        <p:nvGrpSpPr>
          <p:cNvPr id="27653" name="Group 4"/>
          <p:cNvGrpSpPr>
            <a:grpSpLocks/>
          </p:cNvGrpSpPr>
          <p:nvPr/>
        </p:nvGrpSpPr>
        <p:grpSpPr bwMode="auto">
          <a:xfrm>
            <a:off x="3551238" y="1912938"/>
            <a:ext cx="3270250" cy="5095875"/>
            <a:chOff x="2237" y="1205"/>
            <a:chExt cx="2060" cy="3210"/>
          </a:xfrm>
        </p:grpSpPr>
        <p:pic>
          <p:nvPicPr>
            <p:cNvPr id="2765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7" y="1457"/>
              <a:ext cx="2060" cy="2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7660" name="Text Box 6"/>
            <p:cNvSpPr txBox="1">
              <a:spLocks noChangeArrowheads="1"/>
            </p:cNvSpPr>
            <p:nvPr/>
          </p:nvSpPr>
          <p:spPr bwMode="auto">
            <a:xfrm>
              <a:off x="2373" y="1205"/>
              <a:ext cx="1440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116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>
                  <a:latin typeface="Comic Sans MS" panose="030F0702030302020204" pitchFamily="66" charset="0"/>
                </a:rPr>
                <a:t>R Hya – MIPS 70mu</a:t>
              </a:r>
            </a:p>
          </p:txBody>
        </p:sp>
        <p:sp>
          <p:nvSpPr>
            <p:cNvPr id="27661" name="Text Box 7"/>
            <p:cNvSpPr txBox="1">
              <a:spLocks noChangeArrowheads="1"/>
            </p:cNvSpPr>
            <p:nvPr/>
          </p:nvSpPr>
          <p:spPr bwMode="auto">
            <a:xfrm>
              <a:off x="2334" y="3715"/>
              <a:ext cx="1216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116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>
                  <a:latin typeface="Comic Sans MS" panose="030F0702030302020204" pitchFamily="66" charset="0"/>
                </a:rPr>
                <a:t>Ueta et al. 2006</a:t>
              </a:r>
            </a:p>
          </p:txBody>
        </p:sp>
        <p:sp>
          <p:nvSpPr>
            <p:cNvPr id="27662" name="Text Box 8"/>
            <p:cNvSpPr txBox="1">
              <a:spLocks noChangeArrowheads="1"/>
            </p:cNvSpPr>
            <p:nvPr/>
          </p:nvSpPr>
          <p:spPr bwMode="auto">
            <a:xfrm>
              <a:off x="2380" y="4005"/>
              <a:ext cx="1656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116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latin typeface="Comic Sans MS" panose="030F0702030302020204" pitchFamily="66" charset="0"/>
                </a:rPr>
                <a:t>+ some evidence for R Cas</a:t>
              </a:r>
              <a:br>
                <a:rPr lang="en-US" altLang="en-US" sz="1600">
                  <a:latin typeface="Comic Sans MS" panose="030F0702030302020204" pitchFamily="66" charset="0"/>
                </a:rPr>
              </a:br>
              <a:r>
                <a:rPr lang="en-US" altLang="en-US" sz="1600">
                  <a:latin typeface="Comic Sans MS" panose="030F0702030302020204" pitchFamily="66" charset="0"/>
                </a:rPr>
                <a:t>and Mira (Ueta+ 2009).</a:t>
              </a:r>
            </a:p>
          </p:txBody>
        </p:sp>
      </p:grpSp>
      <p:grpSp>
        <p:nvGrpSpPr>
          <p:cNvPr id="27654" name="Group 9"/>
          <p:cNvGrpSpPr>
            <a:grpSpLocks/>
          </p:cNvGrpSpPr>
          <p:nvPr/>
        </p:nvGrpSpPr>
        <p:grpSpPr bwMode="auto">
          <a:xfrm>
            <a:off x="6919913" y="1992313"/>
            <a:ext cx="2727325" cy="4635500"/>
            <a:chOff x="4359" y="1255"/>
            <a:chExt cx="1718" cy="2920"/>
          </a:xfrm>
        </p:grpSpPr>
        <p:pic>
          <p:nvPicPr>
            <p:cNvPr id="27656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" y="1721"/>
              <a:ext cx="1718" cy="2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7657" name="Text Box 11"/>
            <p:cNvSpPr txBox="1">
              <a:spLocks noChangeArrowheads="1"/>
            </p:cNvSpPr>
            <p:nvPr/>
          </p:nvSpPr>
          <p:spPr bwMode="auto">
            <a:xfrm>
              <a:off x="4667" y="3921"/>
              <a:ext cx="1216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116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>
                  <a:latin typeface="Comic Sans MS" panose="030F0702030302020204" pitchFamily="66" charset="0"/>
                </a:rPr>
                <a:t>Ueta et al. 2008</a:t>
              </a:r>
            </a:p>
          </p:txBody>
        </p:sp>
        <p:sp>
          <p:nvSpPr>
            <p:cNvPr id="27658" name="Text Box 12"/>
            <p:cNvSpPr txBox="1">
              <a:spLocks noChangeArrowheads="1"/>
            </p:cNvSpPr>
            <p:nvPr/>
          </p:nvSpPr>
          <p:spPr bwMode="auto">
            <a:xfrm>
              <a:off x="4610" y="1255"/>
              <a:ext cx="1231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116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>
                  <a:latin typeface="Comic Sans MS" panose="030F0702030302020204" pitchFamily="66" charset="0"/>
                </a:rPr>
                <a:t>Betelgeuse –</a:t>
              </a:r>
            </a:p>
            <a:p>
              <a:pPr eaLnBrk="1">
                <a:lnSpc>
                  <a:spcPct val="116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>
                  <a:latin typeface="Comic Sans MS" panose="030F0702030302020204" pitchFamily="66" charset="0"/>
                </a:rPr>
                <a:t>AKARI 60+90mu</a:t>
              </a:r>
            </a:p>
          </p:txBody>
        </p:sp>
      </p:grpSp>
      <p:sp>
        <p:nvSpPr>
          <p:cNvPr id="27655" name="Text Box 13"/>
          <p:cNvSpPr txBox="1">
            <a:spLocks noChangeArrowheads="1"/>
          </p:cNvSpPr>
          <p:nvPr/>
        </p:nvSpPr>
        <p:spPr bwMode="auto">
          <a:xfrm>
            <a:off x="338138" y="201613"/>
            <a:ext cx="9348787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u="sng"/>
              <a:t>Dust</a:t>
            </a:r>
            <a:r>
              <a:rPr lang="en-US" altLang="en-US"/>
              <a:t> &amp; gas in cool star bow shock regions.</a:t>
            </a:r>
            <a:br>
              <a:rPr lang="en-US" altLang="en-US" sz="3600"/>
            </a:br>
            <a:endParaRPr lang="en-US" altLang="en-US" sz="3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-274638" y="914400"/>
            <a:ext cx="6308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400" i="1">
                <a:latin typeface="Times New Roman" panose="02020603050405020304" pitchFamily="18" charset="0"/>
              </a:rPr>
              <a:t>Herschel</a:t>
            </a:r>
            <a:r>
              <a:rPr lang="en-US" altLang="en-US" sz="2400">
                <a:latin typeface="Times New Roman" panose="02020603050405020304" pitchFamily="18" charset="0"/>
              </a:rPr>
              <a:t> far-infrared survey of AGB/RSG.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"/>
          <a:stretch>
            <a:fillRect/>
          </a:stretch>
        </p:blipFill>
        <p:spPr bwMode="auto">
          <a:xfrm>
            <a:off x="-19050" y="1423988"/>
            <a:ext cx="10099675" cy="613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7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104775" y="6950075"/>
            <a:ext cx="9771063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 b="1">
                <a:solidFill>
                  <a:srgbClr val="FFFFFF"/>
                </a:solidFill>
              </a:rPr>
              <a:t>M</a:t>
            </a:r>
            <a:r>
              <a:rPr lang="en-US" altLang="en-US" sz="2000">
                <a:solidFill>
                  <a:srgbClr val="FFFFFF"/>
                </a:solidFill>
              </a:rPr>
              <a:t>ass-loss of </a:t>
            </a:r>
            <a:r>
              <a:rPr lang="en-US" altLang="en-US" sz="2000" b="1">
                <a:solidFill>
                  <a:srgbClr val="FFFFFF"/>
                </a:solidFill>
              </a:rPr>
              <a:t>E</a:t>
            </a:r>
            <a:r>
              <a:rPr lang="en-US" altLang="en-US" sz="2000">
                <a:solidFill>
                  <a:srgbClr val="FFFFFF"/>
                </a:solidFill>
              </a:rPr>
              <a:t>volved </a:t>
            </a:r>
            <a:r>
              <a:rPr lang="en-US" altLang="en-US" sz="2000" b="1">
                <a:solidFill>
                  <a:srgbClr val="FFFFFF"/>
                </a:solidFill>
              </a:rPr>
              <a:t>S</a:t>
            </a:r>
            <a:r>
              <a:rPr lang="en-US" altLang="en-US" sz="2000">
                <a:solidFill>
                  <a:srgbClr val="FFFFFF"/>
                </a:solidFill>
              </a:rPr>
              <a:t>tar</a:t>
            </a:r>
            <a:r>
              <a:rPr lang="en-US" altLang="en-US" sz="2000" b="1">
                <a:solidFill>
                  <a:srgbClr val="FFFFFF"/>
                </a:solidFill>
              </a:rPr>
              <a:t>S</a:t>
            </a:r>
            <a:r>
              <a:rPr lang="en-US" altLang="en-US" sz="2200" b="1">
                <a:solidFill>
                  <a:srgbClr val="FFFFFF"/>
                </a:solidFill>
              </a:rPr>
              <a:t>:</a:t>
            </a:r>
            <a:br>
              <a:rPr lang="en-US" altLang="en-US" sz="2200" b="1">
                <a:solidFill>
                  <a:srgbClr val="FFFFFF"/>
                </a:solidFill>
              </a:rPr>
            </a:br>
            <a:r>
              <a:rPr lang="en-US" altLang="en-US" sz="1500">
                <a:solidFill>
                  <a:srgbClr val="FFFFFF"/>
                </a:solidFill>
              </a:rPr>
              <a:t>Groenewegen+2011, Jorissen+2010, Ladjal+2010, Decin+2012, Cox+2012, Mayer+2012, 2013.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338138" y="201613"/>
            <a:ext cx="9348787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u="sng"/>
              <a:t>Dust</a:t>
            </a:r>
            <a:r>
              <a:rPr lang="en-US" altLang="en-US"/>
              <a:t> &amp; gas in cool star bow shock regions.</a:t>
            </a:r>
            <a:br>
              <a:rPr lang="en-US" altLang="en-US" sz="3600"/>
            </a:br>
            <a:endParaRPr lang="en-US" altLang="en-US" sz="3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016125"/>
            <a:ext cx="261778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363538" y="1619250"/>
            <a:ext cx="25320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6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MIRA – GALEX FUV</a:t>
            </a: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463550" y="6029325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Martin et al. 2007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338138" y="203200"/>
            <a:ext cx="9348787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/>
              <a:t>Dust &amp; </a:t>
            </a:r>
            <a:r>
              <a:rPr lang="en-US" altLang="en-US" u="sng"/>
              <a:t>gas</a:t>
            </a:r>
            <a:r>
              <a:rPr lang="en-US" altLang="en-US"/>
              <a:t> in cool star bow shock regions.</a:t>
            </a:r>
            <a:br>
              <a:rPr lang="en-US" altLang="en-US" sz="3600"/>
            </a:br>
            <a:endParaRPr lang="en-US" altLang="en-US" sz="3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016125"/>
            <a:ext cx="261778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363538" y="1619250"/>
            <a:ext cx="253206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6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MIRA – GALEX FUV</a:t>
            </a: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463550" y="6029325"/>
            <a:ext cx="1825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Martin et al. 2007</a:t>
            </a:r>
          </a:p>
        </p:txBody>
      </p:sp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48"/>
          <a:stretch>
            <a:fillRect/>
          </a:stretch>
        </p:blipFill>
        <p:spPr bwMode="auto">
          <a:xfrm>
            <a:off x="6113463" y="1989138"/>
            <a:ext cx="384810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331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3798" name="Group 5"/>
          <p:cNvGrpSpPr>
            <a:grpSpLocks/>
          </p:cNvGrpSpPr>
          <p:nvPr/>
        </p:nvGrpSpPr>
        <p:grpSpPr bwMode="auto">
          <a:xfrm>
            <a:off x="3175000" y="1592263"/>
            <a:ext cx="5897563" cy="3325812"/>
            <a:chOff x="2000" y="1003"/>
            <a:chExt cx="3715" cy="2095"/>
          </a:xfrm>
        </p:grpSpPr>
        <p:sp>
          <p:nvSpPr>
            <p:cNvPr id="33801" name="Text Box 6"/>
            <p:cNvSpPr txBox="1">
              <a:spLocks noChangeArrowheads="1"/>
            </p:cNvSpPr>
            <p:nvPr/>
          </p:nvSpPr>
          <p:spPr bwMode="auto">
            <a:xfrm>
              <a:off x="3960" y="2881"/>
              <a:ext cx="175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6084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>
                  <a:latin typeface="Times New Roman" panose="02020603050405020304" pitchFamily="18" charset="0"/>
                </a:rPr>
                <a:t>Sahai &amp; Chronopoulos 2010</a:t>
              </a:r>
            </a:p>
          </p:txBody>
        </p:sp>
        <p:sp>
          <p:nvSpPr>
            <p:cNvPr id="33802" name="Text Box 7"/>
            <p:cNvSpPr txBox="1">
              <a:spLocks noChangeArrowheads="1"/>
            </p:cNvSpPr>
            <p:nvPr/>
          </p:nvSpPr>
          <p:spPr bwMode="auto">
            <a:xfrm>
              <a:off x="2000" y="1003"/>
              <a:ext cx="172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6264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>
                  <a:latin typeface="Times New Roman" panose="02020603050405020304" pitchFamily="18" charset="0"/>
                </a:rPr>
                <a:t>CW Leo – GALEX FUV</a:t>
              </a:r>
            </a:p>
          </p:txBody>
        </p:sp>
        <p:pic>
          <p:nvPicPr>
            <p:cNvPr id="33803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8" y="1279"/>
              <a:ext cx="1808" cy="1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3192463" y="5419725"/>
            <a:ext cx="58308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Presence of extended HI interacting with ISM </a:t>
            </a:r>
            <a:br>
              <a:rPr lang="en-US" altLang="en-US" sz="2000">
                <a:latin typeface="Times New Roman" panose="02020603050405020304" pitchFamily="18" charset="0"/>
              </a:rPr>
            </a:br>
            <a:r>
              <a:rPr lang="en-US" altLang="en-US" sz="2000">
                <a:latin typeface="Times New Roman" panose="02020603050405020304" pitchFamily="18" charset="0"/>
              </a:rPr>
              <a:t>inferred from line profiles by e.g. Gerard &amp; Le Bertre (2006).</a:t>
            </a:r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338138" y="203200"/>
            <a:ext cx="9348787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/>
              <a:t>Dust &amp; </a:t>
            </a:r>
            <a:r>
              <a:rPr lang="en-US" altLang="en-US" u="sng"/>
              <a:t>gas</a:t>
            </a:r>
            <a:r>
              <a:rPr lang="en-US" altLang="en-US"/>
              <a:t> in cool star bow shock regions.</a:t>
            </a:r>
            <a:br>
              <a:rPr lang="en-US" altLang="en-US" sz="3600"/>
            </a:br>
            <a:endParaRPr lang="en-US" altLang="en-US" sz="3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5"/>
          <a:stretch>
            <a:fillRect/>
          </a:stretch>
        </p:blipFill>
        <p:spPr bwMode="auto">
          <a:xfrm>
            <a:off x="0" y="0"/>
            <a:ext cx="6792913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80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2455863" y="1909763"/>
            <a:ext cx="835025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9'</a:t>
            </a:r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1000125" y="171450"/>
            <a:ext cx="54483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Betelgeuse.</a:t>
            </a:r>
          </a:p>
        </p:txBody>
      </p:sp>
      <p:sp>
        <p:nvSpPr>
          <p:cNvPr id="35845" name="Line 4"/>
          <p:cNvSpPr>
            <a:spLocks noChangeShapeType="1"/>
          </p:cNvSpPr>
          <p:nvPr/>
        </p:nvSpPr>
        <p:spPr bwMode="auto">
          <a:xfrm flipH="1" flipV="1">
            <a:off x="2287588" y="2411413"/>
            <a:ext cx="1781175" cy="1879600"/>
          </a:xfrm>
          <a:prstGeom prst="line">
            <a:avLst/>
          </a:prstGeom>
          <a:noFill/>
          <a:ln w="3600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6" name="Line 5"/>
          <p:cNvSpPr>
            <a:spLocks noChangeShapeType="1"/>
          </p:cNvSpPr>
          <p:nvPr/>
        </p:nvSpPr>
        <p:spPr bwMode="auto">
          <a:xfrm flipV="1">
            <a:off x="2093913" y="2209800"/>
            <a:ext cx="363537" cy="314325"/>
          </a:xfrm>
          <a:prstGeom prst="line">
            <a:avLst/>
          </a:prstGeom>
          <a:noFill/>
          <a:ln w="3600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7" name="Line 6"/>
          <p:cNvSpPr>
            <a:spLocks noChangeShapeType="1"/>
          </p:cNvSpPr>
          <p:nvPr/>
        </p:nvSpPr>
        <p:spPr bwMode="auto">
          <a:xfrm flipV="1">
            <a:off x="2598738" y="2749550"/>
            <a:ext cx="363537" cy="314325"/>
          </a:xfrm>
          <a:prstGeom prst="line">
            <a:avLst/>
          </a:prstGeom>
          <a:noFill/>
          <a:ln w="3600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8" name="Line 7"/>
          <p:cNvSpPr>
            <a:spLocks noChangeShapeType="1"/>
          </p:cNvSpPr>
          <p:nvPr/>
        </p:nvSpPr>
        <p:spPr bwMode="auto">
          <a:xfrm flipV="1">
            <a:off x="2922588" y="3146425"/>
            <a:ext cx="363537" cy="314325"/>
          </a:xfrm>
          <a:prstGeom prst="line">
            <a:avLst/>
          </a:prstGeom>
          <a:noFill/>
          <a:ln w="3600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9" name="Text Box 8"/>
          <p:cNvSpPr txBox="1">
            <a:spLocks noChangeArrowheads="1"/>
          </p:cNvSpPr>
          <p:nvPr/>
        </p:nvSpPr>
        <p:spPr bwMode="auto">
          <a:xfrm>
            <a:off x="3284538" y="2738438"/>
            <a:ext cx="835025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6'</a:t>
            </a:r>
          </a:p>
        </p:txBody>
      </p:sp>
      <p:sp>
        <p:nvSpPr>
          <p:cNvPr id="35850" name="Text Box 9"/>
          <p:cNvSpPr txBox="1">
            <a:spLocks noChangeArrowheads="1"/>
          </p:cNvSpPr>
          <p:nvPr/>
        </p:nvSpPr>
        <p:spPr bwMode="auto">
          <a:xfrm>
            <a:off x="2924175" y="2451100"/>
            <a:ext cx="8350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7'</a:t>
            </a:r>
          </a:p>
        </p:txBody>
      </p:sp>
      <p:sp>
        <p:nvSpPr>
          <p:cNvPr id="35851" name="Text Box 10"/>
          <p:cNvSpPr txBox="1">
            <a:spLocks noChangeArrowheads="1"/>
          </p:cNvSpPr>
          <p:nvPr/>
        </p:nvSpPr>
        <p:spPr bwMode="auto">
          <a:xfrm>
            <a:off x="6904038" y="4686300"/>
            <a:ext cx="3092450" cy="21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Arcs separated by 30” at </a:t>
            </a:r>
            <a:br>
              <a:rPr lang="en-US" altLang="en-US" sz="2000">
                <a:latin typeface="Times New Roman" panose="02020603050405020304" pitchFamily="18" charset="0"/>
              </a:rPr>
            </a:br>
            <a:r>
              <a:rPr lang="en-US" altLang="en-US" sz="2000">
                <a:latin typeface="Times New Roman" panose="02020603050405020304" pitchFamily="18" charset="0"/>
              </a:rPr>
              <a:t>distance of 330” yields </a:t>
            </a:r>
            <a:br>
              <a:rPr lang="en-US" altLang="en-US" sz="2000">
                <a:latin typeface="Times New Roman" panose="02020603050405020304" pitchFamily="18" charset="0"/>
              </a:rPr>
            </a:br>
            <a:r>
              <a:rPr lang="en-US" altLang="en-US" sz="2000">
                <a:latin typeface="Times New Roman" panose="02020603050405020304" pitchFamily="18" charset="0"/>
              </a:rPr>
              <a:t>(Eq 4 in Dgani 1998). </a:t>
            </a:r>
            <a:br>
              <a:rPr lang="en-US" altLang="en-US" sz="2000">
                <a:latin typeface="Times New Roman" panose="02020603050405020304" pitchFamily="18" charset="0"/>
              </a:rPr>
            </a:br>
            <a:r>
              <a:rPr lang="en-US" altLang="en-US" sz="2000">
                <a:latin typeface="Times New Roman" panose="02020603050405020304" pitchFamily="18" charset="0"/>
              </a:rPr>
              <a:t>Alven speed of pre-shock </a:t>
            </a:r>
            <a:br>
              <a:rPr lang="en-US" altLang="en-US" sz="2000">
                <a:latin typeface="Times New Roman" panose="02020603050405020304" pitchFamily="18" charset="0"/>
              </a:rPr>
            </a:br>
            <a:r>
              <a:rPr lang="en-US" altLang="en-US" sz="2000">
                <a:latin typeface="Times New Roman" panose="02020603050405020304" pitchFamily="18" charset="0"/>
              </a:rPr>
              <a:t>ISM of ~4 km/s.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For n</a:t>
            </a:r>
            <a:r>
              <a:rPr lang="en-US" altLang="en-US" sz="2000" baseline="-33000">
                <a:latin typeface="Times New Roman" panose="02020603050405020304" pitchFamily="18" charset="0"/>
              </a:rPr>
              <a:t>ISM</a:t>
            </a:r>
            <a:r>
              <a:rPr lang="en-US" altLang="en-US" sz="2000">
                <a:latin typeface="Times New Roman" panose="02020603050405020304" pitchFamily="18" charset="0"/>
              </a:rPr>
              <a:t> = 4 cm</a:t>
            </a:r>
            <a:r>
              <a:rPr lang="en-US" altLang="en-US" sz="2000" baseline="33000">
                <a:latin typeface="Times New Roman" panose="02020603050405020304" pitchFamily="18" charset="0"/>
              </a:rPr>
              <a:t>-3</a:t>
            </a:r>
            <a:r>
              <a:rPr lang="en-US" altLang="en-US" sz="2000">
                <a:latin typeface="Times New Roman" panose="02020603050405020304" pitchFamily="18" charset="0"/>
              </a:rPr>
              <a:t> →B = 3 μG.</a:t>
            </a:r>
          </a:p>
        </p:txBody>
      </p:sp>
      <p:sp>
        <p:nvSpPr>
          <p:cNvPr id="35852" name="Text Box 11"/>
          <p:cNvSpPr txBox="1">
            <a:spLocks noChangeArrowheads="1"/>
          </p:cNvSpPr>
          <p:nvPr/>
        </p:nvSpPr>
        <p:spPr bwMode="auto">
          <a:xfrm>
            <a:off x="6938963" y="650875"/>
            <a:ext cx="2843212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000" baseline="-33000">
                <a:solidFill>
                  <a:srgbClr val="008000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/v</a:t>
            </a:r>
            <a:r>
              <a:rPr lang="en-US" altLang="en-US" sz="2000" baseline="-33000">
                <a:solidFill>
                  <a:srgbClr val="008000"/>
                </a:solidFill>
                <a:latin typeface="Times New Roman" panose="02020603050405020304" pitchFamily="18" charset="0"/>
              </a:rPr>
              <a:t>w</a:t>
            </a: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 &gt; 1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→ unstable bow shock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RT instabilities may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fragment bow shock in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direction of motion.</a:t>
            </a:r>
          </a:p>
        </p:txBody>
      </p:sp>
      <p:sp>
        <p:nvSpPr>
          <p:cNvPr id="35853" name="Text Box 12"/>
          <p:cNvSpPr txBox="1">
            <a:spLocks noChangeArrowheads="1"/>
          </p:cNvSpPr>
          <p:nvPr/>
        </p:nvSpPr>
        <p:spPr bwMode="auto">
          <a:xfrm>
            <a:off x="6923088" y="2773363"/>
            <a:ext cx="295275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Magnetic field may </a:t>
            </a:r>
            <a:br>
              <a:rPr lang="en-US" altLang="en-US" sz="2000">
                <a:latin typeface="Times New Roman" panose="02020603050405020304" pitchFamily="18" charset="0"/>
              </a:rPr>
            </a:br>
            <a:r>
              <a:rPr lang="en-US" altLang="en-US" sz="2000">
                <a:latin typeface="Times New Roman" panose="02020603050405020304" pitchFamily="18" charset="0"/>
              </a:rPr>
              <a:t>suppress some modes but </a:t>
            </a:r>
            <a:br>
              <a:rPr lang="en-US" altLang="en-US" sz="2000">
                <a:latin typeface="Times New Roman" panose="02020603050405020304" pitchFamily="18" charset="0"/>
              </a:rPr>
            </a:br>
            <a:r>
              <a:rPr lang="en-US" altLang="en-US" sz="2000">
                <a:latin typeface="Times New Roman" panose="02020603050405020304" pitchFamily="18" charset="0"/>
              </a:rPr>
              <a:t>accentuate others, leading </a:t>
            </a:r>
            <a:br>
              <a:rPr lang="en-US" altLang="en-US" sz="2000">
                <a:latin typeface="Times New Roman" panose="02020603050405020304" pitchFamily="18" charset="0"/>
              </a:rPr>
            </a:br>
            <a:r>
              <a:rPr lang="en-US" altLang="en-US" sz="2000">
                <a:latin typeface="Times New Roman" panose="02020603050405020304" pitchFamily="18" charset="0"/>
              </a:rPr>
              <a:t>to 'RT stripes'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(Dgani &amp; Soker 1998).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cs typeface="Arial Unicode MS" panose="020B0604020202020204" pitchFamily="34" charset="-128"/>
            </a:endParaRPr>
          </a:p>
        </p:txBody>
      </p:sp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5000625" y="1716088"/>
            <a:ext cx="5075238" cy="5313362"/>
            <a:chOff x="3150" y="1081"/>
            <a:chExt cx="3197" cy="3347"/>
          </a:xfrm>
        </p:grpSpPr>
        <p:pic>
          <p:nvPicPr>
            <p:cNvPr id="3789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" y="1081"/>
              <a:ext cx="3197" cy="3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7898" name="Text Box 4"/>
            <p:cNvSpPr txBox="1">
              <a:spLocks noChangeArrowheads="1"/>
            </p:cNvSpPr>
            <p:nvPr/>
          </p:nvSpPr>
          <p:spPr bwMode="auto">
            <a:xfrm>
              <a:off x="3177" y="3807"/>
              <a:ext cx="2143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38138"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spcBef>
                  <a:spcPts val="55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nl-BE" altLang="en-US" sz="2200" dirty="0">
                  <a:solidFill>
                    <a:schemeClr val="bg1"/>
                  </a:solidFill>
                </a:rPr>
                <a:t>PACS: 70, 100 &amp; 160 </a:t>
              </a:r>
              <a:r>
                <a:rPr lang="el-GR" altLang="en-US" sz="2200" dirty="0">
                  <a:solidFill>
                    <a:schemeClr val="bg1"/>
                  </a:solidFill>
                </a:rPr>
                <a:t>μ</a:t>
              </a:r>
              <a:r>
                <a:rPr lang="nl-BE" altLang="en-US" sz="2200" dirty="0">
                  <a:solidFill>
                    <a:schemeClr val="bg1"/>
                  </a:solidFill>
                </a:rPr>
                <a:t>m </a:t>
              </a:r>
            </a:p>
            <a:p>
              <a:pPr eaLnBrk="1">
                <a:spcBef>
                  <a:spcPts val="55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nl-BE" altLang="en-US" sz="2200" dirty="0" err="1">
                  <a:solidFill>
                    <a:schemeClr val="bg1"/>
                  </a:solidFill>
                  <a:latin typeface="Lucida Sans Unicode" panose="020B0602030504020204" pitchFamily="34" charset="0"/>
                </a:rPr>
                <a:t>Decin</a:t>
              </a:r>
              <a:r>
                <a:rPr lang="nl-BE" altLang="en-US" sz="2200" dirty="0">
                  <a:solidFill>
                    <a:schemeClr val="bg1"/>
                  </a:solidFill>
                  <a:latin typeface="Lucida Sans Unicode" panose="020B0602030504020204" pitchFamily="34" charset="0"/>
                </a:rPr>
                <a:t> et al. 2012</a:t>
              </a:r>
              <a:r>
                <a:rPr lang="nl-BE" altLang="en-US" sz="3000" dirty="0">
                  <a:solidFill>
                    <a:schemeClr val="bg1"/>
                  </a:solidFill>
                  <a:latin typeface="Lucida Sans Unicode" panose="020B0602030504020204" pitchFamily="34" charset="0"/>
                </a:rPr>
                <a:t> </a:t>
              </a:r>
            </a:p>
          </p:txBody>
        </p:sp>
      </p:grp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2078831" y="57978"/>
            <a:ext cx="10918825" cy="10918826"/>
            <a:chOff x="1367" y="-285"/>
            <a:chExt cx="6878" cy="6878"/>
          </a:xfrm>
        </p:grpSpPr>
        <p:pic>
          <p:nvPicPr>
            <p:cNvPr id="3789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" y="-285"/>
              <a:ext cx="6878" cy="6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7896" name="Text Box 7"/>
            <p:cNvSpPr txBox="1">
              <a:spLocks noChangeArrowheads="1"/>
            </p:cNvSpPr>
            <p:nvPr/>
          </p:nvSpPr>
          <p:spPr bwMode="auto">
            <a:xfrm>
              <a:off x="2443" y="5894"/>
              <a:ext cx="1962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2900" indent="-338138"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800100" algn="l"/>
                  <a:tab pos="1257300" algn="l"/>
                  <a:tab pos="1714500" algn="l"/>
                  <a:tab pos="2171700" algn="l"/>
                  <a:tab pos="2628900" algn="l"/>
                  <a:tab pos="3086100" algn="l"/>
                  <a:tab pos="3543300" algn="l"/>
                  <a:tab pos="4000500" algn="l"/>
                  <a:tab pos="4457700" algn="l"/>
                  <a:tab pos="4914900" algn="l"/>
                  <a:tab pos="5372100" algn="l"/>
                  <a:tab pos="5829300" algn="l"/>
                  <a:tab pos="6286500" algn="l"/>
                  <a:tab pos="6743700" algn="l"/>
                  <a:tab pos="7200900" algn="l"/>
                  <a:tab pos="7658100" algn="l"/>
                  <a:tab pos="8115300" algn="l"/>
                  <a:tab pos="8572500" algn="l"/>
                  <a:tab pos="9029700" algn="l"/>
                  <a:tab pos="94869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spcBef>
                  <a:spcPts val="475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nl-BE" altLang="en-US" sz="1900">
                  <a:solidFill>
                    <a:srgbClr val="FFFFFF"/>
                  </a:solidFill>
                </a:rPr>
                <a:t>van Marle et al. 2011</a:t>
              </a:r>
            </a:p>
          </p:txBody>
        </p:sp>
      </p:grpSp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288925" y="196850"/>
            <a:ext cx="9072563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nl-BE" altLang="en-US"/>
              <a:t>The mystery of the </a:t>
            </a:r>
            <a:r>
              <a:rPr lang="el-GR" altLang="en-US"/>
              <a:t>α</a:t>
            </a:r>
            <a:r>
              <a:rPr lang="nl-BE" altLang="en-US"/>
              <a:t>-Orionis bow shock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87338" y="1979613"/>
            <a:ext cx="4692650" cy="500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080" rIns="0" bIns="0"/>
          <a:lstStyle>
            <a:lvl1pPr marL="457200" indent="-4572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95338" indent="-338138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buFont typeface="Arial" panose="020B0604020202020204" pitchFamily="34" charset="0"/>
              <a:buChar char="•"/>
            </a:pPr>
            <a:r>
              <a:rPr lang="nl-BE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Red </a:t>
            </a:r>
            <a:r>
              <a:rPr lang="nl-BE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supergiant</a:t>
            </a:r>
            <a:r>
              <a:rPr lang="nl-BE" altLang="en-US" sz="2400" dirty="0">
                <a:latin typeface="Times New Roman" panose="02020603050405020304" pitchFamily="18" charset="0"/>
              </a:rPr>
              <a:t> </a:t>
            </a:r>
            <a:r>
              <a:rPr lang="nl-BE" altLang="en-US" sz="2400" dirty="0" err="1">
                <a:latin typeface="Times New Roman" panose="02020603050405020304" pitchFamily="18" charset="0"/>
              </a:rPr>
              <a:t>interacts</a:t>
            </a:r>
            <a:r>
              <a:rPr lang="nl-BE" altLang="en-US" sz="2400" dirty="0">
                <a:latin typeface="Times New Roman" panose="02020603050405020304" pitchFamily="18" charset="0"/>
              </a:rPr>
              <a:t> </a:t>
            </a:r>
            <a:r>
              <a:rPr lang="nl-BE" altLang="en-US" sz="2400" dirty="0" err="1">
                <a:latin typeface="Times New Roman" panose="02020603050405020304" pitchFamily="18" charset="0"/>
              </a:rPr>
              <a:t>with</a:t>
            </a:r>
            <a:r>
              <a:rPr lang="nl-BE" altLang="en-US" sz="2400" dirty="0">
                <a:latin typeface="Times New Roman" panose="02020603050405020304" pitchFamily="18" charset="0"/>
              </a:rPr>
              <a:t> ISM: </a:t>
            </a:r>
            <a:r>
              <a:rPr lang="nl-BE" altLang="en-US" sz="2400" i="1" dirty="0" err="1">
                <a:latin typeface="Times New Roman" panose="02020603050405020304" pitchFamily="18" charset="0"/>
              </a:rPr>
              <a:t>v</a:t>
            </a:r>
            <a:r>
              <a:rPr lang="nl-BE" altLang="en-US" sz="2400" baseline="-25000" dirty="0" err="1">
                <a:latin typeface="Times New Roman" panose="02020603050405020304" pitchFamily="18" charset="0"/>
              </a:rPr>
              <a:t>w</a:t>
            </a:r>
            <a:r>
              <a:rPr lang="nl-BE" altLang="en-US" sz="2400" dirty="0">
                <a:latin typeface="Times New Roman" panose="02020603050405020304" pitchFamily="18" charset="0"/>
              </a:rPr>
              <a:t> &lt; </a:t>
            </a:r>
            <a:r>
              <a:rPr lang="nl-BE" altLang="en-US" sz="2400" i="1" dirty="0">
                <a:latin typeface="Times New Roman" panose="02020603050405020304" pitchFamily="18" charset="0"/>
              </a:rPr>
              <a:t>v</a:t>
            </a:r>
            <a:r>
              <a:rPr lang="ru-RU" altLang="en-US" sz="2400" baseline="-25000" dirty="0">
                <a:latin typeface="Times New Roman" panose="02020603050405020304" pitchFamily="18" charset="0"/>
              </a:rPr>
              <a:t>ӿ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nl-BE" altLang="en-US" sz="2400" dirty="0" err="1">
                <a:latin typeface="Times New Roman" panose="02020603050405020304" pitchFamily="18" charset="0"/>
              </a:rPr>
              <a:t>Bow</a:t>
            </a:r>
            <a:r>
              <a:rPr lang="nl-BE" altLang="en-US" sz="2400" dirty="0">
                <a:latin typeface="Times New Roman" panose="02020603050405020304" pitchFamily="18" charset="0"/>
              </a:rPr>
              <a:t> shock </a:t>
            </a:r>
            <a:r>
              <a:rPr lang="nl-BE" altLang="en-US" sz="2400" dirty="0" err="1">
                <a:latin typeface="Times New Roman" panose="02020603050405020304" pitchFamily="18" charset="0"/>
              </a:rPr>
              <a:t>should</a:t>
            </a:r>
            <a:r>
              <a:rPr lang="nl-BE" altLang="en-US" sz="2400" dirty="0">
                <a:latin typeface="Times New Roman" panose="02020603050405020304" pitchFamily="18" charset="0"/>
              </a:rPr>
              <a:t> </a:t>
            </a:r>
            <a:r>
              <a:rPr lang="nl-BE" altLang="en-US" sz="2400" dirty="0" err="1">
                <a:latin typeface="Times New Roman" panose="02020603050405020304" pitchFamily="18" charset="0"/>
              </a:rPr>
              <a:t>be</a:t>
            </a:r>
            <a:r>
              <a:rPr lang="nl-BE" altLang="en-US" sz="2400" dirty="0">
                <a:latin typeface="Times New Roman" panose="02020603050405020304" pitchFamily="18" charset="0"/>
              </a:rPr>
              <a:t> </a:t>
            </a:r>
            <a:r>
              <a:rPr lang="nl-BE" altLang="en-US" sz="2400" dirty="0" err="1">
                <a:latin typeface="Times New Roman" panose="02020603050405020304" pitchFamily="18" charset="0"/>
              </a:rPr>
              <a:t>unstable</a:t>
            </a:r>
            <a:r>
              <a:rPr lang="nl-BE" altLang="en-US" sz="2400" dirty="0">
                <a:latin typeface="Times New Roman" panose="02020603050405020304" pitchFamily="18" charset="0"/>
              </a:rPr>
              <a:t>. </a:t>
            </a:r>
            <a:r>
              <a:rPr lang="nl-BE" altLang="en-US" sz="2000" dirty="0">
                <a:latin typeface="Times New Roman" panose="02020603050405020304" pitchFamily="18" charset="0"/>
              </a:rPr>
              <a:t>(e.g. </a:t>
            </a:r>
            <a:r>
              <a:rPr lang="nl-BE" altLang="en-US" sz="2000" dirty="0" err="1">
                <a:latin typeface="Times New Roman" panose="02020603050405020304" pitchFamily="18" charset="0"/>
              </a:rPr>
              <a:t>Dgani</a:t>
            </a:r>
            <a:r>
              <a:rPr lang="nl-BE" altLang="en-US" sz="2000" dirty="0">
                <a:latin typeface="Times New Roman" panose="02020603050405020304" pitchFamily="18" charset="0"/>
              </a:rPr>
              <a:t> et al. 1996; </a:t>
            </a:r>
            <a:r>
              <a:rPr lang="nl-BE" altLang="en-US" sz="2000" dirty="0" err="1">
                <a:latin typeface="Times New Roman" panose="02020603050405020304" pitchFamily="18" charset="0"/>
              </a:rPr>
              <a:t>Brighenti</a:t>
            </a:r>
            <a:r>
              <a:rPr lang="nl-BE" altLang="en-US" sz="2000" dirty="0">
                <a:latin typeface="Times New Roman" panose="02020603050405020304" pitchFamily="18" charset="0"/>
              </a:rPr>
              <a:t> &amp; </a:t>
            </a:r>
            <a:r>
              <a:rPr lang="nl-BE" altLang="en-US" sz="2000" dirty="0" err="1">
                <a:latin typeface="Times New Roman" panose="02020603050405020304" pitchFamily="18" charset="0"/>
              </a:rPr>
              <a:t>d’Ercole</a:t>
            </a:r>
            <a:r>
              <a:rPr lang="nl-BE" altLang="en-US" sz="2000" dirty="0">
                <a:latin typeface="Times New Roman" panose="02020603050405020304" pitchFamily="18" charset="0"/>
              </a:rPr>
              <a:t> 1995; van Marle et al. 2011)</a:t>
            </a:r>
          </a:p>
          <a:p>
            <a:pPr eaLnBrk="1">
              <a:buFont typeface="Arial" panose="020B0604020202020204" pitchFamily="34" charset="0"/>
              <a:buChar char="•"/>
            </a:pPr>
            <a:r>
              <a:rPr lang="nl-BE" altLang="en-US" sz="2400" dirty="0">
                <a:latin typeface="Times New Roman" panose="02020603050405020304" pitchFamily="18" charset="0"/>
              </a:rPr>
              <a:t>But </a:t>
            </a:r>
            <a:r>
              <a:rPr lang="nl-BE" altLang="en-US" sz="2400" dirty="0" err="1">
                <a:latin typeface="Times New Roman" panose="02020603050405020304" pitchFamily="18" charset="0"/>
              </a:rPr>
              <a:t>it</a:t>
            </a:r>
            <a:r>
              <a:rPr lang="nl-BE" altLang="en-US" sz="2400" dirty="0">
                <a:latin typeface="Times New Roman" panose="02020603050405020304" pitchFamily="18" charset="0"/>
              </a:rPr>
              <a:t> </a:t>
            </a:r>
            <a:r>
              <a:rPr lang="nl-BE" altLang="en-US" sz="2400" dirty="0" err="1">
                <a:latin typeface="Times New Roman" panose="02020603050405020304" pitchFamily="18" charset="0"/>
              </a:rPr>
              <a:t>isn’t</a:t>
            </a:r>
            <a:r>
              <a:rPr lang="nl-BE" altLang="en-US" sz="2400" dirty="0">
                <a:latin typeface="Times New Roman" panose="02020603050405020304" pitchFamily="18" charset="0"/>
              </a:rPr>
              <a:t>!</a:t>
            </a:r>
          </a:p>
          <a:p>
            <a:pPr lvl="1" eaLnBrk="1">
              <a:buFont typeface="Arial" panose="020B0604020202020204" pitchFamily="34" charset="0"/>
              <a:buChar char="•"/>
            </a:pPr>
            <a:r>
              <a:rPr lang="nl-BE" altLang="en-US" sz="2000" dirty="0">
                <a:latin typeface="Times New Roman" panose="02020603050405020304" pitchFamily="18" charset="0"/>
                <a:cs typeface="Arial Unicode MS" panose="020B0604020202020204" pitchFamily="34" charset="-128"/>
              </a:rPr>
              <a:t>Too </a:t>
            </a:r>
            <a:r>
              <a:rPr lang="nl-BE" altLang="en-US" sz="2000" dirty="0" err="1">
                <a:latin typeface="Times New Roman" panose="02020603050405020304" pitchFamily="18" charset="0"/>
                <a:cs typeface="Arial Unicode MS" panose="020B0604020202020204" pitchFamily="34" charset="-128"/>
              </a:rPr>
              <a:t>young</a:t>
            </a:r>
            <a:r>
              <a:rPr lang="nl-BE" altLang="en-US" sz="2000" dirty="0">
                <a:latin typeface="Times New Roman" panose="02020603050405020304" pitchFamily="18" charset="0"/>
                <a:cs typeface="Arial Unicode MS" panose="020B0604020202020204" pitchFamily="34" charset="-128"/>
              </a:rPr>
              <a:t>? </a:t>
            </a:r>
            <a:r>
              <a:rPr lang="nl-BE" altLang="en-US" sz="1800" dirty="0">
                <a:latin typeface="Times New Roman" panose="02020603050405020304" pitchFamily="18" charset="0"/>
                <a:cs typeface="Arial Unicode MS" panose="020B0604020202020204" pitchFamily="34" charset="-128"/>
              </a:rPr>
              <a:t>(Mohamed et al. 2012; </a:t>
            </a:r>
            <a:r>
              <a:rPr lang="nl-BE" altLang="en-US" sz="1800" dirty="0" err="1">
                <a:latin typeface="Times New Roman" panose="02020603050405020304" pitchFamily="18" charset="0"/>
                <a:cs typeface="Arial Unicode MS" panose="020B0604020202020204" pitchFamily="34" charset="-128"/>
              </a:rPr>
              <a:t>Mackey</a:t>
            </a:r>
            <a:r>
              <a:rPr lang="nl-BE" altLang="en-US" sz="1800" dirty="0">
                <a:latin typeface="Times New Roman" panose="02020603050405020304" pitchFamily="18" charset="0"/>
                <a:cs typeface="Arial Unicode MS" panose="020B0604020202020204" pitchFamily="34" charset="-128"/>
              </a:rPr>
              <a:t> et al. 2012)</a:t>
            </a:r>
          </a:p>
          <a:p>
            <a:pPr lvl="1" eaLnBrk="1">
              <a:buFont typeface="Arial" panose="020B0604020202020204" pitchFamily="34" charset="0"/>
              <a:buChar char="•"/>
            </a:pPr>
            <a:r>
              <a:rPr lang="nl-BE" altLang="en-US" sz="2000" dirty="0">
                <a:latin typeface="Times New Roman" panose="02020603050405020304" pitchFamily="18" charset="0"/>
                <a:cs typeface="Arial Unicode MS" panose="020B0604020202020204" pitchFamily="34" charset="-128"/>
              </a:rPr>
              <a:t>Warm ISM? </a:t>
            </a:r>
            <a:r>
              <a:rPr lang="nl-BE" altLang="en-US" sz="1800" dirty="0">
                <a:latin typeface="Times New Roman" panose="02020603050405020304" pitchFamily="18" charset="0"/>
                <a:cs typeface="Arial Unicode MS" panose="020B0604020202020204" pitchFamily="34" charset="-128"/>
              </a:rPr>
              <a:t>(</a:t>
            </a:r>
            <a:r>
              <a:rPr lang="nl-BE" altLang="en-US" sz="1800" dirty="0" err="1">
                <a:latin typeface="Times New Roman" panose="02020603050405020304" pitchFamily="18" charset="0"/>
                <a:cs typeface="Arial Unicode MS" panose="020B0604020202020204" pitchFamily="34" charset="-128"/>
              </a:rPr>
              <a:t>Decin</a:t>
            </a:r>
            <a:r>
              <a:rPr lang="nl-BE" altLang="en-US" sz="1800" dirty="0">
                <a:latin typeface="Times New Roman" panose="02020603050405020304" pitchFamily="18" charset="0"/>
                <a:cs typeface="Arial Unicode MS" panose="020B0604020202020204" pitchFamily="34" charset="-128"/>
              </a:rPr>
              <a:t> et al. 2012, </a:t>
            </a:r>
            <a:r>
              <a:rPr lang="nl-BE" altLang="en-US" sz="1800" dirty="0" err="1">
                <a:latin typeface="Times New Roman" panose="02020603050405020304" pitchFamily="18" charset="0"/>
                <a:cs typeface="Arial Unicode MS" panose="020B0604020202020204" pitchFamily="34" charset="-128"/>
              </a:rPr>
              <a:t>Gvaramadze</a:t>
            </a:r>
            <a:r>
              <a:rPr lang="nl-BE" altLang="en-US" sz="1800" dirty="0">
                <a:latin typeface="Times New Roman" panose="02020603050405020304" pitchFamily="18" charset="0"/>
                <a:cs typeface="Arial Unicode MS" panose="020B0604020202020204" pitchFamily="34" charset="-128"/>
              </a:rPr>
              <a:t> et al. 2014, Meyer et al. 2016)</a:t>
            </a:r>
          </a:p>
          <a:p>
            <a:pPr lvl="1" eaLnBrk="1">
              <a:buFont typeface="Arial" panose="020B0604020202020204" pitchFamily="34" charset="0"/>
              <a:buChar char="•"/>
            </a:pPr>
            <a:r>
              <a:rPr lang="nl-BE" altLang="en-US" sz="2000" dirty="0" err="1">
                <a:latin typeface="Times New Roman" panose="02020603050405020304" pitchFamily="18" charset="0"/>
                <a:cs typeface="Arial Unicode MS" panose="020B0604020202020204" pitchFamily="34" charset="-128"/>
              </a:rPr>
              <a:t>Magnetic</a:t>
            </a:r>
            <a:r>
              <a:rPr lang="nl-BE" altLang="en-US" sz="2000" dirty="0">
                <a:latin typeface="Times New Roman" panose="02020603050405020304" pitchFamily="18" charset="0"/>
                <a:cs typeface="Arial Unicode MS" panose="020B0604020202020204" pitchFamily="34" charset="-128"/>
              </a:rPr>
              <a:t> field?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35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35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3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3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35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35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cs typeface="Arial Unicode MS" panose="020B0604020202020204" pitchFamily="34" charset="-128"/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cs typeface="Arial Unicode MS" panose="020B0604020202020204" pitchFamily="34" charset="-128"/>
            </a:endParaRP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503238" y="301625"/>
            <a:ext cx="9072562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nl-BE" altLang="en-US"/>
              <a:t>The model.</a:t>
            </a:r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4643438" y="2430463"/>
            <a:ext cx="5160962" cy="427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lvl1pPr marL="457200" indent="-4572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914400" indent="-457200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buFont typeface="Arial" panose="020B0604020202020204" pitchFamily="34" charset="0"/>
              <a:buChar char="•"/>
            </a:pPr>
            <a:r>
              <a:rPr lang="nl-BE" altLang="en-US" sz="2600">
                <a:latin typeface="Times New Roman" panose="02020603050405020304" pitchFamily="18" charset="0"/>
              </a:rPr>
              <a:t>ISM B-field near  </a:t>
            </a:r>
            <a:r>
              <a:rPr lang="el-GR" altLang="en-US" sz="2600">
                <a:solidFill>
                  <a:srgbClr val="FF0000"/>
                </a:solidFill>
                <a:latin typeface="Times New Roman" panose="02020603050405020304" pitchFamily="18" charset="0"/>
              </a:rPr>
              <a:t>α</a:t>
            </a:r>
            <a:r>
              <a:rPr lang="nl-BE" altLang="en-US" sz="2600">
                <a:solidFill>
                  <a:srgbClr val="FF0000"/>
                </a:solidFill>
                <a:latin typeface="Times New Roman" panose="02020603050405020304" pitchFamily="18" charset="0"/>
              </a:rPr>
              <a:t>-Orionis</a:t>
            </a:r>
          </a:p>
          <a:p>
            <a:pPr lvl="1" eaLnBrk="1">
              <a:buFont typeface="Arial" panose="020B0604020202020204" pitchFamily="34" charset="0"/>
              <a:buChar char="•"/>
            </a:pPr>
            <a:r>
              <a:rPr lang="nl-BE" altLang="en-US" sz="2400" i="1">
                <a:latin typeface="Times New Roman" panose="02020603050405020304" pitchFamily="18" charset="0"/>
                <a:cs typeface="Arial Unicode MS" panose="020B0604020202020204" pitchFamily="34" charset="-128"/>
              </a:rPr>
              <a:t>B </a:t>
            </a:r>
            <a:r>
              <a:rPr lang="nl-BE" altLang="en-US" sz="2400">
                <a:latin typeface="Times New Roman" panose="02020603050405020304" pitchFamily="18" charset="0"/>
                <a:cs typeface="Arial Unicode MS" panose="020B0604020202020204" pitchFamily="34" charset="-128"/>
              </a:rPr>
              <a:t>= 1.4 - 5 </a:t>
            </a:r>
            <a:r>
              <a:rPr lang="el-GR" altLang="en-US" sz="2400">
                <a:latin typeface="Times New Roman" panose="02020603050405020304" pitchFamily="18" charset="0"/>
                <a:cs typeface="Arial Unicode MS" panose="020B0604020202020204" pitchFamily="34" charset="-128"/>
              </a:rPr>
              <a:t>μ</a:t>
            </a:r>
            <a:r>
              <a:rPr lang="nl-BE" altLang="en-US" sz="2400">
                <a:latin typeface="Times New Roman" panose="02020603050405020304" pitchFamily="18" charset="0"/>
                <a:cs typeface="Arial Unicode MS" panose="020B0604020202020204" pitchFamily="34" charset="-128"/>
              </a:rPr>
              <a:t>G </a:t>
            </a:r>
            <a:br>
              <a:rPr lang="nl-BE" altLang="en-US" sz="2400">
                <a:latin typeface="Times New Roman" panose="02020603050405020304" pitchFamily="18" charset="0"/>
                <a:cs typeface="Arial Unicode MS" panose="020B0604020202020204" pitchFamily="34" charset="-128"/>
              </a:rPr>
            </a:br>
            <a:r>
              <a:rPr lang="nl-BE" altLang="en-US" sz="1600">
                <a:latin typeface="Times New Roman" panose="02020603050405020304" pitchFamily="18" charset="0"/>
                <a:cs typeface="Arial Unicode MS" panose="020B0604020202020204" pitchFamily="34" charset="-128"/>
              </a:rPr>
              <a:t>(Frick et al. 2001, Heerikhuisen &amp; Pogorelov 2011, Opher et al. 2009)</a:t>
            </a:r>
          </a:p>
          <a:p>
            <a:pPr lvl="1" eaLnBrk="1">
              <a:buFont typeface="Arial" panose="020B0604020202020204" pitchFamily="34" charset="0"/>
              <a:buChar char="•"/>
            </a:pPr>
            <a:r>
              <a:rPr lang="nl-BE" altLang="en-US" sz="2400">
                <a:latin typeface="Times New Roman" panose="02020603050405020304" pitchFamily="18" charset="0"/>
                <a:cs typeface="Arial Unicode MS" panose="020B0604020202020204" pitchFamily="34" charset="-128"/>
              </a:rPr>
              <a:t>Assume 3 </a:t>
            </a:r>
            <a:r>
              <a:rPr lang="el-GR" altLang="en-US" sz="2400">
                <a:latin typeface="Times New Roman" panose="02020603050405020304" pitchFamily="18" charset="0"/>
                <a:cs typeface="Arial Unicode MS" panose="020B0604020202020204" pitchFamily="34" charset="-128"/>
              </a:rPr>
              <a:t>μ</a:t>
            </a:r>
            <a:r>
              <a:rPr lang="nl-BE" altLang="en-US" sz="2400">
                <a:latin typeface="Times New Roman" panose="02020603050405020304" pitchFamily="18" charset="0"/>
                <a:cs typeface="Arial Unicode MS" panose="020B0604020202020204" pitchFamily="34" charset="-128"/>
              </a:rPr>
              <a:t>G, parallel with stellar motion (to preserve 2-D symmetry)</a:t>
            </a:r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357188" y="2509838"/>
            <a:ext cx="436562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altLang="en-US" sz="2600" i="1">
                <a:latin typeface="Times New Roman" panose="02020603050405020304" pitchFamily="18" charset="0"/>
              </a:rPr>
              <a:t>Ṁ</a:t>
            </a:r>
            <a:r>
              <a:rPr lang="nl-NL" altLang="en-US" sz="2600">
                <a:latin typeface="Times New Roman" panose="02020603050405020304" pitchFamily="18" charset="0"/>
              </a:rPr>
              <a:t>  = 3.0x10</a:t>
            </a:r>
            <a:r>
              <a:rPr lang="nl-NL" altLang="en-US" sz="2600" baseline="30000">
                <a:latin typeface="Times New Roman" panose="02020603050405020304" pitchFamily="18" charset="0"/>
              </a:rPr>
              <a:t>-6</a:t>
            </a:r>
            <a:r>
              <a:rPr lang="nl-NL" altLang="en-US" sz="2600">
                <a:latin typeface="Times New Roman" panose="02020603050405020304" pitchFamily="18" charset="0"/>
              </a:rPr>
              <a:t> M</a:t>
            </a:r>
            <a:r>
              <a:rPr lang="nl-NL" altLang="en-US" sz="2600" baseline="-25000">
                <a:latin typeface="Times New Roman" panose="02020603050405020304" pitchFamily="18" charset="0"/>
              </a:rPr>
              <a:t>ʘ</a:t>
            </a:r>
            <a:r>
              <a:rPr lang="nl-NL" altLang="en-US" sz="2600">
                <a:latin typeface="Times New Roman" panose="02020603050405020304" pitchFamily="18" charset="0"/>
              </a:rPr>
              <a:t>/yr</a:t>
            </a:r>
          </a:p>
          <a:p>
            <a:pPr eaLnBrk="1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altLang="en-US" sz="2600" i="1">
                <a:latin typeface="Times New Roman" panose="02020603050405020304" pitchFamily="18" charset="0"/>
              </a:rPr>
              <a:t>v</a:t>
            </a:r>
            <a:r>
              <a:rPr lang="nl-BE" altLang="en-US" sz="2600" baseline="-25000">
                <a:latin typeface="Times New Roman" panose="02020603050405020304" pitchFamily="18" charset="0"/>
              </a:rPr>
              <a:t>wind</a:t>
            </a:r>
            <a:r>
              <a:rPr lang="nl-BE" altLang="en-US" sz="2600">
                <a:latin typeface="Times New Roman" panose="02020603050405020304" pitchFamily="18" charset="0"/>
              </a:rPr>
              <a:t> = 15 km/s</a:t>
            </a:r>
          </a:p>
          <a:p>
            <a:pPr eaLnBrk="1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altLang="en-US" sz="2600" i="1">
                <a:latin typeface="Times New Roman" panose="02020603050405020304" pitchFamily="18" charset="0"/>
              </a:rPr>
              <a:t>v</a:t>
            </a:r>
            <a:r>
              <a:rPr lang="ru-RU" altLang="en-US" sz="2600" i="1" baseline="-25000">
                <a:latin typeface="Times New Roman" panose="02020603050405020304" pitchFamily="18" charset="0"/>
              </a:rPr>
              <a:t>star</a:t>
            </a:r>
            <a:r>
              <a:rPr lang="nl-BE" altLang="en-US" sz="2600">
                <a:latin typeface="Times New Roman" panose="02020603050405020304" pitchFamily="18" charset="0"/>
              </a:rPr>
              <a:t> = 28.3 km/s</a:t>
            </a:r>
          </a:p>
          <a:p>
            <a:pPr eaLnBrk="1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altLang="en-US" sz="2600" i="1">
                <a:latin typeface="Times New Roman" panose="02020603050405020304" pitchFamily="18" charset="0"/>
              </a:rPr>
              <a:t>n</a:t>
            </a:r>
            <a:r>
              <a:rPr lang="nl-BE" altLang="en-US" sz="2600" baseline="-25000">
                <a:latin typeface="Times New Roman" panose="02020603050405020304" pitchFamily="18" charset="0"/>
              </a:rPr>
              <a:t>ISM</a:t>
            </a:r>
            <a:r>
              <a:rPr lang="nl-BE" altLang="en-US" sz="2600">
                <a:latin typeface="Times New Roman" panose="02020603050405020304" pitchFamily="18" charset="0"/>
              </a:rPr>
              <a:t> = 2 #/cm</a:t>
            </a:r>
            <a:r>
              <a:rPr lang="nl-BE" altLang="en-US" sz="2600" baseline="30000">
                <a:latin typeface="Times New Roman" panose="02020603050405020304" pitchFamily="18" charset="0"/>
              </a:rPr>
              <a:t>3</a:t>
            </a:r>
          </a:p>
          <a:p>
            <a:pPr eaLnBrk="1"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l-BE" altLang="en-US" sz="2600">
                <a:latin typeface="Times New Roman" panose="02020603050405020304" pitchFamily="18" charset="0"/>
              </a:rPr>
              <a:t>    </a:t>
            </a:r>
            <a:r>
              <a:rPr lang="nl-BE" altLang="en-US" sz="1800">
                <a:latin typeface="Times New Roman" panose="02020603050405020304" pitchFamily="18" charset="0"/>
              </a:rPr>
              <a:t> (Ueta et al. 2008, Decin et al. 2012)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cs typeface="Arial Unicode MS" panose="020B0604020202020204" pitchFamily="34" charset="-128"/>
            </a:endParaRP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cs typeface="Arial Unicode MS" panose="020B0604020202020204" pitchFamily="34" charset="-128"/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504825" y="31750"/>
            <a:ext cx="9070975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l-GR" altLang="en-US"/>
              <a:t>α</a:t>
            </a:r>
            <a:r>
              <a:rPr lang="nl-BE" altLang="en-US"/>
              <a:t>-Orionis in an interstellar magnetic field.</a:t>
            </a:r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7920038" y="6199188"/>
            <a:ext cx="23844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8138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Bef>
                <a:spcPts val="750"/>
              </a:spcBef>
              <a:spcAft>
                <a:spcPct val="0"/>
              </a:spcAft>
              <a:buClrTx/>
              <a:buFontTx/>
              <a:buNone/>
            </a:pPr>
            <a:r>
              <a:rPr lang="nl-BE" altLang="en-US" sz="3000" i="1"/>
              <a:t>B</a:t>
            </a:r>
            <a:r>
              <a:rPr lang="nl-BE" altLang="en-US" sz="3000"/>
              <a:t> = 3 </a:t>
            </a:r>
            <a:r>
              <a:rPr lang="el-GR" altLang="en-US" sz="3000"/>
              <a:t>μ</a:t>
            </a:r>
            <a:r>
              <a:rPr lang="nl-BE" altLang="en-US" sz="3000"/>
              <a:t>G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672160" y="6356350"/>
            <a:ext cx="3471862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8138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80000"/>
              </a:lnSpc>
              <a:spcBef>
                <a:spcPts val="550"/>
              </a:spcBef>
              <a:spcAft>
                <a:spcPct val="0"/>
              </a:spcAft>
              <a:buClrTx/>
              <a:buFontTx/>
              <a:buNone/>
            </a:pPr>
            <a:r>
              <a:rPr lang="nl-BE" altLang="en-US" sz="2200" dirty="0">
                <a:latin typeface="Lucida Sans Unicode" panose="020B0602030504020204" pitchFamily="34" charset="0"/>
              </a:rPr>
              <a:t>van Marle et al. 2014</a:t>
            </a:r>
          </a:p>
        </p:txBody>
      </p:sp>
      <p:sp>
        <p:nvSpPr>
          <p:cNvPr id="41993" name="Text Box 4"/>
          <p:cNvSpPr txBox="1">
            <a:spLocks noChangeArrowheads="1"/>
          </p:cNvSpPr>
          <p:nvPr/>
        </p:nvSpPr>
        <p:spPr bwMode="auto">
          <a:xfrm>
            <a:off x="504825" y="6197600"/>
            <a:ext cx="17240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8138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Bef>
                <a:spcPts val="750"/>
              </a:spcBef>
              <a:spcAft>
                <a:spcPct val="0"/>
              </a:spcAft>
              <a:buClrTx/>
              <a:buFontTx/>
              <a:buNone/>
            </a:pPr>
            <a:r>
              <a:rPr lang="nl-BE" altLang="en-US" sz="3000" i="1"/>
              <a:t>B</a:t>
            </a:r>
            <a:r>
              <a:rPr lang="nl-BE" altLang="en-US" sz="3000"/>
              <a:t> = 0 </a:t>
            </a:r>
            <a:r>
              <a:rPr lang="el-GR" altLang="en-US" sz="3000"/>
              <a:t>μ</a:t>
            </a:r>
            <a:r>
              <a:rPr lang="nl-BE" altLang="en-US" sz="3000"/>
              <a:t>G</a:t>
            </a:r>
          </a:p>
        </p:txBody>
      </p:sp>
      <p:pic>
        <p:nvPicPr>
          <p:cNvPr id="2" name="Aori_B0mu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875" y="1575023"/>
            <a:ext cx="4713113" cy="4387849"/>
          </a:xfrm>
          <a:prstGeom prst="rect">
            <a:avLst/>
          </a:prstGeom>
        </p:spPr>
      </p:pic>
      <p:pic>
        <p:nvPicPr>
          <p:cNvPr id="3" name="Aori_B03mu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2320" y="1575023"/>
            <a:ext cx="4713113" cy="43878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427038" y="304800"/>
            <a:ext cx="9264650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/>
              <a:t>Motivation for studying </a:t>
            </a:r>
            <a:r>
              <a:rPr lang="en-US" altLang="en-US" i="1"/>
              <a:t>bow shocks.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09625" y="1706563"/>
            <a:ext cx="53403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44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200"/>
              <a:t>Wind-ISM interaction (</a:t>
            </a:r>
            <a:r>
              <a:rPr lang="en-US" altLang="en-US" sz="2200" i="1"/>
              <a:t>bow shocks</a:t>
            </a:r>
            <a:r>
              <a:rPr lang="en-US" altLang="en-US" sz="2200"/>
              <a:t>) can</a:t>
            </a:r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866775" y="2395538"/>
            <a:ext cx="8728075" cy="655637"/>
            <a:chOff x="546" y="1509"/>
            <a:chExt cx="5498" cy="413"/>
          </a:xfrm>
        </p:grpSpPr>
        <p:sp>
          <p:nvSpPr>
            <p:cNvPr id="7185" name="Text Box 4"/>
            <p:cNvSpPr txBox="1">
              <a:spLocks noChangeArrowheads="1"/>
            </p:cNvSpPr>
            <p:nvPr/>
          </p:nvSpPr>
          <p:spPr bwMode="auto">
            <a:xfrm>
              <a:off x="782" y="1509"/>
              <a:ext cx="5263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7640" rIns="0" bIns="0" anchor="ctr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</a:pPr>
              <a:r>
                <a:rPr lang="en-US" altLang="en-US" sz="2000"/>
                <a:t>be used as an independent </a:t>
              </a:r>
              <a:r>
                <a:rPr lang="en-US" altLang="en-US" sz="2000" u="sng">
                  <a:solidFill>
                    <a:srgbClr val="008000"/>
                  </a:solidFill>
                </a:rPr>
                <a:t>proxy of recent history of stellar winds</a:t>
              </a:r>
              <a:r>
                <a:rPr lang="en-US" altLang="en-US" sz="2000" u="sng"/>
                <a:t>.</a:t>
              </a:r>
            </a:p>
          </p:txBody>
        </p:sp>
        <p:pic>
          <p:nvPicPr>
            <p:cNvPr id="718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" y="1538"/>
              <a:ext cx="226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868363" y="3197225"/>
            <a:ext cx="9097962" cy="611188"/>
            <a:chOff x="547" y="2014"/>
            <a:chExt cx="5731" cy="385"/>
          </a:xfrm>
        </p:grpSpPr>
        <p:sp>
          <p:nvSpPr>
            <p:cNvPr id="7183" name="Text Box 7"/>
            <p:cNvSpPr txBox="1">
              <a:spLocks noChangeArrowheads="1"/>
            </p:cNvSpPr>
            <p:nvPr/>
          </p:nvSpPr>
          <p:spPr bwMode="auto">
            <a:xfrm>
              <a:off x="782" y="2070"/>
              <a:ext cx="5496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7640" rIns="0" bIns="0" anchor="ctr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</a:pPr>
              <a:r>
                <a:rPr lang="en-US" altLang="en-US" sz="2000"/>
                <a:t>serve as a  </a:t>
              </a:r>
              <a:r>
                <a:rPr lang="en-US" altLang="en-US" sz="2000" u="sng">
                  <a:solidFill>
                    <a:srgbClr val="008000"/>
                  </a:solidFill>
                </a:rPr>
                <a:t>proxy of the local ambient medium</a:t>
              </a:r>
              <a:r>
                <a:rPr lang="en-US" altLang="en-US" sz="2000"/>
                <a:t> (density, temperature, B-field).</a:t>
              </a:r>
            </a:p>
          </p:txBody>
        </p:sp>
        <p:pic>
          <p:nvPicPr>
            <p:cNvPr id="718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" y="2014"/>
              <a:ext cx="226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6153" name="Group 9"/>
          <p:cNvGrpSpPr>
            <a:grpSpLocks/>
          </p:cNvGrpSpPr>
          <p:nvPr/>
        </p:nvGrpSpPr>
        <p:grpSpPr bwMode="auto">
          <a:xfrm>
            <a:off x="868363" y="3916363"/>
            <a:ext cx="6797675" cy="611187"/>
            <a:chOff x="547" y="2467"/>
            <a:chExt cx="4282" cy="385"/>
          </a:xfrm>
        </p:grpSpPr>
        <p:sp>
          <p:nvSpPr>
            <p:cNvPr id="7181" name="Text Box 10"/>
            <p:cNvSpPr txBox="1">
              <a:spLocks noChangeArrowheads="1"/>
            </p:cNvSpPr>
            <p:nvPr/>
          </p:nvSpPr>
          <p:spPr bwMode="auto">
            <a:xfrm>
              <a:off x="795" y="2494"/>
              <a:ext cx="4033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7640" rIns="0" bIns="0" anchor="ctr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</a:pPr>
              <a:r>
                <a:rPr lang="en-US" altLang="en-US" sz="2000"/>
                <a:t>be used to </a:t>
              </a:r>
              <a:r>
                <a:rPr lang="en-US" altLang="en-US" sz="2000" u="sng">
                  <a:solidFill>
                    <a:srgbClr val="008000"/>
                  </a:solidFill>
                </a:rPr>
                <a:t>identify runaways / uncover stellar motion</a:t>
              </a:r>
              <a:r>
                <a:rPr lang="en-US" altLang="en-US" sz="2000"/>
                <a:t>. </a:t>
              </a:r>
            </a:p>
          </p:txBody>
        </p:sp>
        <p:pic>
          <p:nvPicPr>
            <p:cNvPr id="7182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" y="2467"/>
              <a:ext cx="226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6156" name="Group 12"/>
          <p:cNvGrpSpPr>
            <a:grpSpLocks/>
          </p:cNvGrpSpPr>
          <p:nvPr/>
        </p:nvGrpSpPr>
        <p:grpSpPr bwMode="auto">
          <a:xfrm>
            <a:off x="868363" y="4503738"/>
            <a:ext cx="8866187" cy="800100"/>
            <a:chOff x="547" y="2837"/>
            <a:chExt cx="5585" cy="504"/>
          </a:xfrm>
        </p:grpSpPr>
        <p:sp>
          <p:nvSpPr>
            <p:cNvPr id="7179" name="Text Box 13"/>
            <p:cNvSpPr txBox="1">
              <a:spLocks noChangeArrowheads="1"/>
            </p:cNvSpPr>
            <p:nvPr/>
          </p:nvSpPr>
          <p:spPr bwMode="auto">
            <a:xfrm>
              <a:off x="788" y="2837"/>
              <a:ext cx="5343" cy="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7640" rIns="0" bIns="0" anchor="ctr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</a:pPr>
              <a:r>
                <a:rPr lang="en-US" altLang="en-US" sz="2000"/>
                <a:t>can provide insight on physics of </a:t>
              </a:r>
              <a:r>
                <a:rPr lang="en-US" altLang="en-US" sz="2000" u="sng">
                  <a:solidFill>
                    <a:srgbClr val="008000"/>
                  </a:solidFill>
                </a:rPr>
                <a:t>dust grain-gas coupling</a:t>
              </a:r>
              <a:r>
                <a:rPr lang="en-US" altLang="en-US" sz="2000"/>
                <a:t> and provide inside in </a:t>
              </a:r>
              <a:r>
                <a:rPr lang="en-US" altLang="en-US" sz="2000" u="sng">
                  <a:solidFill>
                    <a:srgbClr val="008000"/>
                  </a:solidFill>
                </a:rPr>
                <a:t>dust processing</a:t>
              </a:r>
              <a:r>
                <a:rPr lang="en-US" altLang="en-US" sz="2000">
                  <a:solidFill>
                    <a:srgbClr val="008000"/>
                  </a:solidFill>
                </a:rPr>
                <a:t> </a:t>
              </a:r>
              <a:r>
                <a:rPr lang="en-US" altLang="en-US" sz="2000"/>
                <a:t>in transition from CSE to ISM.</a:t>
              </a:r>
            </a:p>
          </p:txBody>
        </p:sp>
        <p:pic>
          <p:nvPicPr>
            <p:cNvPr id="7180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" y="2921"/>
              <a:ext cx="226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6159" name="Group 15"/>
          <p:cNvGrpSpPr>
            <a:grpSpLocks/>
          </p:cNvGrpSpPr>
          <p:nvPr/>
        </p:nvGrpSpPr>
        <p:grpSpPr bwMode="auto">
          <a:xfrm>
            <a:off x="868363" y="5305425"/>
            <a:ext cx="7634287" cy="663575"/>
            <a:chOff x="547" y="3342"/>
            <a:chExt cx="4809" cy="418"/>
          </a:xfrm>
        </p:grpSpPr>
        <p:sp>
          <p:nvSpPr>
            <p:cNvPr id="7177" name="Text Box 16"/>
            <p:cNvSpPr txBox="1">
              <a:spLocks noChangeArrowheads="1"/>
            </p:cNvSpPr>
            <p:nvPr/>
          </p:nvSpPr>
          <p:spPr bwMode="auto">
            <a:xfrm>
              <a:off x="811" y="3342"/>
              <a:ext cx="4545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7640" rIns="0" bIns="0" anchor="ctr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</a:pPr>
              <a:r>
                <a:rPr lang="en-US" altLang="en-US" sz="2000"/>
                <a:t>can affect </a:t>
              </a:r>
              <a:r>
                <a:rPr lang="en-US" altLang="en-US" sz="2000" u="sng">
                  <a:solidFill>
                    <a:srgbClr val="007826"/>
                  </a:solidFill>
                </a:rPr>
                <a:t>evolution</a:t>
              </a:r>
              <a:r>
                <a:rPr lang="en-US" altLang="en-US" sz="2000"/>
                <a:t> of (stellar &amp;) </a:t>
              </a:r>
              <a:r>
                <a:rPr lang="en-US" altLang="en-US" sz="2000" u="sng">
                  <a:solidFill>
                    <a:srgbClr val="007826"/>
                  </a:solidFill>
                </a:rPr>
                <a:t>planetary systems (protection)</a:t>
              </a:r>
              <a:r>
                <a:rPr lang="en-US" altLang="en-US" sz="2000"/>
                <a:t>.</a:t>
              </a:r>
            </a:p>
          </p:txBody>
        </p:sp>
        <p:pic>
          <p:nvPicPr>
            <p:cNvPr id="7178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" y="3374"/>
              <a:ext cx="226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4144963" y="327025"/>
            <a:ext cx="17907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3600"/>
              <a:t>Outline.</a:t>
            </a:r>
          </a:p>
        </p:txBody>
      </p:sp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1173163" y="1933575"/>
            <a:ext cx="7643812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304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Concept of bow shocks.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Cool old stars.</a:t>
            </a:r>
            <a:br>
              <a:rPr lang="en-US" altLang="en-US" sz="2600">
                <a:latin typeface="Times New Roman" panose="02020603050405020304" pitchFamily="18" charset="0"/>
              </a:rPr>
            </a:br>
            <a:endParaRPr lang="en-US" altLang="en-US" sz="2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 b="1">
                <a:solidFill>
                  <a:srgbClr val="FF3333"/>
                </a:solidFill>
                <a:latin typeface="Times New Roman" panose="02020603050405020304" pitchFamily="18" charset="0"/>
              </a:rPr>
              <a:t>Hot young stars.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Conclusions / open questions.</a:t>
            </a: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282825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001963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757613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441825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5750"/>
            <a:ext cx="10115550" cy="332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528638" y="179388"/>
            <a:ext cx="907415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algn="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u="sng"/>
              <a:t>Gas</a:t>
            </a:r>
            <a:r>
              <a:rPr lang="en-US" altLang="en-US"/>
              <a:t> and </a:t>
            </a:r>
            <a:r>
              <a:rPr lang="en-US" altLang="en-US" u="sng"/>
              <a:t>dust</a:t>
            </a:r>
            <a:r>
              <a:rPr lang="en-US" altLang="en-US"/>
              <a:t> in bow shocks of hot stars.</a:t>
            </a:r>
            <a:br>
              <a:rPr lang="en-US" altLang="en-US" sz="3600"/>
            </a:br>
            <a:endParaRPr lang="en-US" altLang="en-US" sz="3600"/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328613" y="1724025"/>
            <a:ext cx="9528175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44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Previously infrared emission associated with hot luminous stars </a:t>
            </a:r>
            <a:br>
              <a:rPr lang="en-US" altLang="en-US" sz="2200">
                <a:latin typeface="Times New Roman" panose="02020603050405020304" pitchFamily="18" charset="0"/>
              </a:rPr>
            </a:br>
            <a:r>
              <a:rPr lang="en-US" altLang="en-US" sz="2200">
                <a:latin typeface="Times New Roman" panose="02020603050405020304" pitchFamily="18" charset="0"/>
              </a:rPr>
              <a:t>(ex. α Cam, ζ Oph, τ Cma) as well as the RSG α Ori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123825" y="5702300"/>
            <a:ext cx="10763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200">
                <a:solidFill>
                  <a:srgbClr val="FFFFFF"/>
                </a:solidFill>
                <a:latin typeface="AntykwaTorunska" charset="0"/>
              </a:rPr>
              <a:t>α Cam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5750"/>
            <a:ext cx="10115550" cy="332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123825" y="5702300"/>
            <a:ext cx="10763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200">
                <a:solidFill>
                  <a:srgbClr val="FFFFFF"/>
                </a:solidFill>
                <a:latin typeface="AntykwaTorunska" charset="0"/>
              </a:rPr>
              <a:t>α Cam</a:t>
            </a:r>
          </a:p>
        </p:txBody>
      </p:sp>
      <p:grpSp>
        <p:nvGrpSpPr>
          <p:cNvPr id="48132" name="Group 3"/>
          <p:cNvGrpSpPr>
            <a:grpSpLocks/>
          </p:cNvGrpSpPr>
          <p:nvPr/>
        </p:nvGrpSpPr>
        <p:grpSpPr bwMode="auto">
          <a:xfrm>
            <a:off x="3333750" y="2724150"/>
            <a:ext cx="6775450" cy="3494088"/>
            <a:chOff x="2100" y="1716"/>
            <a:chExt cx="4268" cy="2201"/>
          </a:xfrm>
        </p:grpSpPr>
        <p:grpSp>
          <p:nvGrpSpPr>
            <p:cNvPr id="48137" name="Group 4"/>
            <p:cNvGrpSpPr>
              <a:grpSpLocks/>
            </p:cNvGrpSpPr>
            <p:nvPr/>
          </p:nvGrpSpPr>
          <p:grpSpPr bwMode="auto">
            <a:xfrm>
              <a:off x="2100" y="1716"/>
              <a:ext cx="4268" cy="2201"/>
              <a:chOff x="2100" y="1716"/>
              <a:chExt cx="4268" cy="2201"/>
            </a:xfrm>
          </p:grpSpPr>
          <p:sp>
            <p:nvSpPr>
              <p:cNvPr id="48139" name="Rectangle 5"/>
              <p:cNvSpPr>
                <a:spLocks noChangeArrowheads="1"/>
              </p:cNvSpPr>
              <p:nvPr/>
            </p:nvSpPr>
            <p:spPr bwMode="auto">
              <a:xfrm>
                <a:off x="2100" y="1716"/>
                <a:ext cx="4268" cy="220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>
                  <a:cs typeface="Arial Unicode MS" panose="020B0604020202020204" pitchFamily="34" charset="-128"/>
                </a:endParaRPr>
              </a:p>
            </p:txBody>
          </p:sp>
          <p:pic>
            <p:nvPicPr>
              <p:cNvPr id="48140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14"/>
                <a:ext cx="2264" cy="17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8138" name="Text Box 7"/>
            <p:cNvSpPr txBox="1">
              <a:spLocks noChangeArrowheads="1"/>
            </p:cNvSpPr>
            <p:nvPr/>
          </p:nvSpPr>
          <p:spPr bwMode="auto">
            <a:xfrm>
              <a:off x="2364" y="3616"/>
              <a:ext cx="2832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832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500"/>
                <a:t>SHASSA/VTSS survey by Brown &amp; Bomans (2005)</a:t>
              </a:r>
            </a:p>
          </p:txBody>
        </p:sp>
      </p:grpSp>
      <p:sp>
        <p:nvSpPr>
          <p:cNvPr id="48133" name="Text Box 8"/>
          <p:cNvSpPr txBox="1">
            <a:spLocks noChangeArrowheads="1"/>
          </p:cNvSpPr>
          <p:nvPr/>
        </p:nvSpPr>
        <p:spPr bwMode="auto">
          <a:xfrm>
            <a:off x="7250113" y="3203575"/>
            <a:ext cx="2598737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REQUIRED: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u="sng">
                <a:latin typeface="Times New Roman" panose="02020603050405020304" pitchFamily="18" charset="0"/>
              </a:rPr>
              <a:t>supersonic</a:t>
            </a:r>
            <a:r>
              <a:rPr lang="en-US" altLang="en-US" sz="1800">
                <a:latin typeface="Times New Roman" panose="02020603050405020304" pitchFamily="18" charset="0"/>
              </a:rPr>
              <a:t> moving star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in </a:t>
            </a:r>
            <a:r>
              <a:rPr lang="en-US" altLang="en-US" sz="1800" u="sng">
                <a:latin typeface="Times New Roman" panose="02020603050405020304" pitchFamily="18" charset="0"/>
              </a:rPr>
              <a:t>diffuse ISM</a:t>
            </a:r>
            <a:r>
              <a:rPr lang="en-US" altLang="en-US" sz="1800">
                <a:latin typeface="Times New Roman" panose="02020603050405020304" pitchFamily="18" charset="0"/>
              </a:rPr>
              <a:t> (not too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tenuous) with a (not too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weak) stellar </a:t>
            </a:r>
            <a:r>
              <a:rPr lang="en-US" altLang="en-US" sz="1800" u="sng">
                <a:latin typeface="Times New Roman" panose="02020603050405020304" pitchFamily="18" charset="0"/>
              </a:rPr>
              <a:t>wind</a:t>
            </a:r>
            <a:r>
              <a:rPr lang="en-US" altLang="en-US" sz="180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8134" name="Text Box 9"/>
          <p:cNvSpPr txBox="1">
            <a:spLocks noChangeArrowheads="1"/>
          </p:cNvSpPr>
          <p:nvPr/>
        </p:nvSpPr>
        <p:spPr bwMode="auto">
          <a:xfrm>
            <a:off x="7250113" y="4879975"/>
            <a:ext cx="3109912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ISM conditions crucial!</a:t>
            </a:r>
          </a:p>
        </p:txBody>
      </p:sp>
      <p:sp>
        <p:nvSpPr>
          <p:cNvPr id="48135" name="Text Box 10"/>
          <p:cNvSpPr txBox="1">
            <a:spLocks noChangeArrowheads="1"/>
          </p:cNvSpPr>
          <p:nvPr/>
        </p:nvSpPr>
        <p:spPr bwMode="auto">
          <a:xfrm>
            <a:off x="528638" y="179388"/>
            <a:ext cx="907415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algn="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u="sng"/>
              <a:t>Gas</a:t>
            </a:r>
            <a:r>
              <a:rPr lang="en-US" altLang="en-US"/>
              <a:t> and </a:t>
            </a:r>
            <a:r>
              <a:rPr lang="en-US" altLang="en-US" u="sng"/>
              <a:t>dust</a:t>
            </a:r>
            <a:r>
              <a:rPr lang="en-US" altLang="en-US"/>
              <a:t> in bow shocks of hot stars.</a:t>
            </a:r>
            <a:br>
              <a:rPr lang="en-US" altLang="en-US" sz="3600"/>
            </a:br>
            <a:endParaRPr lang="en-US" altLang="en-US" sz="3600"/>
          </a:p>
        </p:txBody>
      </p:sp>
      <p:sp>
        <p:nvSpPr>
          <p:cNvPr id="48136" name="Text Box 11"/>
          <p:cNvSpPr txBox="1">
            <a:spLocks noChangeArrowheads="1"/>
          </p:cNvSpPr>
          <p:nvPr/>
        </p:nvSpPr>
        <p:spPr bwMode="auto">
          <a:xfrm>
            <a:off x="328613" y="1724025"/>
            <a:ext cx="9528175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44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Previously infrared emission associated with hot luminous stars </a:t>
            </a:r>
            <a:br>
              <a:rPr lang="en-US" altLang="en-US" sz="2200">
                <a:latin typeface="Times New Roman" panose="02020603050405020304" pitchFamily="18" charset="0"/>
              </a:rPr>
            </a:br>
            <a:r>
              <a:rPr lang="en-US" altLang="en-US" sz="2200">
                <a:latin typeface="Times New Roman" panose="02020603050405020304" pitchFamily="18" charset="0"/>
              </a:rPr>
              <a:t>(ex. α Cam, ζ Oph, τ Cma) as well as the RSG α Ori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5750"/>
            <a:ext cx="10115550" cy="332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123825" y="5702300"/>
            <a:ext cx="10763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200">
                <a:solidFill>
                  <a:srgbClr val="FFFFFF"/>
                </a:solidFill>
                <a:latin typeface="AntykwaTorunska" charset="0"/>
              </a:rPr>
              <a:t>α Cam</a:t>
            </a:r>
          </a:p>
        </p:txBody>
      </p:sp>
      <p:grpSp>
        <p:nvGrpSpPr>
          <p:cNvPr id="50180" name="Group 3"/>
          <p:cNvGrpSpPr>
            <a:grpSpLocks/>
          </p:cNvGrpSpPr>
          <p:nvPr/>
        </p:nvGrpSpPr>
        <p:grpSpPr bwMode="auto">
          <a:xfrm>
            <a:off x="3333750" y="2724150"/>
            <a:ext cx="6775450" cy="3494088"/>
            <a:chOff x="2100" y="1716"/>
            <a:chExt cx="4268" cy="2201"/>
          </a:xfrm>
        </p:grpSpPr>
        <p:grpSp>
          <p:nvGrpSpPr>
            <p:cNvPr id="50186" name="Group 4"/>
            <p:cNvGrpSpPr>
              <a:grpSpLocks/>
            </p:cNvGrpSpPr>
            <p:nvPr/>
          </p:nvGrpSpPr>
          <p:grpSpPr bwMode="auto">
            <a:xfrm>
              <a:off x="2100" y="1716"/>
              <a:ext cx="4268" cy="2201"/>
              <a:chOff x="2100" y="1716"/>
              <a:chExt cx="4268" cy="2201"/>
            </a:xfrm>
          </p:grpSpPr>
          <p:sp>
            <p:nvSpPr>
              <p:cNvPr id="50188" name="Rectangle 5"/>
              <p:cNvSpPr>
                <a:spLocks noChangeArrowheads="1"/>
              </p:cNvSpPr>
              <p:nvPr/>
            </p:nvSpPr>
            <p:spPr bwMode="auto">
              <a:xfrm>
                <a:off x="2100" y="1716"/>
                <a:ext cx="4268" cy="220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>
                  <a:cs typeface="Arial Unicode MS" panose="020B0604020202020204" pitchFamily="34" charset="-128"/>
                </a:endParaRPr>
              </a:p>
            </p:txBody>
          </p:sp>
          <p:pic>
            <p:nvPicPr>
              <p:cNvPr id="50189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14"/>
                <a:ext cx="2264" cy="17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0187" name="Text Box 7"/>
            <p:cNvSpPr txBox="1">
              <a:spLocks noChangeArrowheads="1"/>
            </p:cNvSpPr>
            <p:nvPr/>
          </p:nvSpPr>
          <p:spPr bwMode="auto">
            <a:xfrm>
              <a:off x="2364" y="3616"/>
              <a:ext cx="2832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832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500"/>
                <a:t>SHASSA/VTSS survey by Brown &amp; Bomans (2005)</a:t>
              </a:r>
            </a:p>
          </p:txBody>
        </p:sp>
      </p:grpSp>
      <p:sp>
        <p:nvSpPr>
          <p:cNvPr id="50181" name="Text Box 8"/>
          <p:cNvSpPr txBox="1">
            <a:spLocks noChangeArrowheads="1"/>
          </p:cNvSpPr>
          <p:nvPr/>
        </p:nvSpPr>
        <p:spPr bwMode="auto">
          <a:xfrm>
            <a:off x="7250113" y="3203575"/>
            <a:ext cx="2598737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REQUIRED: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u="sng">
                <a:latin typeface="Times New Roman" panose="02020603050405020304" pitchFamily="18" charset="0"/>
              </a:rPr>
              <a:t>supersonic</a:t>
            </a:r>
            <a:r>
              <a:rPr lang="en-US" altLang="en-US" sz="1800">
                <a:latin typeface="Times New Roman" panose="02020603050405020304" pitchFamily="18" charset="0"/>
              </a:rPr>
              <a:t> moving star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in </a:t>
            </a:r>
            <a:r>
              <a:rPr lang="en-US" altLang="en-US" sz="1800" u="sng">
                <a:latin typeface="Times New Roman" panose="02020603050405020304" pitchFamily="18" charset="0"/>
              </a:rPr>
              <a:t>diffuse ISM</a:t>
            </a:r>
            <a:r>
              <a:rPr lang="en-US" altLang="en-US" sz="1800">
                <a:latin typeface="Times New Roman" panose="02020603050405020304" pitchFamily="18" charset="0"/>
              </a:rPr>
              <a:t> (not too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tenuous) with a (not too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weak) stellar </a:t>
            </a:r>
            <a:r>
              <a:rPr lang="en-US" altLang="en-US" sz="1800" u="sng">
                <a:latin typeface="Times New Roman" panose="02020603050405020304" pitchFamily="18" charset="0"/>
              </a:rPr>
              <a:t>wind</a:t>
            </a:r>
            <a:r>
              <a:rPr lang="en-US" altLang="en-US" sz="180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0182" name="Text Box 9"/>
          <p:cNvSpPr txBox="1">
            <a:spLocks noChangeArrowheads="1"/>
          </p:cNvSpPr>
          <p:nvPr/>
        </p:nvSpPr>
        <p:spPr bwMode="auto">
          <a:xfrm>
            <a:off x="7250113" y="4879975"/>
            <a:ext cx="3109912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ISM conditions crucial!</a:t>
            </a:r>
          </a:p>
        </p:txBody>
      </p:sp>
      <p:sp>
        <p:nvSpPr>
          <p:cNvPr id="50183" name="Text Box 10"/>
          <p:cNvSpPr txBox="1">
            <a:spLocks noChangeArrowheads="1"/>
          </p:cNvSpPr>
          <p:nvPr/>
        </p:nvSpPr>
        <p:spPr bwMode="auto">
          <a:xfrm>
            <a:off x="528638" y="179388"/>
            <a:ext cx="9074150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algn="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u="sng"/>
              <a:t>Gas</a:t>
            </a:r>
            <a:r>
              <a:rPr lang="en-US" altLang="en-US"/>
              <a:t> and </a:t>
            </a:r>
            <a:r>
              <a:rPr lang="en-US" altLang="en-US" u="sng"/>
              <a:t>dust</a:t>
            </a:r>
            <a:r>
              <a:rPr lang="en-US" altLang="en-US"/>
              <a:t> in bow shocks of hot stars.</a:t>
            </a:r>
            <a:br>
              <a:rPr lang="en-US" altLang="en-US" sz="3600"/>
            </a:br>
            <a:endParaRPr lang="en-US" altLang="en-US" sz="3600"/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328613" y="1724025"/>
            <a:ext cx="9528175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44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200">
                <a:latin typeface="Times New Roman" panose="02020603050405020304" pitchFamily="18" charset="0"/>
              </a:rPr>
              <a:t>Previously infrared emission associated with hot luminous stars </a:t>
            </a:r>
            <a:br>
              <a:rPr lang="en-US" altLang="en-US" sz="2200">
                <a:latin typeface="Times New Roman" panose="02020603050405020304" pitchFamily="18" charset="0"/>
              </a:rPr>
            </a:br>
            <a:r>
              <a:rPr lang="en-US" altLang="en-US" sz="2200">
                <a:latin typeface="Times New Roman" panose="02020603050405020304" pitchFamily="18" charset="0"/>
              </a:rPr>
              <a:t>(ex. α Cam, ζ Oph, τ Cma) as well as the RSG α Ori</a:t>
            </a:r>
          </a:p>
        </p:txBody>
      </p:sp>
      <p:sp>
        <p:nvSpPr>
          <p:cNvPr id="50185" name="Text Box 12"/>
          <p:cNvSpPr txBox="1">
            <a:spLocks noChangeArrowheads="1"/>
          </p:cNvSpPr>
          <p:nvPr/>
        </p:nvSpPr>
        <p:spPr bwMode="auto">
          <a:xfrm>
            <a:off x="376238" y="6491288"/>
            <a:ext cx="9415462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Van Buren &amp; McCray 1998, Van Buren et al. 1995, Noriega-Crespo et al. 1997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New WISE survey of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bow shocks (10-15%) runaway stars</a:t>
            </a:r>
            <a:r>
              <a:rPr lang="en-US" altLang="en-US" sz="2000">
                <a:latin typeface="Times New Roman" panose="02020603050405020304" pitchFamily="18" charset="0"/>
              </a:rPr>
              <a:t> presented in Peri+2011, 2015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IRAS detected 31 bow shocks and 27 bubbles/resolved emission out of 188 runaways.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120775"/>
            <a:ext cx="5705475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0" y="120650"/>
            <a:ext cx="99726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/>
              <a:t>BD+43 3654: Herschel PACS (70 &amp; 160 </a:t>
            </a:r>
            <a:r>
              <a:rPr lang="en-US" altLang="en-US">
                <a:cs typeface="AntykwaTorunska Medium" charset="0"/>
              </a:rPr>
              <a:t>μ</a:t>
            </a:r>
            <a:r>
              <a:rPr lang="en-US" altLang="en-US"/>
              <a:t>m).</a:t>
            </a:r>
          </a:p>
        </p:txBody>
      </p:sp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6335713" y="1169988"/>
            <a:ext cx="3757612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6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O4If, L</a:t>
            </a:r>
            <a:r>
              <a:rPr lang="en-US" altLang="en-US" sz="2000" baseline="-33000">
                <a:latin typeface="Times New Roman" panose="02020603050405020304" pitchFamily="18" charset="0"/>
              </a:rPr>
              <a:t>*</a:t>
            </a:r>
            <a:r>
              <a:rPr lang="en-US" altLang="en-US" sz="2000">
                <a:latin typeface="Times New Roman" panose="02020603050405020304" pitchFamily="18" charset="0"/>
              </a:rPr>
              <a:t> = 8.5 10</a:t>
            </a:r>
            <a:r>
              <a:rPr lang="en-US" altLang="en-US" sz="2000" baseline="33000">
                <a:latin typeface="Times New Roman" panose="02020603050405020304" pitchFamily="18" charset="0"/>
              </a:rPr>
              <a:t>5</a:t>
            </a:r>
            <a:r>
              <a:rPr lang="en-US" altLang="en-US" sz="2000">
                <a:latin typeface="Times New Roman" panose="02020603050405020304" pitchFamily="18" charset="0"/>
              </a:rPr>
              <a:t> L</a:t>
            </a:r>
            <a:r>
              <a:rPr lang="en-US" altLang="en-US" sz="2000" baseline="-33000">
                <a:latin typeface="Times New Roman" panose="02020603050405020304" pitchFamily="18" charset="0"/>
              </a:rPr>
              <a:t>sun</a:t>
            </a:r>
            <a:r>
              <a:rPr lang="en-US" altLang="en-US" sz="2000">
                <a:latin typeface="Times New Roman" panose="02020603050405020304" pitchFamily="18" charset="0"/>
              </a:rPr>
              <a:t>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D = 1.45 kpc,  v</a:t>
            </a:r>
            <a:r>
              <a:rPr lang="en-US" altLang="en-US" sz="2000" baseline="-33000">
                <a:latin typeface="Times New Roman" panose="02020603050405020304" pitchFamily="18" charset="0"/>
              </a:rPr>
              <a:t>*</a:t>
            </a:r>
            <a:r>
              <a:rPr lang="en-US" altLang="en-US" sz="2000">
                <a:latin typeface="Times New Roman" panose="02020603050405020304" pitchFamily="18" charset="0"/>
              </a:rPr>
              <a:t> = 77 ± 10 km/s</a:t>
            </a:r>
          </a:p>
        </p:txBody>
      </p:sp>
      <p:sp>
        <p:nvSpPr>
          <p:cNvPr id="52229" name="Oval 4"/>
          <p:cNvSpPr>
            <a:spLocks noChangeArrowheads="1"/>
          </p:cNvSpPr>
          <p:nvPr/>
        </p:nvSpPr>
        <p:spPr bwMode="auto">
          <a:xfrm>
            <a:off x="7645400" y="6337300"/>
            <a:ext cx="36513" cy="3651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cs typeface="Arial Unicode MS" panose="020B0604020202020204" pitchFamily="34" charset="-128"/>
            </a:endParaRPr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6997700" y="2500411"/>
            <a:ext cx="2767013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6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No Hα?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Thickness bow shock: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δ~0.55 R</a:t>
            </a:r>
            <a:r>
              <a:rPr lang="en-US" altLang="en-US" sz="2000" b="1" baseline="-33000" dirty="0">
                <a:latin typeface="Times New Roman" panose="02020603050405020304" pitchFamily="18" charset="0"/>
              </a:rPr>
              <a:t>0</a:t>
            </a:r>
            <a:r>
              <a:rPr lang="en-US" altLang="en-US" sz="2000" dirty="0">
                <a:latin typeface="Times New Roman" panose="02020603050405020304" pitchFamily="18" charset="0"/>
              </a:rPr>
              <a:t> / </a:t>
            </a:r>
            <a:r>
              <a:rPr lang="en-US" altLang="en-US" sz="2000" b="1" dirty="0">
                <a:latin typeface="Times New Roman" panose="02020603050405020304" pitchFamily="18" charset="0"/>
              </a:rPr>
              <a:t>M</a:t>
            </a:r>
            <a:r>
              <a:rPr lang="en-US" altLang="en-US" sz="2000" b="1" baseline="33000" dirty="0">
                <a:latin typeface="Times New Roman" panose="02020603050405020304" pitchFamily="18" charset="0"/>
              </a:rPr>
              <a:t>2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000" b="1" dirty="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Measured: 0.9 pc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→ M ~ 1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→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</a:t>
            </a:r>
            <a:r>
              <a:rPr lang="en-US" altLang="en-US" sz="2000" baseline="-33000" dirty="0" err="1">
                <a:latin typeface="Times New Roman" panose="02020603050405020304" pitchFamily="18" charset="0"/>
              </a:rPr>
              <a:t>sound</a:t>
            </a:r>
            <a:r>
              <a:rPr lang="en-US" altLang="en-US" sz="2000" dirty="0">
                <a:latin typeface="Times New Roman" panose="02020603050405020304" pitchFamily="18" charset="0"/>
              </a:rPr>
              <a:t> ~ v</a:t>
            </a:r>
            <a:r>
              <a:rPr lang="en-US" altLang="en-US" sz="2000" baseline="-33000" dirty="0">
                <a:latin typeface="Times New Roman" panose="02020603050405020304" pitchFamily="18" charset="0"/>
              </a:rPr>
              <a:t>*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→ T</a:t>
            </a:r>
            <a:r>
              <a:rPr lang="en-US" altLang="en-US" sz="2000" baseline="-33000" dirty="0">
                <a:latin typeface="Times New Roman" panose="02020603050405020304" pitchFamily="18" charset="0"/>
              </a:rPr>
              <a:t>ISM</a:t>
            </a:r>
            <a:r>
              <a:rPr lang="en-US" altLang="en-US" sz="2000" dirty="0">
                <a:latin typeface="Times New Roman" panose="02020603050405020304" pitchFamily="18" charset="0"/>
              </a:rPr>
              <a:t> ~ 10</a:t>
            </a:r>
            <a:r>
              <a:rPr lang="en-US" altLang="en-US" sz="2000" baseline="33000" dirty="0">
                <a:latin typeface="Times New Roman" panose="02020603050405020304" pitchFamily="18" charset="0"/>
              </a:rPr>
              <a:t>4 </a:t>
            </a:r>
            <a:r>
              <a:rPr lang="en-US" altLang="en-US" sz="2000" dirty="0">
                <a:latin typeface="Times New Roman" panose="02020603050405020304" pitchFamily="18" charset="0"/>
              </a:rPr>
              <a:t>– 10</a:t>
            </a:r>
            <a:r>
              <a:rPr lang="en-US" altLang="en-US" sz="2000" baseline="33000" dirty="0">
                <a:latin typeface="Times New Roman" panose="02020603050405020304" pitchFamily="18" charset="0"/>
              </a:rPr>
              <a:t>5</a:t>
            </a:r>
            <a:r>
              <a:rPr lang="en-US" altLang="en-US" sz="2000" dirty="0">
                <a:latin typeface="Times New Roman" panose="02020603050405020304" pitchFamily="18" charset="0"/>
              </a:rPr>
              <a:t> K </a:t>
            </a:r>
          </a:p>
        </p:txBody>
      </p:sp>
      <p:sp>
        <p:nvSpPr>
          <p:cNvPr id="52231" name="Text Box 6"/>
          <p:cNvSpPr txBox="1">
            <a:spLocks noChangeArrowheads="1"/>
          </p:cNvSpPr>
          <p:nvPr/>
        </p:nvSpPr>
        <p:spPr bwMode="auto">
          <a:xfrm>
            <a:off x="360363" y="6424613"/>
            <a:ext cx="8418512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For v</a:t>
            </a:r>
            <a:r>
              <a:rPr lang="en-US" altLang="en-US" sz="2000" baseline="-33000">
                <a:latin typeface="Times New Roman" panose="02020603050405020304" pitchFamily="18" charset="0"/>
              </a:rPr>
              <a:t>*</a:t>
            </a:r>
            <a:r>
              <a:rPr lang="en-US" altLang="en-US" sz="2000">
                <a:latin typeface="Times New Roman" panose="02020603050405020304" pitchFamily="18" charset="0"/>
              </a:rPr>
              <a:t> &lt; 125 km/s → bow shock is isothermal &amp; gas compress by factor Mach</a:t>
            </a:r>
            <a:r>
              <a:rPr lang="en-US" altLang="en-US" sz="2000" baseline="33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2232" name="Text Box 7"/>
          <p:cNvSpPr txBox="1">
            <a:spLocks noChangeArrowheads="1"/>
          </p:cNvSpPr>
          <p:nvPr/>
        </p:nvSpPr>
        <p:spPr bwMode="auto">
          <a:xfrm>
            <a:off x="379413" y="6764338"/>
            <a:ext cx="72596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</a:rPr>
              <a:t>width of the </a:t>
            </a:r>
            <a:r>
              <a:rPr lang="en-US" altLang="en-US" sz="2000" b="1" u="sng" dirty="0">
                <a:latin typeface="Times New Roman" panose="02020603050405020304" pitchFamily="18" charset="0"/>
              </a:rPr>
              <a:t>gas</a:t>
            </a:r>
            <a:r>
              <a:rPr lang="en-US" altLang="en-US" sz="2000" b="1" dirty="0">
                <a:latin typeface="Times New Roman" panose="02020603050405020304" pitchFamily="18" charset="0"/>
              </a:rPr>
              <a:t> interaction region ~ R</a:t>
            </a:r>
            <a:r>
              <a:rPr lang="en-US" altLang="en-US" sz="2000" b="1" baseline="-33000" dirty="0">
                <a:latin typeface="Times New Roman" panose="02020603050405020304" pitchFamily="18" charset="0"/>
              </a:rPr>
              <a:t>0 </a:t>
            </a:r>
            <a:r>
              <a:rPr lang="en-US" altLang="en-US" sz="2000" b="1" dirty="0">
                <a:latin typeface="Times New Roman" panose="02020603050405020304" pitchFamily="18" charset="0"/>
              </a:rPr>
              <a:t>/ M</a:t>
            </a:r>
            <a:r>
              <a:rPr lang="en-US" altLang="en-US" sz="2000" b="1" baseline="33000" dirty="0">
                <a:latin typeface="Times New Roman" panose="02020603050405020304" pitchFamily="18" charset="0"/>
              </a:rPr>
              <a:t>2 </a:t>
            </a:r>
            <a:r>
              <a:rPr lang="en-US" altLang="en-US" sz="1600" dirty="0">
                <a:latin typeface="Times New Roman" panose="02020603050405020304" pitchFamily="18" charset="0"/>
              </a:rPr>
              <a:t>(</a:t>
            </a:r>
            <a:r>
              <a:rPr lang="en-US" altLang="en-US" sz="1600" dirty="0" err="1">
                <a:latin typeface="Times New Roman" panose="02020603050405020304" pitchFamily="18" charset="0"/>
              </a:rPr>
              <a:t>Blondin</a:t>
            </a:r>
            <a:r>
              <a:rPr lang="en-US" altLang="en-US" sz="1600" dirty="0">
                <a:latin typeface="Times New Roman" panose="02020603050405020304" pitchFamily="18" charset="0"/>
              </a:rPr>
              <a:t> &amp; </a:t>
            </a:r>
            <a:r>
              <a:rPr lang="en-US" altLang="en-US" sz="1600" dirty="0" err="1">
                <a:latin typeface="Times New Roman" panose="02020603050405020304" pitchFamily="18" charset="0"/>
              </a:rPr>
              <a:t>Koerwer</a:t>
            </a:r>
            <a:r>
              <a:rPr lang="en-US" altLang="en-US" sz="1600" dirty="0">
                <a:latin typeface="Times New Roman" panose="02020603050405020304" pitchFamily="18" charset="0"/>
              </a:rPr>
              <a:t> 1998)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120775"/>
            <a:ext cx="5705475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0" y="120650"/>
            <a:ext cx="9972675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/>
              <a:t>BD+43 3654: Model parameters</a:t>
            </a: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7645400" y="6337300"/>
            <a:ext cx="36513" cy="3651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cs typeface="Arial Unicode MS" panose="020B0604020202020204" pitchFamily="34" charset="-128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6048375" y="1547813"/>
            <a:ext cx="4032250" cy="538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altLang="en-US" sz="2400" i="1">
                <a:latin typeface="Times New Roman" panose="02020603050405020304" pitchFamily="18" charset="0"/>
              </a:rPr>
              <a:t>Ṁ</a:t>
            </a:r>
            <a:r>
              <a:rPr lang="nl-NL" altLang="en-US" sz="2400">
                <a:latin typeface="Times New Roman" panose="02020603050405020304" pitchFamily="18" charset="0"/>
              </a:rPr>
              <a:t>  = 1.0x10</a:t>
            </a:r>
            <a:r>
              <a:rPr lang="nl-NL" altLang="en-US" sz="2400" baseline="30000">
                <a:latin typeface="Times New Roman" panose="02020603050405020304" pitchFamily="18" charset="0"/>
              </a:rPr>
              <a:t>-5</a:t>
            </a:r>
            <a:r>
              <a:rPr lang="nl-NL" altLang="en-US" sz="2400">
                <a:latin typeface="Times New Roman" panose="02020603050405020304" pitchFamily="18" charset="0"/>
              </a:rPr>
              <a:t> M</a:t>
            </a:r>
            <a:r>
              <a:rPr lang="nl-NL" altLang="en-US" sz="2400" baseline="-25000">
                <a:latin typeface="Times New Roman" panose="02020603050405020304" pitchFamily="18" charset="0"/>
              </a:rPr>
              <a:t>ʘ</a:t>
            </a:r>
            <a:r>
              <a:rPr lang="nl-NL" altLang="en-US" sz="2400">
                <a:latin typeface="Times New Roman" panose="02020603050405020304" pitchFamily="18" charset="0"/>
              </a:rPr>
              <a:t>/yr</a:t>
            </a:r>
          </a:p>
          <a:p>
            <a:pPr eaLnBrk="1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altLang="en-US" sz="2400" i="1">
                <a:latin typeface="Times New Roman" panose="02020603050405020304" pitchFamily="18" charset="0"/>
              </a:rPr>
              <a:t>v</a:t>
            </a:r>
            <a:r>
              <a:rPr lang="nl-BE" altLang="en-US" sz="2400" baseline="-25000">
                <a:latin typeface="Times New Roman" panose="02020603050405020304" pitchFamily="18" charset="0"/>
              </a:rPr>
              <a:t>wind</a:t>
            </a:r>
            <a:r>
              <a:rPr lang="nl-BE" altLang="en-US" sz="2400">
                <a:latin typeface="Times New Roman" panose="02020603050405020304" pitchFamily="18" charset="0"/>
              </a:rPr>
              <a:t> = 2300 km/s</a:t>
            </a:r>
          </a:p>
          <a:p>
            <a:pPr eaLnBrk="1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altLang="en-US" sz="2400" i="1">
                <a:latin typeface="Times New Roman" panose="02020603050405020304" pitchFamily="18" charset="0"/>
              </a:rPr>
              <a:t>v</a:t>
            </a:r>
            <a:r>
              <a:rPr lang="ru-RU" altLang="en-US" sz="2400" i="1" baseline="-25000">
                <a:latin typeface="Times New Roman" panose="02020603050405020304" pitchFamily="18" charset="0"/>
              </a:rPr>
              <a:t>star</a:t>
            </a:r>
            <a:r>
              <a:rPr lang="nl-BE" altLang="en-US" sz="2400">
                <a:latin typeface="Times New Roman" panose="02020603050405020304" pitchFamily="18" charset="0"/>
              </a:rPr>
              <a:t> = 77 km/s</a:t>
            </a:r>
          </a:p>
          <a:p>
            <a:pPr eaLnBrk="1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altLang="en-US" sz="2400" i="1">
                <a:latin typeface="Times New Roman" panose="02020603050405020304" pitchFamily="18" charset="0"/>
              </a:rPr>
              <a:t>n</a:t>
            </a:r>
            <a:r>
              <a:rPr lang="nl-BE" altLang="en-US" sz="2400" baseline="-25000">
                <a:latin typeface="Times New Roman" panose="02020603050405020304" pitchFamily="18" charset="0"/>
              </a:rPr>
              <a:t>ISM</a:t>
            </a:r>
            <a:r>
              <a:rPr lang="nl-BE" altLang="en-US" sz="2400">
                <a:latin typeface="Times New Roman" panose="02020603050405020304" pitchFamily="18" charset="0"/>
              </a:rPr>
              <a:t> = 2 #/cm</a:t>
            </a:r>
            <a:r>
              <a:rPr lang="nl-BE" altLang="en-US" sz="2400" baseline="30000">
                <a:latin typeface="Times New Roman" panose="02020603050405020304" pitchFamily="18" charset="0"/>
              </a:rPr>
              <a:t>3</a:t>
            </a:r>
          </a:p>
          <a:p>
            <a:pPr eaLnBrk="1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altLang="en-US" sz="2400">
                <a:latin typeface="Times New Roman" panose="02020603050405020304" pitchFamily="18" charset="0"/>
              </a:rPr>
              <a:t>T</a:t>
            </a:r>
            <a:r>
              <a:rPr lang="nl-BE" altLang="en-US" sz="2400" baseline="-25000">
                <a:latin typeface="Times New Roman" panose="02020603050405020304" pitchFamily="18" charset="0"/>
              </a:rPr>
              <a:t>ISM</a:t>
            </a:r>
            <a:r>
              <a:rPr lang="nl-BE" altLang="en-US" sz="2400">
                <a:latin typeface="Times New Roman" panose="02020603050405020304" pitchFamily="18" charset="0"/>
              </a:rPr>
              <a:t> = 10,000 K (photo-ionized)</a:t>
            </a:r>
          </a:p>
          <a:p>
            <a:pPr eaLnBrk="1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altLang="en-US" sz="2400">
              <a:latin typeface="Times New Roman" panose="02020603050405020304" pitchFamily="18" charset="0"/>
            </a:endParaRPr>
          </a:p>
          <a:p>
            <a:pPr eaLnBrk="1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altLang="en-US" sz="2400">
                <a:latin typeface="Times New Roman" panose="02020603050405020304" pitchFamily="18" charset="0"/>
              </a:rPr>
              <a:t>Dust only in ISM (3 species)</a:t>
            </a:r>
          </a:p>
          <a:p>
            <a:pPr eaLnBrk="1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altLang="en-US" sz="2400">
                <a:latin typeface="Times New Roman" panose="02020603050405020304" pitchFamily="18" charset="0"/>
              </a:rPr>
              <a:t>Dust treated as pressure-less gas</a:t>
            </a:r>
          </a:p>
          <a:p>
            <a:pPr eaLnBrk="1"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altLang="en-US" sz="2400">
                <a:latin typeface="Times New Roman" panose="02020603050405020304" pitchFamily="18" charset="0"/>
              </a:rPr>
              <a:t>Dust and Gas linked through the drag-force</a:t>
            </a:r>
            <a:endParaRPr lang="nl-BE" altLang="en-US" sz="2400" baseline="30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cs typeface="Arial Unicode MS" panose="020B0604020202020204" pitchFamily="34" charset="-128"/>
            </a:endParaRP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335713" y="2049463"/>
            <a:ext cx="3448050" cy="341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38138" indent="-338138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95338" algn="l"/>
                <a:tab pos="1252538" algn="l"/>
                <a:tab pos="1709738" algn="l"/>
                <a:tab pos="2166938" algn="l"/>
                <a:tab pos="2624138" algn="l"/>
                <a:tab pos="3081338" algn="l"/>
                <a:tab pos="3538538" algn="l"/>
                <a:tab pos="3995738" algn="l"/>
                <a:tab pos="4452938" algn="l"/>
                <a:tab pos="4910138" algn="l"/>
                <a:tab pos="5367338" algn="l"/>
                <a:tab pos="5824538" algn="l"/>
                <a:tab pos="6281738" algn="l"/>
                <a:tab pos="6738938" algn="l"/>
                <a:tab pos="7196138" algn="l"/>
                <a:tab pos="7653338" algn="l"/>
                <a:tab pos="8110538" algn="l"/>
                <a:tab pos="8567738" algn="l"/>
                <a:tab pos="9024938" algn="l"/>
                <a:tab pos="94821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altLang="en-US" sz="2200">
                <a:latin typeface="Times New Roman" panose="02020603050405020304" pitchFamily="18" charset="0"/>
              </a:rPr>
              <a:t>The ISM is the only source of dust </a:t>
            </a:r>
            <a:br>
              <a:rPr lang="nl-BE" altLang="en-US" sz="2200">
                <a:latin typeface="Times New Roman" panose="02020603050405020304" pitchFamily="18" charset="0"/>
              </a:rPr>
            </a:br>
            <a:r>
              <a:rPr lang="nl-BE" altLang="en-US" sz="2200">
                <a:latin typeface="Times New Roman" panose="02020603050405020304" pitchFamily="18" charset="0"/>
              </a:rPr>
              <a:t>(the stellar wind is too </a:t>
            </a:r>
            <a:br>
              <a:rPr lang="nl-BE" altLang="en-US" sz="2200">
                <a:latin typeface="Times New Roman" panose="02020603050405020304" pitchFamily="18" charset="0"/>
              </a:rPr>
            </a:br>
            <a:r>
              <a:rPr lang="nl-BE" altLang="en-US" sz="2200">
                <a:latin typeface="Times New Roman" panose="02020603050405020304" pitchFamily="18" charset="0"/>
              </a:rPr>
              <a:t>hot for dust-formation)</a:t>
            </a:r>
          </a:p>
          <a:p>
            <a:pPr eaLnBrk="1"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altLang="en-US" sz="2200">
                <a:latin typeface="Times New Roman" panose="02020603050405020304" pitchFamily="18" charset="0"/>
              </a:rPr>
              <a:t>Dust distribution changes over time</a:t>
            </a:r>
          </a:p>
          <a:p>
            <a:pPr eaLnBrk="1"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altLang="en-US" sz="2200">
                <a:latin typeface="Times New Roman" panose="02020603050405020304" pitchFamily="18" charset="0"/>
              </a:rPr>
              <a:t>Dust layer is much thicker than the gas-shell</a:t>
            </a:r>
          </a:p>
          <a:p>
            <a:pPr eaLnBrk="1">
              <a:spcBef>
                <a:spcPts val="55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BE" altLang="en-US" sz="2200">
                <a:latin typeface="Times New Roman" panose="02020603050405020304" pitchFamily="18" charset="0"/>
              </a:rPr>
              <a:t>Clear “sorting” effect based on grain-size</a:t>
            </a:r>
          </a:p>
        </p:txBody>
      </p:sp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182563" y="179388"/>
            <a:ext cx="9783762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/>
              <a:t>BD+43 3654: Simulation including three dust-species</a:t>
            </a:r>
          </a:p>
        </p:txBody>
      </p:sp>
      <p:pic>
        <p:nvPicPr>
          <p:cNvPr id="2" name="O4star_warmISM_D_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798" y="1115541"/>
            <a:ext cx="6123658" cy="573468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4144963" y="327025"/>
            <a:ext cx="17907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3600"/>
              <a:t>Outline.</a:t>
            </a: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1173163" y="1933575"/>
            <a:ext cx="7643812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304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Concept of bow shocks.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Cool old stars.</a:t>
            </a:r>
            <a:br>
              <a:rPr lang="en-US" altLang="en-US" sz="2600">
                <a:latin typeface="Times New Roman" panose="02020603050405020304" pitchFamily="18" charset="0"/>
              </a:rPr>
            </a:br>
            <a:endParaRPr lang="en-US" altLang="en-US" sz="2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Hot young stars.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 b="1">
                <a:solidFill>
                  <a:srgbClr val="FF3333"/>
                </a:solidFill>
                <a:latin typeface="Times New Roman" panose="02020603050405020304" pitchFamily="18" charset="0"/>
              </a:rPr>
              <a:t>Conclusions / open questions.</a:t>
            </a:r>
          </a:p>
        </p:txBody>
      </p:sp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282825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001963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757613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441825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 txBox="1">
            <a:spLocks noChangeArrowheads="1"/>
          </p:cNvSpPr>
          <p:nvPr/>
        </p:nvSpPr>
        <p:spPr bwMode="auto">
          <a:xfrm>
            <a:off x="460375" y="0"/>
            <a:ext cx="907415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/>
              <a:t>Main conclusions &amp; outlook.</a:t>
            </a:r>
          </a:p>
        </p:txBody>
      </p:sp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328613" y="1230313"/>
            <a:ext cx="9678987" cy="3017837"/>
            <a:chOff x="207" y="775"/>
            <a:chExt cx="6097" cy="1901"/>
          </a:xfrm>
        </p:grpSpPr>
        <p:sp>
          <p:nvSpPr>
            <p:cNvPr id="60429" name="Text Box 3"/>
            <p:cNvSpPr txBox="1">
              <a:spLocks noChangeArrowheads="1"/>
            </p:cNvSpPr>
            <p:nvPr/>
          </p:nvSpPr>
          <p:spPr bwMode="auto">
            <a:xfrm>
              <a:off x="588" y="775"/>
              <a:ext cx="5715" cy="1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5840" rIns="0" bIns="0" anchor="ctr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/>
                <a:t>Herschel demonstrated the</a:t>
              </a:r>
              <a:r>
                <a:rPr lang="en-US" altLang="en-US" sz="1800" u="sng">
                  <a:solidFill>
                    <a:srgbClr val="008000"/>
                  </a:solidFill>
                </a:rPr>
                <a:t> ubiquitous occurrence of dusty asterospheres around</a:t>
              </a:r>
              <a:br>
                <a:rPr lang="en-US" altLang="en-US" sz="1800" u="sng">
                  <a:solidFill>
                    <a:srgbClr val="008000"/>
                  </a:solidFill>
                </a:rPr>
              </a:br>
              <a:r>
                <a:rPr lang="en-US" altLang="en-US" sz="1800" u="sng">
                  <a:solidFill>
                    <a:srgbClr val="008000"/>
                  </a:solidFill>
                </a:rPr>
                <a:t>AGB stars</a:t>
              </a:r>
              <a:r>
                <a:rPr lang="en-US" altLang="en-US" sz="1800"/>
                <a:t> (including resolving KH and RT </a:t>
              </a:r>
              <a:r>
                <a:rPr lang="en-US" altLang="en-US" sz="1800" u="sng">
                  <a:solidFill>
                    <a:srgbClr val="008000"/>
                  </a:solidFill>
                </a:rPr>
                <a:t>instabilities</a:t>
              </a:r>
              <a:r>
                <a:rPr lang="en-US" altLang="en-US" sz="1800"/>
                <a:t>!)</a:t>
              </a:r>
              <a:br>
                <a:rPr lang="en-US" altLang="en-US" sz="1800"/>
              </a:br>
              <a:br>
                <a:rPr lang="en-US" altLang="en-US" sz="1800"/>
              </a:br>
              <a:r>
                <a:rPr lang="en-US" altLang="en-US" sz="1800"/>
                <a:t>→ Independent tools to </a:t>
              </a:r>
              <a:r>
                <a:rPr lang="en-US" altLang="en-US" sz="1800" u="sng">
                  <a:solidFill>
                    <a:srgbClr val="008000"/>
                  </a:solidFill>
                </a:rPr>
                <a:t>estimate stellar and/or interstellar parameters</a:t>
              </a:r>
              <a:r>
                <a:rPr lang="en-US" altLang="en-US" sz="1800"/>
                <a:t>.</a:t>
              </a:r>
              <a:br>
                <a:rPr lang="en-US" altLang="en-US" sz="1800"/>
              </a:br>
              <a:endParaRPr lang="en-US" altLang="en-US" sz="1800"/>
            </a:p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/>
                <a:t>→ Shape affected by </a:t>
              </a:r>
              <a:r>
                <a:rPr lang="en-US" altLang="en-US" sz="1800" u="sng">
                  <a:solidFill>
                    <a:srgbClr val="008000"/>
                  </a:solidFill>
                </a:rPr>
                <a:t>binarity</a:t>
              </a:r>
              <a:r>
                <a:rPr lang="en-US" altLang="en-US" sz="1800"/>
                <a:t> and </a:t>
              </a:r>
              <a:r>
                <a:rPr lang="en-US" altLang="en-US" sz="1800" u="sng">
                  <a:solidFill>
                    <a:srgbClr val="008000"/>
                  </a:solidFill>
                </a:rPr>
                <a:t>magnetic field</a:t>
              </a:r>
              <a:r>
                <a:rPr lang="en-US" altLang="en-US" sz="1800">
                  <a:solidFill>
                    <a:srgbClr val="008000"/>
                  </a:solidFill>
                </a:rPr>
                <a:t>.</a:t>
              </a:r>
              <a:br>
                <a:rPr lang="en-US" altLang="en-US" sz="1800">
                  <a:solidFill>
                    <a:srgbClr val="008000"/>
                  </a:solidFill>
                </a:rPr>
              </a:br>
              <a:br>
                <a:rPr lang="en-US" altLang="en-US" sz="1800">
                  <a:solidFill>
                    <a:srgbClr val="008000"/>
                  </a:solidFill>
                </a:rPr>
              </a:br>
              <a:r>
                <a:rPr lang="en-US" altLang="en-US" sz="1800"/>
                <a:t>→ Shells related to  </a:t>
              </a:r>
              <a:r>
                <a:rPr lang="en-US" altLang="en-US" sz="1800" u="sng">
                  <a:solidFill>
                    <a:srgbClr val="008000"/>
                  </a:solidFill>
                </a:rPr>
                <a:t>circumstellar chemistry </a:t>
              </a:r>
              <a:r>
                <a:rPr lang="en-US" altLang="en-US" sz="1800"/>
                <a:t>(thermal pulse history).</a:t>
              </a:r>
              <a:br>
                <a:rPr lang="en-US" altLang="en-US" sz="1800"/>
              </a:br>
              <a:br>
                <a:rPr lang="en-US" altLang="en-US" sz="1800"/>
              </a:br>
              <a:r>
                <a:rPr lang="en-US" altLang="en-US" sz="1800"/>
                <a:t>→ ISM dust mass ~1 to 25 % for evolved stars and ~100% for O/B stars.</a:t>
              </a:r>
            </a:p>
            <a:p>
              <a:pPr eaLnBrk="1">
                <a:spcAft>
                  <a:spcPct val="0"/>
                </a:spcAft>
                <a:buClrTx/>
                <a:buFontTx/>
                <a:buNone/>
              </a:pPr>
              <a:endParaRPr lang="en-US" altLang="en-US" sz="1800"/>
            </a:p>
          </p:txBody>
        </p:sp>
        <p:pic>
          <p:nvPicPr>
            <p:cNvPr id="6043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" y="846"/>
              <a:ext cx="223" cy="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35845" name="Group 5"/>
          <p:cNvGrpSpPr>
            <a:grpSpLocks/>
          </p:cNvGrpSpPr>
          <p:nvPr/>
        </p:nvGrpSpPr>
        <p:grpSpPr bwMode="auto">
          <a:xfrm>
            <a:off x="328613" y="4321175"/>
            <a:ext cx="9332912" cy="641350"/>
            <a:chOff x="207" y="2722"/>
            <a:chExt cx="5879" cy="404"/>
          </a:xfrm>
        </p:grpSpPr>
        <p:sp>
          <p:nvSpPr>
            <p:cNvPr id="60427" name="Text Box 6"/>
            <p:cNvSpPr txBox="1">
              <a:spLocks noChangeArrowheads="1"/>
            </p:cNvSpPr>
            <p:nvPr/>
          </p:nvSpPr>
          <p:spPr bwMode="auto">
            <a:xfrm>
              <a:off x="253" y="2722"/>
              <a:ext cx="5832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 marL="741363" indent="-282575"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41363" algn="l"/>
                  <a:tab pos="1198563" algn="l"/>
                  <a:tab pos="1655763" algn="l"/>
                  <a:tab pos="2112963" algn="l"/>
                  <a:tab pos="2570163" algn="l"/>
                  <a:tab pos="3027363" algn="l"/>
                  <a:tab pos="3484563" algn="l"/>
                  <a:tab pos="3941763" algn="l"/>
                  <a:tab pos="4398963" algn="l"/>
                  <a:tab pos="4856163" algn="l"/>
                  <a:tab pos="5313363" algn="l"/>
                  <a:tab pos="5770563" algn="l"/>
                  <a:tab pos="6227763" algn="l"/>
                  <a:tab pos="6684963" algn="l"/>
                  <a:tab pos="7142163" algn="l"/>
                  <a:tab pos="7599363" algn="l"/>
                  <a:tab pos="8056563" algn="l"/>
                  <a:tab pos="8513763" algn="l"/>
                  <a:tab pos="8970963" algn="l"/>
                  <a:tab pos="9428163" algn="l"/>
                  <a:tab pos="9885363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41363" algn="l"/>
                  <a:tab pos="1198563" algn="l"/>
                  <a:tab pos="1655763" algn="l"/>
                  <a:tab pos="2112963" algn="l"/>
                  <a:tab pos="2570163" algn="l"/>
                  <a:tab pos="3027363" algn="l"/>
                  <a:tab pos="3484563" algn="l"/>
                  <a:tab pos="3941763" algn="l"/>
                  <a:tab pos="4398963" algn="l"/>
                  <a:tab pos="4856163" algn="l"/>
                  <a:tab pos="5313363" algn="l"/>
                  <a:tab pos="5770563" algn="l"/>
                  <a:tab pos="6227763" algn="l"/>
                  <a:tab pos="6684963" algn="l"/>
                  <a:tab pos="7142163" algn="l"/>
                  <a:tab pos="7599363" algn="l"/>
                  <a:tab pos="8056563" algn="l"/>
                  <a:tab pos="8513763" algn="l"/>
                  <a:tab pos="8970963" algn="l"/>
                  <a:tab pos="9428163" algn="l"/>
                  <a:tab pos="9885363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41363" algn="l"/>
                  <a:tab pos="1198563" algn="l"/>
                  <a:tab pos="1655763" algn="l"/>
                  <a:tab pos="2112963" algn="l"/>
                  <a:tab pos="2570163" algn="l"/>
                  <a:tab pos="3027363" algn="l"/>
                  <a:tab pos="3484563" algn="l"/>
                  <a:tab pos="3941763" algn="l"/>
                  <a:tab pos="4398963" algn="l"/>
                  <a:tab pos="4856163" algn="l"/>
                  <a:tab pos="5313363" algn="l"/>
                  <a:tab pos="5770563" algn="l"/>
                  <a:tab pos="6227763" algn="l"/>
                  <a:tab pos="6684963" algn="l"/>
                  <a:tab pos="7142163" algn="l"/>
                  <a:tab pos="7599363" algn="l"/>
                  <a:tab pos="8056563" algn="l"/>
                  <a:tab pos="8513763" algn="l"/>
                  <a:tab pos="8970963" algn="l"/>
                  <a:tab pos="9428163" algn="l"/>
                  <a:tab pos="9885363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41363" algn="l"/>
                  <a:tab pos="1198563" algn="l"/>
                  <a:tab pos="1655763" algn="l"/>
                  <a:tab pos="2112963" algn="l"/>
                  <a:tab pos="2570163" algn="l"/>
                  <a:tab pos="3027363" algn="l"/>
                  <a:tab pos="3484563" algn="l"/>
                  <a:tab pos="3941763" algn="l"/>
                  <a:tab pos="4398963" algn="l"/>
                  <a:tab pos="4856163" algn="l"/>
                  <a:tab pos="5313363" algn="l"/>
                  <a:tab pos="5770563" algn="l"/>
                  <a:tab pos="6227763" algn="l"/>
                  <a:tab pos="6684963" algn="l"/>
                  <a:tab pos="7142163" algn="l"/>
                  <a:tab pos="7599363" algn="l"/>
                  <a:tab pos="8056563" algn="l"/>
                  <a:tab pos="8513763" algn="l"/>
                  <a:tab pos="8970963" algn="l"/>
                  <a:tab pos="9428163" algn="l"/>
                  <a:tab pos="98853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41363" algn="l"/>
                  <a:tab pos="1198563" algn="l"/>
                  <a:tab pos="1655763" algn="l"/>
                  <a:tab pos="2112963" algn="l"/>
                  <a:tab pos="2570163" algn="l"/>
                  <a:tab pos="3027363" algn="l"/>
                  <a:tab pos="3484563" algn="l"/>
                  <a:tab pos="3941763" algn="l"/>
                  <a:tab pos="4398963" algn="l"/>
                  <a:tab pos="4856163" algn="l"/>
                  <a:tab pos="5313363" algn="l"/>
                  <a:tab pos="5770563" algn="l"/>
                  <a:tab pos="6227763" algn="l"/>
                  <a:tab pos="6684963" algn="l"/>
                  <a:tab pos="7142163" algn="l"/>
                  <a:tab pos="7599363" algn="l"/>
                  <a:tab pos="8056563" algn="l"/>
                  <a:tab pos="8513763" algn="l"/>
                  <a:tab pos="8970963" algn="l"/>
                  <a:tab pos="9428163" algn="l"/>
                  <a:tab pos="98853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41363" algn="l"/>
                  <a:tab pos="1198563" algn="l"/>
                  <a:tab pos="1655763" algn="l"/>
                  <a:tab pos="2112963" algn="l"/>
                  <a:tab pos="2570163" algn="l"/>
                  <a:tab pos="3027363" algn="l"/>
                  <a:tab pos="3484563" algn="l"/>
                  <a:tab pos="3941763" algn="l"/>
                  <a:tab pos="4398963" algn="l"/>
                  <a:tab pos="4856163" algn="l"/>
                  <a:tab pos="5313363" algn="l"/>
                  <a:tab pos="5770563" algn="l"/>
                  <a:tab pos="6227763" algn="l"/>
                  <a:tab pos="6684963" algn="l"/>
                  <a:tab pos="7142163" algn="l"/>
                  <a:tab pos="7599363" algn="l"/>
                  <a:tab pos="8056563" algn="l"/>
                  <a:tab pos="8513763" algn="l"/>
                  <a:tab pos="8970963" algn="l"/>
                  <a:tab pos="9428163" algn="l"/>
                  <a:tab pos="98853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41363" algn="l"/>
                  <a:tab pos="1198563" algn="l"/>
                  <a:tab pos="1655763" algn="l"/>
                  <a:tab pos="2112963" algn="l"/>
                  <a:tab pos="2570163" algn="l"/>
                  <a:tab pos="3027363" algn="l"/>
                  <a:tab pos="3484563" algn="l"/>
                  <a:tab pos="3941763" algn="l"/>
                  <a:tab pos="4398963" algn="l"/>
                  <a:tab pos="4856163" algn="l"/>
                  <a:tab pos="5313363" algn="l"/>
                  <a:tab pos="5770563" algn="l"/>
                  <a:tab pos="6227763" algn="l"/>
                  <a:tab pos="6684963" algn="l"/>
                  <a:tab pos="7142163" algn="l"/>
                  <a:tab pos="7599363" algn="l"/>
                  <a:tab pos="8056563" algn="l"/>
                  <a:tab pos="8513763" algn="l"/>
                  <a:tab pos="8970963" algn="l"/>
                  <a:tab pos="9428163" algn="l"/>
                  <a:tab pos="98853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41363" algn="l"/>
                  <a:tab pos="1198563" algn="l"/>
                  <a:tab pos="1655763" algn="l"/>
                  <a:tab pos="2112963" algn="l"/>
                  <a:tab pos="2570163" algn="l"/>
                  <a:tab pos="3027363" algn="l"/>
                  <a:tab pos="3484563" algn="l"/>
                  <a:tab pos="3941763" algn="l"/>
                  <a:tab pos="4398963" algn="l"/>
                  <a:tab pos="4856163" algn="l"/>
                  <a:tab pos="5313363" algn="l"/>
                  <a:tab pos="5770563" algn="l"/>
                  <a:tab pos="6227763" algn="l"/>
                  <a:tab pos="6684963" algn="l"/>
                  <a:tab pos="7142163" algn="l"/>
                  <a:tab pos="7599363" algn="l"/>
                  <a:tab pos="8056563" algn="l"/>
                  <a:tab pos="8513763" algn="l"/>
                  <a:tab pos="8970963" algn="l"/>
                  <a:tab pos="9428163" algn="l"/>
                  <a:tab pos="98853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41363" algn="l"/>
                  <a:tab pos="1198563" algn="l"/>
                  <a:tab pos="1655763" algn="l"/>
                  <a:tab pos="2112963" algn="l"/>
                  <a:tab pos="2570163" algn="l"/>
                  <a:tab pos="3027363" algn="l"/>
                  <a:tab pos="3484563" algn="l"/>
                  <a:tab pos="3941763" algn="l"/>
                  <a:tab pos="4398963" algn="l"/>
                  <a:tab pos="4856163" algn="l"/>
                  <a:tab pos="5313363" algn="l"/>
                  <a:tab pos="5770563" algn="l"/>
                  <a:tab pos="6227763" algn="l"/>
                  <a:tab pos="6684963" algn="l"/>
                  <a:tab pos="7142163" algn="l"/>
                  <a:tab pos="7599363" algn="l"/>
                  <a:tab pos="8056563" algn="l"/>
                  <a:tab pos="8513763" algn="l"/>
                  <a:tab pos="8970963" algn="l"/>
                  <a:tab pos="9428163" algn="l"/>
                  <a:tab pos="98853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</a:pPr>
              <a:r>
                <a:rPr lang="en-US" altLang="en-US" sz="1800" u="sng">
                  <a:solidFill>
                    <a:srgbClr val="008000"/>
                  </a:solidFill>
                </a:rPr>
                <a:t>AGB/RSG bow shocks primarily detected via their dust</a:t>
              </a:r>
              <a:r>
                <a:rPr lang="en-US" altLang="en-US" sz="1800"/>
                <a:t> (exception: CW Leo). </a:t>
              </a:r>
            </a:p>
            <a:p>
              <a:pPr eaLnBrk="1">
                <a:spcAft>
                  <a:spcPct val="0"/>
                </a:spcAft>
              </a:pPr>
              <a:r>
                <a:rPr lang="en-US" altLang="en-US" sz="1800"/>
                <a:t>Hot massive star bow shocks more energetic and (sometimes) visible in Hα.</a:t>
              </a:r>
            </a:p>
          </p:txBody>
        </p:sp>
        <p:pic>
          <p:nvPicPr>
            <p:cNvPr id="6042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" y="2728"/>
              <a:ext cx="223" cy="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35848" name="Group 8"/>
          <p:cNvGrpSpPr>
            <a:grpSpLocks/>
          </p:cNvGrpSpPr>
          <p:nvPr/>
        </p:nvGrpSpPr>
        <p:grpSpPr bwMode="auto">
          <a:xfrm>
            <a:off x="328613" y="5230813"/>
            <a:ext cx="9158287" cy="631825"/>
            <a:chOff x="207" y="3295"/>
            <a:chExt cx="5769" cy="398"/>
          </a:xfrm>
        </p:grpSpPr>
        <p:sp>
          <p:nvSpPr>
            <p:cNvPr id="60425" name="Text Box 9"/>
            <p:cNvSpPr txBox="1">
              <a:spLocks noChangeArrowheads="1"/>
            </p:cNvSpPr>
            <p:nvPr/>
          </p:nvSpPr>
          <p:spPr bwMode="auto">
            <a:xfrm>
              <a:off x="587" y="3325"/>
              <a:ext cx="5389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5840" rIns="0" bIns="0" anchor="ctr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 u="sng">
                  <a:solidFill>
                    <a:srgbClr val="008000"/>
                  </a:solidFill>
                </a:rPr>
                <a:t>Weak-wind stars</a:t>
              </a:r>
              <a:r>
                <a:rPr lang="en-US" altLang="en-US" sz="1800"/>
                <a:t> can show dust waves (sigma Ori, zeta Oph) in which the dust and gas are de-coupled.</a:t>
              </a:r>
            </a:p>
          </p:txBody>
        </p:sp>
        <p:pic>
          <p:nvPicPr>
            <p:cNvPr id="6042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" y="3295"/>
              <a:ext cx="223" cy="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35851" name="Group 11"/>
          <p:cNvGrpSpPr>
            <a:grpSpLocks/>
          </p:cNvGrpSpPr>
          <p:nvPr/>
        </p:nvGrpSpPr>
        <p:grpSpPr bwMode="auto">
          <a:xfrm>
            <a:off x="328613" y="6070600"/>
            <a:ext cx="9177337" cy="657225"/>
            <a:chOff x="207" y="3824"/>
            <a:chExt cx="5781" cy="414"/>
          </a:xfrm>
        </p:grpSpPr>
        <p:sp>
          <p:nvSpPr>
            <p:cNvPr id="60423" name="Text Box 12"/>
            <p:cNvSpPr txBox="1">
              <a:spLocks noChangeArrowheads="1"/>
            </p:cNvSpPr>
            <p:nvPr/>
          </p:nvSpPr>
          <p:spPr bwMode="auto">
            <a:xfrm>
              <a:off x="599" y="3824"/>
              <a:ext cx="5389" cy="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5840" rIns="0" bIns="0" anchor="ctr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/>
                <a:t>Combining </a:t>
              </a:r>
              <a:r>
                <a:rPr lang="en-US" altLang="en-US" sz="1800" u="sng">
                  <a:solidFill>
                    <a:srgbClr val="008000"/>
                  </a:solidFill>
                </a:rPr>
                <a:t>observations</a:t>
              </a:r>
              <a:r>
                <a:rPr lang="en-US" altLang="en-US" sz="1800"/>
                <a:t> with </a:t>
              </a:r>
              <a:r>
                <a:rPr lang="en-US" altLang="en-US" sz="1800" u="sng">
                  <a:solidFill>
                    <a:srgbClr val="008000"/>
                  </a:solidFill>
                </a:rPr>
                <a:t>numerical simulations</a:t>
              </a:r>
              <a:r>
                <a:rPr lang="en-US" altLang="en-US" sz="1800"/>
                <a:t> can help us to analyze and understand the physical processes involved in bow shock formation</a:t>
              </a:r>
            </a:p>
          </p:txBody>
        </p:sp>
        <p:pic>
          <p:nvPicPr>
            <p:cNvPr id="60424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" y="3840"/>
              <a:ext cx="223" cy="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460375" y="4763"/>
            <a:ext cx="907415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/>
              <a:t>Main conclusions &amp; outlook.</a:t>
            </a:r>
          </a:p>
        </p:txBody>
      </p:sp>
      <p:grpSp>
        <p:nvGrpSpPr>
          <p:cNvPr id="62467" name="Group 2"/>
          <p:cNvGrpSpPr>
            <a:grpSpLocks/>
          </p:cNvGrpSpPr>
          <p:nvPr/>
        </p:nvGrpSpPr>
        <p:grpSpPr bwMode="auto">
          <a:xfrm>
            <a:off x="334963" y="1138238"/>
            <a:ext cx="9355137" cy="1693862"/>
            <a:chOff x="164" y="717"/>
            <a:chExt cx="5940" cy="1067"/>
          </a:xfrm>
        </p:grpSpPr>
        <p:sp>
          <p:nvSpPr>
            <p:cNvPr id="62474" name="Text Box 3"/>
            <p:cNvSpPr txBox="1">
              <a:spLocks noChangeArrowheads="1"/>
            </p:cNvSpPr>
            <p:nvPr/>
          </p:nvSpPr>
          <p:spPr bwMode="auto">
            <a:xfrm>
              <a:off x="409" y="717"/>
              <a:ext cx="5695" cy="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5840" rIns="0" bIns="0" anchor="ctr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19138" algn="l"/>
                  <a:tab pos="1443038" algn="l"/>
                  <a:tab pos="2166938" algn="l"/>
                  <a:tab pos="2890838" algn="l"/>
                  <a:tab pos="3614738" algn="l"/>
                  <a:tab pos="4343400" algn="l"/>
                  <a:tab pos="5062538" algn="l"/>
                  <a:tab pos="5786438" algn="l"/>
                  <a:tab pos="6510338" algn="l"/>
                  <a:tab pos="7234238" algn="l"/>
                  <a:tab pos="7958138" algn="l"/>
                  <a:tab pos="8686800" algn="l"/>
                  <a:tab pos="9405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/>
                <a:t>	Herschel demonstrated the</a:t>
              </a:r>
              <a:r>
                <a:rPr lang="en-US" altLang="en-US" sz="1800" u="sng">
                  <a:solidFill>
                    <a:srgbClr val="008000"/>
                  </a:solidFill>
                </a:rPr>
                <a:t> ubiquitous occurrence of dusty asterospheres around</a:t>
              </a:r>
              <a:br>
                <a:rPr lang="en-US" altLang="en-US" sz="1800" u="sng">
                  <a:solidFill>
                    <a:srgbClr val="008000"/>
                  </a:solidFill>
                </a:rPr>
              </a:br>
              <a:r>
                <a:rPr lang="en-US" altLang="en-US" sz="1800" u="sng">
                  <a:solidFill>
                    <a:srgbClr val="008000"/>
                  </a:solidFill>
                </a:rPr>
                <a:t>	AGB stars</a:t>
              </a:r>
              <a:r>
                <a:rPr lang="en-US" altLang="en-US" sz="1800"/>
                <a:t> (including resolving KH and RT </a:t>
              </a:r>
              <a:r>
                <a:rPr lang="en-US" altLang="en-US" sz="1800" u="sng">
                  <a:solidFill>
                    <a:srgbClr val="008000"/>
                  </a:solidFill>
                </a:rPr>
                <a:t>instabilities</a:t>
              </a:r>
              <a:r>
                <a:rPr lang="en-US" altLang="en-US" sz="1800"/>
                <a:t>!)</a:t>
              </a:r>
              <a:br>
                <a:rPr lang="en-US" altLang="en-US" sz="1800"/>
              </a:br>
              <a:endParaRPr lang="en-US" altLang="en-US" sz="1800"/>
            </a:p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/>
                <a:t>	</a:t>
              </a:r>
              <a:r>
                <a:rPr lang="en-US" altLang="en-US" sz="1800" u="sng">
                  <a:solidFill>
                    <a:srgbClr val="008000"/>
                  </a:solidFill>
                </a:rPr>
                <a:t>AGB/RSG bow shocks primarily detected via their dust</a:t>
              </a:r>
              <a:r>
                <a:rPr lang="en-US" altLang="en-US" sz="1800"/>
                <a:t> (exception: CW Leo). </a:t>
              </a:r>
              <a:br>
                <a:rPr lang="en-US" altLang="en-US" sz="1800"/>
              </a:br>
              <a:r>
                <a:rPr lang="en-US" altLang="en-US" sz="1800"/>
                <a:t>	Hot massive star bow shocks more energetic and (sometimes) visible in Hα.</a:t>
              </a:r>
            </a:p>
          </p:txBody>
        </p:sp>
        <p:pic>
          <p:nvPicPr>
            <p:cNvPr id="6247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" y="1306"/>
              <a:ext cx="223" cy="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247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" y="823"/>
              <a:ext cx="223" cy="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36870" name="Group 6"/>
          <p:cNvGrpSpPr>
            <a:grpSpLocks/>
          </p:cNvGrpSpPr>
          <p:nvPr/>
        </p:nvGrpSpPr>
        <p:grpSpPr bwMode="auto">
          <a:xfrm>
            <a:off x="254000" y="3278188"/>
            <a:ext cx="9783763" cy="2822575"/>
            <a:chOff x="160" y="2065"/>
            <a:chExt cx="6163" cy="1778"/>
          </a:xfrm>
        </p:grpSpPr>
        <p:sp>
          <p:nvSpPr>
            <p:cNvPr id="62470" name="Text Box 7"/>
            <p:cNvSpPr txBox="1">
              <a:spLocks noChangeArrowheads="1"/>
            </p:cNvSpPr>
            <p:nvPr/>
          </p:nvSpPr>
          <p:spPr bwMode="auto">
            <a:xfrm>
              <a:off x="387" y="2065"/>
              <a:ext cx="5936" cy="1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5840" rIns="0" bIns="0" anchor="ctr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endParaRPr lang="en-US" altLang="en-US" sz="1800"/>
            </a:p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1800"/>
                <a:t>	Multi-wavelength imaging AND spectroscopy of larger sample of asterospheres/bow shocks </a:t>
              </a:r>
              <a:br>
                <a:rPr lang="en-GB" altLang="en-US" sz="1800"/>
              </a:br>
              <a:r>
                <a:rPr lang="en-GB" altLang="en-US" sz="1800"/>
                <a:t>	to understand </a:t>
              </a:r>
              <a:r>
                <a:rPr lang="en-GB" altLang="en-US" sz="1800" u="sng">
                  <a:solidFill>
                    <a:srgbClr val="FF6633"/>
                  </a:solidFill>
                </a:rPr>
                <a:t>bow shock physics, interplay gas and dust, and origin of varying</a:t>
              </a:r>
              <a:br>
                <a:rPr lang="en-GB" altLang="en-US" sz="1800" u="sng">
                  <a:solidFill>
                    <a:srgbClr val="FF6633"/>
                  </a:solidFill>
                </a:rPr>
              </a:br>
              <a:r>
                <a:rPr lang="en-GB" altLang="en-US" sz="1800" u="sng">
                  <a:solidFill>
                    <a:srgbClr val="FF6633"/>
                  </a:solidFill>
                </a:rPr>
                <a:t>	morphologies.</a:t>
              </a:r>
            </a:p>
            <a:p>
              <a:pPr eaLnBrk="1">
                <a:spcAft>
                  <a:spcPct val="0"/>
                </a:spcAft>
                <a:buClrTx/>
                <a:buFontTx/>
                <a:buNone/>
              </a:pPr>
              <a:endParaRPr lang="en-GB" altLang="en-US" sz="1800" u="sng">
                <a:solidFill>
                  <a:srgbClr val="800080"/>
                </a:solidFill>
              </a:endParaRPr>
            </a:p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1800"/>
                <a:t>	</a:t>
              </a:r>
              <a:r>
                <a:rPr lang="en-GB" altLang="en-US" sz="1800" u="sng">
                  <a:solidFill>
                    <a:srgbClr val="FF6633"/>
                  </a:solidFill>
                </a:rPr>
                <a:t>Work in progress</a:t>
              </a:r>
              <a:r>
                <a:rPr lang="en-GB" altLang="en-US" sz="1800"/>
                <a:t>: Introducing dust grains (size distribution,formation/destruction),</a:t>
              </a:r>
              <a:br>
                <a:rPr lang="en-GB" altLang="en-US" sz="1800"/>
              </a:br>
              <a:r>
                <a:rPr lang="en-GB" altLang="en-US" sz="1800"/>
                <a:t>	chemistry, and magnetic fields in the hydrodynamical simulations. (RADICALS project) Energy loss through cosmic ray acceleration!</a:t>
              </a:r>
              <a:br>
                <a:rPr lang="en-GB" altLang="en-US" sz="1800"/>
              </a:br>
              <a:endParaRPr lang="en-GB" altLang="en-US" sz="1800"/>
            </a:p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1800"/>
                <a:t>	Bow shocks </a:t>
              </a:r>
              <a:r>
                <a:rPr lang="en-GB" altLang="en-US" sz="1800" u="sng">
                  <a:solidFill>
                    <a:srgbClr val="FF6633"/>
                  </a:solidFill>
                </a:rPr>
                <a:t>around later type (post-AGB/proto-PNe) or solar-type stars → JWST</a:t>
              </a:r>
              <a:r>
                <a:rPr lang="en-GB" altLang="en-US" sz="1800"/>
                <a:t> </a:t>
              </a:r>
            </a:p>
          </p:txBody>
        </p:sp>
        <p:pic>
          <p:nvPicPr>
            <p:cNvPr id="6247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" y="2938"/>
              <a:ext cx="227" cy="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247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" y="2295"/>
              <a:ext cx="227" cy="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2473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" y="3461"/>
              <a:ext cx="227" cy="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792288" y="6388100"/>
            <a:ext cx="641032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600" i="1">
                <a:solidFill>
                  <a:srgbClr val="0000FF"/>
                </a:solidFill>
                <a:latin typeface="Linux Libertine O" charset="0"/>
              </a:rPr>
              <a:t>and a few parting words...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4144963" y="327025"/>
            <a:ext cx="17907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3600"/>
              <a:t>Outline</a:t>
            </a:r>
            <a:r>
              <a:rPr lang="en-US" altLang="en-US" sz="3600">
                <a:latin typeface="Linux Libertine O" charset="0"/>
              </a:rPr>
              <a:t>.</a:t>
            </a: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173163" y="1933575"/>
            <a:ext cx="7643812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304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Concept of bow shocks.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Cool old stars.</a:t>
            </a:r>
            <a:br>
              <a:rPr lang="en-US" altLang="en-US" sz="2600">
                <a:latin typeface="Times New Roman" panose="02020603050405020304" pitchFamily="18" charset="0"/>
              </a:rPr>
            </a:br>
            <a:endParaRPr lang="en-US" altLang="en-US" sz="2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Hot young stars.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Conclusions / open questions.</a:t>
            </a: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282825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001963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757613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441825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290513" y="90488"/>
            <a:ext cx="9575800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i="1">
                <a:solidFill>
                  <a:srgbClr val="0000FF"/>
                </a:solidFill>
              </a:rPr>
              <a:t>Parting words:</a:t>
            </a:r>
            <a:r>
              <a:rPr lang="en-US" altLang="en-US"/>
              <a:t> Stars do not live in isolation...</a:t>
            </a:r>
          </a:p>
        </p:txBody>
      </p:sp>
      <p:grpSp>
        <p:nvGrpSpPr>
          <p:cNvPr id="64515" name="Group 2"/>
          <p:cNvGrpSpPr>
            <a:grpSpLocks/>
          </p:cNvGrpSpPr>
          <p:nvPr/>
        </p:nvGrpSpPr>
        <p:grpSpPr bwMode="auto">
          <a:xfrm>
            <a:off x="5222875" y="1152525"/>
            <a:ext cx="4313238" cy="2798763"/>
            <a:chOff x="3290" y="726"/>
            <a:chExt cx="2717" cy="1763"/>
          </a:xfrm>
        </p:grpSpPr>
        <p:pic>
          <p:nvPicPr>
            <p:cNvPr id="6453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" y="726"/>
              <a:ext cx="2717" cy="1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438150" y="1155700"/>
            <a:ext cx="4408488" cy="3997325"/>
            <a:chOff x="276" y="728"/>
            <a:chExt cx="2777" cy="2518"/>
          </a:xfrm>
        </p:grpSpPr>
        <p:grpSp>
          <p:nvGrpSpPr>
            <p:cNvPr id="64531" name="Group 5"/>
            <p:cNvGrpSpPr>
              <a:grpSpLocks/>
            </p:cNvGrpSpPr>
            <p:nvPr/>
          </p:nvGrpSpPr>
          <p:grpSpPr bwMode="auto">
            <a:xfrm>
              <a:off x="276" y="728"/>
              <a:ext cx="2777" cy="2518"/>
              <a:chOff x="276" y="728"/>
              <a:chExt cx="2777" cy="2518"/>
            </a:xfrm>
          </p:grpSpPr>
          <p:pic>
            <p:nvPicPr>
              <p:cNvPr id="64533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79" t="7536" r="5565" b="25201"/>
              <a:stretch>
                <a:fillRect/>
              </a:stretch>
            </p:blipFill>
            <p:spPr bwMode="auto">
              <a:xfrm>
                <a:off x="276" y="728"/>
                <a:ext cx="2777" cy="2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21179" t="7536" r="5565" b="25201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4532" name="Text Box 7"/>
            <p:cNvSpPr txBox="1">
              <a:spLocks noChangeArrowheads="1"/>
            </p:cNvSpPr>
            <p:nvPr/>
          </p:nvSpPr>
          <p:spPr bwMode="auto">
            <a:xfrm>
              <a:off x="2006" y="782"/>
              <a:ext cx="94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6084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>
                  <a:solidFill>
                    <a:srgbClr val="FFFF00"/>
                  </a:solidFill>
                </a:rPr>
                <a:t>1.5 x 1.5 deg</a:t>
              </a:r>
            </a:p>
          </p:txBody>
        </p:sp>
      </p:grpSp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5722938" y="3463925"/>
            <a:ext cx="2905125" cy="3836988"/>
            <a:chOff x="3605" y="2182"/>
            <a:chExt cx="1830" cy="2417"/>
          </a:xfrm>
        </p:grpSpPr>
        <p:grpSp>
          <p:nvGrpSpPr>
            <p:cNvPr id="64525" name="Group 9"/>
            <p:cNvGrpSpPr>
              <a:grpSpLocks/>
            </p:cNvGrpSpPr>
            <p:nvPr/>
          </p:nvGrpSpPr>
          <p:grpSpPr bwMode="auto">
            <a:xfrm>
              <a:off x="3605" y="2182"/>
              <a:ext cx="1830" cy="2417"/>
              <a:chOff x="3605" y="2182"/>
              <a:chExt cx="1830" cy="2417"/>
            </a:xfrm>
          </p:grpSpPr>
          <p:pic>
            <p:nvPicPr>
              <p:cNvPr id="64527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66" t="26071" r="17148" b="17090"/>
              <a:stretch>
                <a:fillRect/>
              </a:stretch>
            </p:blipFill>
            <p:spPr bwMode="auto">
              <a:xfrm>
                <a:off x="3623" y="2707"/>
                <a:ext cx="1812" cy="18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28566" t="26071" r="17148" b="17090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64528" name="Line 11"/>
              <p:cNvSpPr>
                <a:spLocks noChangeShapeType="1"/>
              </p:cNvSpPr>
              <p:nvPr/>
            </p:nvSpPr>
            <p:spPr bwMode="auto">
              <a:xfrm flipH="1" flipV="1">
                <a:off x="3915" y="2326"/>
                <a:ext cx="1517" cy="361"/>
              </a:xfrm>
              <a:prstGeom prst="line">
                <a:avLst/>
              </a:prstGeom>
              <a:noFill/>
              <a:ln w="18000" cap="sq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529" name="Rectangle 12"/>
              <p:cNvSpPr>
                <a:spLocks noChangeArrowheads="1"/>
              </p:cNvSpPr>
              <p:nvPr/>
            </p:nvSpPr>
            <p:spPr bwMode="auto">
              <a:xfrm>
                <a:off x="3764" y="2182"/>
                <a:ext cx="154" cy="148"/>
              </a:xfrm>
              <a:prstGeom prst="rect">
                <a:avLst/>
              </a:prstGeom>
              <a:noFill/>
              <a:ln w="18000" cap="sq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4530" name="Line 13"/>
              <p:cNvSpPr>
                <a:spLocks noChangeShapeType="1"/>
              </p:cNvSpPr>
              <p:nvPr/>
            </p:nvSpPr>
            <p:spPr bwMode="auto">
              <a:xfrm flipH="1">
                <a:off x="3603" y="2338"/>
                <a:ext cx="153" cy="351"/>
              </a:xfrm>
              <a:prstGeom prst="line">
                <a:avLst/>
              </a:prstGeom>
              <a:noFill/>
              <a:ln w="18000" cap="sq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64526" name="Text Box 14"/>
            <p:cNvSpPr txBox="1">
              <a:spLocks noChangeArrowheads="1"/>
            </p:cNvSpPr>
            <p:nvPr/>
          </p:nvSpPr>
          <p:spPr bwMode="auto">
            <a:xfrm>
              <a:off x="3624" y="4374"/>
              <a:ext cx="949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904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solidFill>
                    <a:srgbClr val="FFFF00"/>
                  </a:solidFill>
                </a:rPr>
                <a:t>15 x 15 arcmin</a:t>
              </a:r>
            </a:p>
          </p:txBody>
        </p:sp>
      </p:grpSp>
      <p:grpSp>
        <p:nvGrpSpPr>
          <p:cNvPr id="38927" name="Group 15"/>
          <p:cNvGrpSpPr>
            <a:grpSpLocks/>
          </p:cNvGrpSpPr>
          <p:nvPr/>
        </p:nvGrpSpPr>
        <p:grpSpPr bwMode="auto">
          <a:xfrm>
            <a:off x="911225" y="2738438"/>
            <a:ext cx="2906713" cy="4541837"/>
            <a:chOff x="574" y="1725"/>
            <a:chExt cx="1831" cy="2861"/>
          </a:xfrm>
        </p:grpSpPr>
        <p:grpSp>
          <p:nvGrpSpPr>
            <p:cNvPr id="64519" name="Group 16"/>
            <p:cNvGrpSpPr>
              <a:grpSpLocks/>
            </p:cNvGrpSpPr>
            <p:nvPr/>
          </p:nvGrpSpPr>
          <p:grpSpPr bwMode="auto">
            <a:xfrm>
              <a:off x="574" y="1725"/>
              <a:ext cx="1831" cy="2850"/>
              <a:chOff x="574" y="1725"/>
              <a:chExt cx="1831" cy="2850"/>
            </a:xfrm>
          </p:grpSpPr>
          <p:pic>
            <p:nvPicPr>
              <p:cNvPr id="64521" name="Picture 1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" y="3459"/>
                <a:ext cx="1808" cy="1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64522" name="Rectangle 18"/>
              <p:cNvSpPr>
                <a:spLocks noChangeArrowheads="1"/>
              </p:cNvSpPr>
              <p:nvPr/>
            </p:nvSpPr>
            <p:spPr bwMode="auto">
              <a:xfrm flipH="1">
                <a:off x="721" y="1725"/>
                <a:ext cx="619" cy="396"/>
              </a:xfrm>
              <a:prstGeom prst="rect">
                <a:avLst/>
              </a:prstGeom>
              <a:noFill/>
              <a:ln w="18000" cap="sq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4523" name="Line 19"/>
              <p:cNvSpPr>
                <a:spLocks noChangeShapeType="1"/>
              </p:cNvSpPr>
              <p:nvPr/>
            </p:nvSpPr>
            <p:spPr bwMode="auto">
              <a:xfrm flipH="1">
                <a:off x="573" y="2116"/>
                <a:ext cx="160" cy="1333"/>
              </a:xfrm>
              <a:prstGeom prst="line">
                <a:avLst/>
              </a:prstGeom>
              <a:noFill/>
              <a:ln w="18000" cap="sq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524" name="Line 20"/>
              <p:cNvSpPr>
                <a:spLocks noChangeShapeType="1"/>
              </p:cNvSpPr>
              <p:nvPr/>
            </p:nvSpPr>
            <p:spPr bwMode="auto">
              <a:xfrm>
                <a:off x="1340" y="2116"/>
                <a:ext cx="1064" cy="1317"/>
              </a:xfrm>
              <a:prstGeom prst="line">
                <a:avLst/>
              </a:prstGeom>
              <a:noFill/>
              <a:ln w="18000" cap="sq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64520" name="Text Box 21"/>
            <p:cNvSpPr txBox="1">
              <a:spLocks noChangeArrowheads="1"/>
            </p:cNvSpPr>
            <p:nvPr/>
          </p:nvSpPr>
          <p:spPr bwMode="auto">
            <a:xfrm>
              <a:off x="632" y="4390"/>
              <a:ext cx="949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904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>
                  <a:solidFill>
                    <a:srgbClr val="FFFF00"/>
                  </a:solidFill>
                </a:rPr>
                <a:t>20 x 10 arcmin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460375" y="4763"/>
            <a:ext cx="907415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/>
              <a:t>Outlook</a:t>
            </a:r>
          </a:p>
        </p:txBody>
      </p:sp>
      <p:sp>
        <p:nvSpPr>
          <p:cNvPr id="66563" name="Text Box 2"/>
          <p:cNvSpPr txBox="1">
            <a:spLocks noChangeArrowheads="1"/>
          </p:cNvSpPr>
          <p:nvPr/>
        </p:nvSpPr>
        <p:spPr bwMode="auto">
          <a:xfrm>
            <a:off x="598488" y="2286000"/>
            <a:ext cx="9093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endParaRPr lang="en-GB" altLang="en-US" sz="1800">
              <a:latin typeface="Comic Sans MS" panose="030F0702030302020204" pitchFamily="66" charset="0"/>
            </a:endParaRPr>
          </a:p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1. Increase the sample of wind-ISM objects to study the link between host star / circumstellar chemistry and astrosphere morphologies. </a:t>
            </a:r>
          </a:p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endParaRPr lang="en-US" altLang="en-US" sz="1600">
              <a:latin typeface="Comic Sans MS" panose="030F0702030302020204" pitchFamily="66" charset="0"/>
            </a:endParaRPr>
          </a:p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2. Why are astrospheres not detected (yet?) around later type (post-AGB/proto-PNe) stars? Dissipated? Low surface brightness wrt cirrus? Specific conditions need to form bright astrospheres? Simulations predict cool extended structures.</a:t>
            </a:r>
            <a:br>
              <a:rPr lang="en-US" altLang="en-US" sz="1600">
                <a:latin typeface="Comic Sans MS" panose="030F0702030302020204" pitchFamily="66" charset="0"/>
              </a:rPr>
            </a:br>
            <a:endParaRPr lang="en-US" altLang="en-US" sz="1600">
              <a:latin typeface="Comic Sans MS" panose="030F0702030302020204" pitchFamily="66" charset="0"/>
            </a:endParaRPr>
          </a:p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3. Composition and physical conditions of gas in the shock interaction regions? </a:t>
            </a:r>
            <a:br>
              <a:rPr lang="en-US" altLang="en-US" sz="1600">
                <a:latin typeface="Comic Sans MS" panose="030F0702030302020204" pitchFamily="66" charset="0"/>
              </a:rPr>
            </a:br>
            <a:r>
              <a:rPr lang="en-US" altLang="en-US" sz="1600">
                <a:latin typeface="Comic Sans MS" panose="030F0702030302020204" pitchFamily="66" charset="0"/>
              </a:rPr>
              <a:t>	→ ALMA, VLT, SOFIA, SPICA, etc.</a:t>
            </a:r>
          </a:p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SzTx/>
              <a:buFontTx/>
              <a:buNone/>
            </a:pPr>
            <a:endParaRPr lang="en-US" altLang="en-US" sz="1600">
              <a:latin typeface="Comic Sans MS" panose="030F0702030302020204" pitchFamily="66" charset="0"/>
            </a:endParaRPr>
          </a:p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4. Direct detection of dust/gas in astrospheres of solar-type stars.</a:t>
            </a:r>
          </a:p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endParaRPr lang="en-US" altLang="en-US" sz="1600">
              <a:latin typeface="Comic Sans MS" panose="030F0702030302020204" pitchFamily="66" charset="0"/>
            </a:endParaRPr>
          </a:p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5. Introducing dust grains (size distribution, formation/destruction), chemistry, and magnetic fields in the hydrodynamical simulations to elucidate origin of various shapes... Issue of grain-gas coupling. To reduce mismatch.</a:t>
            </a:r>
          </a:p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endParaRPr lang="en-US" altLang="en-US" sz="1600">
              <a:latin typeface="Comic Sans MS" panose="030F0702030302020204" pitchFamily="66" charset="0"/>
            </a:endParaRPr>
          </a:p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6. Introducing energy loss through particle acceleration (Combining grid-based MHD with Particle-in-Cell method) </a:t>
            </a:r>
          </a:p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endParaRPr lang="en-US" altLang="en-US" sz="1600">
              <a:latin typeface="Comic Sans MS" panose="030F0702030302020204" pitchFamily="66" charset="0"/>
            </a:endParaRPr>
          </a:p>
          <a:p>
            <a:pPr algn="ctr"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7. Role of  binary companions on shaping of wind-ISM / wind-wind interaction? </a:t>
            </a:r>
            <a:br>
              <a:rPr lang="en-US" altLang="en-US" sz="1600">
                <a:latin typeface="Comic Sans MS" panose="030F0702030302020204" pitchFamily="66" charset="0"/>
              </a:rPr>
            </a:br>
            <a:r>
              <a:rPr lang="en-US" altLang="en-US" sz="1600">
                <a:latin typeface="Comic Sans MS" panose="030F0702030302020204" pitchFamily="66" charset="0"/>
              </a:rPr>
              <a:t>    Role of CS chemistry, Thermal Pulses, etc.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4988" y="3017838"/>
            <a:ext cx="9066212" cy="546100"/>
          </a:xfrm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3200">
                <a:latin typeface="Arial" panose="020B0604020202020204" pitchFamily="34" charset="0"/>
              </a:rPr>
              <a:t>Additional slides for Q&amp;A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163513" y="-31750"/>
            <a:ext cx="980440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3600">
                <a:latin typeface="Linux Libertine O" charset="0"/>
              </a:rPr>
              <a:t>Astrospheres to probe the ISM density.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274763"/>
            <a:ext cx="8428038" cy="614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7483475" y="3621088"/>
            <a:ext cx="990600" cy="487362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9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800" b="1"/>
              <a:t>CNM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2632075" y="5513388"/>
            <a:ext cx="1071563" cy="487362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9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800" b="1"/>
              <a:t>WNM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0" y="185738"/>
            <a:ext cx="10155238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4000">
                <a:latin typeface="Linux Libertine O" charset="0"/>
              </a:rPr>
              <a:t>Astrospheres: inferred dust &amp; gas mass</a:t>
            </a:r>
          </a:p>
        </p:txBody>
      </p:sp>
      <p:graphicFrame>
        <p:nvGraphicFramePr>
          <p:cNvPr id="72707" name="Object 2"/>
          <p:cNvGraphicFramePr>
            <a:graphicFrameLocks noChangeAspect="1"/>
          </p:cNvGraphicFramePr>
          <p:nvPr/>
        </p:nvGraphicFramePr>
        <p:xfrm>
          <a:off x="13763625" y="9836150"/>
          <a:ext cx="6294438" cy="300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4" r:id="rId4" imgW="6294960" imgH="3007080" progId="">
                  <p:embed/>
                </p:oleObj>
              </mc:Choice>
              <mc:Fallback>
                <p:oleObj r:id="rId4" imgW="6294960" imgH="300708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3625" y="9836150"/>
                        <a:ext cx="6294438" cy="300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8" name="Object 3"/>
          <p:cNvGraphicFramePr>
            <a:graphicFrameLocks noChangeAspect="1"/>
          </p:cNvGraphicFramePr>
          <p:nvPr/>
        </p:nvGraphicFramePr>
        <p:xfrm>
          <a:off x="13763625" y="9836150"/>
          <a:ext cx="6294438" cy="300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5" r:id="rId6" imgW="6294960" imgH="3007080" progId="">
                  <p:embed/>
                </p:oleObj>
              </mc:Choice>
              <mc:Fallback>
                <p:oleObj r:id="rId6" imgW="6294960" imgH="30070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3625" y="9836150"/>
                        <a:ext cx="6294438" cy="300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9" name="Object 4"/>
          <p:cNvGraphicFramePr>
            <a:graphicFrameLocks noChangeAspect="1"/>
          </p:cNvGraphicFramePr>
          <p:nvPr/>
        </p:nvGraphicFramePr>
        <p:xfrm>
          <a:off x="13763625" y="9836150"/>
          <a:ext cx="6294438" cy="300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6" r:id="rId7" imgW="6294960" imgH="3007080" progId="">
                  <p:embed/>
                </p:oleObj>
              </mc:Choice>
              <mc:Fallback>
                <p:oleObj r:id="rId7" imgW="6294960" imgH="30070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3625" y="9836150"/>
                        <a:ext cx="6294438" cy="300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1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8913" y="9126538"/>
            <a:ext cx="2963862" cy="141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2711" name="Object 6"/>
          <p:cNvGraphicFramePr>
            <a:graphicFrameLocks noChangeAspect="1"/>
          </p:cNvGraphicFramePr>
          <p:nvPr/>
        </p:nvGraphicFramePr>
        <p:xfrm>
          <a:off x="2887663" y="2036763"/>
          <a:ext cx="7859712" cy="388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7" r:id="rId9" imgW="6067080" imgH="2990520" progId="">
                  <p:embed/>
                </p:oleObj>
              </mc:Choice>
              <mc:Fallback>
                <p:oleObj r:id="rId9" imgW="6067080" imgH="29905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663" y="2036763"/>
                        <a:ext cx="7859712" cy="388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2" name="Text Box 7"/>
          <p:cNvSpPr txBox="1">
            <a:spLocks noChangeArrowheads="1"/>
          </p:cNvSpPr>
          <p:nvPr/>
        </p:nvSpPr>
        <p:spPr bwMode="auto">
          <a:xfrm>
            <a:off x="5842000" y="5749925"/>
            <a:ext cx="13335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400" b="1"/>
              <a:t>10</a:t>
            </a:r>
            <a:r>
              <a:rPr lang="en-US" altLang="en-US" sz="2400" b="1" baseline="33000"/>
              <a:t>-2</a:t>
            </a:r>
            <a:r>
              <a:rPr lang="en-US" altLang="en-US" sz="2400" b="1"/>
              <a:t> M</a:t>
            </a:r>
            <a:r>
              <a:rPr lang="en-US" altLang="en-US" sz="2400" b="1" baseline="-33000"/>
              <a:t>sun</a:t>
            </a:r>
          </a:p>
        </p:txBody>
      </p:sp>
      <p:sp>
        <p:nvSpPr>
          <p:cNvPr id="72713" name="Text Box 8"/>
          <p:cNvSpPr txBox="1">
            <a:spLocks noChangeArrowheads="1"/>
          </p:cNvSpPr>
          <p:nvPr/>
        </p:nvSpPr>
        <p:spPr bwMode="auto">
          <a:xfrm>
            <a:off x="1454150" y="6064250"/>
            <a:ext cx="686276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/>
              <a:t>Assumed T</a:t>
            </a:r>
            <a:r>
              <a:rPr lang="en-US" altLang="en-US" sz="1800" baseline="-33000"/>
              <a:t>dust</a:t>
            </a:r>
            <a:r>
              <a:rPr lang="en-US" altLang="en-US" sz="1800"/>
              <a:t> = 30 K.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GB" altLang="en-US" sz="1800"/>
              <a:t>Uncertainties due to emissivity &amp; temperature are at least factor 2.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GB" altLang="en-US" sz="1800"/>
          </a:p>
        </p:txBody>
      </p:sp>
      <p:sp>
        <p:nvSpPr>
          <p:cNvPr id="72714" name="Text Box 9"/>
          <p:cNvSpPr txBox="1">
            <a:spLocks noChangeArrowheads="1"/>
          </p:cNvSpPr>
          <p:nvPr/>
        </p:nvSpPr>
        <p:spPr bwMode="auto">
          <a:xfrm>
            <a:off x="247650" y="1479550"/>
            <a:ext cx="3948113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200">
                <a:latin typeface="Linux Libertine O" charset="0"/>
              </a:rPr>
              <a:t>Aperture photometry in ellipses/circles</a:t>
            </a:r>
          </a:p>
        </p:txBody>
      </p:sp>
      <p:pic>
        <p:nvPicPr>
          <p:cNvPr id="72715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" r="5511"/>
          <a:stretch>
            <a:fillRect/>
          </a:stretch>
        </p:blipFill>
        <p:spPr bwMode="auto">
          <a:xfrm>
            <a:off x="117475" y="2338388"/>
            <a:ext cx="2725738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192" r="55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503238" y="133350"/>
            <a:ext cx="907415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4000">
                <a:latin typeface="Linux Libertine O" charset="0"/>
              </a:rPr>
              <a:t>H</a:t>
            </a:r>
            <a:r>
              <a:rPr lang="en-US" altLang="en-US" sz="4000">
                <a:latin typeface="Linux Libertine O" charset="0"/>
                <a:cs typeface="AntykwaTorunska Medium" charset="0"/>
              </a:rPr>
              <a:t>α</a:t>
            </a:r>
            <a:r>
              <a:rPr lang="en-US" altLang="en-US" sz="4000">
                <a:latin typeface="Linux Libertine O" charset="0"/>
              </a:rPr>
              <a:t> emission from bow shocks</a:t>
            </a:r>
          </a:p>
        </p:txBody>
      </p:sp>
      <p:sp>
        <p:nvSpPr>
          <p:cNvPr id="74755" name="Text Box 2"/>
          <p:cNvSpPr txBox="1">
            <a:spLocks noChangeArrowheads="1"/>
          </p:cNvSpPr>
          <p:nvPr/>
        </p:nvSpPr>
        <p:spPr bwMode="auto">
          <a:xfrm>
            <a:off x="465138" y="1071563"/>
            <a:ext cx="9159875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SHASSA/VTSS surveys (Brown &amp; Bomans 2005)</a:t>
            </a:r>
          </a:p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Use thickness of bow shock layer to estimate density (~1 cm</a:t>
            </a:r>
            <a:r>
              <a:rPr lang="en-US" altLang="en-US" sz="1800" baseline="33000">
                <a:latin typeface="Comic Sans MS" panose="030F0702030302020204" pitchFamily="66" charset="0"/>
              </a:rPr>
              <a:t>-3</a:t>
            </a:r>
            <a:r>
              <a:rPr lang="en-US" altLang="en-US" sz="1800">
                <a:latin typeface="Comic Sans MS" panose="030F0702030302020204" pitchFamily="66" charset="0"/>
              </a:rPr>
              <a:t>) and maximum</a:t>
            </a:r>
            <a:br>
              <a:rPr lang="en-US" altLang="en-US" sz="1800">
                <a:latin typeface="Comic Sans MS" panose="030F0702030302020204" pitchFamily="66" charset="0"/>
              </a:rPr>
            </a:br>
            <a:r>
              <a:rPr lang="en-US" altLang="en-US" sz="1800">
                <a:latin typeface="Comic Sans MS" panose="030F0702030302020204" pitchFamily="66" charset="0"/>
              </a:rPr>
              <a:t>temperature (~10</a:t>
            </a:r>
            <a:r>
              <a:rPr lang="en-US" altLang="en-US" sz="1800" baseline="33000">
                <a:latin typeface="Comic Sans MS" panose="030F0702030302020204" pitchFamily="66" charset="0"/>
              </a:rPr>
              <a:t>4</a:t>
            </a:r>
            <a:r>
              <a:rPr lang="en-US" altLang="en-US" sz="1800">
                <a:latin typeface="Comic Sans MS" panose="030F0702030302020204" pitchFamily="66" charset="0"/>
              </a:rPr>
              <a:t> K) of the ISM (warm </a:t>
            </a:r>
            <a:r>
              <a:rPr lang="en-GB" altLang="en-US" sz="1800">
                <a:latin typeface="Comic Sans MS" panose="030F0702030302020204" pitchFamily="66" charset="0"/>
              </a:rPr>
              <a:t>ionised</a:t>
            </a:r>
            <a:r>
              <a:rPr lang="en-US" altLang="en-US" sz="1800">
                <a:latin typeface="Comic Sans MS" panose="030F0702030302020204" pitchFamily="66" charset="0"/>
              </a:rPr>
              <a:t> medium).</a:t>
            </a:r>
          </a:p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pic>
        <p:nvPicPr>
          <p:cNvPr id="747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620963"/>
            <a:ext cx="4840288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2632075"/>
            <a:ext cx="4852987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8" name="Text Box 5"/>
          <p:cNvSpPr txBox="1">
            <a:spLocks noChangeArrowheads="1"/>
          </p:cNvSpPr>
          <p:nvPr/>
        </p:nvSpPr>
        <p:spPr bwMode="auto">
          <a:xfrm>
            <a:off x="2733675" y="3357563"/>
            <a:ext cx="2246313" cy="26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/>
              <a:t>A = sphere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/>
              <a:t>C = bow shock layer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/>
              <a:t>B = spherical shell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1800"/>
          </a:p>
        </p:txBody>
      </p:sp>
      <p:sp>
        <p:nvSpPr>
          <p:cNvPr id="74759" name="Text Box 6"/>
          <p:cNvSpPr txBox="1">
            <a:spLocks noChangeArrowheads="1"/>
          </p:cNvSpPr>
          <p:nvPr/>
        </p:nvSpPr>
        <p:spPr bwMode="auto">
          <a:xfrm>
            <a:off x="173038" y="6407150"/>
            <a:ext cx="976788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92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83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600">
                <a:latin typeface="AntykwaTorunska Light" charset="0"/>
              </a:rPr>
              <a:t>O9II at 1.9 kpc – v</a:t>
            </a:r>
            <a:r>
              <a:rPr lang="en-US" altLang="en-US" sz="1600" baseline="-33000">
                <a:latin typeface="AntykwaTorunska Light" charset="0"/>
              </a:rPr>
              <a:t>*</a:t>
            </a:r>
            <a:r>
              <a:rPr lang="en-US" altLang="en-US" sz="1600">
                <a:latin typeface="AntykwaTorunska Light" charset="0"/>
              </a:rPr>
              <a:t> = 56 km/s, R</a:t>
            </a:r>
            <a:r>
              <a:rPr lang="en-US" altLang="en-US" sz="1600" baseline="-33000">
                <a:latin typeface="AntykwaTorunska Light" charset="0"/>
              </a:rPr>
              <a:t>0</a:t>
            </a:r>
            <a:r>
              <a:rPr lang="en-US" altLang="en-US" sz="1600">
                <a:latin typeface="AntykwaTorunska Light" charset="0"/>
              </a:rPr>
              <a:t> ~ 25' / 7.6 pc, n</a:t>
            </a:r>
            <a:r>
              <a:rPr lang="en-US" altLang="en-US" sz="1600" baseline="-33000">
                <a:latin typeface="AntykwaTorunska Light" charset="0"/>
              </a:rPr>
              <a:t>ISM</a:t>
            </a:r>
            <a:r>
              <a:rPr lang="en-US" altLang="en-US" sz="1600">
                <a:latin typeface="AntykwaTorunska Light" charset="0"/>
              </a:rPr>
              <a:t>(R</a:t>
            </a:r>
            <a:r>
              <a:rPr lang="en-US" altLang="en-US" sz="1600" baseline="-33000">
                <a:latin typeface="AntykwaTorunska Light" charset="0"/>
              </a:rPr>
              <a:t>0</a:t>
            </a:r>
            <a:r>
              <a:rPr lang="en-US" altLang="en-US" sz="1600">
                <a:latin typeface="AntykwaTorunska Light" charset="0"/>
              </a:rPr>
              <a:t>) ~ 0.1 cm</a:t>
            </a:r>
            <a:r>
              <a:rPr lang="en-US" altLang="en-US" sz="1600" baseline="33000">
                <a:latin typeface="AntykwaTorunska Light" charset="0"/>
              </a:rPr>
              <a:t>-3</a:t>
            </a:r>
            <a:r>
              <a:rPr lang="en-US" altLang="en-US" sz="1600">
                <a:latin typeface="AntykwaTorunska Light" charset="0"/>
              </a:rPr>
              <a:t> / n</a:t>
            </a:r>
            <a:r>
              <a:rPr lang="en-US" altLang="en-US" sz="1600" baseline="-33000">
                <a:latin typeface="AntykwaTorunska Light" charset="0"/>
              </a:rPr>
              <a:t>ISM</a:t>
            </a:r>
            <a:r>
              <a:rPr lang="en-US" altLang="en-US" sz="1600">
                <a:latin typeface="AntykwaTorunska Light" charset="0"/>
              </a:rPr>
              <a:t>(Hα width) ~ 1.5 cm</a:t>
            </a:r>
            <a:r>
              <a:rPr lang="en-US" altLang="en-US" sz="1600" baseline="33000">
                <a:latin typeface="AntykwaTorunska Light" charset="0"/>
              </a:rPr>
              <a:t>-3</a:t>
            </a:r>
            <a:r>
              <a:rPr lang="en-US" altLang="en-US" sz="1600">
                <a:latin typeface="AntykwaTorunska Light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r="15741" b="5396"/>
          <a:stretch>
            <a:fillRect/>
          </a:stretch>
        </p:blipFill>
        <p:spPr bwMode="auto">
          <a:xfrm>
            <a:off x="182563" y="1082675"/>
            <a:ext cx="6943725" cy="616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460" r="15741" b="53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4579938" y="1060450"/>
            <a:ext cx="5500687" cy="3219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cs typeface="Arial Unicode MS" panose="020B0604020202020204" pitchFamily="34" charset="-128"/>
            </a:endParaRPr>
          </a:p>
        </p:txBody>
      </p:sp>
      <p:pic>
        <p:nvPicPr>
          <p:cNvPr id="768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530350"/>
            <a:ext cx="5400675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5" name="Text Box 4"/>
          <p:cNvSpPr txBox="1">
            <a:spLocks noChangeArrowheads="1"/>
          </p:cNvSpPr>
          <p:nvPr/>
        </p:nvSpPr>
        <p:spPr bwMode="auto">
          <a:xfrm>
            <a:off x="454025" y="239713"/>
            <a:ext cx="907415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4000">
                <a:latin typeface="Linux Libertine O" charset="0"/>
              </a:rPr>
              <a:t>Vela X-1</a:t>
            </a:r>
          </a:p>
        </p:txBody>
      </p:sp>
      <p:sp>
        <p:nvSpPr>
          <p:cNvPr id="76806" name="Text Box 5"/>
          <p:cNvSpPr txBox="1">
            <a:spLocks noChangeArrowheads="1"/>
          </p:cNvSpPr>
          <p:nvPr/>
        </p:nvSpPr>
        <p:spPr bwMode="auto">
          <a:xfrm>
            <a:off x="4892675" y="1046163"/>
            <a:ext cx="50514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Comic Sans MS" panose="030F0702030302020204" pitchFamily="66" charset="0"/>
              </a:rPr>
              <a:t>Hα (Kaper+97)</a:t>
            </a:r>
            <a:r>
              <a:rPr lang="en-US" altLang="en-US" sz="1800">
                <a:latin typeface="Comic Sans MS" panose="030F0702030302020204" pitchFamily="66" charset="0"/>
              </a:rPr>
              <a:t> + </a:t>
            </a:r>
            <a:r>
              <a:rPr lang="en-US" alt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70 μm (Cox+in prep.)</a:t>
            </a:r>
          </a:p>
        </p:txBody>
      </p:sp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315913" y="6735763"/>
            <a:ext cx="51562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Comic Sans MS" panose="030F0702030302020204" pitchFamily="66" charset="0"/>
              </a:rPr>
              <a:t>Hα</a:t>
            </a:r>
            <a:r>
              <a:rPr lang="en-US" altLang="en-US" sz="2000">
                <a:latin typeface="Comic Sans MS" panose="030F0702030302020204" pitchFamily="66" charset="0"/>
              </a:rPr>
              <a:t> </a:t>
            </a:r>
            <a:r>
              <a:rPr lang="en-US" alt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+</a:t>
            </a:r>
            <a:r>
              <a:rPr lang="en-US" altLang="en-US" sz="2000">
                <a:latin typeface="Comic Sans MS" panose="030F0702030302020204" pitchFamily="66" charset="0"/>
              </a:rPr>
              <a:t> </a:t>
            </a:r>
            <a:r>
              <a:rPr lang="en-US" altLang="en-US" sz="2000">
                <a:solidFill>
                  <a:srgbClr val="00FF00"/>
                </a:solidFill>
                <a:latin typeface="Comic Sans MS" panose="030F0702030302020204" pitchFamily="66" charset="0"/>
              </a:rPr>
              <a:t>WISE 22 μm</a:t>
            </a:r>
            <a:r>
              <a:rPr lang="en-US" altLang="en-US" sz="2000">
                <a:latin typeface="Comic Sans MS" panose="030F0702030302020204" pitchFamily="66" charset="0"/>
              </a:rPr>
              <a:t> </a:t>
            </a:r>
            <a:r>
              <a:rPr lang="en-US" alt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+</a:t>
            </a:r>
            <a:r>
              <a:rPr lang="en-US" altLang="en-US" sz="2000">
                <a:latin typeface="Comic Sans MS" panose="030F0702030302020204" pitchFamily="66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PACS 70 μm</a:t>
            </a:r>
          </a:p>
        </p:txBody>
      </p:sp>
      <p:sp>
        <p:nvSpPr>
          <p:cNvPr id="76808" name="Text Box 7"/>
          <p:cNvSpPr txBox="1">
            <a:spLocks noChangeArrowheads="1"/>
          </p:cNvSpPr>
          <p:nvPr/>
        </p:nvSpPr>
        <p:spPr bwMode="auto">
          <a:xfrm>
            <a:off x="258763" y="1238250"/>
            <a:ext cx="2151062" cy="1131888"/>
          </a:xfrm>
          <a:prstGeom prst="rect">
            <a:avLst/>
          </a:prstGeom>
          <a:noFill/>
          <a:ln w="18000" cap="sq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54000" rIns="99000" bIns="54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AntykwaTorunska" charset="0"/>
              </a:rPr>
              <a:t>2 arcs in Hα,</a:t>
            </a:r>
          </a:p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AntykwaTorunska" charset="0"/>
              </a:rPr>
              <a:t>1 w/ counterpart</a:t>
            </a:r>
          </a:p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AntykwaTorunska" charset="0"/>
              </a:rPr>
              <a:t>at 70μm</a:t>
            </a:r>
          </a:p>
        </p:txBody>
      </p:sp>
      <p:sp>
        <p:nvSpPr>
          <p:cNvPr id="76809" name="Text Box 8"/>
          <p:cNvSpPr txBox="1">
            <a:spLocks noChangeArrowheads="1"/>
          </p:cNvSpPr>
          <p:nvPr/>
        </p:nvSpPr>
        <p:spPr bwMode="auto">
          <a:xfrm>
            <a:off x="4922838" y="3911600"/>
            <a:ext cx="486568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Comic Sans MS" panose="030F0702030302020204" pitchFamily="66" charset="0"/>
              </a:rPr>
              <a:t>Hα intensity ~ 10</a:t>
            </a:r>
            <a:r>
              <a:rPr lang="en-US" altLang="en-US" sz="2000" baseline="33000">
                <a:latin typeface="Comic Sans MS" panose="030F0702030302020204" pitchFamily="66" charset="0"/>
              </a:rPr>
              <a:t>-15</a:t>
            </a:r>
            <a:r>
              <a:rPr lang="en-US" altLang="en-US" sz="2000">
                <a:latin typeface="Comic Sans MS" panose="030F0702030302020204" pitchFamily="66" charset="0"/>
              </a:rPr>
              <a:t> erg s</a:t>
            </a:r>
            <a:r>
              <a:rPr lang="en-US" altLang="en-US" sz="2000" baseline="33000">
                <a:latin typeface="Comic Sans MS" panose="030F0702030302020204" pitchFamily="66" charset="0"/>
              </a:rPr>
              <a:t>-1</a:t>
            </a:r>
            <a:r>
              <a:rPr lang="en-US" altLang="en-US" sz="2000">
                <a:latin typeface="Comic Sans MS" panose="030F0702030302020204" pitchFamily="66" charset="0"/>
              </a:rPr>
              <a:t> cm</a:t>
            </a:r>
            <a:r>
              <a:rPr lang="en-US" altLang="en-US" sz="2000" baseline="33000">
                <a:latin typeface="Comic Sans MS" panose="030F0702030302020204" pitchFamily="66" charset="0"/>
              </a:rPr>
              <a:t>-2</a:t>
            </a:r>
            <a:r>
              <a:rPr lang="en-US" altLang="en-US" sz="2000">
                <a:latin typeface="Comic Sans MS" panose="030F0702030302020204" pitchFamily="66" charset="0"/>
              </a:rPr>
              <a:t> arcsec</a:t>
            </a:r>
            <a:r>
              <a:rPr lang="en-US" altLang="en-US" sz="2000" baseline="33000">
                <a:latin typeface="Comic Sans MS" panose="030F0702030302020204" pitchFamily="66" charset="0"/>
              </a:rPr>
              <a:t>-2</a:t>
            </a:r>
            <a:r>
              <a:rPr lang="en-US" alt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6810" name="Line 9"/>
          <p:cNvSpPr>
            <a:spLocks noChangeShapeType="1"/>
          </p:cNvSpPr>
          <p:nvPr/>
        </p:nvSpPr>
        <p:spPr bwMode="auto">
          <a:xfrm flipV="1">
            <a:off x="7170738" y="2111375"/>
            <a:ext cx="287337" cy="1114425"/>
          </a:xfrm>
          <a:prstGeom prst="line">
            <a:avLst/>
          </a:prstGeom>
          <a:noFill/>
          <a:ln w="36000" cap="sq">
            <a:solidFill>
              <a:srgbClr val="DC2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6811" name="Text Box 10"/>
          <p:cNvSpPr txBox="1">
            <a:spLocks noChangeArrowheads="1"/>
          </p:cNvSpPr>
          <p:nvPr/>
        </p:nvSpPr>
        <p:spPr bwMode="auto">
          <a:xfrm>
            <a:off x="7648575" y="4570413"/>
            <a:ext cx="2105025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R</a:t>
            </a:r>
            <a:r>
              <a:rPr lang="en-US" altLang="en-US" sz="1800" baseline="-33000">
                <a:latin typeface="Comic Sans MS" panose="030F0702030302020204" pitchFamily="66" charset="0"/>
              </a:rPr>
              <a:t>0</a:t>
            </a:r>
            <a:r>
              <a:rPr lang="en-US" altLang="en-US" sz="1800">
                <a:latin typeface="Comic Sans MS" panose="030F0702030302020204" pitchFamily="66" charset="0"/>
              </a:rPr>
              <a:t> = 0'.9 (0.48 pc)</a:t>
            </a:r>
          </a:p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→ n</a:t>
            </a:r>
            <a:r>
              <a:rPr lang="en-US" altLang="en-US" sz="1800" baseline="-33000">
                <a:latin typeface="Comic Sans MS" panose="030F0702030302020204" pitchFamily="66" charset="0"/>
              </a:rPr>
              <a:t>H</a:t>
            </a:r>
            <a:r>
              <a:rPr lang="en-US" altLang="en-US" sz="1800">
                <a:latin typeface="Comic Sans MS" panose="030F0702030302020204" pitchFamily="66" charset="0"/>
              </a:rPr>
              <a:t> = 1 cm</a:t>
            </a:r>
            <a:r>
              <a:rPr lang="en-US" altLang="en-US" sz="1800" baseline="33000">
                <a:latin typeface="Comic Sans MS" panose="030F0702030302020204" pitchFamily="66" charset="0"/>
              </a:rPr>
              <a:t>-3</a:t>
            </a:r>
          </a:p>
        </p:txBody>
      </p:sp>
      <p:sp>
        <p:nvSpPr>
          <p:cNvPr id="76812" name="Text Box 11"/>
          <p:cNvSpPr txBox="1">
            <a:spLocks noChangeArrowheads="1"/>
          </p:cNvSpPr>
          <p:nvPr/>
        </p:nvSpPr>
        <p:spPr bwMode="auto">
          <a:xfrm>
            <a:off x="165100" y="6410325"/>
            <a:ext cx="6958013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0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AntykwaTorunska Medium" charset="0"/>
              </a:rPr>
              <a:t>Bow shock inside HII region (Strömgren sphere ~0</a:t>
            </a:r>
            <a:r>
              <a:rPr lang="en-US" altLang="en-US" sz="1600" baseline="33000">
                <a:solidFill>
                  <a:srgbClr val="FFFFFF"/>
                </a:solidFill>
                <a:latin typeface="AntykwaTorunska Medium" charset="0"/>
              </a:rPr>
              <a:t>0</a:t>
            </a:r>
            <a:r>
              <a:rPr lang="en-US" altLang="en-US" sz="1600">
                <a:solidFill>
                  <a:srgbClr val="FFFFFF"/>
                </a:solidFill>
                <a:latin typeface="AntykwaTorunska Medium" charset="0"/>
              </a:rPr>
              <a:t>.2 / ~7 pc)</a:t>
            </a:r>
          </a:p>
        </p:txBody>
      </p:sp>
      <p:sp>
        <p:nvSpPr>
          <p:cNvPr id="76813" name="Text Box 12"/>
          <p:cNvSpPr txBox="1">
            <a:spLocks noChangeArrowheads="1"/>
          </p:cNvSpPr>
          <p:nvPr/>
        </p:nvSpPr>
        <p:spPr bwMode="auto">
          <a:xfrm>
            <a:off x="7804150" y="2413000"/>
            <a:ext cx="42068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AntykwaTorunska Medium" charset="0"/>
              </a:rPr>
              <a:t>R</a:t>
            </a:r>
            <a:r>
              <a:rPr lang="en-US" altLang="en-US" sz="1800" baseline="-33000">
                <a:latin typeface="AntykwaTorunska Medium" charset="0"/>
              </a:rPr>
              <a:t>0</a:t>
            </a:r>
          </a:p>
        </p:txBody>
      </p:sp>
      <p:sp>
        <p:nvSpPr>
          <p:cNvPr id="76814" name="Text Box 13"/>
          <p:cNvSpPr txBox="1">
            <a:spLocks noChangeArrowheads="1"/>
          </p:cNvSpPr>
          <p:nvPr/>
        </p:nvSpPr>
        <p:spPr bwMode="auto">
          <a:xfrm>
            <a:off x="7445375" y="6053138"/>
            <a:ext cx="2608263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Radiative outer shock,</a:t>
            </a:r>
          </a:p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Adiabatic inner shock?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503238" y="249238"/>
            <a:ext cx="907097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4000">
                <a:latin typeface="Linux Libertine O" charset="0"/>
              </a:rPr>
              <a:t>Betelgeuse – dust temperature</a:t>
            </a: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39800"/>
            <a:ext cx="5970587" cy="614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2" name="Text Box 3"/>
          <p:cNvSpPr txBox="1">
            <a:spLocks noChangeArrowheads="1"/>
          </p:cNvSpPr>
          <p:nvPr/>
        </p:nvSpPr>
        <p:spPr bwMode="auto">
          <a:xfrm>
            <a:off x="252413" y="7089775"/>
            <a:ext cx="14081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Abyssinica SIL" charset="0"/>
              </a:rPr>
              <a:t>Decin+2012</a:t>
            </a:r>
          </a:p>
        </p:txBody>
      </p:sp>
      <p:sp>
        <p:nvSpPr>
          <p:cNvPr id="78853" name="Text Box 4"/>
          <p:cNvSpPr txBox="1">
            <a:spLocks noChangeArrowheads="1"/>
          </p:cNvSpPr>
          <p:nvPr/>
        </p:nvSpPr>
        <p:spPr bwMode="auto">
          <a:xfrm>
            <a:off x="6188075" y="1133475"/>
            <a:ext cx="381952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GB" altLang="en-US" sz="2000"/>
              <a:t>Smooth continuous outﬂow: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GB" altLang="en-US" sz="2000"/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GB" altLang="en-US" sz="2000"/>
              <a:t>Silicate </a:t>
            </a:r>
            <a:r>
              <a:rPr lang="en-US" altLang="en-US" sz="2000"/>
              <a:t>heated by the stellar radiation has temperature </a:t>
            </a:r>
            <a:br>
              <a:rPr lang="en-US" altLang="en-US" sz="2000"/>
            </a:br>
            <a:r>
              <a:rPr lang="en-US" altLang="en-US" sz="2000"/>
              <a:t>~45 –60K at distance of </a:t>
            </a:r>
            <a:br>
              <a:rPr lang="en-US" altLang="en-US" sz="2000"/>
            </a:br>
            <a:r>
              <a:rPr lang="en-US" altLang="en-US" sz="2000"/>
              <a:t>280–530′′ from the central star.</a:t>
            </a:r>
          </a:p>
        </p:txBody>
      </p:sp>
      <p:sp>
        <p:nvSpPr>
          <p:cNvPr id="78854" name="Text Box 5"/>
          <p:cNvSpPr txBox="1">
            <a:spLocks noChangeArrowheads="1"/>
          </p:cNvSpPr>
          <p:nvPr/>
        </p:nvSpPr>
        <p:spPr bwMode="auto">
          <a:xfrm>
            <a:off x="6543675" y="3873500"/>
            <a:ext cx="2655888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6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Arcs: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   T</a:t>
            </a:r>
            <a:r>
              <a:rPr lang="en-US" altLang="en-US" sz="2000" baseline="-33000"/>
              <a:t>dust</a:t>
            </a:r>
            <a:r>
              <a:rPr lang="en-US" altLang="en-US" sz="2000"/>
              <a:t> ~ 80-90 K, β~1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   M</a:t>
            </a:r>
            <a:r>
              <a:rPr lang="en-US" altLang="en-US" sz="2000" baseline="-33000"/>
              <a:t>d+g</a:t>
            </a:r>
            <a:r>
              <a:rPr lang="en-US" altLang="en-US" sz="2000"/>
              <a:t> ~ 10</a:t>
            </a:r>
            <a:r>
              <a:rPr lang="en-US" altLang="en-US" sz="2000" baseline="33000"/>
              <a:t>-3</a:t>
            </a:r>
            <a:r>
              <a:rPr lang="en-US" altLang="en-US" sz="2000"/>
              <a:t> M</a:t>
            </a:r>
            <a:r>
              <a:rPr lang="en-US" altLang="en-US" sz="2000" baseline="-33000"/>
              <a:t>sun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000"/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Bar: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   T</a:t>
            </a:r>
            <a:r>
              <a:rPr lang="en-US" altLang="en-US" sz="2000" baseline="-33000"/>
              <a:t>dust</a:t>
            </a:r>
            <a:r>
              <a:rPr lang="en-US" altLang="en-US" sz="2000"/>
              <a:t> ~ 60-70 K, β~1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   M</a:t>
            </a:r>
            <a:r>
              <a:rPr lang="en-US" altLang="en-US" sz="2000" baseline="-33000"/>
              <a:t>d+g</a:t>
            </a:r>
            <a:r>
              <a:rPr lang="en-US" altLang="en-US" sz="2000"/>
              <a:t> ~ 10</a:t>
            </a:r>
            <a:r>
              <a:rPr lang="en-US" altLang="en-US" sz="2000" baseline="33000"/>
              <a:t>-3</a:t>
            </a:r>
            <a:r>
              <a:rPr lang="en-US" altLang="en-US" sz="2000"/>
              <a:t> M</a:t>
            </a:r>
            <a:r>
              <a:rPr lang="en-US" altLang="en-US" sz="2000" baseline="-33000"/>
              <a:t>sun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"/>
          <p:cNvSpPr txBox="1">
            <a:spLocks noChangeArrowheads="1"/>
          </p:cNvSpPr>
          <p:nvPr/>
        </p:nvSpPr>
        <p:spPr bwMode="auto">
          <a:xfrm>
            <a:off x="608013" y="109538"/>
            <a:ext cx="9074150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4000">
                <a:latin typeface="Linux Libertine O" charset="0"/>
              </a:rPr>
              <a:t>BD+43 3654 </a:t>
            </a:r>
          </a:p>
        </p:txBody>
      </p:sp>
      <p:sp>
        <p:nvSpPr>
          <p:cNvPr id="80899" name="Text Box 2"/>
          <p:cNvSpPr txBox="1">
            <a:spLocks noChangeArrowheads="1"/>
          </p:cNvSpPr>
          <p:nvPr/>
        </p:nvSpPr>
        <p:spPr bwMode="auto">
          <a:xfrm>
            <a:off x="6934200" y="785813"/>
            <a:ext cx="2868613" cy="98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64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Dust colour temperature distribution map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(PACS 70&amp;160 μm)</a:t>
            </a:r>
          </a:p>
        </p:txBody>
      </p:sp>
      <p:sp>
        <p:nvSpPr>
          <p:cNvPr id="80900" name="Text Box 3"/>
          <p:cNvSpPr txBox="1">
            <a:spLocks noChangeArrowheads="1"/>
          </p:cNvSpPr>
          <p:nvPr/>
        </p:nvSpPr>
        <p:spPr bwMode="auto">
          <a:xfrm>
            <a:off x="6905625" y="1924050"/>
            <a:ext cx="2366963" cy="5699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T</a:t>
            </a:r>
            <a:r>
              <a:rPr lang="en-US" altLang="en-US" sz="2000" baseline="-33000">
                <a:solidFill>
                  <a:srgbClr val="FFFFFF"/>
                </a:solidFill>
                <a:latin typeface="Comic Sans MS" panose="030F0702030302020204" pitchFamily="66" charset="0"/>
              </a:rPr>
              <a:t>max(obs)</a:t>
            </a:r>
            <a:r>
              <a:rPr lang="en-US" alt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 ~ 45 K</a:t>
            </a:r>
          </a:p>
        </p:txBody>
      </p:sp>
      <p:sp>
        <p:nvSpPr>
          <p:cNvPr id="80901" name="Text Box 4"/>
          <p:cNvSpPr txBox="1">
            <a:spLocks noChangeArrowheads="1"/>
          </p:cNvSpPr>
          <p:nvPr/>
        </p:nvSpPr>
        <p:spPr bwMode="auto">
          <a:xfrm>
            <a:off x="317500" y="6253163"/>
            <a:ext cx="5761038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en-US" altLang="en-US" sz="2000"/>
              <a:t>T</a:t>
            </a:r>
            <a:r>
              <a:rPr lang="en-US" altLang="en-US" sz="2000" baseline="-33000"/>
              <a:t>dust</a:t>
            </a:r>
            <a:r>
              <a:rPr lang="en-US" altLang="en-US" sz="2000"/>
              <a:t> ~ 5.7 (1/a)</a:t>
            </a:r>
            <a:r>
              <a:rPr lang="en-US" altLang="en-US" sz="2000" baseline="33000"/>
              <a:t>0.06</a:t>
            </a:r>
            <a:r>
              <a:rPr lang="en-US" altLang="en-US" sz="2000"/>
              <a:t> (L</a:t>
            </a:r>
            <a:r>
              <a:rPr lang="en-US" altLang="en-US" sz="2000" baseline="-33000"/>
              <a:t>*</a:t>
            </a:r>
            <a:r>
              <a:rPr lang="en-US" altLang="en-US" sz="2000"/>
              <a:t>/r</a:t>
            </a:r>
            <a:r>
              <a:rPr lang="en-US" altLang="en-US" sz="2000" baseline="33000"/>
              <a:t>2</a:t>
            </a:r>
            <a:r>
              <a:rPr lang="en-US" altLang="en-US" sz="2000"/>
              <a:t>)</a:t>
            </a:r>
            <a:r>
              <a:rPr lang="en-US" altLang="en-US" sz="2000" baseline="33000"/>
              <a:t>1/6  </a:t>
            </a:r>
            <a:r>
              <a:rPr lang="en-US" altLang="en-US" sz="2000"/>
              <a:t>~ 50 K [Tielens 2005]</a:t>
            </a:r>
          </a:p>
          <a:p>
            <a:pPr eaLnBrk="1">
              <a:spcBef>
                <a:spcPts val="1200"/>
              </a:spcBef>
              <a:spcAft>
                <a:spcPts val="1000"/>
              </a:spcAft>
              <a:buClrTx/>
              <a:buFontTx/>
              <a:buNone/>
            </a:pPr>
            <a:r>
              <a:rPr lang="en-US" altLang="en-US" sz="2000"/>
              <a:t>(with grain size a = 0.1 µm)</a:t>
            </a:r>
          </a:p>
        </p:txBody>
      </p:sp>
      <p:grpSp>
        <p:nvGrpSpPr>
          <p:cNvPr id="80902" name="Group 5"/>
          <p:cNvGrpSpPr>
            <a:grpSpLocks/>
          </p:cNvGrpSpPr>
          <p:nvPr/>
        </p:nvGrpSpPr>
        <p:grpSpPr bwMode="auto">
          <a:xfrm>
            <a:off x="185738" y="862013"/>
            <a:ext cx="6572250" cy="5302250"/>
            <a:chOff x="117" y="543"/>
            <a:chExt cx="4140" cy="3340"/>
          </a:xfrm>
        </p:grpSpPr>
        <p:pic>
          <p:nvPicPr>
            <p:cNvPr id="8090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4" t="2095" r="9204" b="6519"/>
            <a:stretch>
              <a:fillRect/>
            </a:stretch>
          </p:blipFill>
          <p:spPr bwMode="auto">
            <a:xfrm>
              <a:off x="117" y="543"/>
              <a:ext cx="4140" cy="3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484" t="2095" r="9204" b="651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0906" name="Oval 7"/>
            <p:cNvSpPr>
              <a:spLocks noChangeArrowheads="1"/>
            </p:cNvSpPr>
            <p:nvPr/>
          </p:nvSpPr>
          <p:spPr bwMode="auto">
            <a:xfrm>
              <a:off x="2107" y="2499"/>
              <a:ext cx="109" cy="109"/>
            </a:xfrm>
            <a:prstGeom prst="ellipse">
              <a:avLst/>
            </a:prstGeom>
            <a:solidFill>
              <a:srgbClr val="99CC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>
                <a:cs typeface="Arial Unicode MS" panose="020B0604020202020204" pitchFamily="34" charset="-128"/>
              </a:endParaRPr>
            </a:p>
          </p:txBody>
        </p:sp>
        <p:sp>
          <p:nvSpPr>
            <p:cNvPr id="80907" name="Freeform 8"/>
            <p:cNvSpPr>
              <a:spLocks noChangeArrowheads="1"/>
            </p:cNvSpPr>
            <p:nvPr/>
          </p:nvSpPr>
          <p:spPr bwMode="auto">
            <a:xfrm rot="-120000">
              <a:off x="1389" y="2045"/>
              <a:ext cx="1556" cy="13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80 w 21600"/>
                <a:gd name="T13" fmla="*/ 0 h 21600"/>
                <a:gd name="T14" fmla="*/ 20920 w 21600"/>
                <a:gd name="T15" fmla="*/ 71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28" y="4974"/>
                  </a:moveTo>
                  <a:cubicBezTo>
                    <a:pt x="4068" y="2085"/>
                    <a:pt x="7320" y="353"/>
                    <a:pt x="10800" y="353"/>
                  </a:cubicBezTo>
                  <a:cubicBezTo>
                    <a:pt x="14279" y="353"/>
                    <a:pt x="17531" y="2085"/>
                    <a:pt x="19471" y="4974"/>
                  </a:cubicBezTo>
                  <a:lnTo>
                    <a:pt x="19764" y="4777"/>
                  </a:lnTo>
                  <a:cubicBezTo>
                    <a:pt x="17758" y="1791"/>
                    <a:pt x="14397" y="0"/>
                    <a:pt x="10799" y="0"/>
                  </a:cubicBezTo>
                  <a:cubicBezTo>
                    <a:pt x="7202" y="0"/>
                    <a:pt x="3841" y="1791"/>
                    <a:pt x="1835" y="4777"/>
                  </a:cubicBezTo>
                  <a:lnTo>
                    <a:pt x="2128" y="4974"/>
                  </a:lnTo>
                  <a:close/>
                </a:path>
              </a:pathLst>
            </a:custGeom>
            <a:solidFill>
              <a:srgbClr val="99CCFF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0908" name="Freeform 9"/>
            <p:cNvSpPr>
              <a:spLocks noChangeArrowheads="1"/>
            </p:cNvSpPr>
            <p:nvPr/>
          </p:nvSpPr>
          <p:spPr bwMode="auto">
            <a:xfrm rot="-120000">
              <a:off x="1260" y="1554"/>
              <a:ext cx="1803" cy="13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683 w 21600"/>
                <a:gd name="T13" fmla="*/ 0 h 21600"/>
                <a:gd name="T14" fmla="*/ 20917 w 21600"/>
                <a:gd name="T15" fmla="*/ 716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28" y="4974"/>
                  </a:moveTo>
                  <a:cubicBezTo>
                    <a:pt x="4068" y="2085"/>
                    <a:pt x="7320" y="353"/>
                    <a:pt x="10800" y="353"/>
                  </a:cubicBezTo>
                  <a:cubicBezTo>
                    <a:pt x="14279" y="353"/>
                    <a:pt x="17531" y="2085"/>
                    <a:pt x="19471" y="4974"/>
                  </a:cubicBezTo>
                  <a:lnTo>
                    <a:pt x="19764" y="4777"/>
                  </a:lnTo>
                  <a:cubicBezTo>
                    <a:pt x="17758" y="1791"/>
                    <a:pt x="14397" y="0"/>
                    <a:pt x="10799" y="0"/>
                  </a:cubicBezTo>
                  <a:cubicBezTo>
                    <a:pt x="7202" y="0"/>
                    <a:pt x="3841" y="1791"/>
                    <a:pt x="1835" y="4777"/>
                  </a:cubicBezTo>
                  <a:lnTo>
                    <a:pt x="2128" y="4974"/>
                  </a:lnTo>
                  <a:close/>
                </a:path>
              </a:pathLst>
            </a:custGeom>
            <a:solidFill>
              <a:srgbClr val="99CCFF"/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0903" name="Text Box 10"/>
          <p:cNvSpPr txBox="1">
            <a:spLocks noChangeArrowheads="1"/>
          </p:cNvSpPr>
          <p:nvPr/>
        </p:nvSpPr>
        <p:spPr bwMode="auto">
          <a:xfrm>
            <a:off x="6823075" y="3262313"/>
            <a:ext cx="2854325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6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Contrary to simulations,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observation suggests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inefficient cooling?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000"/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No Hα.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Thickness bow shock: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 b="1"/>
              <a:t>δ~0.55 M</a:t>
            </a:r>
            <a:r>
              <a:rPr lang="en-US" altLang="en-US" sz="2000" b="1" baseline="33000"/>
              <a:t>-2</a:t>
            </a:r>
            <a:r>
              <a:rPr lang="en-US" altLang="en-US" sz="2000" b="1"/>
              <a:t> R</a:t>
            </a:r>
            <a:r>
              <a:rPr lang="en-US" altLang="en-US" sz="2000" b="1" baseline="-33000"/>
              <a:t>0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000"/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Measured: 0.9 pc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→ M ~ 1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→ c</a:t>
            </a:r>
            <a:r>
              <a:rPr lang="en-US" altLang="en-US" sz="2000" baseline="-33000"/>
              <a:t>sound</a:t>
            </a:r>
            <a:r>
              <a:rPr lang="en-US" altLang="en-US" sz="2000"/>
              <a:t> ~ v</a:t>
            </a:r>
            <a:r>
              <a:rPr lang="en-US" altLang="en-US" sz="2000" baseline="-33000"/>
              <a:t>*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→ T</a:t>
            </a:r>
            <a:r>
              <a:rPr lang="en-US" altLang="en-US" sz="2000" baseline="-33000"/>
              <a:t>ISM</a:t>
            </a:r>
            <a:r>
              <a:rPr lang="en-US" altLang="en-US" sz="2000"/>
              <a:t> ~ 10</a:t>
            </a:r>
            <a:r>
              <a:rPr lang="en-US" altLang="en-US" sz="2000" baseline="33000"/>
              <a:t>3 </a:t>
            </a:r>
            <a:r>
              <a:rPr lang="en-US" altLang="en-US" sz="2000"/>
              <a:t>– 10</a:t>
            </a:r>
            <a:r>
              <a:rPr lang="en-US" altLang="en-US" sz="2000" baseline="33000"/>
              <a:t>4</a:t>
            </a:r>
            <a:r>
              <a:rPr lang="en-US" altLang="en-US" sz="2000"/>
              <a:t> K </a:t>
            </a:r>
          </a:p>
        </p:txBody>
      </p:sp>
      <p:sp>
        <p:nvSpPr>
          <p:cNvPr id="80904" name="Text Box 11"/>
          <p:cNvSpPr txBox="1">
            <a:spLocks noChangeArrowheads="1"/>
          </p:cNvSpPr>
          <p:nvPr/>
        </p:nvSpPr>
        <p:spPr bwMode="auto">
          <a:xfrm>
            <a:off x="6905625" y="2509838"/>
            <a:ext cx="2366963" cy="5699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T</a:t>
            </a:r>
            <a:r>
              <a:rPr lang="en-US" altLang="en-US" sz="2000" baseline="-33000">
                <a:solidFill>
                  <a:srgbClr val="FFFFFF"/>
                </a:solidFill>
                <a:latin typeface="Comic Sans MS" panose="030F0702030302020204" pitchFamily="66" charset="0"/>
              </a:rPr>
              <a:t>min(obs)</a:t>
            </a:r>
            <a:r>
              <a:rPr lang="en-US" altLang="en-US" sz="2000">
                <a:solidFill>
                  <a:srgbClr val="FFFFFF"/>
                </a:solidFill>
                <a:latin typeface="Comic Sans MS" panose="030F0702030302020204" pitchFamily="66" charset="0"/>
              </a:rPr>
              <a:t> ~ 30 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30"/>
          <a:stretch>
            <a:fillRect/>
          </a:stretch>
        </p:blipFill>
        <p:spPr bwMode="auto">
          <a:xfrm>
            <a:off x="1501775" y="2185988"/>
            <a:ext cx="2933700" cy="29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97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47" name="Text Box 2"/>
          <p:cNvSpPr txBox="1">
            <a:spLocks noChangeArrowheads="1"/>
          </p:cNvSpPr>
          <p:nvPr/>
        </p:nvSpPr>
        <p:spPr bwMode="auto">
          <a:xfrm>
            <a:off x="312738" y="122238"/>
            <a:ext cx="9348787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3600">
                <a:latin typeface="Linux Libertine O" charset="0"/>
              </a:rPr>
              <a:t>Cool dust versus neutral gas.</a:t>
            </a:r>
          </a:p>
        </p:txBody>
      </p:sp>
      <p:sp>
        <p:nvSpPr>
          <p:cNvPr id="82948" name="Text Box 3"/>
          <p:cNvSpPr txBox="1">
            <a:spLocks noChangeArrowheads="1"/>
          </p:cNvSpPr>
          <p:nvPr/>
        </p:nvSpPr>
        <p:spPr bwMode="auto">
          <a:xfrm>
            <a:off x="301625" y="6604000"/>
            <a:ext cx="9693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Matthews et al. (2013); Matthews &amp; Reid (2007) present VLA imaging of HI.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Few targets in common with MESS but comparison difficult due to lower spatial resolution of HI maps.</a:t>
            </a:r>
          </a:p>
        </p:txBody>
      </p:sp>
      <p:sp>
        <p:nvSpPr>
          <p:cNvPr id="82949" name="Text Box 4"/>
          <p:cNvSpPr txBox="1">
            <a:spLocks noChangeArrowheads="1"/>
          </p:cNvSpPr>
          <p:nvPr/>
        </p:nvSpPr>
        <p:spPr bwMode="auto">
          <a:xfrm>
            <a:off x="1439863" y="2182813"/>
            <a:ext cx="1062037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TX Psc</a:t>
            </a:r>
          </a:p>
        </p:txBody>
      </p:sp>
      <p:sp>
        <p:nvSpPr>
          <p:cNvPr id="82950" name="Line 5"/>
          <p:cNvSpPr>
            <a:spLocks noChangeShapeType="1"/>
          </p:cNvSpPr>
          <p:nvPr/>
        </p:nvSpPr>
        <p:spPr bwMode="auto">
          <a:xfrm>
            <a:off x="1487488" y="1817688"/>
            <a:ext cx="2936875" cy="1587"/>
          </a:xfrm>
          <a:prstGeom prst="line">
            <a:avLst/>
          </a:prstGeom>
          <a:noFill/>
          <a:ln w="3600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1" name="Text Box 6"/>
          <p:cNvSpPr txBox="1">
            <a:spLocks noChangeArrowheads="1"/>
          </p:cNvSpPr>
          <p:nvPr/>
        </p:nvSpPr>
        <p:spPr bwMode="auto">
          <a:xfrm>
            <a:off x="2232025" y="1439863"/>
            <a:ext cx="1465263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~30 arcmin</a:t>
            </a:r>
          </a:p>
        </p:txBody>
      </p:sp>
      <p:sp>
        <p:nvSpPr>
          <p:cNvPr id="82952" name="Line 7"/>
          <p:cNvSpPr>
            <a:spLocks noChangeShapeType="1"/>
          </p:cNvSpPr>
          <p:nvPr/>
        </p:nvSpPr>
        <p:spPr bwMode="auto">
          <a:xfrm>
            <a:off x="4762500" y="1833563"/>
            <a:ext cx="3859213" cy="1587"/>
          </a:xfrm>
          <a:prstGeom prst="line">
            <a:avLst/>
          </a:prstGeom>
          <a:noFill/>
          <a:ln w="3600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953" name="Text Box 8"/>
          <p:cNvSpPr txBox="1">
            <a:spLocks noChangeArrowheads="1"/>
          </p:cNvSpPr>
          <p:nvPr/>
        </p:nvSpPr>
        <p:spPr bwMode="auto">
          <a:xfrm>
            <a:off x="5967413" y="1462088"/>
            <a:ext cx="1328737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~4 arcmin</a:t>
            </a:r>
          </a:p>
        </p:txBody>
      </p:sp>
      <p:pic>
        <p:nvPicPr>
          <p:cNvPr id="8295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2149475"/>
            <a:ext cx="3862388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4144963" y="327025"/>
            <a:ext cx="17907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3600"/>
              <a:t>Outline.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1173163" y="1933575"/>
            <a:ext cx="7643812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304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 b="1">
                <a:solidFill>
                  <a:srgbClr val="FF3333"/>
                </a:solidFill>
                <a:latin typeface="Times New Roman" panose="02020603050405020304" pitchFamily="18" charset="0"/>
              </a:rPr>
              <a:t>Concept of bow shocks.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Cool old stars.</a:t>
            </a:r>
            <a:br>
              <a:rPr lang="en-US" altLang="en-US" sz="2600">
                <a:latin typeface="Times New Roman" panose="02020603050405020304" pitchFamily="18" charset="0"/>
              </a:rPr>
            </a:br>
            <a:endParaRPr lang="en-US" altLang="en-US" sz="2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Hot young stars.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Conclusions / open questions.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282825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001963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757613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441825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30"/>
          <a:stretch>
            <a:fillRect/>
          </a:stretch>
        </p:blipFill>
        <p:spPr bwMode="auto">
          <a:xfrm>
            <a:off x="1501775" y="2185988"/>
            <a:ext cx="29337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97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301625" y="6604000"/>
            <a:ext cx="96932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Matthews et al. (2013); Matthews &amp; Reid (2007) present VLA imaging of HI.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Few targets in common with MESS but comparison difficult due to lower spatial resolution of HI maps.</a:t>
            </a:r>
          </a:p>
        </p:txBody>
      </p:sp>
      <p:sp>
        <p:nvSpPr>
          <p:cNvPr id="84996" name="Text Box 3"/>
          <p:cNvSpPr txBox="1">
            <a:spLocks noChangeArrowheads="1"/>
          </p:cNvSpPr>
          <p:nvPr/>
        </p:nvSpPr>
        <p:spPr bwMode="auto">
          <a:xfrm>
            <a:off x="1439863" y="2181225"/>
            <a:ext cx="1062037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TX Psc</a:t>
            </a:r>
          </a:p>
        </p:txBody>
      </p:sp>
      <p:sp>
        <p:nvSpPr>
          <p:cNvPr id="84997" name="Line 4"/>
          <p:cNvSpPr>
            <a:spLocks noChangeShapeType="1"/>
          </p:cNvSpPr>
          <p:nvPr/>
        </p:nvSpPr>
        <p:spPr bwMode="auto">
          <a:xfrm>
            <a:off x="1487488" y="1817688"/>
            <a:ext cx="2936875" cy="1587"/>
          </a:xfrm>
          <a:prstGeom prst="line">
            <a:avLst/>
          </a:prstGeom>
          <a:noFill/>
          <a:ln w="3600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4998" name="Text Box 5"/>
          <p:cNvSpPr txBox="1">
            <a:spLocks noChangeArrowheads="1"/>
          </p:cNvSpPr>
          <p:nvPr/>
        </p:nvSpPr>
        <p:spPr bwMode="auto">
          <a:xfrm>
            <a:off x="2232025" y="1439863"/>
            <a:ext cx="1465263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~30 arcmin</a:t>
            </a:r>
          </a:p>
        </p:txBody>
      </p:sp>
      <p:pic>
        <p:nvPicPr>
          <p:cNvPr id="8499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3492500"/>
            <a:ext cx="38735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5000" name="Line 7"/>
          <p:cNvSpPr>
            <a:spLocks noChangeShapeType="1"/>
          </p:cNvSpPr>
          <p:nvPr/>
        </p:nvSpPr>
        <p:spPr bwMode="auto">
          <a:xfrm>
            <a:off x="4762500" y="1833563"/>
            <a:ext cx="3859213" cy="1587"/>
          </a:xfrm>
          <a:prstGeom prst="line">
            <a:avLst/>
          </a:prstGeom>
          <a:noFill/>
          <a:ln w="3600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5001" name="Text Box 8"/>
          <p:cNvSpPr txBox="1">
            <a:spLocks noChangeArrowheads="1"/>
          </p:cNvSpPr>
          <p:nvPr/>
        </p:nvSpPr>
        <p:spPr bwMode="auto">
          <a:xfrm>
            <a:off x="5967413" y="1462088"/>
            <a:ext cx="1328737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~4 arcmin</a:t>
            </a:r>
          </a:p>
        </p:txBody>
      </p:sp>
      <p:pic>
        <p:nvPicPr>
          <p:cNvPr id="8500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2149475"/>
            <a:ext cx="3862388" cy="29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5003" name="Text Box 10"/>
          <p:cNvSpPr txBox="1">
            <a:spLocks noChangeArrowheads="1"/>
          </p:cNvSpPr>
          <p:nvPr/>
        </p:nvSpPr>
        <p:spPr bwMode="auto">
          <a:xfrm>
            <a:off x="314325" y="122238"/>
            <a:ext cx="934878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3600">
                <a:latin typeface="Linux Libertine O" charset="0"/>
              </a:rPr>
              <a:t>Cool dust versus neutral gas.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"/>
          <p:cNvSpPr txBox="1">
            <a:spLocks noChangeArrowheads="1"/>
          </p:cNvSpPr>
          <p:nvPr/>
        </p:nvSpPr>
        <p:spPr bwMode="auto">
          <a:xfrm>
            <a:off x="100013" y="114300"/>
            <a:ext cx="9980612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3600">
                <a:latin typeface="Linux Libertine O" charset="0"/>
              </a:rPr>
              <a:t>Protection of shells.</a:t>
            </a:r>
          </a:p>
        </p:txBody>
      </p:sp>
      <p:sp>
        <p:nvSpPr>
          <p:cNvPr id="87043" name="Line 2"/>
          <p:cNvSpPr>
            <a:spLocks noChangeShapeType="1"/>
          </p:cNvSpPr>
          <p:nvPr/>
        </p:nvSpPr>
        <p:spPr bwMode="auto">
          <a:xfrm flipH="1">
            <a:off x="1146175" y="1312863"/>
            <a:ext cx="14288" cy="1123950"/>
          </a:xfrm>
          <a:prstGeom prst="line">
            <a:avLst/>
          </a:prstGeom>
          <a:noFill/>
          <a:ln w="36000" cap="sq">
            <a:solidFill>
              <a:srgbClr val="FFFFFF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87044" name="Group 3"/>
          <p:cNvGrpSpPr>
            <a:grpSpLocks/>
          </p:cNvGrpSpPr>
          <p:nvPr/>
        </p:nvGrpSpPr>
        <p:grpSpPr bwMode="auto">
          <a:xfrm>
            <a:off x="565150" y="2160588"/>
            <a:ext cx="8943975" cy="3413125"/>
            <a:chOff x="356" y="1361"/>
            <a:chExt cx="5634" cy="2150"/>
          </a:xfrm>
        </p:grpSpPr>
        <p:pic>
          <p:nvPicPr>
            <p:cNvPr id="8704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" y="1361"/>
              <a:ext cx="2828" cy="2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87046" name="Group 5"/>
            <p:cNvGrpSpPr>
              <a:grpSpLocks/>
            </p:cNvGrpSpPr>
            <p:nvPr/>
          </p:nvGrpSpPr>
          <p:grpSpPr bwMode="auto">
            <a:xfrm>
              <a:off x="3259" y="1361"/>
              <a:ext cx="2731" cy="2150"/>
              <a:chOff x="3259" y="1361"/>
              <a:chExt cx="2731" cy="2150"/>
            </a:xfrm>
          </p:grpSpPr>
          <p:pic>
            <p:nvPicPr>
              <p:cNvPr id="87047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9" y="1361"/>
                <a:ext cx="2731" cy="2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1"/>
          <p:cNvGrpSpPr>
            <a:grpSpLocks/>
          </p:cNvGrpSpPr>
          <p:nvPr/>
        </p:nvGrpSpPr>
        <p:grpSpPr bwMode="auto">
          <a:xfrm>
            <a:off x="5172075" y="2166938"/>
            <a:ext cx="4338638" cy="3413125"/>
            <a:chOff x="3258" y="1365"/>
            <a:chExt cx="2733" cy="2150"/>
          </a:xfrm>
        </p:grpSpPr>
        <p:pic>
          <p:nvPicPr>
            <p:cNvPr id="890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" y="1365"/>
              <a:ext cx="2733" cy="2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9095" name="Oval 3"/>
            <p:cNvSpPr>
              <a:spLocks noChangeArrowheads="1"/>
            </p:cNvSpPr>
            <p:nvPr/>
          </p:nvSpPr>
          <p:spPr bwMode="auto">
            <a:xfrm>
              <a:off x="4405" y="2222"/>
              <a:ext cx="379" cy="379"/>
            </a:xfrm>
            <a:prstGeom prst="ellipse">
              <a:avLst/>
            </a:prstGeom>
            <a:noFill/>
            <a:ln w="18000" cap="sq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pic>
          <p:nvPicPr>
            <p:cNvPr id="8909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" y="2170"/>
              <a:ext cx="543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100013" y="114300"/>
            <a:ext cx="9980612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3600">
                <a:latin typeface="Linux Libertine O" charset="0"/>
              </a:rPr>
              <a:t>Protection of shells &amp; spirals.</a:t>
            </a:r>
          </a:p>
        </p:txBody>
      </p:sp>
      <p:sp>
        <p:nvSpPr>
          <p:cNvPr id="89092" name="Line 6"/>
          <p:cNvSpPr>
            <a:spLocks noChangeShapeType="1"/>
          </p:cNvSpPr>
          <p:nvPr/>
        </p:nvSpPr>
        <p:spPr bwMode="auto">
          <a:xfrm flipH="1">
            <a:off x="1146175" y="1312863"/>
            <a:ext cx="14288" cy="1123950"/>
          </a:xfrm>
          <a:prstGeom prst="line">
            <a:avLst/>
          </a:prstGeom>
          <a:noFill/>
          <a:ln w="36000" cap="sq">
            <a:solidFill>
              <a:srgbClr val="FFFFFF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8909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2160588"/>
            <a:ext cx="44958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"/>
          <p:cNvSpPr txBox="1">
            <a:spLocks noChangeArrowheads="1"/>
          </p:cNvSpPr>
          <p:nvPr/>
        </p:nvSpPr>
        <p:spPr bwMode="auto">
          <a:xfrm>
            <a:off x="0" y="84138"/>
            <a:ext cx="9972675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3600">
                <a:latin typeface="Linux Libertine O" charset="0"/>
              </a:rPr>
              <a:t>Bow waves in HII regions?</a:t>
            </a:r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513"/>
            <a:ext cx="10079038" cy="304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3" t="4376" r="3607" b="16624"/>
          <a:stretch>
            <a:fillRect/>
          </a:stretch>
        </p:blipFill>
        <p:spPr bwMode="auto">
          <a:xfrm>
            <a:off x="341313" y="4056063"/>
            <a:ext cx="2879725" cy="297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403" t="4376" r="3607" b="166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41" name="Text Box 4"/>
          <p:cNvSpPr txBox="1">
            <a:spLocks noChangeArrowheads="1"/>
          </p:cNvSpPr>
          <p:nvPr/>
        </p:nvSpPr>
        <p:spPr bwMode="auto">
          <a:xfrm>
            <a:off x="219075" y="7065963"/>
            <a:ext cx="277336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/>
              <a:t>Ochsendorf et al. (2014a)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"/>
          <p:cNvSpPr txBox="1">
            <a:spLocks noChangeArrowheads="1"/>
          </p:cNvSpPr>
          <p:nvPr/>
        </p:nvSpPr>
        <p:spPr bwMode="auto">
          <a:xfrm>
            <a:off x="0" y="95250"/>
            <a:ext cx="9972675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3600">
                <a:latin typeface="Linux Libertine O" charset="0"/>
              </a:rPr>
              <a:t>The (dust) bow wave of </a:t>
            </a:r>
            <a:r>
              <a:rPr lang="en-US" altLang="en-US" sz="3600">
                <a:latin typeface="Linux Libertine O" charset="0"/>
                <a:cs typeface="Linux Libertine O" charset="0"/>
              </a:rPr>
              <a:t>σ </a:t>
            </a:r>
            <a:r>
              <a:rPr lang="en-US" altLang="en-US" sz="3600">
                <a:latin typeface="Linux Libertine O" charset="0"/>
              </a:rPr>
              <a:t>Ori AB.</a:t>
            </a:r>
            <a:br>
              <a:rPr lang="en-US" altLang="en-US" sz="4000">
                <a:latin typeface="Linux Libertine O" charset="0"/>
              </a:rPr>
            </a:br>
            <a:r>
              <a:rPr lang="en-US" altLang="en-US" sz="2800">
                <a:latin typeface="Linux Libertine O" charset="0"/>
              </a:rPr>
              <a:t>separating the dust from the gas</a:t>
            </a:r>
          </a:p>
        </p:txBody>
      </p:sp>
      <p:pic>
        <p:nvPicPr>
          <p:cNvPr id="931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3" t="4376" r="3607" b="16624"/>
          <a:stretch>
            <a:fillRect/>
          </a:stretch>
        </p:blipFill>
        <p:spPr bwMode="auto">
          <a:xfrm>
            <a:off x="514350" y="1281113"/>
            <a:ext cx="3600450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403" t="4376" r="3607" b="166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3188" name="Group 3"/>
          <p:cNvGrpSpPr>
            <a:grpSpLocks/>
          </p:cNvGrpSpPr>
          <p:nvPr/>
        </p:nvGrpSpPr>
        <p:grpSpPr bwMode="auto">
          <a:xfrm>
            <a:off x="554038" y="1250950"/>
            <a:ext cx="9390062" cy="3111500"/>
            <a:chOff x="349" y="788"/>
            <a:chExt cx="5915" cy="1960"/>
          </a:xfrm>
        </p:grpSpPr>
        <p:pic>
          <p:nvPicPr>
            <p:cNvPr id="9319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1" y="869"/>
              <a:ext cx="3430" cy="1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3195" name="Text Box 5"/>
            <p:cNvSpPr txBox="1">
              <a:spLocks noChangeArrowheads="1"/>
            </p:cNvSpPr>
            <p:nvPr/>
          </p:nvSpPr>
          <p:spPr bwMode="auto">
            <a:xfrm>
              <a:off x="4754" y="1629"/>
              <a:ext cx="1510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112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Abyssinica SIL" charset="0"/>
                </a:rPr>
                <a:t>no radiation pressure</a:t>
              </a:r>
            </a:p>
          </p:txBody>
        </p:sp>
        <p:sp>
          <p:nvSpPr>
            <p:cNvPr id="93196" name="Text Box 6"/>
            <p:cNvSpPr txBox="1">
              <a:spLocks noChangeArrowheads="1"/>
            </p:cNvSpPr>
            <p:nvPr/>
          </p:nvSpPr>
          <p:spPr bwMode="auto">
            <a:xfrm>
              <a:off x="3398" y="2055"/>
              <a:ext cx="1637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112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>
                  <a:solidFill>
                    <a:srgbClr val="0000FF"/>
                  </a:solidFill>
                  <a:latin typeface="Abyssinica SIL" charset="0"/>
                </a:rPr>
                <a:t>with radiation pressure</a:t>
              </a:r>
            </a:p>
          </p:txBody>
        </p:sp>
        <p:sp>
          <p:nvSpPr>
            <p:cNvPr id="93197" name="Line 7"/>
            <p:cNvSpPr>
              <a:spLocks noChangeShapeType="1"/>
            </p:cNvSpPr>
            <p:nvPr/>
          </p:nvSpPr>
          <p:spPr bwMode="auto">
            <a:xfrm>
              <a:off x="3529" y="1804"/>
              <a:ext cx="2317" cy="91"/>
            </a:xfrm>
            <a:prstGeom prst="line">
              <a:avLst/>
            </a:prstGeom>
            <a:noFill/>
            <a:ln w="36000" cap="sq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98" name="Freeform 8"/>
            <p:cNvSpPr>
              <a:spLocks noChangeArrowheads="1"/>
            </p:cNvSpPr>
            <p:nvPr/>
          </p:nvSpPr>
          <p:spPr bwMode="auto">
            <a:xfrm>
              <a:off x="3987" y="1316"/>
              <a:ext cx="1844" cy="855"/>
            </a:xfrm>
            <a:custGeom>
              <a:avLst/>
              <a:gdLst>
                <a:gd name="T0" fmla="*/ 0 w 8147"/>
                <a:gd name="T1" fmla="*/ 0 h 3790"/>
                <a:gd name="T2" fmla="*/ 0 w 8147"/>
                <a:gd name="T3" fmla="*/ 0 h 3790"/>
                <a:gd name="T4" fmla="*/ 0 w 8147"/>
                <a:gd name="T5" fmla="*/ 0 h 3790"/>
                <a:gd name="T6" fmla="*/ 0 w 8147"/>
                <a:gd name="T7" fmla="*/ 0 h 3790"/>
                <a:gd name="T8" fmla="*/ 0 w 8147"/>
                <a:gd name="T9" fmla="*/ 0 h 3790"/>
                <a:gd name="T10" fmla="*/ 0 w 8147"/>
                <a:gd name="T11" fmla="*/ 0 h 3790"/>
                <a:gd name="T12" fmla="*/ 0 w 8147"/>
                <a:gd name="T13" fmla="*/ 0 h 3790"/>
                <a:gd name="T14" fmla="*/ 0 w 8147"/>
                <a:gd name="T15" fmla="*/ 0 h 3790"/>
                <a:gd name="T16" fmla="*/ 0 w 8147"/>
                <a:gd name="T17" fmla="*/ 0 h 3790"/>
                <a:gd name="T18" fmla="*/ 0 w 8147"/>
                <a:gd name="T19" fmla="*/ 0 h 3790"/>
                <a:gd name="T20" fmla="*/ 0 w 8147"/>
                <a:gd name="T21" fmla="*/ 0 h 3790"/>
                <a:gd name="T22" fmla="*/ 0 w 8147"/>
                <a:gd name="T23" fmla="*/ 0 h 3790"/>
                <a:gd name="T24" fmla="*/ 0 w 8147"/>
                <a:gd name="T25" fmla="*/ 0 h 37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147" h="3790">
                  <a:moveTo>
                    <a:pt x="0" y="2242"/>
                  </a:moveTo>
                  <a:cubicBezTo>
                    <a:pt x="327" y="2089"/>
                    <a:pt x="694" y="2119"/>
                    <a:pt x="1044" y="2098"/>
                  </a:cubicBezTo>
                  <a:cubicBezTo>
                    <a:pt x="1394" y="2077"/>
                    <a:pt x="1750" y="2060"/>
                    <a:pt x="2089" y="1954"/>
                  </a:cubicBezTo>
                  <a:cubicBezTo>
                    <a:pt x="2533" y="1814"/>
                    <a:pt x="2626" y="1333"/>
                    <a:pt x="2681" y="947"/>
                  </a:cubicBezTo>
                  <a:cubicBezTo>
                    <a:pt x="2816" y="0"/>
                    <a:pt x="2843" y="1173"/>
                    <a:pt x="2855" y="1307"/>
                  </a:cubicBezTo>
                  <a:cubicBezTo>
                    <a:pt x="2889" y="1678"/>
                    <a:pt x="2879" y="2106"/>
                    <a:pt x="3168" y="2386"/>
                  </a:cubicBezTo>
                  <a:cubicBezTo>
                    <a:pt x="3444" y="2653"/>
                    <a:pt x="3807" y="2800"/>
                    <a:pt x="4212" y="2890"/>
                  </a:cubicBezTo>
                  <a:cubicBezTo>
                    <a:pt x="4576" y="2971"/>
                    <a:pt x="4910" y="3124"/>
                    <a:pt x="5257" y="3250"/>
                  </a:cubicBezTo>
                  <a:cubicBezTo>
                    <a:pt x="5600" y="3374"/>
                    <a:pt x="5949" y="3437"/>
                    <a:pt x="6301" y="3501"/>
                  </a:cubicBezTo>
                  <a:cubicBezTo>
                    <a:pt x="6649" y="3564"/>
                    <a:pt x="6997" y="3597"/>
                    <a:pt x="7346" y="3646"/>
                  </a:cubicBezTo>
                  <a:lnTo>
                    <a:pt x="7694" y="3717"/>
                  </a:lnTo>
                  <a:lnTo>
                    <a:pt x="8042" y="3789"/>
                  </a:lnTo>
                  <a:lnTo>
                    <a:pt x="8146" y="3789"/>
                  </a:lnTo>
                </a:path>
              </a:pathLst>
            </a:custGeom>
            <a:noFill/>
            <a:ln w="36000" cap="sq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199" name="Text Box 9"/>
            <p:cNvSpPr txBox="1">
              <a:spLocks noChangeArrowheads="1"/>
            </p:cNvSpPr>
            <p:nvPr/>
          </p:nvSpPr>
          <p:spPr bwMode="auto">
            <a:xfrm>
              <a:off x="3340" y="788"/>
              <a:ext cx="2883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lnSpc>
                  <a:spcPct val="112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>
                  <a:latin typeface="Abyssinica SIL" charset="0"/>
                </a:rPr>
                <a:t>Dust optical depth cross-cut of bow wave</a:t>
              </a:r>
            </a:p>
          </p:txBody>
        </p:sp>
        <p:sp>
          <p:nvSpPr>
            <p:cNvPr id="93200" name="Text Box 10"/>
            <p:cNvSpPr txBox="1">
              <a:spLocks noChangeArrowheads="1"/>
            </p:cNvSpPr>
            <p:nvPr/>
          </p:nvSpPr>
          <p:spPr bwMode="auto">
            <a:xfrm>
              <a:off x="349" y="848"/>
              <a:ext cx="1355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6084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</a:rPr>
                <a:t>(Ochsendorf+2014)</a:t>
              </a:r>
            </a:p>
          </p:txBody>
        </p:sp>
      </p:grpSp>
      <p:grpSp>
        <p:nvGrpSpPr>
          <p:cNvPr id="93189" name="Group 11"/>
          <p:cNvGrpSpPr>
            <a:grpSpLocks/>
          </p:cNvGrpSpPr>
          <p:nvPr/>
        </p:nvGrpSpPr>
        <p:grpSpPr bwMode="auto">
          <a:xfrm>
            <a:off x="4459288" y="4300538"/>
            <a:ext cx="5200650" cy="3146425"/>
            <a:chOff x="2809" y="2709"/>
            <a:chExt cx="3276" cy="1982"/>
          </a:xfrm>
        </p:grpSpPr>
        <p:pic>
          <p:nvPicPr>
            <p:cNvPr id="9319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" y="2709"/>
              <a:ext cx="3276" cy="1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3191" name="Line 13"/>
            <p:cNvSpPr>
              <a:spLocks noChangeShapeType="1"/>
            </p:cNvSpPr>
            <p:nvPr/>
          </p:nvSpPr>
          <p:spPr bwMode="auto">
            <a:xfrm flipV="1">
              <a:off x="3349" y="2970"/>
              <a:ext cx="2645" cy="670"/>
            </a:xfrm>
            <a:prstGeom prst="line">
              <a:avLst/>
            </a:prstGeom>
            <a:noFill/>
            <a:ln w="36000" cap="sq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3192" name="Text Box 14"/>
            <p:cNvSpPr txBox="1">
              <a:spLocks noChangeArrowheads="1"/>
            </p:cNvSpPr>
            <p:nvPr/>
          </p:nvSpPr>
          <p:spPr bwMode="auto">
            <a:xfrm>
              <a:off x="3456" y="3258"/>
              <a:ext cx="323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084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</a:rPr>
                <a:t>r</a:t>
              </a:r>
              <a:r>
                <a:rPr lang="en-US" altLang="en-US" sz="1800" baseline="-33000">
                  <a:solidFill>
                    <a:srgbClr val="FF0000"/>
                  </a:solidFill>
                </a:rPr>
                <a:t>min</a:t>
              </a:r>
            </a:p>
          </p:txBody>
        </p:sp>
        <p:sp>
          <p:nvSpPr>
            <p:cNvPr id="93193" name="Rectangle 15"/>
            <p:cNvSpPr>
              <a:spLocks noChangeArrowheads="1"/>
            </p:cNvSpPr>
            <p:nvPr/>
          </p:nvSpPr>
          <p:spPr bwMode="auto">
            <a:xfrm>
              <a:off x="3483" y="2868"/>
              <a:ext cx="843" cy="2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>
                <a:cs typeface="Arial Unicode MS" panose="020B0604020202020204" pitchFamily="34" charset="-128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1"/>
          <p:cNvSpPr txBox="1">
            <a:spLocks noChangeArrowheads="1"/>
          </p:cNvSpPr>
          <p:nvPr/>
        </p:nvSpPr>
        <p:spPr bwMode="auto">
          <a:xfrm>
            <a:off x="503238" y="193675"/>
            <a:ext cx="907415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4000">
                <a:latin typeface="Linux Libertine O" charset="0"/>
              </a:rPr>
              <a:t>Runaway OB stars (1)</a:t>
            </a:r>
          </a:p>
        </p:txBody>
      </p:sp>
      <p:grpSp>
        <p:nvGrpSpPr>
          <p:cNvPr id="95235" name="Group 2"/>
          <p:cNvGrpSpPr>
            <a:grpSpLocks/>
          </p:cNvGrpSpPr>
          <p:nvPr/>
        </p:nvGrpSpPr>
        <p:grpSpPr bwMode="auto">
          <a:xfrm>
            <a:off x="423863" y="1374775"/>
            <a:ext cx="9163050" cy="1500188"/>
            <a:chOff x="267" y="866"/>
            <a:chExt cx="5772" cy="945"/>
          </a:xfrm>
        </p:grpSpPr>
        <p:sp>
          <p:nvSpPr>
            <p:cNvPr id="95243" name="Text Box 3"/>
            <p:cNvSpPr txBox="1">
              <a:spLocks noChangeArrowheads="1"/>
            </p:cNvSpPr>
            <p:nvPr/>
          </p:nvSpPr>
          <p:spPr bwMode="auto">
            <a:xfrm>
              <a:off x="267" y="866"/>
              <a:ext cx="5772" cy="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264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/>
                <a:t>These are stars with (Blaauw 1961)</a:t>
              </a:r>
            </a:p>
            <a:p>
              <a:pPr eaLnBrk="1">
                <a:spcAft>
                  <a:spcPct val="0"/>
                </a:spcAft>
                <a:buClrTx/>
                <a:buFontTx/>
                <a:buNone/>
              </a:pPr>
              <a:endParaRPr lang="en-US" altLang="en-US" sz="2000"/>
            </a:p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/>
                <a:t>	(i)  </a:t>
              </a:r>
              <a:r>
                <a:rPr lang="en-US" altLang="en-US" sz="2000" b="1" u="sng"/>
                <a:t>peculiar space motion ~30 – 200 km/s</a:t>
              </a:r>
              <a:r>
                <a:rPr lang="en-US" altLang="en-US" sz="2000"/>
                <a:t>, and </a:t>
              </a:r>
            </a:p>
            <a:p>
              <a:pPr eaLnBrk="1">
                <a:spcAft>
                  <a:spcPct val="0"/>
                </a:spcAft>
                <a:buClrTx/>
                <a:buFontTx/>
                <a:buNone/>
              </a:pPr>
              <a:endParaRPr lang="en-US" altLang="en-US" sz="2000"/>
            </a:p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/>
                <a:t>	(ii) </a:t>
              </a:r>
              <a:r>
                <a:rPr lang="en-US" altLang="en-US" sz="2000" b="1" u="sng"/>
                <a:t>origin in OB assocation</a:t>
              </a:r>
              <a:r>
                <a:rPr lang="en-US" altLang="en-US" sz="2000"/>
                <a:t>, considered runaway as they wander away. </a:t>
              </a:r>
            </a:p>
          </p:txBody>
        </p:sp>
      </p:grp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379413" y="3281363"/>
            <a:ext cx="9785350" cy="2008187"/>
            <a:chOff x="239" y="2067"/>
            <a:chExt cx="6164" cy="1265"/>
          </a:xfrm>
        </p:grpSpPr>
        <p:sp>
          <p:nvSpPr>
            <p:cNvPr id="95240" name="Text Box 5"/>
            <p:cNvSpPr txBox="1">
              <a:spLocks noChangeArrowheads="1"/>
            </p:cNvSpPr>
            <p:nvPr/>
          </p:nvSpPr>
          <p:spPr bwMode="auto">
            <a:xfrm>
              <a:off x="363" y="2067"/>
              <a:ext cx="589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264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 b="1"/>
                <a:t>Origin of runaway OB stars?</a:t>
              </a:r>
            </a:p>
          </p:txBody>
        </p:sp>
        <p:sp>
          <p:nvSpPr>
            <p:cNvPr id="95241" name="Text Box 6"/>
            <p:cNvSpPr txBox="1">
              <a:spLocks noChangeArrowheads="1"/>
            </p:cNvSpPr>
            <p:nvPr/>
          </p:nvSpPr>
          <p:spPr bwMode="auto">
            <a:xfrm>
              <a:off x="239" y="2849"/>
              <a:ext cx="4906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6264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 b="1" i="1">
                  <a:solidFill>
                    <a:srgbClr val="00DCFF"/>
                  </a:solidFill>
                </a:rPr>
                <a:t>* Cluster ejection scenario </a:t>
              </a:r>
              <a:r>
                <a:rPr lang="en-US" altLang="en-US" sz="2000"/>
                <a:t>(Poveda+1967; Gies &amp; Bolton 1986)</a:t>
              </a:r>
              <a:br>
                <a:rPr lang="en-US" altLang="en-US" sz="2000"/>
              </a:br>
              <a:r>
                <a:rPr lang="en-US" altLang="en-US" sz="2000"/>
                <a:t>- Runaways ejected during close encounters of binary systems.</a:t>
              </a:r>
            </a:p>
          </p:txBody>
        </p:sp>
        <p:sp>
          <p:nvSpPr>
            <p:cNvPr id="95242" name="Text Box 7"/>
            <p:cNvSpPr txBox="1">
              <a:spLocks noChangeArrowheads="1"/>
            </p:cNvSpPr>
            <p:nvPr/>
          </p:nvSpPr>
          <p:spPr bwMode="auto">
            <a:xfrm>
              <a:off x="249" y="2355"/>
              <a:ext cx="6154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6264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 b="1" i="1">
                  <a:solidFill>
                    <a:srgbClr val="00DCFF"/>
                  </a:solidFill>
                </a:rPr>
                <a:t>* Binary supernova scenario</a:t>
              </a:r>
              <a:r>
                <a:rPr lang="en-US" altLang="en-US" sz="2000"/>
                <a:t> (Blaauw 1961, Zwicky 1957)</a:t>
              </a:r>
            </a:p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/>
                <a:t>- Ejected when member of binary sheds large fraction of its mass (eg type II SN).</a:t>
              </a:r>
            </a:p>
          </p:txBody>
        </p:sp>
      </p:grpSp>
      <p:grpSp>
        <p:nvGrpSpPr>
          <p:cNvPr id="27656" name="Group 8"/>
          <p:cNvGrpSpPr>
            <a:grpSpLocks/>
          </p:cNvGrpSpPr>
          <p:nvPr/>
        </p:nvGrpSpPr>
        <p:grpSpPr bwMode="auto">
          <a:xfrm>
            <a:off x="496888" y="5556250"/>
            <a:ext cx="9361487" cy="1355725"/>
            <a:chOff x="313" y="3500"/>
            <a:chExt cx="5897" cy="854"/>
          </a:xfrm>
        </p:grpSpPr>
        <p:sp>
          <p:nvSpPr>
            <p:cNvPr id="95238" name="Text Box 9"/>
            <p:cNvSpPr txBox="1">
              <a:spLocks noChangeArrowheads="1"/>
            </p:cNvSpPr>
            <p:nvPr/>
          </p:nvSpPr>
          <p:spPr bwMode="auto">
            <a:xfrm>
              <a:off x="315" y="3500"/>
              <a:ext cx="5895" cy="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6264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/>
                <a:t>However, OB stars are (on average) distant and often proper motion poorly determined. Only radial velocity can be determined reasonably accurately....</a:t>
              </a:r>
            </a:p>
          </p:txBody>
        </p:sp>
        <p:sp>
          <p:nvSpPr>
            <p:cNvPr id="95239" name="Text Box 10"/>
            <p:cNvSpPr txBox="1">
              <a:spLocks noChangeArrowheads="1"/>
            </p:cNvSpPr>
            <p:nvPr/>
          </p:nvSpPr>
          <p:spPr bwMode="auto">
            <a:xfrm>
              <a:off x="313" y="4123"/>
              <a:ext cx="441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6264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 b="1"/>
                <a:t>Signs of runaway OB stars → bow shocks / bow waves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1620838"/>
            <a:ext cx="4668837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83" name="Text Box 2"/>
          <p:cNvSpPr txBox="1">
            <a:spLocks noChangeArrowheads="1"/>
          </p:cNvSpPr>
          <p:nvPr/>
        </p:nvSpPr>
        <p:spPr bwMode="auto">
          <a:xfrm>
            <a:off x="828675" y="155575"/>
            <a:ext cx="907415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4000">
                <a:latin typeface="Linux Libertine O" charset="0"/>
              </a:rPr>
              <a:t>Runaway OB stars (2)</a:t>
            </a:r>
          </a:p>
        </p:txBody>
      </p:sp>
      <p:sp>
        <p:nvSpPr>
          <p:cNvPr id="97284" name="Text Box 3"/>
          <p:cNvSpPr txBox="1">
            <a:spLocks noChangeArrowheads="1"/>
          </p:cNvSpPr>
          <p:nvPr/>
        </p:nvSpPr>
        <p:spPr bwMode="auto">
          <a:xfrm>
            <a:off x="355600" y="2974975"/>
            <a:ext cx="5360988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Wind bow shocks are ubiquitous → 10-20% in diffuse ISM, strong winds, high luminosity heating dust (Gull &amp; Sofia 1979; Van Buren &amp; McCray 1988). BUT (Huthoff &amp; Kaper 2002):</a:t>
            </a:r>
            <a:r>
              <a:rPr lang="en-US" altLang="en-US" sz="2000">
                <a:solidFill>
                  <a:srgbClr val="FF0000"/>
                </a:solidFill>
              </a:rPr>
              <a:t>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200" b="1">
              <a:solidFill>
                <a:srgbClr val="FF0000"/>
              </a:solidFill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</a:rPr>
              <a:t>	→ ISM conditions crucial!</a:t>
            </a:r>
          </a:p>
        </p:txBody>
      </p:sp>
      <p:sp>
        <p:nvSpPr>
          <p:cNvPr id="97285" name="Text Box 4"/>
          <p:cNvSpPr txBox="1">
            <a:spLocks noChangeArrowheads="1"/>
          </p:cNvSpPr>
          <p:nvPr/>
        </p:nvSpPr>
        <p:spPr bwMode="auto">
          <a:xfrm>
            <a:off x="476250" y="1011238"/>
            <a:ext cx="518001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</a:rPr>
              <a:t>REQUIRED: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200" b="1">
              <a:solidFill>
                <a:srgbClr val="FF0000"/>
              </a:solidFill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200" u="sng"/>
              <a:t>	supersonic</a:t>
            </a:r>
            <a:r>
              <a:rPr lang="en-US" altLang="en-US" sz="2200"/>
              <a:t> moving star through </a:t>
            </a:r>
            <a:br>
              <a:rPr lang="en-US" altLang="en-US" sz="2200"/>
            </a:br>
            <a:r>
              <a:rPr lang="en-US" altLang="en-US" sz="2200"/>
              <a:t>	</a:t>
            </a:r>
            <a:r>
              <a:rPr lang="en-US" altLang="en-US" sz="2200" u="sng"/>
              <a:t>diffuse ISM</a:t>
            </a:r>
            <a:r>
              <a:rPr lang="en-US" altLang="en-US" sz="2200"/>
              <a:t> (not too tenuous) with </a:t>
            </a:r>
            <a:br>
              <a:rPr lang="en-US" altLang="en-US" sz="2200"/>
            </a:br>
            <a:r>
              <a:rPr lang="en-US" altLang="en-US" sz="2200"/>
              <a:t>	a (not too weak) stellar </a:t>
            </a:r>
            <a:r>
              <a:rPr lang="en-US" altLang="en-US" sz="2200" u="sng"/>
              <a:t>wind</a:t>
            </a:r>
            <a:r>
              <a:rPr lang="en-US" altLang="en-US" sz="2200"/>
              <a:t>.</a:t>
            </a:r>
          </a:p>
        </p:txBody>
      </p:sp>
      <p:sp>
        <p:nvSpPr>
          <p:cNvPr id="97286" name="Text Box 5"/>
          <p:cNvSpPr txBox="1">
            <a:spLocks noChangeArrowheads="1"/>
          </p:cNvSpPr>
          <p:nvPr/>
        </p:nvSpPr>
        <p:spPr bwMode="auto">
          <a:xfrm>
            <a:off x="6902450" y="6362700"/>
            <a:ext cx="223043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600">
                <a:latin typeface="AntykwaTorunska" charset="0"/>
              </a:rPr>
              <a:t>Huthoff &amp; Kaper 2002</a:t>
            </a:r>
          </a:p>
        </p:txBody>
      </p:sp>
      <p:grpSp>
        <p:nvGrpSpPr>
          <p:cNvPr id="28678" name="Group 6"/>
          <p:cNvGrpSpPr>
            <a:grpSpLocks/>
          </p:cNvGrpSpPr>
          <p:nvPr/>
        </p:nvGrpSpPr>
        <p:grpSpPr bwMode="auto">
          <a:xfrm>
            <a:off x="355600" y="5087938"/>
            <a:ext cx="5221288" cy="2243137"/>
            <a:chOff x="224" y="3205"/>
            <a:chExt cx="3289" cy="1413"/>
          </a:xfrm>
        </p:grpSpPr>
        <p:sp>
          <p:nvSpPr>
            <p:cNvPr id="97288" name="Text Box 7"/>
            <p:cNvSpPr txBox="1">
              <a:spLocks noChangeArrowheads="1"/>
            </p:cNvSpPr>
            <p:nvPr/>
          </p:nvSpPr>
          <p:spPr bwMode="auto">
            <a:xfrm>
              <a:off x="224" y="3205"/>
              <a:ext cx="3289" cy="1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62640" rIns="90000" bIns="45000"/>
            <a:lstStyle>
              <a:lvl1pPr>
                <a:lnSpc>
                  <a:spcPct val="93000"/>
                </a:lnSpc>
                <a:spcAft>
                  <a:spcPts val="14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lnSpc>
                  <a:spcPct val="9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2pPr>
              <a:lvl3pPr>
                <a:lnSpc>
                  <a:spcPct val="9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3pPr>
              <a:lvl4pPr>
                <a:lnSpc>
                  <a:spcPct val="93000"/>
                </a:lnSpc>
                <a:spcAft>
                  <a:spcPts val="56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4pPr>
              <a:lvl5pPr>
                <a:lnSpc>
                  <a:spcPct val="9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" panose="020B0604020202020204" pitchFamily="34" charset="0"/>
                </a:defRPr>
              </a:lvl9pPr>
            </a:lstStyle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/>
                <a:t>Filling factor of ISM with v</a:t>
              </a:r>
              <a:r>
                <a:rPr lang="en-US" altLang="en-US" sz="2000" baseline="-33000"/>
                <a:t>sound</a:t>
              </a:r>
              <a:r>
                <a:rPr lang="en-US" altLang="en-US" sz="2000"/>
                <a:t> ≤ 10 km/s</a:t>
              </a:r>
              <a:br>
                <a:rPr lang="en-US" altLang="en-US" sz="2000"/>
              </a:br>
              <a:r>
                <a:rPr lang="en-US" altLang="en-US" sz="2000"/>
                <a:t>is ~20% + 75% of O stars v</a:t>
              </a:r>
              <a:r>
                <a:rPr lang="en-US" altLang="en-US" sz="2000" baseline="-33000"/>
                <a:t>*</a:t>
              </a:r>
              <a:r>
                <a:rPr lang="en-US" altLang="en-US" sz="2000"/>
                <a:t> &gt; 10 km/s → </a:t>
              </a:r>
              <a:br>
                <a:rPr lang="en-US" altLang="en-US" sz="2000"/>
              </a:br>
              <a:r>
                <a:rPr lang="en-US" altLang="en-US" sz="2000">
                  <a:solidFill>
                    <a:srgbClr val="00FF00"/>
                  </a:solidFill>
                </a:rPr>
                <a:t>15% of O stars should have bow shocks!</a:t>
              </a:r>
            </a:p>
            <a:p>
              <a:pPr eaLnBrk="1">
                <a:spcAft>
                  <a:spcPct val="0"/>
                </a:spcAft>
                <a:buClrTx/>
                <a:buFontTx/>
                <a:buNone/>
              </a:pPr>
              <a:br>
                <a:rPr lang="en-US" altLang="en-US" sz="2000"/>
              </a:br>
              <a:r>
                <a:rPr lang="en-US" altLang="en-US" sz="2000"/>
                <a:t>Sound speed ~100 km/s in hot (10</a:t>
              </a:r>
              <a:r>
                <a:rPr lang="en-US" altLang="en-US" sz="2000" baseline="33000"/>
                <a:t>6</a:t>
              </a:r>
              <a:r>
                <a:rPr lang="en-US" altLang="en-US" sz="2000"/>
                <a:t> K) </a:t>
              </a:r>
              <a:br>
                <a:rPr lang="en-US" altLang="en-US" sz="2000"/>
              </a:br>
              <a:r>
                <a:rPr lang="en-US" altLang="en-US" sz="2000"/>
                <a:t>tenuous medium →</a:t>
              </a:r>
              <a:r>
                <a:rPr lang="en-US" altLang="en-US" sz="2000">
                  <a:solidFill>
                    <a:srgbClr val="FF9966"/>
                  </a:solidFill>
                </a:rPr>
                <a:t> </a:t>
              </a:r>
              <a:r>
                <a:rPr lang="en-US" altLang="en-US" sz="2000" b="1">
                  <a:solidFill>
                    <a:srgbClr val="FF950E"/>
                  </a:solidFill>
                </a:rPr>
                <a:t>inside super-bubbles </a:t>
              </a:r>
            </a:p>
            <a:p>
              <a:pPr eaLnBrk="1"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 b="1">
                  <a:solidFill>
                    <a:srgbClr val="FF950E"/>
                  </a:solidFill>
                </a:rPr>
                <a:t>runaway stars have subsonic velocities!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30"/>
          <a:stretch>
            <a:fillRect/>
          </a:stretch>
        </p:blipFill>
        <p:spPr bwMode="auto">
          <a:xfrm>
            <a:off x="574675" y="4210050"/>
            <a:ext cx="23653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97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500188"/>
            <a:ext cx="314325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0"/>
          <a:stretch>
            <a:fillRect/>
          </a:stretch>
        </p:blipFill>
        <p:spPr bwMode="auto">
          <a:xfrm>
            <a:off x="3205163" y="4098925"/>
            <a:ext cx="3217862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9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9680"/>
          <a:stretch>
            <a:fillRect/>
          </a:stretch>
        </p:blipFill>
        <p:spPr bwMode="auto">
          <a:xfrm>
            <a:off x="176213" y="1573213"/>
            <a:ext cx="3228975" cy="231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273" t="96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3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4060825"/>
            <a:ext cx="2773362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5" name="Text Box 6"/>
          <p:cNvSpPr txBox="1">
            <a:spLocks noChangeArrowheads="1"/>
          </p:cNvSpPr>
          <p:nvPr/>
        </p:nvSpPr>
        <p:spPr bwMode="auto">
          <a:xfrm>
            <a:off x="673100" y="1651000"/>
            <a:ext cx="9525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RX Lep</a:t>
            </a:r>
          </a:p>
        </p:txBody>
      </p:sp>
      <p:sp>
        <p:nvSpPr>
          <p:cNvPr id="99336" name="Text Box 7"/>
          <p:cNvSpPr txBox="1">
            <a:spLocks noChangeArrowheads="1"/>
          </p:cNvSpPr>
          <p:nvPr/>
        </p:nvSpPr>
        <p:spPr bwMode="auto">
          <a:xfrm>
            <a:off x="3970338" y="1627188"/>
            <a:ext cx="12033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V1942 Sgr</a:t>
            </a:r>
          </a:p>
        </p:txBody>
      </p:sp>
      <p:sp>
        <p:nvSpPr>
          <p:cNvPr id="99337" name="Text Box 8"/>
          <p:cNvSpPr txBox="1">
            <a:spLocks noChangeArrowheads="1"/>
          </p:cNvSpPr>
          <p:nvPr/>
        </p:nvSpPr>
        <p:spPr bwMode="auto">
          <a:xfrm>
            <a:off x="523875" y="4208463"/>
            <a:ext cx="889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TX Psc</a:t>
            </a:r>
          </a:p>
        </p:txBody>
      </p:sp>
      <p:sp>
        <p:nvSpPr>
          <p:cNvPr id="99338" name="Text Box 9"/>
          <p:cNvSpPr txBox="1">
            <a:spLocks noChangeArrowheads="1"/>
          </p:cNvSpPr>
          <p:nvPr/>
        </p:nvSpPr>
        <p:spPr bwMode="auto">
          <a:xfrm>
            <a:off x="3659188" y="4127500"/>
            <a:ext cx="8604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Y CVn</a:t>
            </a:r>
          </a:p>
        </p:txBody>
      </p:sp>
      <p:pic>
        <p:nvPicPr>
          <p:cNvPr id="9933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/>
          <a:stretch>
            <a:fillRect/>
          </a:stretch>
        </p:blipFill>
        <p:spPr bwMode="auto">
          <a:xfrm>
            <a:off x="6813550" y="1533525"/>
            <a:ext cx="2651125" cy="241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5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40" name="Text Box 11"/>
          <p:cNvSpPr txBox="1">
            <a:spLocks noChangeArrowheads="1"/>
          </p:cNvSpPr>
          <p:nvPr/>
        </p:nvSpPr>
        <p:spPr bwMode="auto">
          <a:xfrm>
            <a:off x="7075488" y="4195763"/>
            <a:ext cx="9239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RS Cnc</a:t>
            </a:r>
          </a:p>
        </p:txBody>
      </p:sp>
      <p:sp>
        <p:nvSpPr>
          <p:cNvPr id="99341" name="Text Box 12"/>
          <p:cNvSpPr txBox="1">
            <a:spLocks noChangeArrowheads="1"/>
          </p:cNvSpPr>
          <p:nvPr/>
        </p:nvSpPr>
        <p:spPr bwMode="auto">
          <a:xfrm>
            <a:off x="7254875" y="1638300"/>
            <a:ext cx="8985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Y UMa</a:t>
            </a:r>
          </a:p>
        </p:txBody>
      </p:sp>
      <p:sp>
        <p:nvSpPr>
          <p:cNvPr id="99342" name="Text Box 13"/>
          <p:cNvSpPr txBox="1">
            <a:spLocks noChangeArrowheads="1"/>
          </p:cNvSpPr>
          <p:nvPr/>
        </p:nvSpPr>
        <p:spPr bwMode="auto">
          <a:xfrm>
            <a:off x="231775" y="1084263"/>
            <a:ext cx="62087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Imaging circumstellar HI gas (Matthews et al. 2013).</a:t>
            </a:r>
          </a:p>
        </p:txBody>
      </p:sp>
      <p:sp>
        <p:nvSpPr>
          <p:cNvPr id="99343" name="Text Box 14"/>
          <p:cNvSpPr txBox="1">
            <a:spLocks noChangeArrowheads="1"/>
          </p:cNvSpPr>
          <p:nvPr/>
        </p:nvSpPr>
        <p:spPr bwMode="auto">
          <a:xfrm>
            <a:off x="541338" y="6745288"/>
            <a:ext cx="28035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/>
              <a:t>(beam sizes ~1x1 arcmin)</a:t>
            </a:r>
          </a:p>
        </p:txBody>
      </p:sp>
      <p:sp>
        <p:nvSpPr>
          <p:cNvPr id="99344" name="Text Box 15"/>
          <p:cNvSpPr txBox="1">
            <a:spLocks noChangeArrowheads="1"/>
          </p:cNvSpPr>
          <p:nvPr/>
        </p:nvSpPr>
        <p:spPr bwMode="auto">
          <a:xfrm>
            <a:off x="338138" y="203200"/>
            <a:ext cx="9348787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/>
              <a:t>Dust &amp; </a:t>
            </a:r>
            <a:r>
              <a:rPr lang="en-US" altLang="en-US" u="sng"/>
              <a:t>gas</a:t>
            </a:r>
            <a:r>
              <a:rPr lang="en-US" altLang="en-US"/>
              <a:t> in cool star bow shock regions.</a:t>
            </a:r>
            <a:br>
              <a:rPr lang="en-US" altLang="en-US" sz="3600"/>
            </a:br>
            <a:endParaRPr lang="en-US" altLang="en-US" sz="3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5"/>
          <a:stretch>
            <a:fillRect/>
          </a:stretch>
        </p:blipFill>
        <p:spPr bwMode="auto">
          <a:xfrm>
            <a:off x="0" y="0"/>
            <a:ext cx="6792913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80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79" name="Text Box 2"/>
          <p:cNvSpPr txBox="1">
            <a:spLocks noChangeArrowheads="1"/>
          </p:cNvSpPr>
          <p:nvPr/>
        </p:nvSpPr>
        <p:spPr bwMode="auto">
          <a:xfrm>
            <a:off x="2455863" y="1909763"/>
            <a:ext cx="835025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9'</a:t>
            </a:r>
          </a:p>
        </p:txBody>
      </p:sp>
      <p:sp>
        <p:nvSpPr>
          <p:cNvPr id="101380" name="Line 3"/>
          <p:cNvSpPr>
            <a:spLocks noChangeShapeType="1"/>
          </p:cNvSpPr>
          <p:nvPr/>
        </p:nvSpPr>
        <p:spPr bwMode="auto">
          <a:xfrm flipH="1" flipV="1">
            <a:off x="2287588" y="2411413"/>
            <a:ext cx="1781175" cy="1879600"/>
          </a:xfrm>
          <a:prstGeom prst="line">
            <a:avLst/>
          </a:prstGeom>
          <a:noFill/>
          <a:ln w="3600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1381" name="Line 4"/>
          <p:cNvSpPr>
            <a:spLocks noChangeShapeType="1"/>
          </p:cNvSpPr>
          <p:nvPr/>
        </p:nvSpPr>
        <p:spPr bwMode="auto">
          <a:xfrm flipV="1">
            <a:off x="2093913" y="2209800"/>
            <a:ext cx="363537" cy="314325"/>
          </a:xfrm>
          <a:prstGeom prst="line">
            <a:avLst/>
          </a:prstGeom>
          <a:noFill/>
          <a:ln w="3600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1382" name="Line 5"/>
          <p:cNvSpPr>
            <a:spLocks noChangeShapeType="1"/>
          </p:cNvSpPr>
          <p:nvPr/>
        </p:nvSpPr>
        <p:spPr bwMode="auto">
          <a:xfrm flipV="1">
            <a:off x="2598738" y="2749550"/>
            <a:ext cx="363537" cy="314325"/>
          </a:xfrm>
          <a:prstGeom prst="line">
            <a:avLst/>
          </a:prstGeom>
          <a:noFill/>
          <a:ln w="3600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1383" name="Line 6"/>
          <p:cNvSpPr>
            <a:spLocks noChangeShapeType="1"/>
          </p:cNvSpPr>
          <p:nvPr/>
        </p:nvSpPr>
        <p:spPr bwMode="auto">
          <a:xfrm flipV="1">
            <a:off x="2922588" y="3146425"/>
            <a:ext cx="363537" cy="314325"/>
          </a:xfrm>
          <a:prstGeom prst="line">
            <a:avLst/>
          </a:prstGeom>
          <a:noFill/>
          <a:ln w="3600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1384" name="Text Box 7"/>
          <p:cNvSpPr txBox="1">
            <a:spLocks noChangeArrowheads="1"/>
          </p:cNvSpPr>
          <p:nvPr/>
        </p:nvSpPr>
        <p:spPr bwMode="auto">
          <a:xfrm>
            <a:off x="3284538" y="2738438"/>
            <a:ext cx="835025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6'</a:t>
            </a:r>
          </a:p>
        </p:txBody>
      </p:sp>
      <p:sp>
        <p:nvSpPr>
          <p:cNvPr id="101385" name="Text Box 8"/>
          <p:cNvSpPr txBox="1">
            <a:spLocks noChangeArrowheads="1"/>
          </p:cNvSpPr>
          <p:nvPr/>
        </p:nvSpPr>
        <p:spPr bwMode="auto">
          <a:xfrm>
            <a:off x="2924175" y="2451100"/>
            <a:ext cx="8350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7'</a:t>
            </a:r>
          </a:p>
        </p:txBody>
      </p:sp>
      <p:pic>
        <p:nvPicPr>
          <p:cNvPr id="10138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1819275"/>
            <a:ext cx="509587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7" name="Text Box 10"/>
          <p:cNvSpPr txBox="1">
            <a:spLocks noChangeArrowheads="1"/>
          </p:cNvSpPr>
          <p:nvPr/>
        </p:nvSpPr>
        <p:spPr bwMode="auto">
          <a:xfrm>
            <a:off x="7118350" y="6924675"/>
            <a:ext cx="2655888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6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/>
              <a:t>Le Bertre et al. (2012)</a:t>
            </a:r>
          </a:p>
        </p:txBody>
      </p:sp>
      <p:sp>
        <p:nvSpPr>
          <p:cNvPr id="101388" name="Text Box 11"/>
          <p:cNvSpPr txBox="1">
            <a:spLocks noChangeArrowheads="1"/>
          </p:cNvSpPr>
          <p:nvPr/>
        </p:nvSpPr>
        <p:spPr bwMode="auto">
          <a:xfrm>
            <a:off x="7272338" y="1235075"/>
            <a:ext cx="2506662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HI gas associate to the</a:t>
            </a:r>
            <a:br>
              <a:rPr lang="en-US" altLang="en-US" sz="2000">
                <a:latin typeface="Times New Roman" panose="02020603050405020304" pitchFamily="18" charset="0"/>
              </a:rPr>
            </a:br>
            <a:r>
              <a:rPr lang="en-US" altLang="en-US" sz="2000">
                <a:latin typeface="Times New Roman" panose="02020603050405020304" pitchFamily="18" charset="0"/>
              </a:rPr>
              <a:t>bow shock</a:t>
            </a:r>
          </a:p>
        </p:txBody>
      </p:sp>
      <p:sp>
        <p:nvSpPr>
          <p:cNvPr id="101389" name="Text Box 12"/>
          <p:cNvSpPr txBox="1">
            <a:spLocks noChangeArrowheads="1"/>
          </p:cNvSpPr>
          <p:nvPr/>
        </p:nvSpPr>
        <p:spPr bwMode="auto">
          <a:xfrm>
            <a:off x="927100" y="184150"/>
            <a:ext cx="54483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3600">
                <a:solidFill>
                  <a:srgbClr val="FFFFFF"/>
                </a:solidFill>
              </a:rPr>
              <a:t>Betelgeuse.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503238" y="203200"/>
            <a:ext cx="907415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/>
              <a:t>Bow shocks: concept.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290513" y="1209675"/>
            <a:ext cx="586105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Basic idea: Expelled wind (gas and mass loss) interacts and sweeps up the surrounding </a:t>
            </a:r>
            <a:br>
              <a:rPr lang="en-US" altLang="en-US" sz="2000" dirty="0">
                <a:latin typeface="Times New Roman" panose="02020603050405020304" pitchFamily="18" charset="0"/>
              </a:rPr>
            </a:br>
            <a:r>
              <a:rPr lang="en-US" altLang="en-US" sz="2000" dirty="0">
                <a:latin typeface="Times New Roman" panose="02020603050405020304" pitchFamily="18" charset="0"/>
              </a:rPr>
              <a:t>interstellar medium. i.e.</a:t>
            </a:r>
            <a:r>
              <a:rPr lang="en-US" altLang="en-US" sz="2000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8000"/>
                </a:solidFill>
                <a:latin typeface="Times New Roman" panose="02020603050405020304" pitchFamily="18" charset="0"/>
              </a:rPr>
              <a:t>Wind-ISM interaction.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If the star moves </a:t>
            </a:r>
            <a:r>
              <a:rPr lang="en-US" altLang="en-US" sz="2000" dirty="0">
                <a:solidFill>
                  <a:srgbClr val="009900"/>
                </a:solidFill>
                <a:latin typeface="Times New Roman" panose="02020603050405020304" pitchFamily="18" charset="0"/>
              </a:rPr>
              <a:t>supersonically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</a:rPr>
              <a:t> through the ISM, the standard bubble becomes a bow shock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000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0"/>
            <a:ext cx="2849563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290513" y="4321175"/>
            <a:ext cx="6086475" cy="2546350"/>
          </a:xfrm>
          <a:prstGeom prst="rect">
            <a:avLst/>
          </a:prstGeom>
          <a:noFill/>
          <a:ln w="1800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00" tIns="69840" rIns="99000" bIns="54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43400" algn="l"/>
                <a:tab pos="5062538" algn="l"/>
                <a:tab pos="5786438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43400" algn="l"/>
                <a:tab pos="5062538" algn="l"/>
                <a:tab pos="5786438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43400" algn="l"/>
                <a:tab pos="5062538" algn="l"/>
                <a:tab pos="5786438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43400" algn="l"/>
                <a:tab pos="5062538" algn="l"/>
                <a:tab pos="5786438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43400" algn="l"/>
                <a:tab pos="5062538" algn="l"/>
                <a:tab pos="5786438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43400" algn="l"/>
                <a:tab pos="5062538" algn="l"/>
                <a:tab pos="5786438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43400" algn="l"/>
                <a:tab pos="5062538" algn="l"/>
                <a:tab pos="5786438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43400" algn="l"/>
                <a:tab pos="5062538" algn="l"/>
                <a:tab pos="5786438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19138" algn="l"/>
                <a:tab pos="1443038" algn="l"/>
                <a:tab pos="2166938" algn="l"/>
                <a:tab pos="2890838" algn="l"/>
                <a:tab pos="3614738" algn="l"/>
                <a:tab pos="4343400" algn="l"/>
                <a:tab pos="5062538" algn="l"/>
                <a:tab pos="5786438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</a:rPr>
              <a:t>bow shock (forward shock):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br>
              <a:rPr lang="en-US" altLang="en-US" sz="1800" dirty="0">
                <a:latin typeface="Times New Roman" panose="02020603050405020304" pitchFamily="18" charset="0"/>
              </a:rPr>
            </a:br>
            <a:r>
              <a:rPr lang="en-US" altLang="en-US" sz="1800" dirty="0">
                <a:latin typeface="Times New Roman" panose="02020603050405020304" pitchFamily="18" charset="0"/>
              </a:rPr>
              <a:t>	where </a:t>
            </a:r>
            <a:r>
              <a:rPr lang="en-US" altLang="en-US" sz="1800" dirty="0" err="1">
                <a:latin typeface="Times New Roman" panose="02020603050405020304" pitchFamily="18" charset="0"/>
              </a:rPr>
              <a:t>v</a:t>
            </a:r>
            <a:r>
              <a:rPr lang="en-US" altLang="en-US" sz="1800" baseline="-33000" dirty="0" err="1">
                <a:latin typeface="Times New Roman" panose="02020603050405020304" pitchFamily="18" charset="0"/>
              </a:rPr>
              <a:t>ISM</a:t>
            </a:r>
            <a:r>
              <a:rPr lang="en-US" altLang="en-US" sz="1800" dirty="0">
                <a:latin typeface="Times New Roman" panose="02020603050405020304" pitchFamily="18" charset="0"/>
              </a:rPr>
              <a:t> goes from supersonic to subsonic values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b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asteropause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</a:rPr>
              <a:t> (contact discontinuity): </a:t>
            </a:r>
            <a:b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1800" dirty="0">
                <a:latin typeface="Times New Roman" panose="02020603050405020304" pitchFamily="18" charset="0"/>
              </a:rPr>
              <a:t>where P</a:t>
            </a:r>
            <a:r>
              <a:rPr lang="en-US" altLang="en-US" sz="1800" baseline="-33000" dirty="0">
                <a:latin typeface="Times New Roman" panose="02020603050405020304" pitchFamily="18" charset="0"/>
              </a:rPr>
              <a:t>ISM</a:t>
            </a:r>
            <a:r>
              <a:rPr lang="en-US" altLang="en-US" sz="1800" dirty="0">
                <a:latin typeface="Times New Roman" panose="02020603050405020304" pitchFamily="18" charset="0"/>
              </a:rPr>
              <a:t> = P</a:t>
            </a:r>
            <a:r>
              <a:rPr lang="en-US" altLang="en-US" sz="1800" baseline="-33000" dirty="0">
                <a:latin typeface="Times New Roman" panose="02020603050405020304" pitchFamily="18" charset="0"/>
              </a:rPr>
              <a:t>CMS</a:t>
            </a:r>
            <a:r>
              <a:rPr lang="en-US" altLang="en-US" sz="1800" dirty="0">
                <a:latin typeface="Times New Roman" panose="02020603050405020304" pitchFamily="18" charset="0"/>
              </a:rPr>
              <a:t> [P=pressure] </a:t>
            </a:r>
            <a:br>
              <a:rPr lang="en-US" altLang="en-US" sz="1800" dirty="0">
                <a:latin typeface="Times New Roman" panose="02020603050405020304" pitchFamily="18" charset="0"/>
              </a:rPr>
            </a:br>
            <a:r>
              <a:rPr lang="en-US" altLang="en-US" sz="1800" dirty="0">
                <a:latin typeface="Times New Roman" panose="02020603050405020304" pitchFamily="18" charset="0"/>
              </a:rPr>
              <a:t>	→ inner (CSM) &amp; outer (ISM) </a:t>
            </a:r>
            <a:r>
              <a:rPr lang="en-US" altLang="en-US" sz="1800" dirty="0" err="1">
                <a:latin typeface="Times New Roman" panose="02020603050405020304" pitchFamily="18" charset="0"/>
              </a:rPr>
              <a:t>astrosheath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b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</a:rPr>
              <a:t>termination shock</a:t>
            </a:r>
            <a:r>
              <a:rPr lang="en-US" altLang="en-US" sz="1800" dirty="0">
                <a:latin typeface="Times New Roman" panose="02020603050405020304" pitchFamily="18" charset="0"/>
              </a:rPr>
              <a:t>: </a:t>
            </a:r>
            <a:br>
              <a:rPr lang="en-US" altLang="en-US" sz="1800" dirty="0">
                <a:latin typeface="Times New Roman" panose="02020603050405020304" pitchFamily="18" charset="0"/>
              </a:rPr>
            </a:br>
            <a:r>
              <a:rPr lang="en-US" altLang="en-US" sz="1800" dirty="0">
                <a:latin typeface="Times New Roman" panose="02020603050405020304" pitchFamily="18" charset="0"/>
              </a:rPr>
              <a:t>	place where </a:t>
            </a:r>
            <a:r>
              <a:rPr lang="en-US" altLang="en-US" sz="1800" dirty="0" err="1">
                <a:latin typeface="Times New Roman" panose="02020603050405020304" pitchFamily="18" charset="0"/>
              </a:rPr>
              <a:t>v</a:t>
            </a:r>
            <a:r>
              <a:rPr lang="en-US" altLang="en-US" sz="1800" baseline="-33000" dirty="0" err="1">
                <a:latin typeface="Times New Roman" panose="02020603050405020304" pitchFamily="18" charset="0"/>
              </a:rPr>
              <a:t>wind</a:t>
            </a:r>
            <a:r>
              <a:rPr lang="en-US" altLang="en-US" sz="1800" dirty="0">
                <a:latin typeface="Times New Roman" panose="02020603050405020304" pitchFamily="18" charset="0"/>
              </a:rPr>
              <a:t> goes from supersonic to subsonic values </a:t>
            </a: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3519488" y="7162800"/>
            <a:ext cx="298608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[Figure credit: Dries Nicolaes]</a:t>
            </a:r>
          </a:p>
        </p:txBody>
      </p:sp>
      <p:sp>
        <p:nvSpPr>
          <p:cNvPr id="13319" name="Text Box 6"/>
          <p:cNvSpPr txBox="1">
            <a:spLocks noChangeArrowheads="1"/>
          </p:cNvSpPr>
          <p:nvPr/>
        </p:nvSpPr>
        <p:spPr bwMode="auto">
          <a:xfrm>
            <a:off x="290513" y="2898775"/>
            <a:ext cx="4460875" cy="12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Unlike any other type of </a:t>
            </a:r>
            <a:r>
              <a:rPr lang="en-US" altLang="en-US" sz="2000" dirty="0" err="1">
                <a:latin typeface="Times New Roman" panose="02020603050405020304" pitchFamily="18" charset="0"/>
              </a:rPr>
              <a:t>asterosphere</a:t>
            </a:r>
            <a:r>
              <a:rPr lang="en-US" altLang="en-US" sz="2000" dirty="0">
                <a:latin typeface="Times New Roman" panose="02020603050405020304" pitchFamily="18" charset="0"/>
              </a:rPr>
              <a:t>, bow shocks can provide information about the wind-ISM conditions </a:t>
            </a:r>
            <a:r>
              <a:rPr lang="en-US" altLang="en-US" sz="2000" dirty="0">
                <a:solidFill>
                  <a:srgbClr val="008000"/>
                </a:solidFill>
                <a:latin typeface="Times New Roman" panose="02020603050405020304" pitchFamily="18" charset="0"/>
              </a:rPr>
              <a:t>TODAY</a:t>
            </a:r>
            <a:r>
              <a:rPr lang="en-US" altLang="en-US" sz="2000" dirty="0">
                <a:latin typeface="Times New Roman" panose="02020603050405020304" pitchFamily="18" charset="0"/>
              </a:rPr>
              <a:t>, rather than in the </a:t>
            </a:r>
            <a:r>
              <a:rPr lang="en-US" altLang="en-US" sz="2000" dirty="0">
                <a:solidFill>
                  <a:srgbClr val="008000"/>
                </a:solidFill>
                <a:latin typeface="Times New Roman" panose="02020603050405020304" pitchFamily="18" charset="0"/>
              </a:rPr>
              <a:t>PAST</a:t>
            </a:r>
            <a:r>
              <a:rPr lang="en-US" altLang="en-US" sz="2000" dirty="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503238" y="203200"/>
            <a:ext cx="907415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en-US"/>
              <a:t>Bow shocks: analytical.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0"/>
            <a:ext cx="2849563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64" name="Group 3"/>
          <p:cNvGrpSpPr>
            <a:grpSpLocks/>
          </p:cNvGrpSpPr>
          <p:nvPr/>
        </p:nvGrpSpPr>
        <p:grpSpPr bwMode="auto">
          <a:xfrm>
            <a:off x="1189038" y="1322388"/>
            <a:ext cx="2913062" cy="1317625"/>
            <a:chOff x="749" y="922"/>
            <a:chExt cx="1835" cy="830"/>
          </a:xfrm>
        </p:grpSpPr>
        <p:sp>
          <p:nvSpPr>
            <p:cNvPr id="15397" name="Rectangle 4"/>
            <p:cNvSpPr>
              <a:spLocks noChangeArrowheads="1"/>
            </p:cNvSpPr>
            <p:nvPr/>
          </p:nvSpPr>
          <p:spPr bwMode="auto">
            <a:xfrm>
              <a:off x="749" y="922"/>
              <a:ext cx="1835" cy="830"/>
            </a:xfrm>
            <a:prstGeom prst="rect">
              <a:avLst/>
            </a:prstGeom>
            <a:solidFill>
              <a:srgbClr val="C0C0C0">
                <a:alpha val="29803"/>
              </a:srgbClr>
            </a:solidFill>
            <a:ln w="9360" cap="sq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graphicFrame>
          <p:nvGraphicFramePr>
            <p:cNvPr id="15398" name="Object 5"/>
            <p:cNvGraphicFramePr>
              <a:graphicFrameLocks noChangeAspect="1"/>
            </p:cNvGraphicFramePr>
            <p:nvPr/>
          </p:nvGraphicFramePr>
          <p:xfrm>
            <a:off x="837" y="1050"/>
            <a:ext cx="1665" cy="5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2" r:id="rId5" imgW="3472920" imgH="1244880" progId="">
                    <p:embed/>
                  </p:oleObj>
                </mc:Choice>
                <mc:Fallback>
                  <p:oleObj r:id="rId5" imgW="3472920" imgH="1244880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7" y="1050"/>
                          <a:ext cx="1665" cy="5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99" name="Oval 6"/>
            <p:cNvSpPr>
              <a:spLocks noChangeArrowheads="1"/>
            </p:cNvSpPr>
            <p:nvPr/>
          </p:nvSpPr>
          <p:spPr bwMode="auto">
            <a:xfrm>
              <a:off x="1702" y="1167"/>
              <a:ext cx="21" cy="20"/>
            </a:xfrm>
            <a:prstGeom prst="ellipse">
              <a:avLst/>
            </a:prstGeom>
            <a:solidFill>
              <a:srgbClr val="000000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471488" y="869950"/>
            <a:ext cx="44608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Wind-ISM ram pressure balance dictates:</a:t>
            </a: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1189038" y="2668588"/>
            <a:ext cx="251936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6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500">
                <a:latin typeface="Comic Sans MS" panose="030F0702030302020204" pitchFamily="66" charset="0"/>
              </a:rPr>
              <a:t>Wilkin 1996, Weaver 1977</a:t>
            </a:r>
          </a:p>
        </p:txBody>
      </p:sp>
      <p:graphicFrame>
        <p:nvGraphicFramePr>
          <p:cNvPr id="10249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930374"/>
              </p:ext>
            </p:extLst>
          </p:nvPr>
        </p:nvGraphicFramePr>
        <p:xfrm>
          <a:off x="143768" y="3848189"/>
          <a:ext cx="6480721" cy="3490912"/>
        </p:xfrm>
        <a:graphic>
          <a:graphicData uri="http://schemas.openxmlformats.org/drawingml/2006/table">
            <a:tbl>
              <a:tblPr/>
              <a:tblGrid>
                <a:gridCol w="1536982">
                  <a:extLst>
                    <a:ext uri="{9D8B030D-6E8A-4147-A177-3AD203B41FA5}">
                      <a16:colId xmlns:a16="http://schemas.microsoft.com/office/drawing/2014/main" val="4039021974"/>
                    </a:ext>
                  </a:extLst>
                </a:gridCol>
                <a:gridCol w="1691004">
                  <a:extLst>
                    <a:ext uri="{9D8B030D-6E8A-4147-A177-3AD203B41FA5}">
                      <a16:colId xmlns:a16="http://schemas.microsoft.com/office/drawing/2014/main" val="2022703207"/>
                    </a:ext>
                  </a:extLst>
                </a:gridCol>
                <a:gridCol w="1945546">
                  <a:extLst>
                    <a:ext uri="{9D8B030D-6E8A-4147-A177-3AD203B41FA5}">
                      <a16:colId xmlns:a16="http://schemas.microsoft.com/office/drawing/2014/main" val="1737282096"/>
                    </a:ext>
                  </a:extLst>
                </a:gridCol>
                <a:gridCol w="1307189">
                  <a:extLst>
                    <a:ext uri="{9D8B030D-6E8A-4147-A177-3AD203B41FA5}">
                      <a16:colId xmlns:a16="http://schemas.microsoft.com/office/drawing/2014/main" val="1971070883"/>
                    </a:ext>
                  </a:extLst>
                </a:gridCol>
              </a:tblGrid>
              <a:tr h="484048"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0099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cool star</a:t>
                      </a:r>
                    </a:p>
                  </a:txBody>
                  <a:tcPr marL="90000" marR="90000" marT="20557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0099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Young hot star</a:t>
                      </a:r>
                    </a:p>
                  </a:txBody>
                  <a:tcPr marL="90000" marR="90000" marT="20557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0099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 star</a:t>
                      </a:r>
                    </a:p>
                  </a:txBody>
                  <a:tcPr marL="90000" marR="90000" marT="20557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896564"/>
                  </a:ext>
                </a:extLst>
              </a:tr>
              <a:tr h="449300"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kumimoji="0" lang="en-US" altLang="en-US" sz="1800" b="0" i="0" u="none" strike="noStrike" cap="none" normalizeH="0" baseline="-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(km/s)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10-30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500-2500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400 - 700</a:t>
                      </a:r>
                    </a:p>
                  </a:txBody>
                  <a:tcPr marL="90000" marR="90000" marT="165974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294597"/>
                  </a:ext>
                </a:extLst>
              </a:tr>
              <a:tr h="449300"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(M</a:t>
                      </a:r>
                      <a:r>
                        <a:rPr kumimoji="0" lang="en-US" altLang="en-US" sz="1800" b="0" i="0" u="none" strike="noStrike" cap="none" normalizeH="0" baseline="-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/yr)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1800" b="0" i="0" u="none" strike="noStrike" cap="none" normalizeH="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- 10</a:t>
                      </a:r>
                      <a:r>
                        <a:rPr kumimoji="0" lang="en-US" altLang="en-US" sz="1800" b="0" i="0" u="none" strike="noStrike" cap="none" normalizeH="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1800" b="0" i="0" u="none" strike="noStrike" cap="none" normalizeH="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- 10</a:t>
                      </a:r>
                      <a:r>
                        <a:rPr kumimoji="0" lang="en-US" altLang="en-US" sz="1800" b="0" i="0" u="none" strike="noStrike" cap="none" normalizeH="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en-US" sz="1500" b="0" i="0" u="none" strike="noStrike" cap="none" normalizeH="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</a:t>
                      </a: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  <a:r>
                        <a:rPr kumimoji="0" lang="en-US" altLang="en-US" sz="1500" b="0" i="0" u="none" strike="noStrike" cap="none" normalizeH="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</a:t>
                      </a:r>
                    </a:p>
                  </a:txBody>
                  <a:tcPr marL="90000" marR="90000" marT="165974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09905"/>
                  </a:ext>
                </a:extLst>
              </a:tr>
              <a:tr h="449300"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kumimoji="0" lang="en-US" altLang="en-US" sz="1800" b="0" i="0" u="none" strike="noStrike" cap="none" normalizeH="0" baseline="-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(km/s)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0000" marR="90000" marT="165974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413795"/>
                  </a:ext>
                </a:extLst>
              </a:tr>
              <a:tr h="653586"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n(H)</a:t>
                      </a:r>
                      <a:r>
                        <a:rPr kumimoji="0" lang="en-US" altLang="en-US" sz="1800" b="0" i="0" u="none" strike="noStrike" cap="none" normalizeH="0" baseline="-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ISM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(cm</a:t>
                      </a:r>
                      <a:r>
                        <a:rPr kumimoji="0" lang="en-US" altLang="en-US" sz="1800" b="0" i="0" u="none" strike="noStrike" cap="none" normalizeH="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</a:p>
                  </a:txBody>
                  <a:tcPr marL="90000" marR="90000" marT="165974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07702"/>
                  </a:ext>
                </a:extLst>
              </a:tr>
              <a:tr h="445099"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748206"/>
                  </a:ext>
                </a:extLst>
              </a:tr>
              <a:tr h="560279"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kumimoji="0" lang="en-US" altLang="en-US" sz="1800" b="1" i="0" u="none" strike="noStrike" cap="none" normalizeH="0" baseline="-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(pc)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0.1 – 1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0.5 – 10</a:t>
                      </a:r>
                    </a:p>
                  </a:txBody>
                  <a:tcPr marL="90000" marR="90000" marT="189807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1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Aft>
                          <a:spcPts val="563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~0.001 (200 AU)</a:t>
                      </a:r>
                    </a:p>
                  </a:txBody>
                  <a:tcPr marL="90000" marR="90000" marT="165974" marB="4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988921"/>
                  </a:ext>
                </a:extLst>
              </a:tr>
            </a:tbl>
          </a:graphicData>
        </a:graphic>
      </p:graphicFrame>
      <p:sp>
        <p:nvSpPr>
          <p:cNvPr id="15396" name="Text Box 38"/>
          <p:cNvSpPr txBox="1">
            <a:spLocks noChangeArrowheads="1"/>
          </p:cNvSpPr>
          <p:nvPr/>
        </p:nvSpPr>
        <p:spPr bwMode="auto">
          <a:xfrm>
            <a:off x="350838" y="3086100"/>
            <a:ext cx="54864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A strong, </a:t>
            </a:r>
            <a:r>
              <a:rPr lang="en-US" altLang="en-US" sz="2000">
                <a:solidFill>
                  <a:srgbClr val="009900"/>
                </a:solidFill>
                <a:latin typeface="Times New Roman" panose="02020603050405020304" pitchFamily="18" charset="0"/>
              </a:rPr>
              <a:t>time-independent</a:t>
            </a:r>
            <a:r>
              <a:rPr lang="en-US" altLang="en-US" sz="2000">
                <a:latin typeface="Times New Roman" panose="02020603050405020304" pitchFamily="18" charset="0"/>
              </a:rPr>
              <a:t> relationship between the size and the wind/ISM parameters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2066925" y="1608138"/>
            <a:ext cx="2874963" cy="1804987"/>
          </a:xfrm>
          <a:prstGeom prst="rect">
            <a:avLst/>
          </a:prstGeom>
          <a:noFill/>
          <a:ln w="18000" cap="sq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000" tIns="73440" rIns="99000" bIns="54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200"/>
              <a:t>(M=</a:t>
            </a:r>
            <a:r>
              <a:rPr lang="en-US" altLang="en-US" sz="2200">
                <a:cs typeface="AntykwaTorunska" charset="0"/>
              </a:rPr>
              <a:t>∞, i</a:t>
            </a:r>
            <a:r>
              <a:rPr lang="en-US" altLang="en-US" sz="2200"/>
              <a:t>sothermal)</a:t>
            </a:r>
            <a:br>
              <a:rPr lang="en-US" altLang="en-US" sz="2200"/>
            </a:br>
            <a:endParaRPr lang="en-US" altLang="en-US" sz="2200"/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200"/>
              <a:t>Bow shocks with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200"/>
              <a:t>v</a:t>
            </a:r>
            <a:r>
              <a:rPr lang="en-US" altLang="en-US" sz="2200" baseline="-33000"/>
              <a:t>*</a:t>
            </a:r>
            <a:r>
              <a:rPr lang="en-US" altLang="en-US" sz="2200"/>
              <a:t>/v</a:t>
            </a:r>
            <a:r>
              <a:rPr lang="en-US" altLang="en-US" sz="2200" baseline="-33000"/>
              <a:t>w</a:t>
            </a:r>
            <a:r>
              <a:rPr lang="en-US" altLang="en-US" sz="2200"/>
              <a:t> </a:t>
            </a:r>
            <a:r>
              <a:rPr lang="en-US" altLang="en-US" sz="2200">
                <a:cs typeface="AntykwaTorunska" charset="0"/>
              </a:rPr>
              <a:t>≪</a:t>
            </a:r>
            <a:r>
              <a:rPr lang="en-US" altLang="en-US" sz="2200"/>
              <a:t> 1 → stable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200"/>
              <a:t>v</a:t>
            </a:r>
            <a:r>
              <a:rPr lang="en-US" altLang="en-US" sz="2200" baseline="-33000"/>
              <a:t>*</a:t>
            </a:r>
            <a:r>
              <a:rPr lang="en-US" altLang="en-US" sz="2200"/>
              <a:t>/v</a:t>
            </a:r>
            <a:r>
              <a:rPr lang="en-US" altLang="en-US" sz="2200" baseline="-33000"/>
              <a:t>w</a:t>
            </a:r>
            <a:r>
              <a:rPr lang="en-US" altLang="en-US" sz="2200"/>
              <a:t> </a:t>
            </a:r>
            <a:r>
              <a:rPr lang="en-US" altLang="en-US" sz="2200">
                <a:cs typeface="AntykwaTorunska" charset="0"/>
              </a:rPr>
              <a:t>≫</a:t>
            </a:r>
            <a:r>
              <a:rPr lang="en-US" altLang="en-US" sz="2200"/>
              <a:t> 1 → unstable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3822700"/>
            <a:ext cx="4260850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2" t="2541" r="4567" b="4575"/>
          <a:stretch>
            <a:fillRect/>
          </a:stretch>
        </p:blipFill>
        <p:spPr bwMode="auto">
          <a:xfrm>
            <a:off x="6502400" y="3810000"/>
            <a:ext cx="3197225" cy="306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62" t="2541" r="4567" b="457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1362075"/>
            <a:ext cx="3236912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1995488" y="1287463"/>
            <a:ext cx="191293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Dgani et al. (1996)</a:t>
            </a:r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6951663" y="1420813"/>
            <a:ext cx="24860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Hydrodynamical model</a:t>
            </a:r>
          </a:p>
        </p:txBody>
      </p:sp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6589713" y="6538913"/>
            <a:ext cx="13811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PACS 70mu</a:t>
            </a:r>
          </a:p>
        </p:txBody>
      </p:sp>
      <p:sp>
        <p:nvSpPr>
          <p:cNvPr id="17417" name="Text Box 8"/>
          <p:cNvSpPr txBox="1">
            <a:spLocks noChangeArrowheads="1"/>
          </p:cNvSpPr>
          <p:nvPr/>
        </p:nvSpPr>
        <p:spPr bwMode="auto">
          <a:xfrm>
            <a:off x="504825" y="203200"/>
            <a:ext cx="907415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/>
              <a:t>Bow shocks: stability.</a:t>
            </a:r>
          </a:p>
        </p:txBody>
      </p:sp>
      <p:sp>
        <p:nvSpPr>
          <p:cNvPr id="17418" name="Text Box 9"/>
          <p:cNvSpPr txBox="1">
            <a:spLocks noChangeArrowheads="1"/>
          </p:cNvSpPr>
          <p:nvPr/>
        </p:nvSpPr>
        <p:spPr bwMode="auto">
          <a:xfrm>
            <a:off x="6486525" y="3275013"/>
            <a:ext cx="2435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Van Marle et al. (2011)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6951663" y="1420813"/>
            <a:ext cx="24860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Hydrodynamical model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6589713" y="6538913"/>
            <a:ext cx="13811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PACS 70mu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74638" y="184150"/>
            <a:ext cx="65151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/>
              <a:t>Bow shocks: radiative vs. adiabatic</a:t>
            </a: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6486525" y="3275013"/>
            <a:ext cx="24352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  <a:latin typeface="Times New Roman" panose="02020603050405020304" pitchFamily="18" charset="0"/>
              </a:rPr>
              <a:t>Van Marle et al. (2011)</a:t>
            </a: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1906588" y="5486400"/>
            <a:ext cx="3214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600">
                <a:latin typeface="AntykwaTorunska" charset="0"/>
              </a:rPr>
              <a:t>Inspired by Van Buren (1993)</a:t>
            </a: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96838" y="6240463"/>
            <a:ext cx="63261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1800"/>
              <a:t>Width interaction region depends on cooling efficiency</a:t>
            </a:r>
            <a:br>
              <a:rPr lang="en-US" altLang="en-US" sz="1800"/>
            </a:br>
            <a:r>
              <a:rPr lang="en-US" altLang="en-US" sz="1800"/>
              <a:t>and Mach of interacting flows.</a:t>
            </a:r>
            <a:r>
              <a:rPr lang="en-US" altLang="en-US" sz="2200"/>
              <a:t> </a:t>
            </a:r>
            <a:r>
              <a:rPr lang="en-US" altLang="en-US" sz="1800"/>
              <a:t>Efficient (radiative) </a:t>
            </a:r>
            <a:br>
              <a:rPr lang="en-US" altLang="en-US" sz="1800"/>
            </a:br>
            <a:r>
              <a:rPr lang="en-US" altLang="en-US" sz="1800"/>
              <a:t>cooling → region narrows, higher gas density, </a:t>
            </a:r>
            <a:r>
              <a:rPr lang="en-US" altLang="en-US" sz="1800">
                <a:cs typeface="AntykwaTorunska" charset="0"/>
              </a:rPr>
              <a:t>↑ with </a:t>
            </a:r>
            <a:r>
              <a:rPr lang="en-US" altLang="en-US" sz="1800"/>
              <a:t>M</a:t>
            </a:r>
            <a:r>
              <a:rPr lang="en-US" altLang="en-US" sz="1800" baseline="33000"/>
              <a:t>2</a:t>
            </a:r>
            <a:r>
              <a:rPr lang="en-US" altLang="en-US" sz="1800">
                <a:cs typeface="AntykwaTorunska" charset="0"/>
              </a:rPr>
              <a:t>. </a:t>
            </a:r>
            <a:br>
              <a:rPr lang="en-US" altLang="en-US" sz="1800">
                <a:cs typeface="AntykwaTorunska" charset="0"/>
              </a:rPr>
            </a:br>
            <a:r>
              <a:rPr lang="en-US" altLang="en-US" sz="1800">
                <a:cs typeface="AntykwaTorunska" charset="0"/>
              </a:rPr>
              <a:t>Width scales as ~ R</a:t>
            </a:r>
            <a:r>
              <a:rPr lang="en-US" altLang="en-US" sz="1800" baseline="-33000">
                <a:cs typeface="AntykwaTorunska" charset="0"/>
              </a:rPr>
              <a:t>0</a:t>
            </a:r>
            <a:r>
              <a:rPr lang="en-US" altLang="en-US" sz="1800">
                <a:cs typeface="AntykwaTorunska" charset="0"/>
              </a:rPr>
              <a:t> / M</a:t>
            </a:r>
            <a:r>
              <a:rPr lang="en-US" altLang="en-US" sz="1800" baseline="33000">
                <a:cs typeface="AntykwaTorunska" charset="0"/>
              </a:rPr>
              <a:t>2 </a:t>
            </a:r>
            <a:r>
              <a:rPr lang="en-US" altLang="en-US" sz="1800">
                <a:cs typeface="AntykwaTorunska" charset="0"/>
              </a:rPr>
              <a:t>(Blondin &amp; Koerwer 1998).</a:t>
            </a:r>
          </a:p>
        </p:txBody>
      </p:sp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322388"/>
            <a:ext cx="5227637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0"/>
            <a:ext cx="2849563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4144963" y="327025"/>
            <a:ext cx="17907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12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3600"/>
              <a:t>Outline.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173163" y="1933575"/>
            <a:ext cx="7643812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304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Concept of bow shocks.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 b="1">
                <a:solidFill>
                  <a:srgbClr val="FF3333"/>
                </a:solidFill>
                <a:latin typeface="Times New Roman" panose="02020603050405020304" pitchFamily="18" charset="0"/>
              </a:rPr>
              <a:t>Cool old stars.</a:t>
            </a:r>
            <a:br>
              <a:rPr lang="en-US" altLang="en-US" sz="2600" b="1">
                <a:solidFill>
                  <a:srgbClr val="FF3333"/>
                </a:solidFill>
                <a:latin typeface="Times New Roman" panose="02020603050405020304" pitchFamily="18" charset="0"/>
              </a:rPr>
            </a:br>
            <a:endParaRPr lang="en-US" altLang="en-US" sz="2600" b="1">
              <a:solidFill>
                <a:srgbClr val="FF3333"/>
              </a:solidFill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Hot young stars.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endParaRPr lang="en-US" altLang="en-US" sz="2600">
              <a:latin typeface="Times New Roman" panose="02020603050405020304" pitchFamily="18" charset="0"/>
            </a:endParaRP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en-US" altLang="en-US" sz="2600">
                <a:latin typeface="Times New Roman" panose="02020603050405020304" pitchFamily="18" charset="0"/>
              </a:rPr>
              <a:t>Conclusions / open questions.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282825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001963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757613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441825"/>
            <a:ext cx="36036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thema">
      <a:majorFont>
        <a:latin typeface="Linux Libertine O C"/>
        <a:ea typeface=""/>
        <a:cs typeface="Arial"/>
      </a:majorFont>
      <a:minorFont>
        <a:latin typeface="Arial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Kantoorth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th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thema">
      <a:majorFont>
        <a:latin typeface="Linux Libertine O C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Kantoorth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th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thema">
      <a:majorFont>
        <a:latin typeface="Linux Libertine O C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Kantoorth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antoorth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antoorth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5653</TotalTime>
  <Words>2072</Words>
  <Application>Microsoft Office PowerPoint</Application>
  <PresentationFormat>Aangepast</PresentationFormat>
  <Paragraphs>473</Paragraphs>
  <Slides>48</Slides>
  <Notes>48</Notes>
  <HiddenSlides>18</HiddenSlides>
  <MMClips>3</MMClips>
  <ScaleCrop>false</ScaleCrop>
  <HeadingPairs>
    <vt:vector size="8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3</vt:i4>
      </vt:variant>
      <vt:variant>
        <vt:lpstr>Ingesloten OLE-bronprogramma's</vt:lpstr>
      </vt:variant>
      <vt:variant>
        <vt:i4>0</vt:i4>
      </vt:variant>
      <vt:variant>
        <vt:lpstr>Diatitels</vt:lpstr>
      </vt:variant>
      <vt:variant>
        <vt:i4>48</vt:i4>
      </vt:variant>
    </vt:vector>
  </HeadingPairs>
  <TitlesOfParts>
    <vt:vector size="62" baseType="lpstr">
      <vt:lpstr>Arial Unicode MS</vt:lpstr>
      <vt:lpstr>Abyssinica SIL</vt:lpstr>
      <vt:lpstr>AntykwaTorunska</vt:lpstr>
      <vt:lpstr>AntykwaTorunska Light</vt:lpstr>
      <vt:lpstr>AntykwaTorunska Medium</vt:lpstr>
      <vt:lpstr>Arial</vt:lpstr>
      <vt:lpstr>Comic Sans MS</vt:lpstr>
      <vt:lpstr>Linux Libertine O</vt:lpstr>
      <vt:lpstr>Linux Libertine O C</vt:lpstr>
      <vt:lpstr>Lucida Sans Unicode</vt:lpstr>
      <vt:lpstr>Times New Roman</vt:lpstr>
      <vt:lpstr>Kantoorthema</vt:lpstr>
      <vt:lpstr>Kantoorthema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Additional slides for Q&amp;A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Allard Jan van Marle</dc:creator>
  <cp:lastModifiedBy>Allard Jan van Marle</cp:lastModifiedBy>
  <cp:revision>371</cp:revision>
  <cp:lastPrinted>1601-01-01T00:00:00Z</cp:lastPrinted>
  <dcterms:created xsi:type="dcterms:W3CDTF">2010-11-15T15:56:14Z</dcterms:created>
  <dcterms:modified xsi:type="dcterms:W3CDTF">2016-08-09T01:42:48Z</dcterms:modified>
</cp:coreProperties>
</file>