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587" r:id="rId2"/>
    <p:sldId id="713" r:id="rId3"/>
    <p:sldId id="784" r:id="rId4"/>
    <p:sldId id="656" r:id="rId5"/>
    <p:sldId id="810" r:id="rId6"/>
    <p:sldId id="655" r:id="rId7"/>
    <p:sldId id="657" r:id="rId8"/>
    <p:sldId id="658" r:id="rId9"/>
    <p:sldId id="659" r:id="rId10"/>
    <p:sldId id="660" r:id="rId11"/>
    <p:sldId id="667" r:id="rId12"/>
    <p:sldId id="661" r:id="rId13"/>
    <p:sldId id="756" r:id="rId14"/>
    <p:sldId id="442" r:id="rId15"/>
    <p:sldId id="443" r:id="rId16"/>
    <p:sldId id="625" r:id="rId17"/>
    <p:sldId id="757" r:id="rId18"/>
    <p:sldId id="792" r:id="rId19"/>
    <p:sldId id="650" r:id="rId20"/>
    <p:sldId id="715" r:id="rId21"/>
    <p:sldId id="719" r:id="rId22"/>
    <p:sldId id="724" r:id="rId23"/>
    <p:sldId id="786" r:id="rId24"/>
    <p:sldId id="721" r:id="rId25"/>
    <p:sldId id="733" r:id="rId26"/>
    <p:sldId id="730" r:id="rId27"/>
    <p:sldId id="670" r:id="rId28"/>
    <p:sldId id="671" r:id="rId29"/>
    <p:sldId id="674" r:id="rId30"/>
    <p:sldId id="673" r:id="rId31"/>
    <p:sldId id="753" r:id="rId32"/>
    <p:sldId id="678" r:id="rId33"/>
    <p:sldId id="785" r:id="rId34"/>
    <p:sldId id="761" r:id="rId35"/>
    <p:sldId id="760" r:id="rId36"/>
    <p:sldId id="791" r:id="rId37"/>
    <p:sldId id="682" r:id="rId38"/>
    <p:sldId id="788" r:id="rId39"/>
    <p:sldId id="762" r:id="rId40"/>
    <p:sldId id="770" r:id="rId41"/>
    <p:sldId id="793" r:id="rId42"/>
    <p:sldId id="683" r:id="rId43"/>
    <p:sldId id="536" r:id="rId44"/>
    <p:sldId id="754" r:id="rId45"/>
    <p:sldId id="686" r:id="rId46"/>
    <p:sldId id="710" r:id="rId47"/>
    <p:sldId id="689" r:id="rId48"/>
    <p:sldId id="692" r:id="rId49"/>
    <p:sldId id="800" r:id="rId50"/>
    <p:sldId id="801" r:id="rId51"/>
    <p:sldId id="795" r:id="rId52"/>
    <p:sldId id="817" r:id="rId53"/>
    <p:sldId id="818" r:id="rId54"/>
    <p:sldId id="819" r:id="rId55"/>
    <p:sldId id="820" r:id="rId56"/>
    <p:sldId id="821" r:id="rId57"/>
    <p:sldId id="823" r:id="rId58"/>
    <p:sldId id="701" r:id="rId59"/>
    <p:sldId id="574" r:id="rId60"/>
    <p:sldId id="573" r:id="rId61"/>
    <p:sldId id="615" r:id="rId62"/>
    <p:sldId id="617" r:id="rId63"/>
    <p:sldId id="585" r:id="rId64"/>
    <p:sldId id="564" r:id="rId65"/>
    <p:sldId id="374" r:id="rId66"/>
    <p:sldId id="824" r:id="rId67"/>
    <p:sldId id="773" r:id="rId68"/>
    <p:sldId id="774" r:id="rId69"/>
    <p:sldId id="775" r:id="rId70"/>
    <p:sldId id="776" r:id="rId71"/>
    <p:sldId id="777" r:id="rId72"/>
    <p:sldId id="778" r:id="rId73"/>
    <p:sldId id="811" r:id="rId74"/>
    <p:sldId id="763" r:id="rId75"/>
    <p:sldId id="764" r:id="rId76"/>
    <p:sldId id="765" r:id="rId77"/>
    <p:sldId id="767" r:id="rId78"/>
    <p:sldId id="814" r:id="rId79"/>
    <p:sldId id="815" r:id="rId80"/>
    <p:sldId id="816" r:id="rId81"/>
    <p:sldId id="782" r:id="rId82"/>
    <p:sldId id="779" r:id="rId83"/>
    <p:sldId id="780" r:id="rId84"/>
    <p:sldId id="781" r:id="rId85"/>
    <p:sldId id="743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129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8902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D6C9D83-BE39-4B12-947B-84D0DF87630B}" type="datetimeFigureOut">
              <a:rPr lang="en-US"/>
              <a:pPr>
                <a:defRPr/>
              </a:pPr>
              <a:t>8/8/2016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80AC497-98E6-4BA2-AC43-D5456B351DD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103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B284-D3BE-4635-9AAE-9E39BD57FA5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3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fascinating, some of us could study it all day.  BTW, some people complain about naming</a:t>
            </a:r>
            <a:r>
              <a:rPr lang="en-AU" baseline="0" dirty="0" smtClean="0"/>
              <a:t> Kepler stars after cats...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0AC497-98E6-4BA2-AC43-D5456B351DD9}" type="slidenum">
              <a:rPr lang="en-AU" smtClean="0"/>
              <a:pPr>
                <a:defRPr/>
              </a:pPr>
              <a:t>73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578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fascinating, some of us could study it all day.  BTW, some people complain about naming</a:t>
            </a:r>
            <a:r>
              <a:rPr lang="en-AU" baseline="0" dirty="0" smtClean="0"/>
              <a:t> Kepler stars after cats...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0AC497-98E6-4BA2-AC43-D5456B351DD9}" type="slidenum">
              <a:rPr lang="en-AU" smtClean="0"/>
              <a:pPr>
                <a:defRPr/>
              </a:pPr>
              <a:t>74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19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Launch Aug 2017</a:t>
            </a:r>
          </a:p>
          <a:p>
            <a:pPr lvl="0">
              <a:defRPr sz="1800">
                <a:uFillTx/>
              </a:defRPr>
            </a:pPr>
            <a:r>
              <a:rPr lang="en-AU" sz="1200" dirty="0" smtClean="0">
                <a:uFill>
                  <a:solidFill/>
                </a:uFill>
              </a:rPr>
              <a:t>Uninterrupted viewing for &gt;95% of time </a:t>
            </a:r>
          </a:p>
          <a:p>
            <a:pPr lvl="0">
              <a:defRPr sz="1800">
                <a:uFillTx/>
              </a:defRPr>
            </a:pPr>
            <a:r>
              <a:rPr lang="en-AU" sz="1200" dirty="0" smtClean="0">
                <a:uFill>
                  <a:solidFill/>
                </a:uFill>
              </a:rPr>
              <a:t>Orbital Periods:</a:t>
            </a:r>
          </a:p>
          <a:p>
            <a:pPr lvl="0">
              <a:defRPr sz="1800">
                <a:uFillTx/>
              </a:defRPr>
            </a:pPr>
            <a:r>
              <a:rPr lang="en-AU" sz="1200" dirty="0" smtClean="0">
                <a:uFill>
                  <a:solidFill/>
                </a:uFill>
              </a:rPr>
              <a:t>TESS   = 13.7 days➡ 2:1 Resonance➡ 90° Phasing</a:t>
            </a:r>
          </a:p>
          <a:p>
            <a:r>
              <a:rPr lang="en-AU" dirty="0" smtClean="0"/>
              <a:t>Aperture 11cm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 err="1" smtClean="0">
                <a:uFill>
                  <a:solidFill/>
                </a:uFill>
              </a:rPr>
              <a:t>Obs</a:t>
            </a:r>
            <a:r>
              <a:rPr lang="en-AU" b="0" dirty="0" smtClean="0">
                <a:uFill>
                  <a:solidFill/>
                </a:uFill>
              </a:rPr>
              <a:t>:</a:t>
            </a:r>
            <a:r>
              <a:rPr lang="en-AU" b="0" baseline="0" dirty="0" smtClean="0">
                <a:uFill>
                  <a:solidFill/>
                </a:uFill>
              </a:rPr>
              <a:t> </a:t>
            </a:r>
            <a:r>
              <a:rPr lang="en-AU" b="0" dirty="0" smtClean="0">
                <a:uFill>
                  <a:solidFill/>
                </a:uFill>
              </a:rPr>
              <a:t>~30,000 deg</a:t>
            </a:r>
            <a:r>
              <a:rPr lang="en-AU" b="0" baseline="31999" dirty="0" smtClean="0">
                <a:uFill>
                  <a:solidFill/>
                </a:uFill>
              </a:rPr>
              <a:t>2</a:t>
            </a:r>
            <a:r>
              <a:rPr lang="en-AU" b="0" dirty="0" smtClean="0">
                <a:uFill>
                  <a:solidFill/>
                </a:uFill>
              </a:rPr>
              <a:t> for &gt;27 days; ~2800 deg</a:t>
            </a:r>
            <a:r>
              <a:rPr lang="en-AU" b="0" baseline="31999" dirty="0" smtClean="0">
                <a:uFill>
                  <a:solidFill/>
                </a:uFill>
              </a:rPr>
              <a:t>2</a:t>
            </a:r>
            <a:r>
              <a:rPr lang="en-AU" b="0" dirty="0" smtClean="0">
                <a:uFill>
                  <a:solidFill/>
                </a:uFill>
              </a:rPr>
              <a:t> for &gt;80 days;</a:t>
            </a:r>
            <a:r>
              <a:rPr lang="en-AU" b="0" baseline="0" dirty="0" smtClean="0">
                <a:uFill>
                  <a:solidFill/>
                </a:uFill>
              </a:rPr>
              <a:t> </a:t>
            </a:r>
            <a:r>
              <a:rPr lang="en-AU" b="0" dirty="0" smtClean="0">
                <a:uFill>
                  <a:solidFill/>
                </a:uFill>
              </a:rPr>
              <a:t>~900 deg</a:t>
            </a:r>
            <a:r>
              <a:rPr lang="en-AU" b="0" baseline="31999" dirty="0" smtClean="0">
                <a:uFill>
                  <a:solidFill/>
                </a:uFill>
              </a:rPr>
              <a:t>2</a:t>
            </a:r>
            <a:r>
              <a:rPr lang="en-AU" b="0" dirty="0" smtClean="0">
                <a:uFill>
                  <a:solidFill/>
                </a:uFill>
              </a:rPr>
              <a:t> for &gt;300 days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B284-D3BE-4635-9AAE-9E39BD57FA51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9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Kepler on steroids</a:t>
            </a:r>
          </a:p>
          <a:p>
            <a:r>
              <a:rPr lang="en-AU" dirty="0" smtClean="0"/>
              <a:t>12cm apertures</a:t>
            </a:r>
          </a:p>
          <a:p>
            <a:r>
              <a:rPr lang="en-AU" dirty="0" smtClean="0"/>
              <a:t>Fast cam. one in each colour</a:t>
            </a:r>
          </a:p>
          <a:p>
            <a:r>
              <a:rPr lang="en-AU" dirty="0" smtClean="0"/>
              <a:t>150.000</a:t>
            </a:r>
            <a:r>
              <a:rPr lang="en-AU" baseline="0" dirty="0" smtClean="0"/>
              <a:t> stars per pointing (like Kepler)</a:t>
            </a:r>
          </a:p>
          <a:p>
            <a:r>
              <a:rPr lang="en-AU" baseline="0" dirty="0" smtClean="0"/>
              <a:t>~100K dwarfs with </a:t>
            </a:r>
            <a:r>
              <a:rPr lang="en-AU" baseline="0" dirty="0" err="1" smtClean="0"/>
              <a:t>seismo</a:t>
            </a:r>
            <a:endParaRPr lang="en-AU" baseline="0" dirty="0" smtClean="0"/>
          </a:p>
          <a:p>
            <a:r>
              <a:rPr lang="en-AU" baseline="0" dirty="0" smtClean="0"/>
              <a:t>Light curves on-board processing (limited stamps go to ground)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B284-D3BE-4635-9AAE-9E39BD57FA5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46C85-E022-4EF8-A8D8-4071E7D4E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19DED-EE03-4F7D-85FF-C0F1E7EB8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59AE0-3E76-4626-BB11-97DE4CB18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D124-50AD-422A-89B7-011388E1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82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  <a:uFillTx/>
              </a:defRPr>
            </a:pPr>
            <a:r>
              <a:rPr sz="2325" i="1">
                <a:solidFill>
                  <a:srgbClr val="BA2431"/>
                </a:solidFill>
                <a:uFill>
                  <a:solidFill>
                    <a:srgbClr val="BA2431"/>
                  </a:solidFill>
                </a:u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391776" indent="-150683">
              <a:spcBef>
                <a:spcPts val="422"/>
              </a:spcBef>
              <a:buClr>
                <a:srgbClr val="4575A3"/>
              </a:buClr>
              <a:buChar char=""/>
              <a:defRPr sz="1800" i="1"/>
            </a:lvl2pPr>
            <a:lvl3pPr marL="602732" indent="-120547">
              <a:spcBef>
                <a:spcPts val="316"/>
              </a:spcBef>
              <a:buClr>
                <a:srgbClr val="4575A3"/>
              </a:buClr>
              <a:buFont typeface="Arial"/>
              <a:buChar char="•"/>
              <a:defRPr sz="1275" i="1"/>
            </a:lvl3pPr>
            <a:lvl4pPr marL="843826" indent="-120547">
              <a:spcBef>
                <a:spcPts val="316"/>
              </a:spcBef>
              <a:buClr>
                <a:srgbClr val="000000"/>
              </a:buClr>
              <a:buFont typeface="Arial"/>
              <a:buChar char="–"/>
              <a:defRPr sz="1500"/>
            </a:lvl4pPr>
            <a:lvl5pPr marL="1084919" indent="-120547">
              <a:spcBef>
                <a:spcPts val="316"/>
              </a:spcBef>
              <a:buClr>
                <a:srgbClr val="000000"/>
              </a:buClr>
              <a:buFont typeface="Arial"/>
              <a:buChar char="»"/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025">
                <a:uFill>
                  <a:solidFill/>
                </a:uFill>
              </a:rPr>
              <a:t>Body Level One</a:t>
            </a:r>
          </a:p>
          <a:p>
            <a:pPr lvl="1">
              <a:defRPr sz="1800" i="0">
                <a:uFillTx/>
              </a:defRPr>
            </a:pPr>
            <a:r>
              <a:rPr sz="1800" i="1">
                <a:uFill>
                  <a:solidFill/>
                </a:uFill>
              </a:rPr>
              <a:t>Body Level Two</a:t>
            </a:r>
          </a:p>
          <a:p>
            <a:pPr lvl="2">
              <a:defRPr sz="1800" i="0">
                <a:uFillTx/>
              </a:defRPr>
            </a:pPr>
            <a:r>
              <a:rPr sz="1275" i="1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8515672" y="6649179"/>
            <a:ext cx="171129" cy="178594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4893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E704A-64E6-47C3-BA0F-0E8702804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CEEBF-F441-4B69-9528-B1EE4BE47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A67-1158-43D2-B57A-8BBA549F7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BABD3-D86B-4CCA-B0C3-9CE143A98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289CD-C5D9-4C1D-9E67-4B7D71E63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D50B0-7494-4D88-A141-44E1052ED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D53F0-DAF4-4601-A4C9-2E6C2590A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6B43D-C3E8-416D-A600-8B9BAB624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83304DE-49EE-4CE5-95B9-FFF2E41F8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kepler.nasa.gov/media/images/photometer_cross_sec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tbed8083\Documents\powerpoint\conference-talks\convection.mpeg" TargetMode="External"/><Relationship Id="rId1" Type="http://schemas.microsoft.com/office/2007/relationships/media" Target="file:///C:\Users\tbed8083\Documents\powerpoint\conference-talks\convection.mpeg" TargetMode="Externa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hyperlink" Target="http://upload.wikimedia.org/wikipedia/commons/0/05/Wave_clouds.jpg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edding\Documents\papers\papers-kepler\metcalfe2011-news-and-views-f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365871"/>
            <a:ext cx="5410201" cy="5492129"/>
          </a:xfrm>
          <a:prstGeom prst="rect">
            <a:avLst/>
          </a:prstGeom>
          <a:noFill/>
        </p:spPr>
      </p:pic>
      <p:pic>
        <p:nvPicPr>
          <p:cNvPr id="8" name="Picture 7" descr="lar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27" y="1676400"/>
            <a:ext cx="4368273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15000" y="1762211"/>
            <a:ext cx="231937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Helvetica" pitchFamily="34" charset="0"/>
              </a:rPr>
              <a:t>Inside the Sun </a:t>
            </a:r>
          </a:p>
        </p:txBody>
      </p:sp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296400" cy="802566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A golden age of </a:t>
            </a:r>
            <a:r>
              <a:rPr lang="en-US" sz="3200" b="1" dirty="0" err="1" smtClean="0"/>
              <a:t>asteroseismology</a:t>
            </a:r>
            <a:r>
              <a:rPr lang="en-US" sz="3200" b="1" dirty="0" smtClean="0"/>
              <a:t> with </a:t>
            </a:r>
            <a:r>
              <a:rPr lang="en-US" sz="3200" b="1" i="1" dirty="0" smtClean="0"/>
              <a:t>Kepler</a:t>
            </a:r>
            <a:endParaRPr lang="en-US" sz="3200" b="1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4600" y="802567"/>
            <a:ext cx="5448300" cy="34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dirty="0"/>
              <a:t>Tim </a:t>
            </a:r>
            <a:r>
              <a:rPr lang="en-US" sz="2400" b="1" dirty="0" smtClean="0"/>
              <a:t>Bedding</a:t>
            </a:r>
            <a:r>
              <a:rPr lang="en-US" sz="2000" b="1" dirty="0" smtClean="0"/>
              <a:t> - </a:t>
            </a:r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smtClean="0"/>
              <a:t>Sydney, Australia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6477000"/>
            <a:ext cx="1770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FFFF00"/>
                </a:solidFill>
              </a:rPr>
              <a:t>Metcalfe (2011)</a:t>
            </a:r>
            <a:endParaRPr lang="en-US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28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acena-power2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/>
          <a:stretch>
            <a:fillRect/>
          </a:stretch>
        </p:blipFill>
        <p:spPr>
          <a:xfrm>
            <a:off x="152400" y="1725613"/>
            <a:ext cx="8893175" cy="3632200"/>
          </a:xfrm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 rot="-5400000">
            <a:off x="-207168" y="4506118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Power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762000"/>
          </a:xfrm>
        </p:spPr>
        <p:txBody>
          <a:bodyPr/>
          <a:lstStyle/>
          <a:p>
            <a:pPr eaLnBrk="1" hangingPunct="1"/>
            <a:r>
              <a:rPr lang="en-US" sz="3200" smtClean="0"/>
              <a:t>Fourier power spectrum of solar velocities: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2057400" y="5486400"/>
            <a:ext cx="5486400" cy="138499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p-mode </a:t>
            </a:r>
            <a:r>
              <a:rPr lang="da-DK" sz="2800" dirty="0">
                <a:solidFill>
                  <a:srgbClr val="FF0000"/>
                </a:solidFill>
              </a:rPr>
              <a:t>overtones of a star are </a:t>
            </a:r>
            <a:r>
              <a:rPr lang="da-DK" sz="2800" dirty="0" smtClean="0">
                <a:solidFill>
                  <a:srgbClr val="FF0000"/>
                </a:solidFill>
              </a:rPr>
              <a:t>approximately regularly </a:t>
            </a:r>
            <a:r>
              <a:rPr lang="da-DK" sz="2800" dirty="0">
                <a:solidFill>
                  <a:srgbClr val="FF0000"/>
                </a:solidFill>
              </a:rPr>
              <a:t>spaced in frequency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638800" y="1600200"/>
            <a:ext cx="2143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 i="1" dirty="0">
                <a:solidFill>
                  <a:srgbClr val="FF0000"/>
                </a:solidFill>
              </a:rPr>
              <a:t>n</a:t>
            </a:r>
            <a:r>
              <a:rPr lang="da-DK" sz="2400" dirty="0">
                <a:solidFill>
                  <a:srgbClr val="FF0000"/>
                </a:solidFill>
              </a:rPr>
              <a:t> increases →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400800" y="3200400"/>
            <a:ext cx="653143" cy="48332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376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Building up to the revolution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391400" cy="2133600"/>
          </a:xfrm>
        </p:spPr>
        <p:txBody>
          <a:bodyPr/>
          <a:lstStyle/>
          <a:p>
            <a:r>
              <a:rPr lang="en-AU" dirty="0" smtClean="0"/>
              <a:t>aided by the exoplanet hunters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72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plot1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388"/>
            <a:ext cx="8153400" cy="680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6162675" y="2814638"/>
            <a:ext cx="2143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n increases →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91200" y="835025"/>
            <a:ext cx="232627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/>
              <a:buChar char="a"/>
            </a:pPr>
            <a:r>
              <a:rPr lang="en-AU" dirty="0" smtClean="0"/>
              <a:t> Centauri A </a:t>
            </a:r>
          </a:p>
          <a:p>
            <a:r>
              <a:rPr lang="en-AU" dirty="0" smtClean="0"/>
              <a:t>(Bedding et al. 2004)</a:t>
            </a:r>
          </a:p>
          <a:p>
            <a:r>
              <a:rPr lang="en-AU" dirty="0" smtClean="0"/>
              <a:t>     </a:t>
            </a:r>
            <a:endParaRPr lang="en-AU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173645" y="3288268"/>
            <a:ext cx="97975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 smtClean="0"/>
              <a:t>the Sun</a:t>
            </a:r>
            <a:endParaRPr lang="en-AU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661160" y="4937760"/>
            <a:ext cx="2518954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/>
              <a:buChar char="a"/>
            </a:pPr>
            <a:r>
              <a:rPr lang="en-AU" dirty="0" smtClean="0"/>
              <a:t> Centauri B</a:t>
            </a:r>
          </a:p>
          <a:p>
            <a:r>
              <a:rPr lang="en-AU" dirty="0" smtClean="0"/>
              <a:t>(</a:t>
            </a:r>
            <a:r>
              <a:rPr lang="en-AU" dirty="0" err="1" smtClean="0"/>
              <a:t>Kjeldsen</a:t>
            </a:r>
            <a:r>
              <a:rPr lang="en-AU" dirty="0" smtClean="0"/>
              <a:t> et al. 2005)</a:t>
            </a:r>
          </a:p>
          <a:p>
            <a:r>
              <a:rPr lang="en-AU" dirty="0" smtClean="0"/>
              <a:t>     </a:t>
            </a:r>
            <a:endParaRPr lang="en-AU" dirty="0"/>
          </a:p>
        </p:txBody>
      </p:sp>
      <p:pic>
        <p:nvPicPr>
          <p:cNvPr id="7" name="Picture 2" descr="aat-tr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1"/>
            <a:ext cx="1600200" cy="167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ara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1676400" cy="167640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59720" y="7736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7 minutes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2831068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5</a:t>
            </a:r>
            <a:r>
              <a:rPr lang="en-AU" dirty="0" smtClean="0"/>
              <a:t> minutes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5825460" y="5345668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4</a:t>
            </a:r>
            <a:r>
              <a:rPr lang="en-AU" dirty="0" smtClean="0"/>
              <a:t> minutes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47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43688" y="6429375"/>
            <a:ext cx="248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figure by </a:t>
            </a:r>
            <a:r>
              <a:rPr lang="en-US" b="0" dirty="0" smtClean="0">
                <a:solidFill>
                  <a:schemeClr val="accent2"/>
                </a:solidFill>
              </a:rPr>
              <a:t>Daniel Huber</a:t>
            </a:r>
            <a:endParaRPr lang="en-US" b="0" dirty="0">
              <a:solidFill>
                <a:schemeClr val="accent2"/>
              </a:solidFill>
            </a:endParaRPr>
          </a:p>
        </p:txBody>
      </p:sp>
      <p:pic>
        <p:nvPicPr>
          <p:cNvPr id="4" name="Picture 3" descr="SG14NQ~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6" y="412376"/>
            <a:ext cx="7276780" cy="590132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05000" y="757535"/>
            <a:ext cx="203132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2400" dirty="0" smtClean="0"/>
              <a:t>  circa 2009   </a:t>
            </a:r>
          </a:p>
        </p:txBody>
      </p:sp>
    </p:spTree>
    <p:extLst>
      <p:ext uri="{BB962C8B-B14F-4D97-AF65-F5344CB8AC3E}">
        <p14:creationId xmlns:p14="http://schemas.microsoft.com/office/powerpoint/2010/main" val="135115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029"/>
            <a:ext cx="3788567" cy="68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32" y="0"/>
            <a:ext cx="669526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smsc.cnes.fr/IcCOROT/vie-projet/qualif_meca/AXE_1_01_03_02_studio_bazile_02bis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67" y="2209800"/>
            <a:ext cx="3119033" cy="46785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43400" y="304800"/>
            <a:ext cx="2557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</a:t>
            </a:r>
            <a:r>
              <a:rPr lang="en-AU" dirty="0" smtClean="0"/>
              <a:t>ed giants with </a:t>
            </a:r>
            <a:r>
              <a:rPr lang="en-AU" dirty="0" err="1" smtClean="0"/>
              <a:t>CoRoT</a:t>
            </a:r>
            <a:endParaRPr lang="en-AU" dirty="0" smtClean="0"/>
          </a:p>
          <a:p>
            <a:r>
              <a:rPr lang="en-AU" dirty="0" smtClean="0"/>
              <a:t>(De Ridder et al. 2009)</a:t>
            </a:r>
          </a:p>
          <a:p>
            <a:pPr algn="ctr"/>
            <a:r>
              <a:rPr lang="en-AU" dirty="0" smtClean="0"/>
              <a:t>150 days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387849" y="56388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4 hr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20 hr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551389" y="32004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6 hr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43688" y="6429375"/>
            <a:ext cx="248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figure by </a:t>
            </a:r>
            <a:r>
              <a:rPr lang="en-US" b="0" dirty="0" smtClean="0">
                <a:solidFill>
                  <a:schemeClr val="accent2"/>
                </a:solidFill>
              </a:rPr>
              <a:t>Daniel Huber</a:t>
            </a:r>
            <a:endParaRPr lang="en-US" b="0" dirty="0">
              <a:solidFill>
                <a:schemeClr val="accent2"/>
              </a:solidFill>
            </a:endParaRPr>
          </a:p>
        </p:txBody>
      </p:sp>
      <p:pic>
        <p:nvPicPr>
          <p:cNvPr id="4" name="Picture 3" descr="SG14NQ~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6" y="412376"/>
            <a:ext cx="7276780" cy="5901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SG14NQ~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1950"/>
            <a:ext cx="7315200" cy="596265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43688" y="6429375"/>
            <a:ext cx="248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figure by </a:t>
            </a:r>
            <a:r>
              <a:rPr lang="en-US" b="0" dirty="0" smtClean="0">
                <a:solidFill>
                  <a:schemeClr val="accent2"/>
                </a:solidFill>
              </a:rPr>
              <a:t>Daniel Huber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88636" y="1524000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red giants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KSC-2009-1958:2009-1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" y="1301164"/>
            <a:ext cx="2687045" cy="555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 descr="KSC-2009-1972:2009-197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9800" y="1371600"/>
            <a:ext cx="3116262" cy="548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chemeClr val="tx2"/>
                </a:solidFill>
              </a:rPr>
              <a:t>NASA </a:t>
            </a:r>
            <a:r>
              <a:rPr lang="en-US" sz="4400" i="1" dirty="0" smtClean="0">
                <a:solidFill>
                  <a:schemeClr val="tx2"/>
                </a:solidFill>
              </a:rPr>
              <a:t>Kepler</a:t>
            </a:r>
            <a:r>
              <a:rPr lang="en-US" sz="4400" dirty="0" smtClean="0">
                <a:solidFill>
                  <a:schemeClr val="tx2"/>
                </a:solidFill>
              </a:rPr>
              <a:t> Mission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838200"/>
            <a:ext cx="350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/>
              <a:t>launched March 2009</a:t>
            </a:r>
            <a:endParaRPr lang="en-AU" sz="2400" dirty="0"/>
          </a:p>
        </p:txBody>
      </p:sp>
      <p:pic>
        <p:nvPicPr>
          <p:cNvPr id="8" name="Picture 3" descr="C:\Users\hans\Documents\kepler\webpage\KASC\IMAGES\IM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7509" y="1423934"/>
            <a:ext cx="2863691" cy="543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089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G14NQ~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400" y="612973"/>
            <a:ext cx="5791200" cy="6321227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705600" y="2057400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red clump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13384" y="464512"/>
            <a:ext cx="6861303" cy="592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43250" y="5334000"/>
            <a:ext cx="20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Huber et al. (2011)</a:t>
            </a:r>
            <a:endParaRPr lang="en-AU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05600" y="2057400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red clump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0914" y="76200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i="1" dirty="0" smtClean="0"/>
              <a:t>Kepler</a:t>
            </a:r>
            <a:endParaRPr lang="en-AU" sz="3200" i="1" dirty="0"/>
          </a:p>
        </p:txBody>
      </p:sp>
    </p:spTree>
    <p:extLst>
      <p:ext uri="{BB962C8B-B14F-4D97-AF65-F5344CB8AC3E}">
        <p14:creationId xmlns:p14="http://schemas.microsoft.com/office/powerpoint/2010/main" val="7624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er.kuleuven.be/~peter/Bstars/HR_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1137" y="1295400"/>
            <a:ext cx="4152863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AU" sz="3200" dirty="0" smtClean="0"/>
              <a:t>Oscillating stars in the HR diagram</a:t>
            </a:r>
            <a:endParaRPr lang="en-AU" sz="3200" dirty="0"/>
          </a:p>
        </p:txBody>
      </p:sp>
      <p:pic>
        <p:nvPicPr>
          <p:cNvPr id="1028" name="Picture 4" descr="http://upload.wikimedia.org/wikipedia/commons/1/17/Hertzsprung-Russel_Star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4876800" cy="51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 rot="1519705">
            <a:off x="7796441" y="2436465"/>
            <a:ext cx="449487" cy="17421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ounded Rectangle 6"/>
          <p:cNvSpPr/>
          <p:nvPr/>
        </p:nvSpPr>
        <p:spPr>
          <a:xfrm rot="1725158">
            <a:off x="3238763" y="2246627"/>
            <a:ext cx="797080" cy="17833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27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5" descr="photometer_cross_se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10" y="2590799"/>
            <a:ext cx="5275189" cy="4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08-1269-Kep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95477"/>
            <a:ext cx="3562739" cy="536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39" y="0"/>
            <a:ext cx="3066661" cy="351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57200"/>
            <a:ext cx="1781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b="1" dirty="0" smtClean="0"/>
              <a:t>Kepler</a:t>
            </a:r>
            <a:endParaRPr lang="en-AU" sz="4000" b="1" dirty="0"/>
          </a:p>
        </p:txBody>
      </p:sp>
    </p:spTree>
    <p:extLst>
      <p:ext uri="{BB962C8B-B14F-4D97-AF65-F5344CB8AC3E}">
        <p14:creationId xmlns:p14="http://schemas.microsoft.com/office/powerpoint/2010/main" val="410182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6" y="46732"/>
            <a:ext cx="4464844" cy="3915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2modu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3733800"/>
            <a:ext cx="2996212" cy="3067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94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r="-2362" b="-1657"/>
          <a:stretch/>
        </p:blipFill>
        <p:spPr bwMode="auto">
          <a:xfrm>
            <a:off x="2104623" y="3691705"/>
            <a:ext cx="6271268" cy="313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762000"/>
            <a:ext cx="8077200" cy="371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Transiting exoplanets with </a:t>
            </a:r>
            <a:r>
              <a:rPr lang="en-US" sz="3600" i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Kepler</a:t>
            </a:r>
            <a:endParaRPr lang="en-US" sz="36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9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Oscillating </a:t>
            </a: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stars </a:t>
            </a:r>
            <a:r>
              <a:rPr lang="en-US" sz="4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with </a:t>
            </a:r>
            <a:r>
              <a:rPr lang="en-US" sz="4000" i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Kepler</a:t>
            </a:r>
            <a:endParaRPr lang="en-US" sz="40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1219199"/>
            <a:ext cx="4953000" cy="5352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5700" y="6248400"/>
            <a:ext cx="230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Gilliland et al. (2010)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56388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NGC 6819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65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end of Kepler?</a:t>
            </a:r>
            <a:endParaRPr lang="en-A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9" y="1752600"/>
            <a:ext cx="6082330" cy="455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1" y="20574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Second reaction wheel failure on 14 May 2013.</a:t>
            </a:r>
            <a:endParaRPr lang="en-CA" sz="2000" dirty="0"/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7439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sa.gov/sites/default/files/styles/946xvariable_height/public/k2_explained_25nov_story.jpg?itok=AwBp7N8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0200" y="2057400"/>
            <a:ext cx="3259442" cy="26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nasa.gov/sites/default/files/styles/946xvariable_height/public/k2_explained_25nov_story.jpg?itok=AwBp7N8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164" y="1542134"/>
            <a:ext cx="4225636" cy="40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nasa.gov/sites/default/files/styles/946xvariable_height/public/k2_explained_25nov_story.jpg?itok=AwBp7N8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228600"/>
            <a:ext cx="7620000" cy="7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808" y="-76199"/>
            <a:ext cx="4303672" cy="1066800"/>
          </a:xfrm>
        </p:spPr>
        <p:txBody>
          <a:bodyPr/>
          <a:lstStyle/>
          <a:p>
            <a:r>
              <a:rPr lang="en-AU" sz="3600" dirty="0" smtClean="0"/>
              <a:t>K2 Mission</a:t>
            </a:r>
            <a:endParaRPr lang="en-AU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290"/>
            <a:ext cx="6400800" cy="1752600"/>
          </a:xfrm>
        </p:spPr>
        <p:txBody>
          <a:bodyPr/>
          <a:lstStyle/>
          <a:p>
            <a:endParaRPr lang="en-AU"/>
          </a:p>
        </p:txBody>
      </p:sp>
      <p:pic>
        <p:nvPicPr>
          <p:cNvPr id="8" name="Picture 2" descr="http://keplerscience.arc.nasa.gov/K2/images/CampaignSk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71" y="1371600"/>
            <a:ext cx="9110330" cy="346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3324398"/>
            <a:ext cx="4199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a</a:t>
            </a:r>
            <a:r>
              <a:rPr lang="en-AU" dirty="0" smtClean="0"/>
              <a:t>bout 70 days per field along ecliptic plane</a:t>
            </a:r>
            <a:endParaRPr lang="en-AU" dirty="0"/>
          </a:p>
        </p:txBody>
      </p:sp>
      <p:pic>
        <p:nvPicPr>
          <p:cNvPr id="9" name="Picture 4" descr="https://encrypted-tbn3.gstatic.com/images?q=tbn:ANd9GcTPnsCTgI3N4AKLF-fHqCs1OYuPyiEL0afcWMjMJrOp6SAfLDKY1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38070">
            <a:off x="6033218" y="1756717"/>
            <a:ext cx="762021" cy="5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386" y="-935645"/>
            <a:ext cx="6235966" cy="832508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5292080" y="26064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Sun</a:t>
            </a:r>
          </a:p>
          <a:p>
            <a:r>
              <a:rPr lang="en-GB" sz="1600" dirty="0" smtClean="0"/>
              <a:t>(SOHO)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442782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6116048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23488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6603624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44371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6106415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23488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8379927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32336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8006161</a:t>
            </a:r>
            <a:endParaRPr lang="en-GB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429001" y="533401"/>
            <a:ext cx="533400" cy="381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429000" y="2590800"/>
            <a:ext cx="533400" cy="381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429000" y="4724400"/>
            <a:ext cx="533400" cy="381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7391400" y="4724400"/>
            <a:ext cx="533400" cy="381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7391400" y="2590800"/>
            <a:ext cx="533400" cy="381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7391400" y="457200"/>
            <a:ext cx="533400" cy="381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3429000" y="3352800"/>
            <a:ext cx="2819400" cy="8382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AU" sz="5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r>
              <a:rPr kumimoji="0" lang="en-AU" sz="5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AU" sz="5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/>
              </a:rPr>
              <a:t></a:t>
            </a:r>
            <a:r>
              <a:rPr kumimoji="0" lang="en-AU" sz="5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endParaRPr kumimoji="0" lang="en-A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3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386" y="-935645"/>
            <a:ext cx="6235966" cy="832508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5292080" y="26064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Sun</a:t>
            </a:r>
          </a:p>
          <a:p>
            <a:r>
              <a:rPr lang="en-GB" sz="1600" dirty="0" smtClean="0"/>
              <a:t>(SOHO)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442782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6116048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23488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6603624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44371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6106415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23488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8379927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32336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KIC 8006161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2286000" y="228600"/>
            <a:ext cx="76939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800" i="1" kern="0" dirty="0" err="1">
                <a:latin typeface="Symbol" pitchFamily="18" charset="2"/>
              </a:rPr>
              <a:t>n</a:t>
            </a:r>
            <a:r>
              <a:rPr lang="en-AU" sz="1200" i="1" kern="0" dirty="0" err="1"/>
              <a:t>max</a:t>
            </a:r>
            <a:endParaRPr lang="en-AU" sz="1200" dirty="0"/>
          </a:p>
        </p:txBody>
      </p:sp>
      <p:sp>
        <p:nvSpPr>
          <p:cNvPr id="12" name="Rectangle 11"/>
          <p:cNvSpPr/>
          <p:nvPr/>
        </p:nvSpPr>
        <p:spPr>
          <a:xfrm>
            <a:off x="2286000" y="2372380"/>
            <a:ext cx="76939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800" i="1" kern="0" dirty="0" err="1">
                <a:latin typeface="Symbol" pitchFamily="18" charset="2"/>
              </a:rPr>
              <a:t>n</a:t>
            </a:r>
            <a:r>
              <a:rPr lang="en-AU" sz="1200" i="1" kern="0" dirty="0" err="1"/>
              <a:t>max</a:t>
            </a:r>
            <a:endParaRPr lang="en-AU" sz="1200" dirty="0"/>
          </a:p>
        </p:txBody>
      </p:sp>
      <p:sp>
        <p:nvSpPr>
          <p:cNvPr id="13" name="Rectangle 12"/>
          <p:cNvSpPr/>
          <p:nvPr/>
        </p:nvSpPr>
        <p:spPr>
          <a:xfrm>
            <a:off x="2362200" y="4343400"/>
            <a:ext cx="76939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800" i="1" kern="0" dirty="0" err="1">
                <a:latin typeface="Symbol" pitchFamily="18" charset="2"/>
              </a:rPr>
              <a:t>n</a:t>
            </a:r>
            <a:r>
              <a:rPr lang="en-AU" sz="1200" i="1" kern="0" dirty="0" err="1"/>
              <a:t>max</a:t>
            </a:r>
            <a:endParaRPr lang="en-AU" sz="1200" dirty="0"/>
          </a:p>
        </p:txBody>
      </p:sp>
      <p:sp>
        <p:nvSpPr>
          <p:cNvPr id="14" name="Rectangle 13"/>
          <p:cNvSpPr/>
          <p:nvPr/>
        </p:nvSpPr>
        <p:spPr>
          <a:xfrm>
            <a:off x="6545807" y="4267200"/>
            <a:ext cx="76939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800" i="1" kern="0" dirty="0" err="1">
                <a:latin typeface="Symbol" pitchFamily="18" charset="2"/>
              </a:rPr>
              <a:t>n</a:t>
            </a:r>
            <a:r>
              <a:rPr lang="en-AU" sz="1200" i="1" kern="0" dirty="0" err="1"/>
              <a:t>max</a:t>
            </a:r>
            <a:endParaRPr lang="en-AU" sz="1200" dirty="0"/>
          </a:p>
        </p:txBody>
      </p:sp>
      <p:sp>
        <p:nvSpPr>
          <p:cNvPr id="15" name="Rectangle 14"/>
          <p:cNvSpPr/>
          <p:nvPr/>
        </p:nvSpPr>
        <p:spPr>
          <a:xfrm>
            <a:off x="6553200" y="2143780"/>
            <a:ext cx="76939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800" i="1" kern="0" dirty="0" err="1">
                <a:latin typeface="Symbol" pitchFamily="18" charset="2"/>
              </a:rPr>
              <a:t>n</a:t>
            </a:r>
            <a:r>
              <a:rPr lang="en-AU" sz="1200" i="1" kern="0" dirty="0" err="1"/>
              <a:t>max</a:t>
            </a:r>
            <a:endParaRPr lang="en-AU" sz="1200" dirty="0"/>
          </a:p>
        </p:txBody>
      </p:sp>
      <p:sp>
        <p:nvSpPr>
          <p:cNvPr id="16" name="Rectangle 15"/>
          <p:cNvSpPr/>
          <p:nvPr/>
        </p:nvSpPr>
        <p:spPr>
          <a:xfrm>
            <a:off x="6241007" y="76200"/>
            <a:ext cx="769393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800" i="1" kern="0" dirty="0" err="1">
                <a:latin typeface="Symbol" pitchFamily="18" charset="2"/>
              </a:rPr>
              <a:t>n</a:t>
            </a:r>
            <a:r>
              <a:rPr lang="en-AU" sz="1200" i="1" kern="0" dirty="0" err="1"/>
              <a:t>max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9117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21979"/>
            <a:ext cx="5715000" cy="673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7263" y="3136046"/>
            <a:ext cx="91439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4000" i="1" kern="0" dirty="0" err="1">
                <a:latin typeface="Symbol" pitchFamily="18" charset="2"/>
              </a:rPr>
              <a:t>n</a:t>
            </a:r>
            <a:r>
              <a:rPr lang="en-AU" sz="1400" i="1" kern="0" dirty="0" err="1"/>
              <a:t>max</a:t>
            </a:r>
            <a:endParaRPr lang="en-AU" sz="1400" dirty="0"/>
          </a:p>
        </p:txBody>
      </p:sp>
      <p:sp>
        <p:nvSpPr>
          <p:cNvPr id="4" name="Freeform 3"/>
          <p:cNvSpPr/>
          <p:nvPr/>
        </p:nvSpPr>
        <p:spPr>
          <a:xfrm>
            <a:off x="3886199" y="451870"/>
            <a:ext cx="1828799" cy="767330"/>
          </a:xfrm>
          <a:custGeom>
            <a:avLst/>
            <a:gdLst>
              <a:gd name="connsiteX0" fmla="*/ 0 w 1101436"/>
              <a:gd name="connsiteY0" fmla="*/ 596050 h 689568"/>
              <a:gd name="connsiteX1" fmla="*/ 187036 w 1101436"/>
              <a:gd name="connsiteY1" fmla="*/ 263540 h 689568"/>
              <a:gd name="connsiteX2" fmla="*/ 415636 w 1101436"/>
              <a:gd name="connsiteY2" fmla="*/ 24550 h 689568"/>
              <a:gd name="connsiteX3" fmla="*/ 665018 w 1101436"/>
              <a:gd name="connsiteY3" fmla="*/ 45331 h 689568"/>
              <a:gd name="connsiteX4" fmla="*/ 841664 w 1101436"/>
              <a:gd name="connsiteY4" fmla="*/ 357059 h 689568"/>
              <a:gd name="connsiteX5" fmla="*/ 976746 w 1101436"/>
              <a:gd name="connsiteY5" fmla="*/ 585659 h 689568"/>
              <a:gd name="connsiteX6" fmla="*/ 1059873 w 1101436"/>
              <a:gd name="connsiteY6" fmla="*/ 637613 h 689568"/>
              <a:gd name="connsiteX7" fmla="*/ 1080655 w 1101436"/>
              <a:gd name="connsiteY7" fmla="*/ 658395 h 689568"/>
              <a:gd name="connsiteX8" fmla="*/ 1101436 w 1101436"/>
              <a:gd name="connsiteY8" fmla="*/ 689568 h 6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436" h="689568">
                <a:moveTo>
                  <a:pt x="0" y="596050"/>
                </a:moveTo>
                <a:cubicBezTo>
                  <a:pt x="58881" y="477420"/>
                  <a:pt x="117763" y="358790"/>
                  <a:pt x="187036" y="263540"/>
                </a:cubicBezTo>
                <a:cubicBezTo>
                  <a:pt x="256309" y="168290"/>
                  <a:pt x="335972" y="60918"/>
                  <a:pt x="415636" y="24550"/>
                </a:cubicBezTo>
                <a:cubicBezTo>
                  <a:pt x="495300" y="-11818"/>
                  <a:pt x="594013" y="-10087"/>
                  <a:pt x="665018" y="45331"/>
                </a:cubicBezTo>
                <a:cubicBezTo>
                  <a:pt x="736023" y="100749"/>
                  <a:pt x="789709" y="267004"/>
                  <a:pt x="841664" y="357059"/>
                </a:cubicBezTo>
                <a:cubicBezTo>
                  <a:pt x="893619" y="447114"/>
                  <a:pt x="940378" y="538900"/>
                  <a:pt x="976746" y="585659"/>
                </a:cubicBezTo>
                <a:cubicBezTo>
                  <a:pt x="1013114" y="632418"/>
                  <a:pt x="1042555" y="625490"/>
                  <a:pt x="1059873" y="637613"/>
                </a:cubicBezTo>
                <a:cubicBezTo>
                  <a:pt x="1077191" y="649736"/>
                  <a:pt x="1073728" y="649736"/>
                  <a:pt x="1080655" y="658395"/>
                </a:cubicBezTo>
                <a:cubicBezTo>
                  <a:pt x="1087582" y="667054"/>
                  <a:pt x="1094509" y="678311"/>
                  <a:pt x="1101436" y="6895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5867400" y="6488668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 smtClean="0">
                <a:solidFill>
                  <a:schemeClr val="tx2"/>
                </a:solidFill>
              </a:rPr>
              <a:t>Chaplin &amp; </a:t>
            </a:r>
            <a:r>
              <a:rPr lang="en-US" kern="0" dirty="0" err="1" smtClean="0">
                <a:solidFill>
                  <a:schemeClr val="tx2"/>
                </a:solidFill>
              </a:rPr>
              <a:t>Miglio</a:t>
            </a:r>
            <a:r>
              <a:rPr lang="en-US" kern="0" dirty="0" smtClean="0">
                <a:solidFill>
                  <a:schemeClr val="tx2"/>
                </a:solidFill>
              </a:rPr>
              <a:t> (2013)</a:t>
            </a:r>
            <a:endParaRPr lang="en-AU" dirty="0"/>
          </a:p>
        </p:txBody>
      </p:sp>
      <p:sp>
        <p:nvSpPr>
          <p:cNvPr id="6" name="Freeform 5"/>
          <p:cNvSpPr/>
          <p:nvPr/>
        </p:nvSpPr>
        <p:spPr>
          <a:xfrm>
            <a:off x="2667000" y="1905000"/>
            <a:ext cx="1101436" cy="689568"/>
          </a:xfrm>
          <a:custGeom>
            <a:avLst/>
            <a:gdLst>
              <a:gd name="connsiteX0" fmla="*/ 0 w 1101436"/>
              <a:gd name="connsiteY0" fmla="*/ 596050 h 689568"/>
              <a:gd name="connsiteX1" fmla="*/ 187036 w 1101436"/>
              <a:gd name="connsiteY1" fmla="*/ 263540 h 689568"/>
              <a:gd name="connsiteX2" fmla="*/ 415636 w 1101436"/>
              <a:gd name="connsiteY2" fmla="*/ 24550 h 689568"/>
              <a:gd name="connsiteX3" fmla="*/ 665018 w 1101436"/>
              <a:gd name="connsiteY3" fmla="*/ 45331 h 689568"/>
              <a:gd name="connsiteX4" fmla="*/ 841664 w 1101436"/>
              <a:gd name="connsiteY4" fmla="*/ 357059 h 689568"/>
              <a:gd name="connsiteX5" fmla="*/ 976746 w 1101436"/>
              <a:gd name="connsiteY5" fmla="*/ 585659 h 689568"/>
              <a:gd name="connsiteX6" fmla="*/ 1059873 w 1101436"/>
              <a:gd name="connsiteY6" fmla="*/ 637613 h 689568"/>
              <a:gd name="connsiteX7" fmla="*/ 1080655 w 1101436"/>
              <a:gd name="connsiteY7" fmla="*/ 658395 h 689568"/>
              <a:gd name="connsiteX8" fmla="*/ 1101436 w 1101436"/>
              <a:gd name="connsiteY8" fmla="*/ 689568 h 6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436" h="689568">
                <a:moveTo>
                  <a:pt x="0" y="596050"/>
                </a:moveTo>
                <a:cubicBezTo>
                  <a:pt x="58881" y="477420"/>
                  <a:pt x="117763" y="358790"/>
                  <a:pt x="187036" y="263540"/>
                </a:cubicBezTo>
                <a:cubicBezTo>
                  <a:pt x="256309" y="168290"/>
                  <a:pt x="335972" y="60918"/>
                  <a:pt x="415636" y="24550"/>
                </a:cubicBezTo>
                <a:cubicBezTo>
                  <a:pt x="495300" y="-11818"/>
                  <a:pt x="594013" y="-10087"/>
                  <a:pt x="665018" y="45331"/>
                </a:cubicBezTo>
                <a:cubicBezTo>
                  <a:pt x="736023" y="100749"/>
                  <a:pt x="789709" y="267004"/>
                  <a:pt x="841664" y="357059"/>
                </a:cubicBezTo>
                <a:cubicBezTo>
                  <a:pt x="893619" y="447114"/>
                  <a:pt x="940378" y="538900"/>
                  <a:pt x="976746" y="585659"/>
                </a:cubicBezTo>
                <a:cubicBezTo>
                  <a:pt x="1013114" y="632418"/>
                  <a:pt x="1042555" y="625490"/>
                  <a:pt x="1059873" y="637613"/>
                </a:cubicBezTo>
                <a:cubicBezTo>
                  <a:pt x="1077191" y="649736"/>
                  <a:pt x="1073728" y="649736"/>
                  <a:pt x="1080655" y="658395"/>
                </a:cubicBezTo>
                <a:cubicBezTo>
                  <a:pt x="1087582" y="667054"/>
                  <a:pt x="1094509" y="678311"/>
                  <a:pt x="1101436" y="6895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5943600" y="1419761"/>
            <a:ext cx="315463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AU" sz="1600" dirty="0" smtClean="0"/>
          </a:p>
          <a:p>
            <a:endParaRPr lang="en-AU" sz="1600" dirty="0"/>
          </a:p>
          <a:p>
            <a:endParaRPr lang="en-AU" sz="1600" dirty="0" smtClean="0"/>
          </a:p>
          <a:p>
            <a:r>
              <a:rPr lang="en-AU" sz="1600" dirty="0" smtClean="0"/>
              <a:t>Brown et al. (1991);</a:t>
            </a:r>
          </a:p>
          <a:p>
            <a:r>
              <a:rPr lang="en-AU" sz="1600" dirty="0" err="1" smtClean="0"/>
              <a:t>Kjeldsen</a:t>
            </a:r>
            <a:r>
              <a:rPr lang="en-AU" sz="1600" dirty="0" smtClean="0"/>
              <a:t> &amp; Bedding (1995)</a:t>
            </a:r>
            <a:endParaRPr lang="en-AU" sz="16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789" y="1519598"/>
            <a:ext cx="13716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71881"/>
            <a:ext cx="1524000" cy="49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1524000" y="2895600"/>
            <a:ext cx="914400" cy="918168"/>
          </a:xfrm>
          <a:custGeom>
            <a:avLst/>
            <a:gdLst>
              <a:gd name="connsiteX0" fmla="*/ 0 w 1101436"/>
              <a:gd name="connsiteY0" fmla="*/ 596050 h 689568"/>
              <a:gd name="connsiteX1" fmla="*/ 187036 w 1101436"/>
              <a:gd name="connsiteY1" fmla="*/ 263540 h 689568"/>
              <a:gd name="connsiteX2" fmla="*/ 415636 w 1101436"/>
              <a:gd name="connsiteY2" fmla="*/ 24550 h 689568"/>
              <a:gd name="connsiteX3" fmla="*/ 665018 w 1101436"/>
              <a:gd name="connsiteY3" fmla="*/ 45331 h 689568"/>
              <a:gd name="connsiteX4" fmla="*/ 841664 w 1101436"/>
              <a:gd name="connsiteY4" fmla="*/ 357059 h 689568"/>
              <a:gd name="connsiteX5" fmla="*/ 976746 w 1101436"/>
              <a:gd name="connsiteY5" fmla="*/ 585659 h 689568"/>
              <a:gd name="connsiteX6" fmla="*/ 1059873 w 1101436"/>
              <a:gd name="connsiteY6" fmla="*/ 637613 h 689568"/>
              <a:gd name="connsiteX7" fmla="*/ 1080655 w 1101436"/>
              <a:gd name="connsiteY7" fmla="*/ 658395 h 689568"/>
              <a:gd name="connsiteX8" fmla="*/ 1101436 w 1101436"/>
              <a:gd name="connsiteY8" fmla="*/ 689568 h 6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436" h="689568">
                <a:moveTo>
                  <a:pt x="0" y="596050"/>
                </a:moveTo>
                <a:cubicBezTo>
                  <a:pt x="58881" y="477420"/>
                  <a:pt x="117763" y="358790"/>
                  <a:pt x="187036" y="263540"/>
                </a:cubicBezTo>
                <a:cubicBezTo>
                  <a:pt x="256309" y="168290"/>
                  <a:pt x="335972" y="60918"/>
                  <a:pt x="415636" y="24550"/>
                </a:cubicBezTo>
                <a:cubicBezTo>
                  <a:pt x="495300" y="-11818"/>
                  <a:pt x="594013" y="-10087"/>
                  <a:pt x="665018" y="45331"/>
                </a:cubicBezTo>
                <a:cubicBezTo>
                  <a:pt x="736023" y="100749"/>
                  <a:pt x="789709" y="267004"/>
                  <a:pt x="841664" y="357059"/>
                </a:cubicBezTo>
                <a:cubicBezTo>
                  <a:pt x="893619" y="447114"/>
                  <a:pt x="940378" y="538900"/>
                  <a:pt x="976746" y="585659"/>
                </a:cubicBezTo>
                <a:cubicBezTo>
                  <a:pt x="1013114" y="632418"/>
                  <a:pt x="1042555" y="625490"/>
                  <a:pt x="1059873" y="637613"/>
                </a:cubicBezTo>
                <a:cubicBezTo>
                  <a:pt x="1077191" y="649736"/>
                  <a:pt x="1073728" y="649736"/>
                  <a:pt x="1080655" y="658395"/>
                </a:cubicBezTo>
                <a:cubicBezTo>
                  <a:pt x="1087582" y="667054"/>
                  <a:pt x="1094509" y="678311"/>
                  <a:pt x="1101436" y="6895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1143000" y="4339632"/>
            <a:ext cx="762000" cy="918168"/>
          </a:xfrm>
          <a:custGeom>
            <a:avLst/>
            <a:gdLst>
              <a:gd name="connsiteX0" fmla="*/ 0 w 1101436"/>
              <a:gd name="connsiteY0" fmla="*/ 596050 h 689568"/>
              <a:gd name="connsiteX1" fmla="*/ 187036 w 1101436"/>
              <a:gd name="connsiteY1" fmla="*/ 263540 h 689568"/>
              <a:gd name="connsiteX2" fmla="*/ 415636 w 1101436"/>
              <a:gd name="connsiteY2" fmla="*/ 24550 h 689568"/>
              <a:gd name="connsiteX3" fmla="*/ 665018 w 1101436"/>
              <a:gd name="connsiteY3" fmla="*/ 45331 h 689568"/>
              <a:gd name="connsiteX4" fmla="*/ 841664 w 1101436"/>
              <a:gd name="connsiteY4" fmla="*/ 357059 h 689568"/>
              <a:gd name="connsiteX5" fmla="*/ 976746 w 1101436"/>
              <a:gd name="connsiteY5" fmla="*/ 585659 h 689568"/>
              <a:gd name="connsiteX6" fmla="*/ 1059873 w 1101436"/>
              <a:gd name="connsiteY6" fmla="*/ 637613 h 689568"/>
              <a:gd name="connsiteX7" fmla="*/ 1080655 w 1101436"/>
              <a:gd name="connsiteY7" fmla="*/ 658395 h 689568"/>
              <a:gd name="connsiteX8" fmla="*/ 1101436 w 1101436"/>
              <a:gd name="connsiteY8" fmla="*/ 689568 h 6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436" h="689568">
                <a:moveTo>
                  <a:pt x="0" y="596050"/>
                </a:moveTo>
                <a:cubicBezTo>
                  <a:pt x="58881" y="477420"/>
                  <a:pt x="117763" y="358790"/>
                  <a:pt x="187036" y="263540"/>
                </a:cubicBezTo>
                <a:cubicBezTo>
                  <a:pt x="256309" y="168290"/>
                  <a:pt x="335972" y="60918"/>
                  <a:pt x="415636" y="24550"/>
                </a:cubicBezTo>
                <a:cubicBezTo>
                  <a:pt x="495300" y="-11818"/>
                  <a:pt x="594013" y="-10087"/>
                  <a:pt x="665018" y="45331"/>
                </a:cubicBezTo>
                <a:cubicBezTo>
                  <a:pt x="736023" y="100749"/>
                  <a:pt x="789709" y="267004"/>
                  <a:pt x="841664" y="357059"/>
                </a:cubicBezTo>
                <a:cubicBezTo>
                  <a:pt x="893619" y="447114"/>
                  <a:pt x="940378" y="538900"/>
                  <a:pt x="976746" y="585659"/>
                </a:cubicBezTo>
                <a:cubicBezTo>
                  <a:pt x="1013114" y="632418"/>
                  <a:pt x="1042555" y="625490"/>
                  <a:pt x="1059873" y="637613"/>
                </a:cubicBezTo>
                <a:cubicBezTo>
                  <a:pt x="1077191" y="649736"/>
                  <a:pt x="1073728" y="649736"/>
                  <a:pt x="1080655" y="658395"/>
                </a:cubicBezTo>
                <a:cubicBezTo>
                  <a:pt x="1087582" y="667054"/>
                  <a:pt x="1094509" y="678311"/>
                  <a:pt x="1101436" y="6895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5800" y="5410200"/>
            <a:ext cx="609600" cy="1143000"/>
          </a:xfrm>
          <a:custGeom>
            <a:avLst/>
            <a:gdLst>
              <a:gd name="connsiteX0" fmla="*/ 0 w 1101436"/>
              <a:gd name="connsiteY0" fmla="*/ 596050 h 689568"/>
              <a:gd name="connsiteX1" fmla="*/ 187036 w 1101436"/>
              <a:gd name="connsiteY1" fmla="*/ 263540 h 689568"/>
              <a:gd name="connsiteX2" fmla="*/ 415636 w 1101436"/>
              <a:gd name="connsiteY2" fmla="*/ 24550 h 689568"/>
              <a:gd name="connsiteX3" fmla="*/ 665018 w 1101436"/>
              <a:gd name="connsiteY3" fmla="*/ 45331 h 689568"/>
              <a:gd name="connsiteX4" fmla="*/ 841664 w 1101436"/>
              <a:gd name="connsiteY4" fmla="*/ 357059 h 689568"/>
              <a:gd name="connsiteX5" fmla="*/ 976746 w 1101436"/>
              <a:gd name="connsiteY5" fmla="*/ 585659 h 689568"/>
              <a:gd name="connsiteX6" fmla="*/ 1059873 w 1101436"/>
              <a:gd name="connsiteY6" fmla="*/ 637613 h 689568"/>
              <a:gd name="connsiteX7" fmla="*/ 1080655 w 1101436"/>
              <a:gd name="connsiteY7" fmla="*/ 658395 h 689568"/>
              <a:gd name="connsiteX8" fmla="*/ 1101436 w 1101436"/>
              <a:gd name="connsiteY8" fmla="*/ 689568 h 6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436" h="689568">
                <a:moveTo>
                  <a:pt x="0" y="596050"/>
                </a:moveTo>
                <a:cubicBezTo>
                  <a:pt x="58881" y="477420"/>
                  <a:pt x="117763" y="358790"/>
                  <a:pt x="187036" y="263540"/>
                </a:cubicBezTo>
                <a:cubicBezTo>
                  <a:pt x="256309" y="168290"/>
                  <a:pt x="335972" y="60918"/>
                  <a:pt x="415636" y="24550"/>
                </a:cubicBezTo>
                <a:cubicBezTo>
                  <a:pt x="495300" y="-11818"/>
                  <a:pt x="594013" y="-10087"/>
                  <a:pt x="665018" y="45331"/>
                </a:cubicBezTo>
                <a:cubicBezTo>
                  <a:pt x="736023" y="100749"/>
                  <a:pt x="789709" y="267004"/>
                  <a:pt x="841664" y="357059"/>
                </a:cubicBezTo>
                <a:cubicBezTo>
                  <a:pt x="893619" y="447114"/>
                  <a:pt x="940378" y="538900"/>
                  <a:pt x="976746" y="585659"/>
                </a:cubicBezTo>
                <a:cubicBezTo>
                  <a:pt x="1013114" y="632418"/>
                  <a:pt x="1042555" y="625490"/>
                  <a:pt x="1059873" y="637613"/>
                </a:cubicBezTo>
                <a:cubicBezTo>
                  <a:pt x="1077191" y="649736"/>
                  <a:pt x="1073728" y="649736"/>
                  <a:pt x="1080655" y="658395"/>
                </a:cubicBezTo>
                <a:cubicBezTo>
                  <a:pt x="1087582" y="667054"/>
                  <a:pt x="1094509" y="678311"/>
                  <a:pt x="1101436" y="6895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4191000" y="152400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5</a:t>
            </a:r>
            <a:r>
              <a:rPr lang="en-AU" dirty="0" smtClean="0"/>
              <a:t> minutes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53456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70 min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1295400" y="27548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14 minutes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2590801" y="1611868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8</a:t>
            </a:r>
            <a:r>
              <a:rPr lang="en-AU" dirty="0" smtClean="0"/>
              <a:t> minutes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850281" y="40386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21 minutes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6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aims of asteroseismology</a:t>
            </a:r>
            <a:r>
              <a:rPr lang="en-AU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343400" cy="510540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AU" sz="2700" dirty="0"/>
              <a:t>Use the oscillations of stars to measure their </a:t>
            </a:r>
            <a:r>
              <a:rPr lang="en-AU" sz="2700" i="1" dirty="0"/>
              <a:t>properties</a:t>
            </a:r>
            <a:r>
              <a:rPr lang="en-AU" sz="2700" dirty="0"/>
              <a:t> (mass, radius, age</a:t>
            </a:r>
            <a:r>
              <a:rPr lang="en-AU" sz="2700" dirty="0" smtClean="0"/>
              <a:t>, rotation, </a:t>
            </a:r>
            <a:r>
              <a:rPr lang="en-AU" sz="2700" dirty="0"/>
              <a:t>etc</a:t>
            </a:r>
            <a:r>
              <a:rPr lang="en-AU" sz="2700" dirty="0" smtClean="0"/>
              <a:t>.)</a:t>
            </a:r>
          </a:p>
          <a:p>
            <a:pPr marL="385763" indent="-385763">
              <a:buFont typeface="+mj-lt"/>
              <a:buAutoNum type="arabicPeriod"/>
            </a:pPr>
            <a:endParaRPr lang="en-AU" sz="2700" i="1" dirty="0"/>
          </a:p>
          <a:p>
            <a:pPr marL="385763" indent="-385763">
              <a:buFont typeface="+mj-lt"/>
              <a:buAutoNum type="arabicPeriod"/>
            </a:pPr>
            <a:r>
              <a:rPr lang="en-AU" sz="2700" dirty="0"/>
              <a:t>Improve our understanding of the </a:t>
            </a:r>
            <a:r>
              <a:rPr lang="en-AU" sz="2700" i="1" dirty="0"/>
              <a:t>physics</a:t>
            </a:r>
            <a:r>
              <a:rPr lang="en-AU" sz="2700" dirty="0"/>
              <a:t> </a:t>
            </a:r>
            <a:r>
              <a:rPr lang="en-AU" sz="2700" dirty="0" smtClean="0"/>
              <a:t>of stars </a:t>
            </a:r>
            <a:r>
              <a:rPr lang="en-AU" sz="2800" dirty="0" smtClean="0"/>
              <a:t>(convection, rotation, magnetic fields, etc.)</a:t>
            </a:r>
            <a:endParaRPr lang="en-AU" sz="2800" dirty="0"/>
          </a:p>
          <a:p>
            <a:pPr marL="385763" indent="-385763">
              <a:buFont typeface="+mj-lt"/>
              <a:buAutoNum type="arabicPeriod"/>
            </a:pPr>
            <a:endParaRPr lang="en-AU" sz="2700" dirty="0"/>
          </a:p>
        </p:txBody>
      </p:sp>
      <p:pic>
        <p:nvPicPr>
          <p:cNvPr id="4" name="Picture 3" descr="lars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54700"/>
            <a:ext cx="4114800" cy="48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59961" y="1964463"/>
            <a:ext cx="1900878" cy="3826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34" charset="0"/>
              </a:rPr>
              <a:t>Inside the Sun </a:t>
            </a:r>
          </a:p>
        </p:txBody>
      </p:sp>
    </p:spTree>
    <p:extLst>
      <p:ext uri="{BB962C8B-B14F-4D97-AF65-F5344CB8AC3E}">
        <p14:creationId xmlns:p14="http://schemas.microsoft.com/office/powerpoint/2010/main" val="37736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590800"/>
            <a:ext cx="6705600" cy="237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685800"/>
            <a:ext cx="1219200" cy="102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2458688" cy="10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Scaling relations:</a:t>
            </a: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18288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Solve to get mass and radius:</a:t>
            </a: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5029200"/>
            <a:ext cx="3886200" cy="69604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(and luminosity)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8"/>
          <a:stretch/>
        </p:blipFill>
        <p:spPr bwMode="auto">
          <a:xfrm>
            <a:off x="6351967" y="550184"/>
            <a:ext cx="250066" cy="60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143000"/>
            <a:ext cx="762000" cy="56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4200" y="685800"/>
            <a:ext cx="1752600" cy="102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6200" y="582447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n-AU" sz="2800" b="1" i="1" kern="0" dirty="0">
                <a:solidFill>
                  <a:schemeClr val="tx2"/>
                </a:solidFill>
              </a:rPr>
              <a:t>Much better to fit models to individual frequencies!</a:t>
            </a:r>
          </a:p>
        </p:txBody>
      </p:sp>
    </p:spTree>
    <p:extLst>
      <p:ext uri="{BB962C8B-B14F-4D97-AF65-F5344CB8AC3E}">
        <p14:creationId xmlns:p14="http://schemas.microsoft.com/office/powerpoint/2010/main" val="21773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1524000"/>
            <a:ext cx="724689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304800"/>
            <a:ext cx="50642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Chaplin et al. (2013, </a:t>
            </a:r>
            <a:r>
              <a:rPr lang="en-AU" i="1" dirty="0" smtClean="0"/>
              <a:t>Science; 2014</a:t>
            </a:r>
            <a:r>
              <a:rPr lang="en-AU" dirty="0" smtClean="0"/>
              <a:t>): &gt;500 stars</a:t>
            </a:r>
          </a:p>
          <a:p>
            <a:endParaRPr lang="en-AU" dirty="0"/>
          </a:p>
          <a:p>
            <a:r>
              <a:rPr lang="en-AU" dirty="0" smtClean="0"/>
              <a:t>mass: 5-10%</a:t>
            </a:r>
          </a:p>
          <a:p>
            <a:r>
              <a:rPr lang="en-AU" dirty="0" smtClean="0"/>
              <a:t>radius: 2-4%</a:t>
            </a:r>
          </a:p>
          <a:p>
            <a:r>
              <a:rPr lang="en-AU" dirty="0" smtClean="0"/>
              <a:t>age: ~20%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32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28600"/>
            <a:ext cx="8911772" cy="347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5394" y="1905000"/>
            <a:ext cx="544240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767619"/>
            <a:ext cx="3352800" cy="509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4572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(2013)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2221468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4</a:t>
            </a:r>
            <a:r>
              <a:rPr lang="en-AU" dirty="0" smtClean="0"/>
              <a:t> minutes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6335865" y="262741"/>
            <a:ext cx="241284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2400" dirty="0" smtClean="0"/>
              <a:t>M = 0.80 ± 0.07 </a:t>
            </a:r>
          </a:p>
          <a:p>
            <a:r>
              <a:rPr lang="en-AU" sz="2400" dirty="0" smtClean="0"/>
              <a:t>R = 0.77 ± 0.03</a:t>
            </a:r>
          </a:p>
          <a:p>
            <a:r>
              <a:rPr lang="en-AU" sz="2400" dirty="0" smtClean="0"/>
              <a:t>age = ~6 </a:t>
            </a:r>
            <a:r>
              <a:rPr lang="en-AU" sz="2400" dirty="0" err="1" smtClean="0"/>
              <a:t>Gyr</a:t>
            </a: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34370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52"/>
            <a:ext cx="9091750" cy="44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169567" cy="5947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625269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Lundkvist</a:t>
            </a:r>
            <a:r>
              <a:rPr lang="en-AU" dirty="0" smtClean="0"/>
              <a:t> et al. (2016)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45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/>
          <a:stretch/>
        </p:blipFill>
        <p:spPr bwMode="auto">
          <a:xfrm rot="-5400000">
            <a:off x="-353632" y="2182433"/>
            <a:ext cx="4572000" cy="386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339189"/>
            <a:ext cx="5759447" cy="6366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00600" y="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After 4 years of </a:t>
            </a:r>
            <a:r>
              <a:rPr lang="en-AU" i="1" dirty="0" smtClean="0"/>
              <a:t>Kepler</a:t>
            </a:r>
            <a:r>
              <a:rPr lang="en-AU" dirty="0" smtClean="0"/>
              <a:t> (Huber 2015)</a:t>
            </a:r>
            <a:endParaRPr lang="en-AU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8200" y="3212068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red clump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30956" y="1140023"/>
            <a:ext cx="813044" cy="307777"/>
          </a:xfrm>
          <a:prstGeom prst="rect">
            <a:avLst/>
          </a:prstGeom>
          <a:solidFill>
            <a:schemeClr val="bg1">
              <a:alpha val="7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RGB tip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7276562" y="3771901"/>
            <a:ext cx="1562637" cy="2203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304800" y="990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</a:t>
            </a:r>
            <a:r>
              <a:rPr lang="en-AU" dirty="0" smtClean="0"/>
              <a:t>fter 1.4 years of </a:t>
            </a:r>
            <a:r>
              <a:rPr lang="en-AU" i="1" dirty="0" smtClean="0"/>
              <a:t>Kepler</a:t>
            </a:r>
            <a:r>
              <a:rPr lang="en-AU" dirty="0" smtClean="0"/>
              <a:t> (Huber et al. 2011)</a:t>
            </a:r>
            <a:endParaRPr lang="en-AU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74638"/>
            <a:ext cx="3276600" cy="86538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 giants</a:t>
            </a:r>
            <a:endParaRPr kumimoji="0" lang="en-AU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1893" y="1535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10 d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8410133" y="27432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1 d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8201719" y="468868"/>
            <a:ext cx="76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100 d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8333188" y="4050268"/>
            <a:ext cx="58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2 hr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8166476" y="5562600"/>
            <a:ext cx="74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5 min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8077200" y="4888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/>
              <a:t>2</a:t>
            </a:r>
            <a:r>
              <a:rPr lang="en-AU" dirty="0" smtClean="0"/>
              <a:t>0 min</a:t>
            </a:r>
            <a:endParaRPr lang="en-AU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5703117" y="2907484"/>
            <a:ext cx="5638799" cy="7382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81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96815"/>
            <a:ext cx="9144000" cy="5453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0693" y="471429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10 d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7360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100 d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066733" y="471429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1 d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4724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20 min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5666189" y="474617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2 hr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4724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5 min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64770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Mosser</a:t>
            </a:r>
            <a:r>
              <a:rPr lang="en-AU" dirty="0" smtClean="0"/>
              <a:t> et al. (2013)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838200" y="4736068"/>
            <a:ext cx="7683123" cy="3475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6"/>
          <p:cNvSpPr txBox="1"/>
          <p:nvPr/>
        </p:nvSpPr>
        <p:spPr>
          <a:xfrm>
            <a:off x="1389078" y="328826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AU" dirty="0" err="1" smtClean="0"/>
              <a:t>Banyai</a:t>
            </a:r>
            <a:r>
              <a:rPr lang="en-AU" dirty="0" smtClean="0"/>
              <a:t> et al. (2013); </a:t>
            </a:r>
            <a:r>
              <a:rPr lang="en-AU" dirty="0" err="1" smtClean="0"/>
              <a:t>Mosser</a:t>
            </a:r>
            <a:r>
              <a:rPr lang="en-AU" dirty="0" smtClean="0"/>
              <a:t> </a:t>
            </a:r>
            <a:r>
              <a:rPr lang="en-AU" dirty="0"/>
              <a:t>et al. (2013</a:t>
            </a:r>
            <a:r>
              <a:rPr lang="en-AU" dirty="0" smtClean="0"/>
              <a:t>); </a:t>
            </a:r>
            <a:r>
              <a:rPr lang="en-AU" dirty="0" err="1"/>
              <a:t>Stello</a:t>
            </a:r>
            <a:r>
              <a:rPr lang="en-AU" dirty="0"/>
              <a:t> </a:t>
            </a:r>
            <a:r>
              <a:rPr lang="en-AU" dirty="0" smtClean="0"/>
              <a:t>et al. (2014)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30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1458685"/>
            <a:ext cx="4800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7971"/>
            <a:ext cx="8536576" cy="3327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57800" y="4724400"/>
            <a:ext cx="403347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/>
              <a:t>Population studies</a:t>
            </a:r>
          </a:p>
          <a:p>
            <a:r>
              <a:rPr lang="en-AU" sz="2800" dirty="0" smtClean="0"/>
              <a:t>(“Galactic archaeology”)</a:t>
            </a:r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(</a:t>
            </a:r>
            <a:r>
              <a:rPr lang="en-AU" dirty="0" err="1" smtClean="0"/>
              <a:t>Miglio</a:t>
            </a:r>
            <a:r>
              <a:rPr lang="en-AU" dirty="0" smtClean="0"/>
              <a:t> et al. 2011)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145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4808637" cy="508322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33" y="799653"/>
            <a:ext cx="3804047" cy="449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78" y="886719"/>
            <a:ext cx="3904506" cy="44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/>
          <p:cNvSpPr>
            <a:spLocks/>
          </p:cNvSpPr>
          <p:nvPr/>
        </p:nvSpPr>
        <p:spPr bwMode="auto">
          <a:xfrm>
            <a:off x="3664818" y="2071395"/>
            <a:ext cx="1406426" cy="46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925" dirty="0">
                <a:solidFill>
                  <a:srgbClr val="558E28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Kepler</a:t>
            </a:r>
          </a:p>
        </p:txBody>
      </p:sp>
      <p:sp>
        <p:nvSpPr>
          <p:cNvPr id="21511" name="Rectangle 7"/>
          <p:cNvSpPr>
            <a:spLocks/>
          </p:cNvSpPr>
          <p:nvPr/>
        </p:nvSpPr>
        <p:spPr bwMode="auto">
          <a:xfrm>
            <a:off x="3151646" y="4565331"/>
            <a:ext cx="1166986" cy="4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925" dirty="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C</a:t>
            </a:r>
            <a:r>
              <a:rPr lang="en-US" altLang="en-US" sz="2925" dirty="0">
                <a:solidFill>
                  <a:srgbClr val="00B0F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o</a:t>
            </a:r>
            <a:r>
              <a:rPr lang="en-US" altLang="en-US" sz="2925" dirty="0">
                <a:solidFill>
                  <a:srgbClr val="FFC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R</a:t>
            </a:r>
            <a:r>
              <a:rPr lang="en-US" altLang="en-US" sz="2925" dirty="0">
                <a:solidFill>
                  <a:srgbClr val="00206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o</a:t>
            </a:r>
            <a:r>
              <a:rPr lang="en-US" altLang="en-US" sz="2925" dirty="0">
                <a:solidFill>
                  <a:srgbClr val="FF9933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T</a:t>
            </a:r>
          </a:p>
        </p:txBody>
      </p:sp>
      <p:sp>
        <p:nvSpPr>
          <p:cNvPr id="21512" name="Rectangle 8"/>
          <p:cNvSpPr>
            <a:spLocks/>
          </p:cNvSpPr>
          <p:nvPr/>
        </p:nvSpPr>
        <p:spPr bwMode="auto">
          <a:xfrm>
            <a:off x="5260816" y="2625066"/>
            <a:ext cx="479298" cy="4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925" dirty="0">
                <a:solidFill>
                  <a:srgbClr val="BF1EB5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K2</a:t>
            </a:r>
          </a:p>
        </p:txBody>
      </p:sp>
    </p:spTree>
    <p:extLst>
      <p:ext uri="{BB962C8B-B14F-4D97-AF65-F5344CB8AC3E}">
        <p14:creationId xmlns:p14="http://schemas.microsoft.com/office/powerpoint/2010/main" val="19570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228600"/>
            <a:ext cx="8709660" cy="205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76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2015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61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3200" dirty="0"/>
              <a:t>5</a:t>
            </a:r>
            <a:r>
              <a:rPr lang="en-US" sz="3200" dirty="0" smtClean="0"/>
              <a:t>-minute </a:t>
            </a:r>
            <a:r>
              <a:rPr lang="en-US" sz="3200" dirty="0"/>
              <a:t>o</a:t>
            </a:r>
            <a:r>
              <a:rPr lang="en-US" sz="3200" dirty="0" smtClean="0"/>
              <a:t>scillations in the Sun </a:t>
            </a:r>
            <a:br>
              <a:rPr lang="en-US" sz="3200" dirty="0" smtClean="0"/>
            </a:br>
            <a:r>
              <a:rPr lang="en-US" sz="2800" dirty="0" smtClean="0"/>
              <a:t>(Doppler shift)</a:t>
            </a:r>
            <a:endParaRPr lang="en-US" sz="3200" dirty="0" smtClean="0"/>
          </a:p>
        </p:txBody>
      </p:sp>
      <p:pic>
        <p:nvPicPr>
          <p:cNvPr id="36866" name="Picture 5" descr="bison-ti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144000" cy="2941638"/>
          </a:xfrm>
        </p:spPr>
      </p:pic>
      <p:pic>
        <p:nvPicPr>
          <p:cNvPr id="36867" name="Picture 7" descr="bison-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4076700"/>
            <a:ext cx="5251450" cy="2625725"/>
          </a:xfrm>
        </p:spPr>
      </p:pic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457200" y="5105400"/>
            <a:ext cx="268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BiSON</a:t>
            </a:r>
            <a:r>
              <a:rPr lang="en-US" dirty="0"/>
              <a:t> (Birmingham Solar</a:t>
            </a:r>
          </a:p>
          <a:p>
            <a:r>
              <a:rPr lang="en-US" dirty="0"/>
              <a:t>Oscillations Network)</a:t>
            </a:r>
          </a:p>
        </p:txBody>
      </p:sp>
    </p:spTree>
    <p:extLst>
      <p:ext uri="{BB962C8B-B14F-4D97-AF65-F5344CB8AC3E}">
        <p14:creationId xmlns:p14="http://schemas.microsoft.com/office/powerpoint/2010/main" val="988349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457200"/>
            <a:ext cx="42672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1" y="457200"/>
            <a:ext cx="4419599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838200" y="2819400"/>
            <a:ext cx="7772400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4353" y="64008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Casagrande</a:t>
            </a:r>
            <a:r>
              <a:rPr lang="en-AU" dirty="0" smtClean="0"/>
              <a:t> et al. (2015)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92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828800"/>
            <a:ext cx="86106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6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348318" cy="55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01473" y="6281987"/>
            <a:ext cx="206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Miglio</a:t>
            </a:r>
            <a:r>
              <a:rPr lang="en-AU" dirty="0" smtClean="0"/>
              <a:t> et al. (2011)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516513" y="76200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3600" dirty="0" smtClean="0"/>
              <a:t>mass loss</a:t>
            </a:r>
            <a:endParaRPr lang="en-A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21201" y="7620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600" dirty="0" smtClean="0"/>
              <a:t>Open clusters</a:t>
            </a:r>
            <a:endParaRPr lang="en-A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28" y="1127761"/>
            <a:ext cx="6086265" cy="48006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flipH="1" flipV="1">
            <a:off x="2133601" y="2514600"/>
            <a:ext cx="3382912" cy="762000"/>
          </a:xfrm>
          <a:prstGeom prst="line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286001" y="2057400"/>
            <a:ext cx="5029199" cy="1447800"/>
          </a:xfrm>
          <a:prstGeom prst="line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9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1200"/>
            <a:ext cx="9144000" cy="1143000"/>
          </a:xfrm>
        </p:spPr>
        <p:txBody>
          <a:bodyPr/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 closer look at the frequency spectra...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acena-power2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/>
          <a:stretch>
            <a:fillRect/>
          </a:stretch>
        </p:blipFill>
        <p:spPr>
          <a:xfrm>
            <a:off x="152400" y="1725613"/>
            <a:ext cx="8893175" cy="3632200"/>
          </a:xfrm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 rot="-5400000">
            <a:off x="-207168" y="4506118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Power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762000"/>
          </a:xfrm>
        </p:spPr>
        <p:txBody>
          <a:bodyPr/>
          <a:lstStyle/>
          <a:p>
            <a:pPr eaLnBrk="1" hangingPunct="1"/>
            <a:r>
              <a:rPr lang="en-US" sz="3200" smtClean="0"/>
              <a:t>Fourier power spectrum of solar velocities: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2057400" y="5486400"/>
            <a:ext cx="5486400" cy="138499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p-mode </a:t>
            </a:r>
            <a:r>
              <a:rPr lang="da-DK" sz="2800" dirty="0">
                <a:solidFill>
                  <a:srgbClr val="FF0000"/>
                </a:solidFill>
              </a:rPr>
              <a:t>overtones of a star are </a:t>
            </a:r>
            <a:r>
              <a:rPr lang="da-DK" sz="2800" dirty="0" smtClean="0">
                <a:solidFill>
                  <a:srgbClr val="FF0000"/>
                </a:solidFill>
              </a:rPr>
              <a:t>approximately regularly </a:t>
            </a:r>
            <a:r>
              <a:rPr lang="da-DK" sz="2800" dirty="0">
                <a:solidFill>
                  <a:srgbClr val="FF0000"/>
                </a:solidFill>
              </a:rPr>
              <a:t>spaced in frequency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638800" y="1600200"/>
            <a:ext cx="2143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 i="1" dirty="0">
                <a:solidFill>
                  <a:srgbClr val="FF0000"/>
                </a:solidFill>
              </a:rPr>
              <a:t>n</a:t>
            </a:r>
            <a:r>
              <a:rPr lang="da-DK" sz="2400" dirty="0">
                <a:solidFill>
                  <a:srgbClr val="FF0000"/>
                </a:solidFill>
              </a:rPr>
              <a:t> increases →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400800" y="3200400"/>
            <a:ext cx="653143" cy="48332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Dn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82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bison-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71450"/>
            <a:ext cx="831532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5008461" y="32721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ℓ=2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798661" y="43389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ℓ=2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7419511" y="3348335"/>
            <a:ext cx="569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2951061" y="22815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ℓ=0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5237061" y="30435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ℓ=0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6303861" y="31197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ℓ=1</a:t>
            </a: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1731861" y="25863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latin typeface="Times New Roman" pitchFamily="18" charset="0"/>
              </a:rPr>
              <a:t>ℓ=1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4017861" y="18243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ℓ=1</a:t>
            </a:r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1600200" y="49530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43022" name="Rectangle 15"/>
          <p:cNvSpPr>
            <a:spLocks noChangeArrowheads="1"/>
          </p:cNvSpPr>
          <p:nvPr/>
        </p:nvSpPr>
        <p:spPr bwMode="auto">
          <a:xfrm>
            <a:off x="1752600" y="533400"/>
            <a:ext cx="6477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Rectangle 16"/>
          <p:cNvSpPr>
            <a:spLocks noChangeArrowheads="1"/>
          </p:cNvSpPr>
          <p:nvPr/>
        </p:nvSpPr>
        <p:spPr bwMode="auto">
          <a:xfrm>
            <a:off x="3657600" y="30480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Rectangle 17"/>
          <p:cNvSpPr>
            <a:spLocks noChangeArrowheads="1"/>
          </p:cNvSpPr>
          <p:nvPr/>
        </p:nvSpPr>
        <p:spPr bwMode="auto">
          <a:xfrm>
            <a:off x="2644775" y="31242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TextBox 20"/>
          <p:cNvSpPr txBox="1">
            <a:spLocks noChangeArrowheads="1"/>
          </p:cNvSpPr>
          <p:nvPr/>
        </p:nvSpPr>
        <p:spPr bwMode="auto">
          <a:xfrm>
            <a:off x="3649663" y="1119188"/>
            <a:ext cx="1566862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>
                <a:latin typeface="Symbol" pitchFamily="18" charset="2"/>
              </a:rPr>
              <a:t>Dn </a:t>
            </a:r>
            <a:r>
              <a:rPr lang="en-AU"/>
              <a:t>= 135 </a:t>
            </a:r>
            <a:r>
              <a:rPr lang="en-AU">
                <a:latin typeface="Symbol" pitchFamily="18" charset="2"/>
              </a:rPr>
              <a:t>m</a:t>
            </a:r>
            <a:r>
              <a:rPr lang="en-AU"/>
              <a:t>Hz</a:t>
            </a:r>
          </a:p>
        </p:txBody>
      </p:sp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3962400" y="2984500"/>
            <a:ext cx="225425" cy="1947863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3886200" y="533400"/>
            <a:ext cx="2005013" cy="396875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000" dirty="0" smtClean="0"/>
              <a:t>The Sun</a:t>
            </a:r>
            <a:endParaRPr lang="en-US" sz="4000" dirty="0"/>
          </a:p>
        </p:txBody>
      </p:sp>
      <p:pic>
        <p:nvPicPr>
          <p:cNvPr id="26" name="Picture 3" descr="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602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3" grpId="0"/>
      <p:bldP spid="43014" grpId="0"/>
      <p:bldP spid="43015" grpId="0"/>
      <p:bldP spid="43016" grpId="0"/>
      <p:bldP spid="43017" grpId="0"/>
      <p:bldP spid="430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154" name="Picture 2" descr="l1m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jcd-ylm-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2438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97459" y="2967335"/>
            <a:ext cx="659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Times New Roman" pitchFamily="18" charset="0"/>
              </a:rPr>
              <a:t>ℓ=1</a:t>
            </a:r>
            <a:endParaRPr lang="en-US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9221" name="Picture 5" descr="jcd-ylm-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24193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5158" name="Picture 6" descr="l2m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081158" y="2967335"/>
            <a:ext cx="736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ℓ= </a:t>
            </a:r>
            <a:r>
              <a:rPr lang="en-US" sz="2400" dirty="0" smtClean="0">
                <a:solidFill>
                  <a:schemeClr val="accent2"/>
                </a:solidFill>
                <a:latin typeface="Times New Roman" pitchFamily="18" charset="0"/>
              </a:rPr>
              <a:t>2</a:t>
            </a:r>
            <a:endParaRPr lang="en-US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28600" y="681335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 dirty="0" smtClean="0">
                <a:solidFill>
                  <a:srgbClr val="0070C0"/>
                </a:solidFill>
                <a:cs typeface="Arial" charset="0"/>
              </a:rPr>
              <a:t>ℓ </a:t>
            </a:r>
            <a:r>
              <a:rPr lang="da-DK" sz="2400" dirty="0">
                <a:solidFill>
                  <a:srgbClr val="0070C0"/>
                </a:solidFill>
                <a:cs typeface="Arial" charset="0"/>
              </a:rPr>
              <a:t>=</a:t>
            </a:r>
            <a:r>
              <a:rPr lang="da-DK" sz="2400" dirty="0" smtClean="0">
                <a:solidFill>
                  <a:srgbClr val="0070C0"/>
                </a:solidFill>
                <a:cs typeface="Arial" charset="0"/>
              </a:rPr>
              <a:t>0 (radial modes)</a:t>
            </a:r>
            <a:endParaRPr lang="da-DK" sz="240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4" name="Picture 3" descr="AF-Cy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19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508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bison-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71450"/>
            <a:ext cx="831532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5008461" y="32721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ℓ=2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798661" y="43389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ℓ=2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7419511" y="3348335"/>
            <a:ext cx="569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2951061" y="22815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ℓ=0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5237061" y="30435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ℓ=0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6303861" y="31197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ℓ=1</a:t>
            </a: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1731861" y="25863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latin typeface="Times New Roman" pitchFamily="18" charset="0"/>
              </a:rPr>
              <a:t>ℓ=1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4017861" y="182433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accent2"/>
                </a:solidFill>
                <a:latin typeface="Times New Roman" pitchFamily="18" charset="0"/>
              </a:rPr>
              <a:t>ℓ=1</a:t>
            </a:r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1600200" y="49530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43022" name="Rectangle 15"/>
          <p:cNvSpPr>
            <a:spLocks noChangeArrowheads="1"/>
          </p:cNvSpPr>
          <p:nvPr/>
        </p:nvSpPr>
        <p:spPr bwMode="auto">
          <a:xfrm>
            <a:off x="1752600" y="533400"/>
            <a:ext cx="6477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Rectangle 16"/>
          <p:cNvSpPr>
            <a:spLocks noChangeArrowheads="1"/>
          </p:cNvSpPr>
          <p:nvPr/>
        </p:nvSpPr>
        <p:spPr bwMode="auto">
          <a:xfrm>
            <a:off x="3657600" y="30480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Rectangle 17"/>
          <p:cNvSpPr>
            <a:spLocks noChangeArrowheads="1"/>
          </p:cNvSpPr>
          <p:nvPr/>
        </p:nvSpPr>
        <p:spPr bwMode="auto">
          <a:xfrm>
            <a:off x="2644775" y="31242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TextBox 20"/>
          <p:cNvSpPr txBox="1">
            <a:spLocks noChangeArrowheads="1"/>
          </p:cNvSpPr>
          <p:nvPr/>
        </p:nvSpPr>
        <p:spPr bwMode="auto">
          <a:xfrm>
            <a:off x="3649663" y="1119188"/>
            <a:ext cx="1566862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>
                <a:latin typeface="Symbol" pitchFamily="18" charset="2"/>
              </a:rPr>
              <a:t>Dn </a:t>
            </a:r>
            <a:r>
              <a:rPr lang="en-AU"/>
              <a:t>= 135 </a:t>
            </a:r>
            <a:r>
              <a:rPr lang="en-AU">
                <a:latin typeface="Symbol" pitchFamily="18" charset="2"/>
              </a:rPr>
              <a:t>m</a:t>
            </a:r>
            <a:r>
              <a:rPr lang="en-AU"/>
              <a:t>Hz</a:t>
            </a:r>
          </a:p>
        </p:txBody>
      </p:sp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3962400" y="2984500"/>
            <a:ext cx="225425" cy="1947863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562600" y="1066800"/>
            <a:ext cx="2955925" cy="8223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Symbol" pitchFamily="18" charset="2"/>
              </a:rPr>
              <a:t>Dn</a:t>
            </a:r>
            <a:r>
              <a:rPr lang="da-DK" sz="2400" dirty="0">
                <a:solidFill>
                  <a:srgbClr val="FF0000"/>
                </a:solidFill>
              </a:rPr>
              <a:t> measures mean density of the star</a:t>
            </a: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V="1">
            <a:off x="5348288" y="4267200"/>
            <a:ext cx="225425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5105400" y="4343400"/>
            <a:ext cx="609600" cy="3810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>
                <a:solidFill>
                  <a:srgbClr val="FF0000"/>
                </a:solidFill>
                <a:latin typeface="Symbol" pitchFamily="18" charset="2"/>
              </a:rPr>
              <a:t>dn</a:t>
            </a:r>
            <a:r>
              <a:rPr lang="en-US" sz="2000" baseline="-25000">
                <a:solidFill>
                  <a:srgbClr val="FF0000"/>
                </a:solidFill>
                <a:latin typeface="Symbol" pitchFamily="18" charset="2"/>
              </a:rPr>
              <a:t>02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257800" y="4724400"/>
            <a:ext cx="3402013" cy="4572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sensitive to core (age)</a:t>
            </a:r>
          </a:p>
        </p:txBody>
      </p:sp>
    </p:spTree>
    <p:extLst>
      <p:ext uri="{BB962C8B-B14F-4D97-AF65-F5344CB8AC3E}">
        <p14:creationId xmlns:p14="http://schemas.microsoft.com/office/powerpoint/2010/main" val="1755799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544" y="2667000"/>
            <a:ext cx="8123274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991" y="314587"/>
            <a:ext cx="8559209" cy="2099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7201" y="6010940"/>
            <a:ext cx="5284381" cy="542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27830" r="2751" b="-982"/>
          <a:stretch/>
        </p:blipFill>
        <p:spPr bwMode="auto">
          <a:xfrm>
            <a:off x="76200" y="76200"/>
            <a:ext cx="8991600" cy="149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1752600"/>
            <a:ext cx="6386473" cy="5061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24400" y="2438400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Silva Aguirre et al. (2013)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586740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mass=1.15Msun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04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Convection at the surface of the Sun</a:t>
            </a:r>
          </a:p>
        </p:txBody>
      </p:sp>
      <p:pic>
        <p:nvPicPr>
          <p:cNvPr id="422915" name="convection.mpe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57400" y="1524000"/>
            <a:ext cx="5105400" cy="5105400"/>
          </a:xfrm>
        </p:spPr>
      </p:pic>
    </p:spTree>
    <p:extLst>
      <p:ext uri="{BB962C8B-B14F-4D97-AF65-F5344CB8AC3E}">
        <p14:creationId xmlns:p14="http://schemas.microsoft.com/office/powerpoint/2010/main" val="3970119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29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291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52400"/>
            <a:ext cx="8991601" cy="1726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999" y="1828800"/>
            <a:ext cx="6705601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67200" y="22860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Appourchaux</a:t>
            </a:r>
            <a:r>
              <a:rPr lang="en-AU" dirty="0" smtClean="0"/>
              <a:t> et al. (2015)</a:t>
            </a:r>
            <a:endParaRPr lang="en-AU" dirty="0"/>
          </a:p>
        </p:txBody>
      </p:sp>
      <p:sp>
        <p:nvSpPr>
          <p:cNvPr id="8" name="TextBox 6"/>
          <p:cNvSpPr txBox="1"/>
          <p:nvPr/>
        </p:nvSpPr>
        <p:spPr>
          <a:xfrm>
            <a:off x="1389078" y="3244334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AU" dirty="0" err="1" smtClean="0"/>
              <a:t>Banyai</a:t>
            </a:r>
            <a:r>
              <a:rPr lang="en-AU" dirty="0" smtClean="0"/>
              <a:t> et al. (2013); </a:t>
            </a:r>
            <a:r>
              <a:rPr lang="en-AU" dirty="0" err="1" smtClean="0"/>
              <a:t>Mosser</a:t>
            </a:r>
            <a:r>
              <a:rPr lang="en-AU" dirty="0" smtClean="0"/>
              <a:t> </a:t>
            </a:r>
            <a:r>
              <a:rPr lang="en-AU" dirty="0"/>
              <a:t>et al. (2013</a:t>
            </a:r>
            <a:r>
              <a:rPr lang="en-AU" dirty="0" smtClean="0"/>
              <a:t>); </a:t>
            </a:r>
            <a:r>
              <a:rPr lang="en-AU" dirty="0" err="1"/>
              <a:t>Stello</a:t>
            </a:r>
            <a:r>
              <a:rPr lang="en-AU" dirty="0"/>
              <a:t> </a:t>
            </a:r>
            <a:r>
              <a:rPr lang="en-AU" dirty="0" smtClean="0"/>
              <a:t>et al. (2014)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47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371600"/>
            <a:ext cx="81534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4800600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Verma</a:t>
            </a:r>
            <a:r>
              <a:rPr lang="en-AU" dirty="0" smtClean="0"/>
              <a:t> et al. (2014)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040369" y="5486400"/>
            <a:ext cx="466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dirty="0" smtClean="0"/>
              <a:t>Acoustic glitch gives helium abundance</a:t>
            </a:r>
            <a:endParaRPr lang="en-A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59792"/>
            <a:ext cx="8991599" cy="872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79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782" y="1431752"/>
            <a:ext cx="6317674" cy="44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6400" y="17642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/>
              <a:t>Miras</a:t>
            </a:r>
            <a:endParaRPr lang="en-A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55944" y="6027003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Feast </a:t>
            </a:r>
            <a:r>
              <a:rPr lang="en-AU" sz="1400" dirty="0" smtClean="0"/>
              <a:t>(1996), </a:t>
            </a:r>
            <a:r>
              <a:rPr lang="en-AU" sz="1400" dirty="0"/>
              <a:t>Wood &amp; </a:t>
            </a:r>
            <a:r>
              <a:rPr lang="en-AU" sz="1400" dirty="0" err="1"/>
              <a:t>Sebo</a:t>
            </a:r>
            <a:r>
              <a:rPr lang="en-AU" sz="1400" dirty="0"/>
              <a:t> (1996), </a:t>
            </a:r>
            <a:r>
              <a:rPr lang="en-AU" sz="1400" dirty="0" smtClean="0"/>
              <a:t>Bedding &amp; </a:t>
            </a:r>
            <a:r>
              <a:rPr lang="en-AU" sz="1400" dirty="0" err="1" smtClean="0"/>
              <a:t>Zijlstra</a:t>
            </a:r>
            <a:r>
              <a:rPr lang="en-AU" sz="1400" dirty="0" smtClean="0"/>
              <a:t> (1998), </a:t>
            </a:r>
            <a:r>
              <a:rPr lang="en-AU" sz="1400" dirty="0"/>
              <a:t>Wood et al. (1999), </a:t>
            </a:r>
            <a:r>
              <a:rPr lang="en-AU" sz="1400" dirty="0" smtClean="0"/>
              <a:t>Kiss &amp; Bedding (2003), </a:t>
            </a:r>
            <a:r>
              <a:rPr lang="en-AU" sz="1400" dirty="0" err="1" smtClean="0"/>
              <a:t>Ita</a:t>
            </a:r>
            <a:r>
              <a:rPr lang="en-AU" sz="1400" dirty="0" smtClean="0"/>
              <a:t> </a:t>
            </a:r>
            <a:r>
              <a:rPr lang="en-AU" sz="1400" dirty="0"/>
              <a:t>et al. (2004</a:t>
            </a:r>
            <a:r>
              <a:rPr lang="en-AU" sz="1400" dirty="0" smtClean="0"/>
              <a:t>), Fraser et al. (2005), </a:t>
            </a:r>
            <a:r>
              <a:rPr lang="en-AU" sz="1400" dirty="0" err="1" smtClean="0"/>
              <a:t>Derekas</a:t>
            </a:r>
            <a:r>
              <a:rPr lang="en-AU" sz="1400" dirty="0" smtClean="0"/>
              <a:t> et al. (2006), </a:t>
            </a:r>
            <a:r>
              <a:rPr lang="en-AU" sz="1400" dirty="0" err="1" smtClean="0"/>
              <a:t>Soszynski</a:t>
            </a:r>
            <a:r>
              <a:rPr lang="en-AU" sz="1400" dirty="0" smtClean="0"/>
              <a:t> </a:t>
            </a:r>
            <a:r>
              <a:rPr lang="en-AU" sz="1400" dirty="0"/>
              <a:t>et </a:t>
            </a:r>
            <a:r>
              <a:rPr lang="en-AU" sz="1400" dirty="0" smtClean="0"/>
              <a:t>al. (2007), </a:t>
            </a:r>
            <a:r>
              <a:rPr lang="en-AU" sz="1400" dirty="0" err="1" smtClean="0"/>
              <a:t>Tabur</a:t>
            </a:r>
            <a:r>
              <a:rPr lang="en-AU" sz="1400" dirty="0" smtClean="0"/>
              <a:t> et al. (2010).</a:t>
            </a:r>
            <a:endParaRPr lang="en-A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451570" y="2574941"/>
            <a:ext cx="1505540" cy="369332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 err="1" smtClean="0"/>
              <a:t>semiregulars</a:t>
            </a:r>
            <a:endParaRPr lang="en-AU" dirty="0"/>
          </a:p>
        </p:txBody>
      </p:sp>
      <p:sp>
        <p:nvSpPr>
          <p:cNvPr id="26" name="TextBox 25"/>
          <p:cNvSpPr txBox="1"/>
          <p:nvPr/>
        </p:nvSpPr>
        <p:spPr>
          <a:xfrm>
            <a:off x="3855527" y="121622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>
                <a:solidFill>
                  <a:srgbClr val="0070C0"/>
                </a:solidFill>
              </a:rPr>
              <a:t>100d</a:t>
            </a:r>
            <a:endParaRPr lang="en-AU" sz="14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92893" y="121622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>
                <a:solidFill>
                  <a:srgbClr val="0070C0"/>
                </a:solidFill>
              </a:rPr>
              <a:t>3</a:t>
            </a:r>
            <a:r>
              <a:rPr lang="en-AU" sz="1400" dirty="0" smtClean="0">
                <a:solidFill>
                  <a:srgbClr val="0070C0"/>
                </a:solidFill>
              </a:rPr>
              <a:t>0d</a:t>
            </a:r>
            <a:endParaRPr lang="en-AU" sz="14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7496" y="1216223"/>
            <a:ext cx="681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>
                <a:solidFill>
                  <a:srgbClr val="0070C0"/>
                </a:solidFill>
              </a:rPr>
              <a:t>1000d</a:t>
            </a:r>
            <a:endParaRPr lang="en-AU" sz="14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4862" y="121622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>
                <a:solidFill>
                  <a:srgbClr val="0070C0"/>
                </a:solidFill>
              </a:rPr>
              <a:t>300d</a:t>
            </a:r>
            <a:endParaRPr lang="en-AU" sz="1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5821" y="3288268"/>
            <a:ext cx="992579" cy="369332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tip RGB</a:t>
            </a:r>
            <a:endParaRPr lang="en-AU" dirty="0"/>
          </a:p>
        </p:txBody>
      </p:sp>
      <p:sp>
        <p:nvSpPr>
          <p:cNvPr id="23" name="TextBox 22"/>
          <p:cNvSpPr txBox="1"/>
          <p:nvPr/>
        </p:nvSpPr>
        <p:spPr>
          <a:xfrm>
            <a:off x="-13221" y="152400"/>
            <a:ext cx="9020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b="1" dirty="0" smtClean="0"/>
              <a:t>1. Pulsation &amp; mass loss in M giants</a:t>
            </a:r>
            <a:endParaRPr lang="en-AU" sz="4000" b="1" dirty="0"/>
          </a:p>
        </p:txBody>
      </p:sp>
    </p:spTree>
    <p:extLst>
      <p:ext uri="{BB962C8B-B14F-4D97-AF65-F5344CB8AC3E}">
        <p14:creationId xmlns:p14="http://schemas.microsoft.com/office/powerpoint/2010/main" val="11206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018" y="76199"/>
            <a:ext cx="8925782" cy="729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3" y="1219200"/>
            <a:ext cx="9086225" cy="52642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819400" y="3429000"/>
            <a:ext cx="0" cy="990600"/>
          </a:xfrm>
          <a:prstGeom prst="line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457200"/>
            <a:ext cx="7736115" cy="583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295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Miras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960421" y="22098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tip RGB</a:t>
            </a:r>
            <a:endParaRPr lang="en-AU" dirty="0"/>
          </a:p>
        </p:txBody>
      </p:sp>
      <p:pic>
        <p:nvPicPr>
          <p:cNvPr id="8" name="Picture 2" descr="Post-main sequence evolutionary tracks for 1, 5 and 10 solar mass stars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7000" y="533400"/>
            <a:ext cx="2286000" cy="287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3810000" y="1828800"/>
            <a:ext cx="4191000" cy="762000"/>
          </a:xfrm>
          <a:prstGeom prst="line">
            <a:avLst/>
          </a:prstGeom>
          <a:ln w="635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733800" y="914400"/>
            <a:ext cx="4572000" cy="533400"/>
          </a:xfrm>
          <a:prstGeom prst="line">
            <a:avLst/>
          </a:prstGeom>
          <a:ln w="635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124200" y="2133600"/>
            <a:ext cx="3657600" cy="281940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895600" y="2514600"/>
            <a:ext cx="3657600" cy="281940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76693" y="2286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10 d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3076133" y="25037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100 d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6428933" y="228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1 d</a:t>
            </a:r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3124200" y="426720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onset of</a:t>
            </a:r>
          </a:p>
          <a:p>
            <a:r>
              <a:rPr lang="en-AU" dirty="0" smtClean="0"/>
              <a:t>Mira-like </a:t>
            </a:r>
          </a:p>
          <a:p>
            <a:r>
              <a:rPr lang="en-AU" dirty="0" smtClean="0"/>
              <a:t>excitation?</a:t>
            </a:r>
            <a:endParaRPr lang="en-AU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962400" y="3352800"/>
            <a:ext cx="762000" cy="990600"/>
          </a:xfrm>
          <a:prstGeom prst="line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0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978498"/>
            <a:ext cx="4529307" cy="2008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6035899"/>
            <a:ext cx="1798829" cy="28870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5800" y="30480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4813" y="7736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30d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100293" y="37498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2.2d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549555" y="641246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err="1" smtClean="0"/>
              <a:t>Banyai</a:t>
            </a:r>
            <a:r>
              <a:rPr lang="en-AU" dirty="0" smtClean="0"/>
              <a:t> et al. (2013); </a:t>
            </a:r>
            <a:r>
              <a:rPr lang="en-AU" dirty="0" err="1" smtClean="0"/>
              <a:t>Mosser</a:t>
            </a:r>
            <a:r>
              <a:rPr lang="en-AU" dirty="0" smtClean="0"/>
              <a:t> </a:t>
            </a:r>
            <a:r>
              <a:rPr lang="en-AU" dirty="0"/>
              <a:t>et al. (2013</a:t>
            </a:r>
            <a:r>
              <a:rPr lang="en-AU" dirty="0" smtClean="0"/>
              <a:t>); </a:t>
            </a:r>
            <a:r>
              <a:rPr lang="en-AU" dirty="0" err="1"/>
              <a:t>Stello</a:t>
            </a:r>
            <a:r>
              <a:rPr lang="en-AU" dirty="0"/>
              <a:t> </a:t>
            </a:r>
            <a:r>
              <a:rPr lang="en-AU" dirty="0" smtClean="0"/>
              <a:t>et al. (2014)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388213"/>
            <a:ext cx="4605507" cy="2116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0" y="13832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6</a:t>
            </a:r>
            <a:r>
              <a:rPr lang="en-AU" dirty="0" smtClean="0"/>
              <a:t>0d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14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88088" y="2131089"/>
            <a:ext cx="6858000" cy="2595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9436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6</a:t>
            </a:r>
            <a:r>
              <a:rPr lang="en-AU" dirty="0" smtClean="0"/>
              <a:t>0d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767293" y="3048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2.2d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5767293" y="13832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4.1d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767293" y="26024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5.5d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767293" y="37454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8.3d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5767293" y="48884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25d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17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832452"/>
            <a:ext cx="8458199" cy="5961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426" y="655320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err="1" smtClean="0"/>
              <a:t>Stello</a:t>
            </a:r>
            <a:r>
              <a:rPr lang="en-AU" dirty="0" smtClean="0"/>
              <a:t> et al. (2014)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281365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10 d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98485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</a:t>
            </a:r>
            <a:r>
              <a:rPr lang="en-AU" dirty="0" smtClean="0"/>
              <a:t> d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419691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4</a:t>
            </a:r>
            <a:r>
              <a:rPr lang="en-AU" dirty="0" smtClean="0"/>
              <a:t>0 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-359618" y="2487471"/>
            <a:ext cx="3657599" cy="4999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103367"/>
            <a:ext cx="8991600" cy="86538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dominant modes in M giants are </a:t>
            </a:r>
            <a:r>
              <a:rPr lang="en-AU" sz="3200" i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l=1</a:t>
            </a:r>
            <a:endParaRPr kumimoji="0" lang="en-AU" sz="32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95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58" y="45027"/>
            <a:ext cx="8613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b="1" dirty="0" smtClean="0"/>
              <a:t>2. Mixed modes in red giants</a:t>
            </a:r>
            <a:endParaRPr lang="en-AU" sz="4800" b="1" dirty="0"/>
          </a:p>
        </p:txBody>
      </p:sp>
      <p:pic>
        <p:nvPicPr>
          <p:cNvPr id="3" name="Picture 2" descr="C:\Users\bedding\Documents\papers\papers-kepler\metcalfe2011-news-and-views-f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9691" y="914400"/>
            <a:ext cx="5361709" cy="5850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96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9" y="0"/>
            <a:ext cx="8128876" cy="359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05400" y="581297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Bedding et al. (2010)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2438400" y="5217459"/>
            <a:ext cx="3992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Kepler red giant (1 month)</a:t>
            </a:r>
          </a:p>
          <a:p>
            <a:r>
              <a:rPr lang="en-AU" sz="2400" dirty="0" smtClean="0"/>
              <a:t>Q1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onv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005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Convection </a:t>
            </a:r>
            <a:r>
              <a:rPr lang="en-US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excites the </a:t>
            </a:r>
            <a:r>
              <a:rPr lang="en-US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oscillations by </a:t>
            </a:r>
            <a:r>
              <a:rPr lang="en-US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shaking the </a:t>
            </a:r>
            <a:r>
              <a:rPr lang="en-US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star, creating standing waves</a:t>
            </a:r>
            <a:endParaRPr lang="en-US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676" name="Picture 3" descr="sun-cuta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48684"/>
            <a:ext cx="3733800" cy="363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Oval 4"/>
          <p:cNvSpPr>
            <a:spLocks noChangeArrowheads="1"/>
          </p:cNvSpPr>
          <p:nvPr/>
        </p:nvSpPr>
        <p:spPr bwMode="auto">
          <a:xfrm>
            <a:off x="1143000" y="3048000"/>
            <a:ext cx="1697182" cy="398799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28678" name="Oval 4"/>
          <p:cNvSpPr>
            <a:spLocks noChangeArrowheads="1"/>
          </p:cNvSpPr>
          <p:nvPr/>
        </p:nvSpPr>
        <p:spPr bwMode="auto">
          <a:xfrm>
            <a:off x="5867400" y="4876800"/>
            <a:ext cx="1752600" cy="6858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pic>
        <p:nvPicPr>
          <p:cNvPr id="9" name="Picture 3" descr="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142875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“Solar-like” oscillations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7402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154" name="Picture 2" descr="l1m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jcd-ylm-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2438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97459" y="2967335"/>
            <a:ext cx="659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Times New Roman" pitchFamily="18" charset="0"/>
              </a:rPr>
              <a:t>ℓ=1</a:t>
            </a:r>
            <a:endParaRPr lang="en-US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9221" name="Picture 5" descr="jcd-ylm-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24193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5158" name="Picture 6" descr="l2m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081158" y="2967335"/>
            <a:ext cx="736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ℓ= </a:t>
            </a:r>
            <a:r>
              <a:rPr lang="en-US" sz="2400" dirty="0" smtClean="0">
                <a:solidFill>
                  <a:schemeClr val="accent2"/>
                </a:solidFill>
                <a:latin typeface="Times New Roman" pitchFamily="18" charset="0"/>
              </a:rPr>
              <a:t>2</a:t>
            </a:r>
            <a:endParaRPr lang="en-US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28600" y="681335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 dirty="0" smtClean="0">
                <a:solidFill>
                  <a:srgbClr val="FF0000"/>
                </a:solidFill>
                <a:cs typeface="Arial" charset="0"/>
              </a:rPr>
              <a:t>ℓ </a:t>
            </a:r>
            <a:r>
              <a:rPr lang="da-DK" sz="2400" dirty="0">
                <a:solidFill>
                  <a:srgbClr val="FF0000"/>
                </a:solidFill>
                <a:cs typeface="Arial" charset="0"/>
              </a:rPr>
              <a:t>=</a:t>
            </a:r>
            <a:r>
              <a:rPr lang="da-DK" sz="2400" dirty="0" smtClean="0">
                <a:solidFill>
                  <a:srgbClr val="FF0000"/>
                </a:solidFill>
                <a:cs typeface="Arial" charset="0"/>
              </a:rPr>
              <a:t>0 (radial modes)</a:t>
            </a:r>
            <a:endParaRPr lang="da-DK" sz="24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4" name="Picture 3" descr="AF-Cy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19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2470" y="166733"/>
            <a:ext cx="7212375" cy="310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438400" y="5217459"/>
            <a:ext cx="3992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same red giant (46 months)</a:t>
            </a:r>
          </a:p>
          <a:p>
            <a:r>
              <a:rPr lang="en-AU" sz="2400" dirty="0" smtClean="0"/>
              <a:t>Q0-Q16</a:t>
            </a:r>
            <a:endParaRPr lang="en-AU" sz="24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7659" y="1648490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79127" y="1021756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53000" y="154578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535796" y="2275115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269992" y="2206131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124687" y="1721666"/>
            <a:ext cx="30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66" y="951412"/>
            <a:ext cx="431075" cy="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25" y="149833"/>
            <a:ext cx="431075" cy="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33156"/>
            <a:ext cx="431075" cy="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96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4836" y="3276600"/>
            <a:ext cx="621376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2470" y="166733"/>
            <a:ext cx="7212375" cy="310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 flipH="1" flipV="1">
            <a:off x="5638800" y="3048000"/>
            <a:ext cx="2133600" cy="3238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en-AU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1724891" y="3047999"/>
            <a:ext cx="2389909" cy="32488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en-AU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77659" y="1648490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79127" y="1021756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53000" y="154578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535796" y="2275115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269992" y="2206131"/>
            <a:ext cx="47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124687" y="1721666"/>
            <a:ext cx="30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66" y="951412"/>
            <a:ext cx="431075" cy="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25" y="149833"/>
            <a:ext cx="431075" cy="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33156"/>
            <a:ext cx="431075" cy="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488759" y="339396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7626" y="4297918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1" y="4193178"/>
            <a:ext cx="3016827" cy="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971800" y="4038600"/>
            <a:ext cx="60585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dding\Documents\papers\papers-kepler\metcalfe2011-news-and-views-f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644236"/>
            <a:ext cx="5361709" cy="62137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19255" y="6324600"/>
            <a:ext cx="2739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figures from Metcalfe (2011)</a:t>
            </a:r>
            <a:endParaRPr lang="en-AU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153400" cy="1295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kern="0" smtClean="0"/>
              <a:t>Mixed modes arise from coupling between p and g modes with the same </a:t>
            </a:r>
            <a:r>
              <a:rPr lang="en-AU" sz="3200" b="1" i="1" kern="0" smtClean="0">
                <a:latin typeface="Times New Roman" pitchFamily="18" charset="0"/>
              </a:rPr>
              <a:t>l</a:t>
            </a:r>
            <a:endParaRPr lang="en-US" sz="3200" kern="0" dirty="0" smtClean="0">
              <a:latin typeface="Symbol" pitchFamily="18" charset="2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738255" y="1981200"/>
            <a:ext cx="41985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 err="1"/>
              <a:t>Dupret</a:t>
            </a:r>
            <a:r>
              <a:rPr lang="en-AU" dirty="0"/>
              <a:t> et al. (2009)</a:t>
            </a:r>
          </a:p>
          <a:p>
            <a:r>
              <a:rPr lang="en-AU" dirty="0"/>
              <a:t>see also Christensen-</a:t>
            </a:r>
            <a:r>
              <a:rPr lang="en-AU" dirty="0" err="1"/>
              <a:t>Dalsgaard</a:t>
            </a:r>
            <a:r>
              <a:rPr lang="en-AU" dirty="0"/>
              <a:t> </a:t>
            </a:r>
            <a:r>
              <a:rPr lang="en-AU" dirty="0" smtClean="0"/>
              <a:t>(2004</a:t>
            </a:r>
            <a:r>
              <a:rPr lang="en-AU" dirty="0"/>
              <a:t>)</a:t>
            </a:r>
          </a:p>
        </p:txBody>
      </p:sp>
      <p:pic>
        <p:nvPicPr>
          <p:cNvPr id="6" name="Picture 3" descr="http://1.bp.blogspot.com/__PT1KlhP_zE/TSDpO3t7BVI/AAAAAAAAASk/qwDfnNJgSj4/s1600/LouisArmstr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35" y="1018504"/>
            <a:ext cx="3113788" cy="2830716"/>
          </a:xfrm>
          <a:prstGeom prst="rect">
            <a:avLst/>
          </a:prstGeom>
          <a:noFill/>
        </p:spPr>
      </p:pic>
      <p:pic>
        <p:nvPicPr>
          <p:cNvPr id="7" name="Picture 2" descr="File:Wave cloud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29" y="4110886"/>
            <a:ext cx="3953371" cy="2633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6200"/>
            <a:ext cx="9131300" cy="564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5422900" y="1066800"/>
            <a:ext cx="609600" cy="1219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422900" y="4045567"/>
            <a:ext cx="609600" cy="1219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97535" y="536665"/>
            <a:ext cx="2704011" cy="193548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Post-main sequence evolutionary tracks for 1, 5 and 10 solar mass stars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1231" y="3505200"/>
            <a:ext cx="2576618" cy="29434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480300" y="762000"/>
            <a:ext cx="825500" cy="22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010400" y="4876800"/>
            <a:ext cx="12954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r1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2881" y="2357438"/>
            <a:ext cx="2143125" cy="2143125"/>
          </a:xfrm>
          <a:prstGeom prst="rect">
            <a:avLst/>
          </a:prstGeom>
        </p:spPr>
      </p:pic>
      <p:pic>
        <p:nvPicPr>
          <p:cNvPr id="7" name="star1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2303" y="2357438"/>
            <a:ext cx="2143125" cy="2143125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998425" y="1676400"/>
            <a:ext cx="2164375" cy="584775"/>
          </a:xfrm>
          <a:prstGeom prst="rect">
            <a:avLst/>
          </a:prstGeom>
          <a:noFill/>
          <a:ln w="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ℓ= </a:t>
            </a:r>
            <a:r>
              <a:rPr lang="en-US" sz="3200" dirty="0" smtClean="0">
                <a:solidFill>
                  <a:srgbClr val="FF0000"/>
                </a:solidFill>
              </a:rPr>
              <a:t>1, </a:t>
            </a:r>
            <a:r>
              <a:rPr lang="en-US" sz="3200" i="1" dirty="0" smtClean="0">
                <a:solidFill>
                  <a:srgbClr val="FF0000"/>
                </a:solidFill>
              </a:rPr>
              <a:t>m </a:t>
            </a:r>
            <a:r>
              <a:rPr lang="en-US" sz="3200" dirty="0" smtClean="0">
                <a:solidFill>
                  <a:srgbClr val="FF0000"/>
                </a:solidFill>
              </a:rPr>
              <a:t>= 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075777" y="1676400"/>
            <a:ext cx="2300630" cy="584775"/>
          </a:xfrm>
          <a:prstGeom prst="rect">
            <a:avLst/>
          </a:prstGeom>
          <a:noFill/>
          <a:ln w="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ℓ= </a:t>
            </a:r>
            <a:r>
              <a:rPr lang="en-US" sz="3200" dirty="0" smtClean="0">
                <a:solidFill>
                  <a:srgbClr val="FF0000"/>
                </a:solidFill>
              </a:rPr>
              <a:t>1, </a:t>
            </a:r>
            <a:r>
              <a:rPr lang="en-US" sz="3200" i="1" dirty="0" smtClean="0">
                <a:solidFill>
                  <a:srgbClr val="FF0000"/>
                </a:solidFill>
              </a:rPr>
              <a:t>m </a:t>
            </a:r>
            <a:r>
              <a:rPr lang="en-US" sz="3200" dirty="0" smtClean="0">
                <a:solidFill>
                  <a:srgbClr val="FF0000"/>
                </a:solidFill>
              </a:rPr>
              <a:t>= </a:t>
            </a:r>
            <a:r>
              <a:rPr lang="en-US" sz="3200" dirty="0">
                <a:solidFill>
                  <a:srgbClr val="FF0000"/>
                </a:solidFill>
              </a:rPr>
              <a:t>-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228600"/>
            <a:ext cx="9067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Internal rotation of red giants</a:t>
            </a:r>
            <a:endParaRPr kumimoji="0" lang="en-AU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554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82" y="0"/>
            <a:ext cx="9132718" cy="198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38400" y="5843155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see also </a:t>
            </a:r>
            <a:r>
              <a:rPr lang="en-AU" dirty="0" err="1" smtClean="0"/>
              <a:t>Deheuvels</a:t>
            </a:r>
            <a:r>
              <a:rPr lang="en-AU" dirty="0" smtClean="0"/>
              <a:t> et al. (2012)</a:t>
            </a:r>
            <a:endParaRPr lang="en-A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6" y="2486001"/>
            <a:ext cx="9042764" cy="27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95897" y="2603566"/>
            <a:ext cx="914401" cy="2629989"/>
          </a:xfrm>
          <a:prstGeom prst="rect">
            <a:avLst/>
          </a:prstGeom>
          <a:solidFill>
            <a:schemeClr val="accent1">
              <a:alpha val="42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990600" y="2566555"/>
            <a:ext cx="914401" cy="2629989"/>
          </a:xfrm>
          <a:prstGeom prst="rect">
            <a:avLst/>
          </a:prstGeom>
          <a:solidFill>
            <a:schemeClr val="accent1">
              <a:alpha val="42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410199" y="2566555"/>
            <a:ext cx="914401" cy="2629989"/>
          </a:xfrm>
          <a:prstGeom prst="rect">
            <a:avLst/>
          </a:prstGeom>
          <a:solidFill>
            <a:schemeClr val="accent1">
              <a:alpha val="42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" y="5157355"/>
            <a:ext cx="8347166" cy="68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075893" y="2490355"/>
            <a:ext cx="58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2   0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343400" y="2185555"/>
            <a:ext cx="58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2   0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53200" y="2185555"/>
            <a:ext cx="58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2   0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433717" y="2185555"/>
            <a:ext cx="30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719717" y="2109355"/>
            <a:ext cx="30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95400" y="2185555"/>
            <a:ext cx="30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47800" y="152400"/>
            <a:ext cx="6553200" cy="76944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rotational splitting of ℓ</a:t>
            </a:r>
            <a:r>
              <a:rPr lang="en-US" sz="4400" dirty="0">
                <a:solidFill>
                  <a:srgbClr val="FF0000"/>
                </a:solidFill>
              </a:rPr>
              <a:t>= </a:t>
            </a:r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5000" y="1143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429000" y="648866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Gizon</a:t>
            </a:r>
            <a:r>
              <a:rPr lang="en-AU" dirty="0" smtClean="0"/>
              <a:t> &amp; </a:t>
            </a:r>
            <a:r>
              <a:rPr lang="en-AU" dirty="0" err="1" smtClean="0"/>
              <a:t>Solanki</a:t>
            </a:r>
            <a:r>
              <a:rPr lang="en-AU" dirty="0" smtClean="0"/>
              <a:t> (2003)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18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2122714" cy="5660071"/>
          </a:xfrm>
          <a:prstGeom prst="rect">
            <a:avLst/>
          </a:prstGeom>
          <a:solidFill>
            <a:schemeClr val="accent1">
              <a:alpha val="42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2057400" cy="558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1752600" cy="512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9600" y="914400"/>
            <a:ext cx="1752600" cy="4953000"/>
          </a:xfrm>
          <a:prstGeom prst="rect">
            <a:avLst/>
          </a:prstGeom>
          <a:solidFill>
            <a:schemeClr val="accent1">
              <a:alpha val="42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605349" y="718457"/>
            <a:ext cx="2033451" cy="522514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6248400" y="228600"/>
            <a:ext cx="2133600" cy="5715000"/>
          </a:xfrm>
          <a:prstGeom prst="rect">
            <a:avLst/>
          </a:prstGeom>
          <a:solidFill>
            <a:schemeClr val="accent1">
              <a:alpha val="42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95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02INTRO_MO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2480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143000" y="-152400"/>
            <a:ext cx="74295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p-mode oscillations are standing sound waves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524000" y="304800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b="1" i="1">
                <a:solidFill>
                  <a:srgbClr val="FF0000"/>
                </a:solidFill>
              </a:rPr>
              <a:t>n</a:t>
            </a:r>
            <a:r>
              <a:rPr lang="da-DK" b="1">
                <a:solidFill>
                  <a:srgbClr val="FF0000"/>
                </a:solidFill>
              </a:rPr>
              <a:t> =1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6781800" y="3062288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b="1" i="1">
                <a:solidFill>
                  <a:srgbClr val="FF0000"/>
                </a:solidFill>
              </a:rPr>
              <a:t>n</a:t>
            </a:r>
            <a:r>
              <a:rPr lang="da-DK" b="1">
                <a:solidFill>
                  <a:srgbClr val="FF0000"/>
                </a:solidFill>
              </a:rPr>
              <a:t> =3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4165600" y="304800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b="1" i="1">
                <a:solidFill>
                  <a:srgbClr val="FF0000"/>
                </a:solidFill>
              </a:rPr>
              <a:t>n</a:t>
            </a:r>
            <a:r>
              <a:rPr lang="da-DK" b="1">
                <a:solidFill>
                  <a:srgbClr val="FF0000"/>
                </a:solidFill>
              </a:rPr>
              <a:t> =2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838200" y="6019800"/>
            <a:ext cx="769620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chemeClr val="accent2"/>
                </a:solidFill>
                <a:latin typeface="Times New Roman" pitchFamily="18" charset="0"/>
              </a:rPr>
              <a:t>n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</a:rPr>
              <a:t> is called the </a:t>
            </a:r>
            <a:r>
              <a:rPr lang="en-US" sz="3200" i="1" dirty="0">
                <a:solidFill>
                  <a:schemeClr val="accent2"/>
                </a:solidFill>
                <a:latin typeface="Times New Roman" pitchFamily="18" charset="0"/>
              </a:rPr>
              <a:t>radial </a:t>
            </a:r>
            <a:r>
              <a:rPr lang="en-US" sz="3200" i="1" dirty="0" smtClean="0">
                <a:solidFill>
                  <a:schemeClr val="accent2"/>
                </a:solidFill>
                <a:latin typeface="Times New Roman" pitchFamily="18" charset="0"/>
              </a:rPr>
              <a:t>order </a:t>
            </a:r>
            <a:r>
              <a:rPr lang="en-US" sz="3200" dirty="0" smtClean="0">
                <a:solidFill>
                  <a:schemeClr val="accent2"/>
                </a:solidFill>
                <a:latin typeface="Times New Roman" pitchFamily="18" charset="0"/>
              </a:rPr>
              <a:t>of the overtone</a:t>
            </a:r>
            <a:endParaRPr lang="en-US" sz="32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9620" y="3185881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 smtClean="0"/>
              <a:t>demonstration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895023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117152"/>
            <a:ext cx="8928716" cy="1254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29601" y="2286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(2012)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9316" y="1905000"/>
            <a:ext cx="6705600" cy="4449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38400" y="641246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see also </a:t>
            </a:r>
            <a:r>
              <a:rPr lang="en-AU" dirty="0" err="1" smtClean="0"/>
              <a:t>Deheuvels</a:t>
            </a:r>
            <a:r>
              <a:rPr lang="en-AU" dirty="0" smtClean="0"/>
              <a:t> et al. (2014)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72171" y="3972580"/>
            <a:ext cx="891942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AU" sz="2800" dirty="0" smtClean="0"/>
              <a:t>Problem: the cores are not rotating as fast as expected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3513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5561341"/>
            <a:ext cx="8615008" cy="1220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418341"/>
            <a:ext cx="8758592" cy="1507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700" y="3352800"/>
            <a:ext cx="7772400" cy="914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752600"/>
            <a:ext cx="6172200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52400"/>
            <a:ext cx="8686800" cy="1459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620000" y="92656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(2010)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38862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(2013)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28956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(2013)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8211877" y="55626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(2013)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8153400" y="62600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(2013)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72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758990"/>
            <a:ext cx="8686800" cy="165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99" y="2768390"/>
            <a:ext cx="8758592" cy="165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92" y="1600200"/>
            <a:ext cx="8615008" cy="644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153400" y="308485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(2015)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8153400" y="459719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(2015)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8140085" y="187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(2014)</a:t>
            </a:r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56408"/>
            <a:ext cx="8700115" cy="657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153400" y="304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(2014)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9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638"/>
            <a:ext cx="9067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Magnetic fields in red giants</a:t>
            </a:r>
            <a:endParaRPr kumimoji="0" lang="en-AU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43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r>
              <a:rPr kumimoji="0" lang="en-A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Suppression </a:t>
            </a:r>
            <a:r>
              <a:rPr lang="en-A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ℓ=1 </a:t>
            </a:r>
            <a:r>
              <a:rPr kumimoji="0" lang="en-A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modes in  red giants</a:t>
            </a:r>
            <a:endParaRPr kumimoji="0" lang="en-AU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905000"/>
            <a:ext cx="8610600" cy="38100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16906" y="2739636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307413" y="1752600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29200" y="3119735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55213" y="3424535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441013" y="3881735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895600" y="3200400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09800" y="2891135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0" y="4034135"/>
            <a:ext cx="569387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2,0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620236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Garcia et al. (2014); see also </a:t>
            </a:r>
            <a:r>
              <a:rPr lang="en-AU" dirty="0" err="1" smtClean="0"/>
              <a:t>Mosser</a:t>
            </a:r>
            <a:r>
              <a:rPr lang="en-AU" dirty="0" smtClean="0"/>
              <a:t> et al. (2012)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95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4193" y="1752600"/>
            <a:ext cx="5100035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76200"/>
            <a:ext cx="7010399" cy="1950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225685" y="1143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(2015)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10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1" y="2209800"/>
            <a:ext cx="9027458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06" y="304800"/>
            <a:ext cx="8858254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03073" y="626006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Stello</a:t>
            </a:r>
            <a:r>
              <a:rPr lang="en-AU" dirty="0" smtClean="0"/>
              <a:t> et al. (2016, </a:t>
            </a:r>
            <a:r>
              <a:rPr lang="en-AU" i="1" dirty="0" smtClean="0"/>
              <a:t>Nature</a:t>
            </a:r>
            <a:r>
              <a:rPr lang="en-AU" dirty="0" smtClean="0"/>
              <a:t>)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381000"/>
            <a:ext cx="867507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27660"/>
            <a:ext cx="8458200" cy="5920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0135" y="626006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Stello</a:t>
            </a:r>
            <a:r>
              <a:rPr lang="en-AU" dirty="0" smtClean="0"/>
              <a:t> et al. (2016, </a:t>
            </a:r>
            <a:r>
              <a:rPr lang="en-AU" i="1" dirty="0" smtClean="0"/>
              <a:t>Nature</a:t>
            </a:r>
            <a:r>
              <a:rPr lang="en-AU" dirty="0" smtClean="0"/>
              <a:t>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53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38200" y="5983069"/>
            <a:ext cx="7315200" cy="64633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rotational splitting of ℓ</a:t>
            </a:r>
            <a:r>
              <a:rPr lang="en-US" sz="3600" dirty="0">
                <a:solidFill>
                  <a:srgbClr val="FF0000"/>
                </a:solidFill>
              </a:rPr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1 modes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400" y="15240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6417645" y="502920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Gizon</a:t>
            </a:r>
            <a:r>
              <a:rPr lang="en-AU" dirty="0" smtClean="0"/>
              <a:t> &amp; </a:t>
            </a:r>
            <a:r>
              <a:rPr lang="en-AU" dirty="0" err="1" smtClean="0"/>
              <a:t>Solanki</a:t>
            </a:r>
            <a:r>
              <a:rPr lang="en-AU" dirty="0" smtClean="0"/>
              <a:t> (2003)</a:t>
            </a:r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067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5. Measuring the inclination of the r</a:t>
            </a:r>
            <a:r>
              <a:rPr kumimoji="0" lang="en-A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otation</a:t>
            </a: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axis</a:t>
            </a:r>
            <a:endParaRPr kumimoji="0" lang="en-AU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645029" y="2861846"/>
            <a:ext cx="774571" cy="338554"/>
          </a:xfrm>
          <a:prstGeom prst="rect">
            <a:avLst/>
          </a:prstGeom>
          <a:noFill/>
          <a:ln w="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 </a:t>
            </a:r>
            <a:r>
              <a:rPr lang="en-US" sz="1600" dirty="0" smtClean="0">
                <a:solidFill>
                  <a:srgbClr val="FF0000"/>
                </a:solidFill>
              </a:rPr>
              <a:t>= -1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59429" y="2861846"/>
            <a:ext cx="825867" cy="338554"/>
          </a:xfrm>
          <a:prstGeom prst="rect">
            <a:avLst/>
          </a:prstGeom>
          <a:noFill/>
          <a:ln w="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 </a:t>
            </a:r>
            <a:r>
              <a:rPr lang="en-US" sz="1600" dirty="0" smtClean="0">
                <a:solidFill>
                  <a:srgbClr val="FF0000"/>
                </a:solidFill>
              </a:rPr>
              <a:t>= +1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102229" y="1600200"/>
            <a:ext cx="705642" cy="338554"/>
          </a:xfrm>
          <a:prstGeom prst="rect">
            <a:avLst/>
          </a:prstGeom>
          <a:noFill/>
          <a:ln w="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 </a:t>
            </a:r>
            <a:r>
              <a:rPr lang="en-US" sz="1600" dirty="0" smtClean="0">
                <a:solidFill>
                  <a:srgbClr val="FF0000"/>
                </a:solidFill>
              </a:rPr>
              <a:t>= 0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1" y="72478"/>
            <a:ext cx="8305799" cy="3356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2815139"/>
            <a:ext cx="8686800" cy="4039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2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6711950" y="3214688"/>
            <a:ext cx="774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a-DK" b="1">
                <a:solidFill>
                  <a:srgbClr val="FF0000"/>
                </a:solidFill>
              </a:rPr>
              <a:t>n =18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5257800"/>
            <a:ext cx="79629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</a:rPr>
              <a:t>oscillation frequency depends on internal sound speed</a:t>
            </a:r>
            <a:endParaRPr lang="en-US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45" y="152400"/>
            <a:ext cx="90678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180" y="1676400"/>
            <a:ext cx="5483130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6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Future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75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064" y="838200"/>
            <a:ext cx="27957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b="1" dirty="0">
                <a:solidFill>
                  <a:srgbClr val="000000"/>
                </a:solidFill>
              </a:rPr>
              <a:t>First </a:t>
            </a:r>
            <a:r>
              <a:rPr lang="en-AU" b="1" dirty="0" smtClean="0">
                <a:solidFill>
                  <a:srgbClr val="000000"/>
                </a:solidFill>
              </a:rPr>
              <a:t>node operating </a:t>
            </a:r>
            <a:r>
              <a:rPr lang="en-AU" b="1" dirty="0">
                <a:solidFill>
                  <a:srgbClr val="000000"/>
                </a:solidFill>
              </a:rPr>
              <a:t>in Tenerife, second node under construction in China</a:t>
            </a:r>
          </a:p>
        </p:txBody>
      </p:sp>
      <p:pic>
        <p:nvPicPr>
          <p:cNvPr id="9" name="Picture 4" descr="http://astro.phys.au.dk/SONG/SONG_logo-black-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5219700" cy="323850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75539"/>
            <a:ext cx="9067800" cy="228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V="1">
            <a:off x="175119" y="3962400"/>
            <a:ext cx="8797499" cy="9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5134" y="5040868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μ</a:t>
            </a:r>
            <a:r>
              <a:rPr lang="en-AU" dirty="0"/>
              <a:t> Her</a:t>
            </a:r>
          </a:p>
        </p:txBody>
      </p:sp>
    </p:spTree>
    <p:extLst>
      <p:ext uri="{BB962C8B-B14F-4D97-AF65-F5344CB8AC3E}">
        <p14:creationId xmlns:p14="http://schemas.microsoft.com/office/powerpoint/2010/main" val="18800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/>
        </p:nvSpPr>
        <p:spPr>
          <a:xfrm>
            <a:off x="1260405" y="4220509"/>
            <a:ext cx="3723680" cy="173459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1" tIns="20091" rIns="20091" bIns="20091"/>
          <a:lstStyle/>
          <a:p>
            <a:pPr marL="133235" indent="-133235">
              <a:spcBef>
                <a:spcPts val="264"/>
              </a:spcBef>
              <a:buClr>
                <a:srgbClr val="BA2431"/>
              </a:buClr>
              <a:buSzPct val="50000"/>
              <a:buFont typeface="Wingdings"/>
              <a:buChar char=""/>
              <a:defRPr sz="1800">
                <a:uFillTx/>
              </a:defRPr>
            </a:pPr>
            <a:r>
              <a:rPr sz="1500" b="1" dirty="0">
                <a:uFill>
                  <a:solidFill/>
                </a:uFill>
              </a:rPr>
              <a:t>Large Area Survey of Bright Stars</a:t>
            </a:r>
            <a:endParaRPr sz="2025" b="1" dirty="0">
              <a:uFill>
                <a:solidFill/>
              </a:uFill>
            </a:endParaRPr>
          </a:p>
          <a:p>
            <a:pPr marL="391776" lvl="1" indent="-150683">
              <a:spcBef>
                <a:spcPts val="316"/>
              </a:spcBef>
              <a:buClr>
                <a:srgbClr val="4475A3"/>
              </a:buClr>
              <a:buSzPct val="80000"/>
              <a:buFont typeface="Wingdings"/>
              <a:buChar char=""/>
              <a:defRPr sz="1800">
                <a:uFillTx/>
              </a:defRPr>
            </a:pPr>
            <a:r>
              <a:rPr sz="1350" dirty="0">
                <a:uFill>
                  <a:solidFill/>
                </a:uFill>
              </a:rPr>
              <a:t>F, G, K </a:t>
            </a:r>
            <a:r>
              <a:rPr lang="en-AU" sz="1350" dirty="0">
                <a:uFill>
                  <a:solidFill/>
                </a:uFill>
              </a:rPr>
              <a:t>stars</a:t>
            </a:r>
            <a:r>
              <a:rPr sz="1350" dirty="0">
                <a:uFill>
                  <a:solidFill/>
                </a:uFill>
              </a:rPr>
              <a:t>: +4 to +12 magnitude</a:t>
            </a:r>
          </a:p>
          <a:p>
            <a:pPr marL="391776" lvl="1" indent="-150683">
              <a:spcBef>
                <a:spcPts val="316"/>
              </a:spcBef>
              <a:buClr>
                <a:srgbClr val="4475A3"/>
              </a:buClr>
              <a:buSzPct val="80000"/>
              <a:buFont typeface="Wingdings"/>
              <a:buChar char=""/>
              <a:defRPr sz="1800">
                <a:uFillTx/>
              </a:defRPr>
            </a:pPr>
            <a:r>
              <a:rPr sz="1350" dirty="0">
                <a:uFill>
                  <a:solidFill/>
                </a:uFill>
              </a:rPr>
              <a:t>“All sky” observations in 2 years:</a:t>
            </a:r>
          </a:p>
          <a:p>
            <a:pPr marL="602732" lvl="2" indent="-120547">
              <a:spcBef>
                <a:spcPts val="316"/>
              </a:spcBef>
              <a:buClr>
                <a:srgbClr val="4575A3"/>
              </a:buClr>
              <a:buSzPct val="80000"/>
              <a:buChar char="•"/>
              <a:defRPr sz="1800">
                <a:uFillTx/>
              </a:defRPr>
            </a:pPr>
            <a:r>
              <a:rPr sz="1125" dirty="0">
                <a:uFill>
                  <a:solidFill/>
                </a:uFill>
              </a:rPr>
              <a:t>&gt; 200,000 target stars at &lt;2 min cadence</a:t>
            </a:r>
          </a:p>
          <a:p>
            <a:pPr marL="602732" lvl="1" indent="-120547">
              <a:spcBef>
                <a:spcPts val="316"/>
              </a:spcBef>
              <a:buClr>
                <a:srgbClr val="4475A3"/>
              </a:buClr>
              <a:buSzPct val="80000"/>
              <a:buFont typeface="Calibri"/>
              <a:buChar char="•"/>
              <a:defRPr sz="1800">
                <a:uFillTx/>
              </a:defRPr>
            </a:pPr>
            <a:r>
              <a:rPr sz="1125" dirty="0">
                <a:uFill>
                  <a:solidFill/>
                </a:uFill>
              </a:rPr>
              <a:t>&gt; 20,000,000 stars in full frames at 30 min cadence</a:t>
            </a:r>
            <a:endParaRPr lang="en-AU" sz="1125" dirty="0">
              <a:uFill>
                <a:solidFill/>
              </a:uFill>
            </a:endParaRPr>
          </a:p>
          <a:p>
            <a:pPr marL="602732" lvl="1" indent="-120547">
              <a:spcBef>
                <a:spcPts val="316"/>
              </a:spcBef>
              <a:buClr>
                <a:srgbClr val="4475A3"/>
              </a:buClr>
              <a:buSzPct val="80000"/>
              <a:buFont typeface="Calibri"/>
              <a:buChar char="•"/>
              <a:defRPr sz="1800">
                <a:uFillTx/>
              </a:defRPr>
            </a:pPr>
            <a:r>
              <a:rPr lang="en-AU" sz="1125" dirty="0">
                <a:uFill>
                  <a:solidFill/>
                </a:uFill>
              </a:rPr>
              <a:t>~500,000 oscillating red giants</a:t>
            </a:r>
            <a:endParaRPr sz="1125" dirty="0">
              <a:uFill>
                <a:solidFill/>
              </a:uFill>
            </a:endParaRPr>
          </a:p>
        </p:txBody>
      </p:sp>
      <p:pic>
        <p:nvPicPr>
          <p:cNvPr id="9" name="image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05" y="1656145"/>
            <a:ext cx="1183358" cy="741225"/>
          </a:xfrm>
          <a:prstGeom prst="rect">
            <a:avLst/>
          </a:prstGeom>
          <a:ln w="12700">
            <a:rou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TESS: 2017-2019+</a:t>
            </a:r>
            <a:endParaRPr lang="en-AU" dirty="0"/>
          </a:p>
        </p:txBody>
      </p:sp>
      <p:sp>
        <p:nvSpPr>
          <p:cNvPr id="8" name="Oval 7"/>
          <p:cNvSpPr/>
          <p:nvPr/>
        </p:nvSpPr>
        <p:spPr>
          <a:xfrm>
            <a:off x="1566343" y="5347225"/>
            <a:ext cx="3002946" cy="4061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1756820"/>
            <a:ext cx="5106216" cy="2049980"/>
          </a:xfrm>
          <a:prstGeom prst="rect">
            <a:avLst/>
          </a:prstGeom>
        </p:spPr>
      </p:pic>
      <p:pic>
        <p:nvPicPr>
          <p:cNvPr id="10" name="image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2081">
            <a:off x="1030063" y="2563502"/>
            <a:ext cx="2134427" cy="1174801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58996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686" y="1599159"/>
            <a:ext cx="7010400" cy="44832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49" y="825422"/>
            <a:ext cx="7886700" cy="994172"/>
          </a:xfrm>
        </p:spPr>
        <p:txBody>
          <a:bodyPr/>
          <a:lstStyle/>
          <a:p>
            <a:r>
              <a:rPr lang="en-AU" dirty="0" smtClean="0"/>
              <a:t>PLATO: 2024-2030+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9" y="1619254"/>
            <a:ext cx="3495537" cy="2290373"/>
          </a:xfrm>
          <a:prstGeom prst="rect">
            <a:avLst/>
          </a:prstGeom>
        </p:spPr>
      </p:pic>
      <p:sp>
        <p:nvSpPr>
          <p:cNvPr id="5" name="Shape 360"/>
          <p:cNvSpPr/>
          <p:nvPr/>
        </p:nvSpPr>
        <p:spPr>
          <a:xfrm>
            <a:off x="4157578" y="1819594"/>
            <a:ext cx="3723680" cy="173459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1" tIns="20091" rIns="20091" bIns="20091"/>
          <a:lstStyle/>
          <a:p>
            <a:pPr marL="133235" indent="-133235">
              <a:spcBef>
                <a:spcPts val="264"/>
              </a:spcBef>
              <a:buClr>
                <a:srgbClr val="BA2431"/>
              </a:buClr>
              <a:buSzPct val="50000"/>
              <a:buFont typeface="Wingdings"/>
              <a:buChar char=""/>
              <a:defRPr sz="1800">
                <a:uFillTx/>
              </a:defRPr>
            </a:pPr>
            <a:r>
              <a:rPr sz="1500" b="1" dirty="0">
                <a:solidFill>
                  <a:schemeClr val="bg1"/>
                </a:solidFill>
                <a:uFill>
                  <a:solidFill/>
                </a:uFill>
              </a:rPr>
              <a:t>Large Area Survey </a:t>
            </a:r>
            <a:endParaRPr sz="2025" b="1" dirty="0">
              <a:solidFill>
                <a:schemeClr val="bg1"/>
              </a:solidFill>
              <a:uFill>
                <a:solidFill/>
              </a:uFill>
            </a:endParaRPr>
          </a:p>
          <a:p>
            <a:pPr marL="391776" lvl="1" indent="-150683">
              <a:spcBef>
                <a:spcPts val="316"/>
              </a:spcBef>
              <a:buClr>
                <a:srgbClr val="4475A3"/>
              </a:buClr>
              <a:buSzPct val="80000"/>
              <a:buFont typeface="Wingdings"/>
              <a:buChar char=""/>
              <a:defRPr sz="1800">
                <a:uFillTx/>
              </a:defRPr>
            </a:pPr>
            <a:r>
              <a:rPr sz="1350" b="1" i="1" dirty="0">
                <a:solidFill>
                  <a:schemeClr val="bg1"/>
                </a:solidFill>
                <a:uFill>
                  <a:solidFill/>
                </a:uFill>
              </a:rPr>
              <a:t>4</a:t>
            </a:r>
            <a:r>
              <a:rPr lang="en-AU" sz="1350" b="1" i="1" dirty="0">
                <a:solidFill>
                  <a:schemeClr val="bg1"/>
                </a:solidFill>
                <a:uFill>
                  <a:solidFill/>
                </a:uFill>
              </a:rPr>
              <a:t>-16</a:t>
            </a:r>
            <a:r>
              <a:rPr sz="1350" b="1" i="1" dirty="0">
                <a:solidFill>
                  <a:schemeClr val="bg1"/>
                </a:solidFill>
                <a:uFill>
                  <a:solidFill/>
                </a:uFill>
              </a:rPr>
              <a:t> magnitude</a:t>
            </a:r>
          </a:p>
          <a:p>
            <a:pPr marL="391776" lvl="1" indent="-150683">
              <a:spcBef>
                <a:spcPts val="316"/>
              </a:spcBef>
              <a:buClr>
                <a:srgbClr val="4475A3"/>
              </a:buClr>
              <a:buSzPct val="80000"/>
              <a:buFont typeface="Wingdings"/>
              <a:buChar char=""/>
              <a:defRPr sz="1800">
                <a:uFillTx/>
              </a:defRPr>
            </a:pPr>
            <a:r>
              <a:rPr lang="en-AU" sz="1350" b="1" i="1" dirty="0">
                <a:solidFill>
                  <a:schemeClr val="bg1"/>
                </a:solidFill>
                <a:uFill>
                  <a:solidFill/>
                </a:uFill>
              </a:rPr>
              <a:t>50% of entire sky</a:t>
            </a:r>
            <a:r>
              <a:rPr sz="1350" b="1" i="1" dirty="0">
                <a:solidFill>
                  <a:schemeClr val="bg1"/>
                </a:solidFill>
                <a:uFill>
                  <a:solidFill/>
                </a:uFill>
              </a:rPr>
              <a:t> observed in </a:t>
            </a:r>
            <a:r>
              <a:rPr lang="en-AU" sz="1350" b="1" i="1" dirty="0">
                <a:solidFill>
                  <a:schemeClr val="bg1"/>
                </a:solidFill>
                <a:uFill>
                  <a:solidFill/>
                </a:uFill>
              </a:rPr>
              <a:t>6</a:t>
            </a:r>
            <a:r>
              <a:rPr sz="1350" b="1" i="1" dirty="0">
                <a:solidFill>
                  <a:schemeClr val="bg1"/>
                </a:solidFill>
                <a:uFill>
                  <a:solidFill/>
                </a:uFill>
              </a:rPr>
              <a:t> years:</a:t>
            </a:r>
          </a:p>
          <a:p>
            <a:pPr marL="602732" lvl="2" indent="-120547">
              <a:spcBef>
                <a:spcPts val="316"/>
              </a:spcBef>
              <a:buClr>
                <a:srgbClr val="4575A3"/>
              </a:buClr>
              <a:buSzPct val="80000"/>
              <a:buChar char="•"/>
              <a:defRPr sz="1800">
                <a:uFillTx/>
              </a:defRPr>
            </a:pP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~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 </a:t>
            </a: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1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00,000 target stars at 2</a:t>
            </a: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.5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 </a:t>
            </a: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sec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 cadence</a:t>
            </a:r>
          </a:p>
          <a:p>
            <a:pPr marL="602732" lvl="1" indent="-120547">
              <a:spcBef>
                <a:spcPts val="316"/>
              </a:spcBef>
              <a:buClr>
                <a:srgbClr val="4475A3"/>
              </a:buClr>
              <a:buSzPct val="80000"/>
              <a:buFont typeface="Calibri"/>
              <a:buChar char="•"/>
              <a:defRPr sz="1800">
                <a:uFillTx/>
              </a:defRPr>
            </a:pP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&gt;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 </a:t>
            </a: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1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,000,000 stars </a:t>
            </a: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at 25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 </a:t>
            </a:r>
            <a:r>
              <a:rPr lang="en-AU" sz="1125" b="1" i="1" dirty="0">
                <a:solidFill>
                  <a:schemeClr val="bg1"/>
                </a:solidFill>
                <a:uFill>
                  <a:solidFill/>
                </a:uFill>
              </a:rPr>
              <a:t>sec</a:t>
            </a:r>
            <a:r>
              <a:rPr sz="1125" b="1" i="1" dirty="0">
                <a:solidFill>
                  <a:schemeClr val="bg1"/>
                </a:solidFill>
                <a:uFill>
                  <a:solidFill/>
                </a:uFill>
              </a:rPr>
              <a:t> cadence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15344" y="3339195"/>
            <a:ext cx="4920342" cy="2507228"/>
            <a:chOff x="0" y="1503393"/>
            <a:chExt cx="9144000" cy="4628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43587"/>
              <a:ext cx="9144000" cy="458869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1304925" y="1778355"/>
              <a:ext cx="1089932" cy="210102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669279" y="1503393"/>
              <a:ext cx="742950" cy="153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50</a:t>
              </a:r>
              <a:r>
                <a:rPr lang="en-AU" b="1" baseline="30000" dirty="0"/>
                <a:t>o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82886" y="3373904"/>
            <a:ext cx="279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Proposed fields</a:t>
            </a:r>
          </a:p>
        </p:txBody>
      </p:sp>
    </p:spTree>
    <p:extLst>
      <p:ext uri="{BB962C8B-B14F-4D97-AF65-F5344CB8AC3E}">
        <p14:creationId xmlns:p14="http://schemas.microsoft.com/office/powerpoint/2010/main" val="41114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 smtClean="0"/>
              <a:t>fundamental properties of stars (masses, radii, ages)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probing stellar interiors in </a:t>
            </a:r>
            <a:r>
              <a:rPr lang="en-AU" dirty="0"/>
              <a:t>detail (</a:t>
            </a:r>
            <a:r>
              <a:rPr lang="en-AU" dirty="0" smtClean="0"/>
              <a:t>convective overshoot, </a:t>
            </a:r>
            <a:r>
              <a:rPr lang="en-AU" dirty="0"/>
              <a:t>nuclear </a:t>
            </a:r>
            <a:r>
              <a:rPr lang="en-AU" dirty="0" smtClean="0"/>
              <a:t>burning, internal rotation, magnetic fields)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The future: </a:t>
            </a:r>
            <a:r>
              <a:rPr lang="en-AU" i="1" dirty="0" smtClean="0"/>
              <a:t>Kepler</a:t>
            </a:r>
            <a:r>
              <a:rPr lang="en-AU" dirty="0" smtClean="0"/>
              <a:t> continues with </a:t>
            </a:r>
            <a:r>
              <a:rPr lang="en-AU" i="1" dirty="0" smtClean="0"/>
              <a:t>K2</a:t>
            </a:r>
            <a:r>
              <a:rPr lang="en-AU" dirty="0" smtClean="0"/>
              <a:t>, SONG, then </a:t>
            </a:r>
            <a:r>
              <a:rPr lang="en-AU" i="1" dirty="0" smtClean="0"/>
              <a:t>TESS</a:t>
            </a:r>
            <a:r>
              <a:rPr lang="en-AU" dirty="0" smtClean="0"/>
              <a:t> and </a:t>
            </a:r>
            <a:r>
              <a:rPr lang="en-AU" i="1" dirty="0" smtClean="0"/>
              <a:t>PLATO</a:t>
            </a:r>
            <a:r>
              <a:rPr lang="en-AU" dirty="0" smtClean="0"/>
              <a:t>, 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82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bison-ti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144000" cy="2941638"/>
          </a:xfrm>
        </p:spPr>
      </p:pic>
      <p:pic>
        <p:nvPicPr>
          <p:cNvPr id="36867" name="Picture 7" descr="bison-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4076700"/>
            <a:ext cx="5251450" cy="2625725"/>
          </a:xfrm>
        </p:spPr>
      </p:pic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457200" y="5105400"/>
            <a:ext cx="268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BiSON</a:t>
            </a:r>
            <a:r>
              <a:rPr lang="en-US" dirty="0"/>
              <a:t> (Birmingham Solar</a:t>
            </a:r>
          </a:p>
          <a:p>
            <a:r>
              <a:rPr lang="en-US" dirty="0"/>
              <a:t>Oscillations Network)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3200" dirty="0"/>
              <a:t>5</a:t>
            </a:r>
            <a:r>
              <a:rPr lang="en-US" sz="3200" dirty="0" smtClean="0"/>
              <a:t>-minute </a:t>
            </a:r>
            <a:r>
              <a:rPr lang="en-US" sz="3200" dirty="0"/>
              <a:t>o</a:t>
            </a:r>
            <a:r>
              <a:rPr lang="en-US" sz="3200" dirty="0" smtClean="0"/>
              <a:t>scillations in the Sun </a:t>
            </a:r>
            <a:br>
              <a:rPr lang="en-US" sz="3200" dirty="0" smtClean="0"/>
            </a:br>
            <a:r>
              <a:rPr lang="en-US" sz="2800" dirty="0" smtClean="0"/>
              <a:t>(Doppler shift)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76664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31408</TotalTime>
  <Words>1447</Words>
  <Application>Microsoft Office PowerPoint</Application>
  <PresentationFormat>On-screen Show (4:3)</PresentationFormat>
  <Paragraphs>342</Paragraphs>
  <Slides>85</Slides>
  <Notes>5</Notes>
  <HiddenSlides>4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Calibri</vt:lpstr>
      <vt:lpstr>Helvetica</vt:lpstr>
      <vt:lpstr>Symbol</vt:lpstr>
      <vt:lpstr>Times New Roman</vt:lpstr>
      <vt:lpstr>Times New Roman Bold</vt:lpstr>
      <vt:lpstr>Wingdings</vt:lpstr>
      <vt:lpstr>Default Design</vt:lpstr>
      <vt:lpstr>A golden age of asteroseismology with Kepler</vt:lpstr>
      <vt:lpstr>Oscillating stars in the HR diagram</vt:lpstr>
      <vt:lpstr>The aims of asteroseismology:</vt:lpstr>
      <vt:lpstr>5-minute oscillations in the Sun  (Doppler shift)</vt:lpstr>
      <vt:lpstr>Convection at the surface of the Sun</vt:lpstr>
      <vt:lpstr>PowerPoint Presentation</vt:lpstr>
      <vt:lpstr>PowerPoint Presentation</vt:lpstr>
      <vt:lpstr>PowerPoint Presentation</vt:lpstr>
      <vt:lpstr>5-minute oscillations in the Sun  (Doppler shift)</vt:lpstr>
      <vt:lpstr>Fourier power spectrum of solar velocities:</vt:lpstr>
      <vt:lpstr>Building up to the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 of Kepler?</vt:lpstr>
      <vt:lpstr>PowerPoint Presentation</vt:lpstr>
      <vt:lpstr>K2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closer look at the frequency spectra...</vt:lpstr>
      <vt:lpstr>Fourier power spectrum of solar velocities: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</vt:lpstr>
      <vt:lpstr>PowerPoint Presentation</vt:lpstr>
      <vt:lpstr>TESS: 2017-2019+</vt:lpstr>
      <vt:lpstr>PLATO: 2024-2030+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bedding</dc:creator>
  <cp:lastModifiedBy>Tim Bedding</cp:lastModifiedBy>
  <cp:revision>862</cp:revision>
  <cp:lastPrinted>1601-01-01T00:00:00Z</cp:lastPrinted>
  <dcterms:created xsi:type="dcterms:W3CDTF">1601-01-01T00:00:00Z</dcterms:created>
  <dcterms:modified xsi:type="dcterms:W3CDTF">2016-08-08T08:11:13Z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