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51"/>
  </p:notesMasterIdLst>
  <p:handoutMasterIdLst>
    <p:handoutMasterId r:id="rId52"/>
  </p:handoutMasterIdLst>
  <p:sldIdLst>
    <p:sldId id="256" r:id="rId2"/>
    <p:sldId id="323" r:id="rId3"/>
    <p:sldId id="335" r:id="rId4"/>
    <p:sldId id="585" r:id="rId5"/>
    <p:sldId id="459" r:id="rId6"/>
    <p:sldId id="461" r:id="rId7"/>
    <p:sldId id="371" r:id="rId8"/>
    <p:sldId id="446" r:id="rId9"/>
    <p:sldId id="599" r:id="rId10"/>
    <p:sldId id="503" r:id="rId11"/>
    <p:sldId id="372" r:id="rId12"/>
    <p:sldId id="373" r:id="rId13"/>
    <p:sldId id="505" r:id="rId14"/>
    <p:sldId id="475" r:id="rId15"/>
    <p:sldId id="499" r:id="rId16"/>
    <p:sldId id="377" r:id="rId17"/>
    <p:sldId id="378" r:id="rId18"/>
    <p:sldId id="596" r:id="rId19"/>
    <p:sldId id="605" r:id="rId20"/>
    <p:sldId id="502" r:id="rId21"/>
    <p:sldId id="383" r:id="rId22"/>
    <p:sldId id="500" r:id="rId23"/>
    <p:sldId id="409" r:id="rId24"/>
    <p:sldId id="405" r:id="rId25"/>
    <p:sldId id="534" r:id="rId26"/>
    <p:sldId id="587" r:id="rId27"/>
    <p:sldId id="363" r:id="rId28"/>
    <p:sldId id="364" r:id="rId29"/>
    <p:sldId id="597" r:id="rId30"/>
    <p:sldId id="555" r:id="rId31"/>
    <p:sldId id="607" r:id="rId32"/>
    <p:sldId id="606" r:id="rId33"/>
    <p:sldId id="556" r:id="rId34"/>
    <p:sldId id="463" r:id="rId35"/>
    <p:sldId id="610" r:id="rId36"/>
    <p:sldId id="608" r:id="rId37"/>
    <p:sldId id="595" r:id="rId38"/>
    <p:sldId id="541" r:id="rId39"/>
    <p:sldId id="542" r:id="rId40"/>
    <p:sldId id="557" r:id="rId41"/>
    <p:sldId id="581" r:id="rId42"/>
    <p:sldId id="582" r:id="rId43"/>
    <p:sldId id="583" r:id="rId44"/>
    <p:sldId id="558" r:id="rId45"/>
    <p:sldId id="559" r:id="rId46"/>
    <p:sldId id="562" r:id="rId47"/>
    <p:sldId id="584" r:id="rId48"/>
    <p:sldId id="589" r:id="rId49"/>
    <p:sldId id="590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83" autoAdjust="0"/>
    <p:restoredTop sz="85739" autoAdjust="0"/>
  </p:normalViewPr>
  <p:slideViewPr>
    <p:cSldViewPr snapToGrid="0" snapToObjects="1">
      <p:cViewPr>
        <p:scale>
          <a:sx n="125" d="100"/>
          <a:sy n="125" d="100"/>
        </p:scale>
        <p:origin x="-360" y="16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36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918B0-A9C4-B844-BE19-63ED4CDCE8E2}" type="datetimeFigureOut">
              <a:rPr lang="en-US" smtClean="0"/>
              <a:t>8/26/16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A63AF-8B15-2A4A-872F-FD38CDDF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4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0C960-1814-DB42-AEC3-67DF976FF271}" type="datetimeFigureOut">
              <a:rPr lang="en-US" smtClean="0"/>
              <a:t>8/26/16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CC967-91C3-3545-930B-4477F93F5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029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CC967-91C3-3545-930B-4477F93F5A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0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ACB3E-5018-174D-8766-D3F0702C7E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67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ACB3E-5018-174D-8766-D3F0702C7ED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13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CC967-91C3-3545-930B-4477F93F5A5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0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CC967-91C3-3545-930B-4477F93F5A5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39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5x more transparent than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CC967-91C3-3545-930B-4477F93F5A5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5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2CDE-9FB5-964F-8C8E-78DBD63D9933}" type="datetime1">
              <a:rPr lang="en-US" smtClean="0"/>
              <a:t>8/26/16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FFD3-C8D5-2F46-9A24-16707C2BBFCA}" type="datetime1">
              <a:rPr lang="en-US" smtClean="0"/>
              <a:t>8/26/16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E9B2-E3E8-6C4E-8966-2FE35C1262FC}" type="datetime1">
              <a:rPr lang="en-US" smtClean="0"/>
              <a:t>8/26/16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9FB81-9323-A94E-8ECB-095D778E6456}" type="datetime1">
              <a:rPr lang="en-US" smtClean="0"/>
              <a:t>8/26/16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21C88-582E-954D-8A4F-47C7FEC7E973}" type="datetime1">
              <a:rPr lang="en-US" smtClean="0"/>
              <a:t>8/26/16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158F3-ABB3-7641-9A18-6243E3DF5BAF}" type="datetime1">
              <a:rPr lang="en-US" smtClean="0"/>
              <a:t>8/26/16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496D-0363-724F-87DB-56CD58CCBF53}" type="datetime1">
              <a:rPr lang="en-US" smtClean="0"/>
              <a:t>8/26/16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6506-2A8E-8345-B9AE-4208BAF0968C}" type="datetime1">
              <a:rPr lang="en-US" smtClean="0"/>
              <a:t>8/26/16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6B28-DFFE-AC43-AB76-2843CE7B7317}" type="datetime1">
              <a:rPr lang="en-US" smtClean="0"/>
              <a:t>8/26/16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08CD-9DAD-A44D-8D40-5ECCCA0D0F42}" type="datetime1">
              <a:rPr lang="en-US" smtClean="0"/>
              <a:t>8/26/16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C17F-C684-3E4A-A654-3C494972A650}" type="datetime1">
              <a:rPr lang="en-US" smtClean="0"/>
              <a:t>8/26/16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7837F7F-7E74-6A4F-BB87-33D8369B32FB}" type="datetime1">
              <a:rPr lang="en-US" smtClean="0"/>
              <a:t>8/26/16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6270" y="6492875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fld id="{23C1EFFE-43D2-AC47-A5B3-94593D5B76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1.wdp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Relationship Id="rId3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Relationship Id="rId3" Type="http://schemas.openxmlformats.org/officeDocument/2006/relationships/image" Target="../media/image7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90" y="-43076"/>
            <a:ext cx="10261600" cy="6901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870" y="1109940"/>
            <a:ext cx="7772400" cy="1780108"/>
          </a:xfrm>
        </p:spPr>
        <p:txBody>
          <a:bodyPr>
            <a:normAutofit/>
          </a:bodyPr>
          <a:lstStyle/>
          <a:p>
            <a:r>
              <a:rPr lang="en-US" sz="2800" dirty="0" err="1"/>
              <a:t>eV</a:t>
            </a:r>
            <a:r>
              <a:rPr lang="en-US" sz="2800" dirty="0"/>
              <a:t>-scale Sterile Neutrinos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000" dirty="0" smtClean="0"/>
              <a:t>at </a:t>
            </a:r>
            <a:r>
              <a:rPr lang="en-US" sz="2000" dirty="0"/>
              <a:t>the </a:t>
            </a:r>
            <a:r>
              <a:rPr lang="en-US" sz="2800" dirty="0" err="1"/>
              <a:t>IceCube</a:t>
            </a:r>
            <a:r>
              <a:rPr lang="en-US" sz="2800" dirty="0"/>
              <a:t> experiment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80149"/>
            <a:ext cx="6400800" cy="14732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BEN JONES, UNIVERSITY OF TEXAS AT ARLINGTON</a:t>
            </a:r>
          </a:p>
          <a:p>
            <a:endParaRPr lang="en-US" b="1" dirty="0" smtClean="0">
              <a:solidFill>
                <a:schemeClr val="tx2"/>
              </a:solidFill>
            </a:endParaRPr>
          </a:p>
          <a:p>
            <a:endParaRPr lang="en-US" b="1" dirty="0">
              <a:solidFill>
                <a:schemeClr val="tx2"/>
              </a:solidFill>
            </a:endParaRPr>
          </a:p>
          <a:p>
            <a:endParaRPr lang="en-US" b="1" dirty="0" smtClean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9090" y="5547447"/>
            <a:ext cx="3264890" cy="1234353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374" y="5825270"/>
            <a:ext cx="4111625" cy="83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27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7401" y="0"/>
            <a:ext cx="11129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4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29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47828"/>
            <a:ext cx="8229600" cy="1252728"/>
          </a:xfrm>
        </p:spPr>
        <p:txBody>
          <a:bodyPr/>
          <a:lstStyle/>
          <a:p>
            <a:r>
              <a:rPr lang="en-US" dirty="0" smtClean="0"/>
              <a:t>Digital Optical Modules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" y="2428875"/>
            <a:ext cx="4488707" cy="406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4905" y="2428875"/>
            <a:ext cx="4131360" cy="4064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999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64159" y="338328"/>
            <a:ext cx="6900729" cy="1252728"/>
          </a:xfrm>
        </p:spPr>
        <p:txBody>
          <a:bodyPr>
            <a:noAutofit/>
          </a:bodyPr>
          <a:lstStyle/>
          <a:p>
            <a:r>
              <a:rPr lang="en-US" sz="4000" dirty="0" smtClean="0"/>
              <a:t>Astrophysical Neutrinos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49" y="3097145"/>
            <a:ext cx="6215982" cy="2932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4524" y="3108354"/>
            <a:ext cx="1538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“Bert”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84818" y="3108354"/>
            <a:ext cx="1229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“Ernie”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099" y="5492666"/>
            <a:ext cx="2827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>
                <a:solidFill>
                  <a:srgbClr val="660066"/>
                </a:solidFill>
              </a:rPr>
              <a:t>Phys.Rev.Lett. 113 (2014) 101101</a:t>
            </a:r>
            <a:r>
              <a:rPr lang="hu-HU" sz="1400" dirty="0">
                <a:solidFill>
                  <a:srgbClr val="660066"/>
                </a:solidFill>
              </a:rPr>
              <a:t> 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76270" y="6174582"/>
            <a:ext cx="1161826" cy="365125"/>
          </a:xfrm>
        </p:spPr>
        <p:txBody>
          <a:bodyPr/>
          <a:lstStyle/>
          <a:p>
            <a:fld id="{23C1EFFE-43D2-AC47-A5B3-94593D5B7696}" type="slidenum">
              <a:rPr lang="en-US" smtClean="0"/>
              <a:t>14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1099" y="3049520"/>
            <a:ext cx="25717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IceCube</a:t>
            </a:r>
            <a:r>
              <a:rPr lang="en-US" sz="1600" dirty="0" smtClean="0"/>
              <a:t> observed the flux of ultra-high-energy astrophysical neutrinos in 2013</a:t>
            </a:r>
          </a:p>
          <a:p>
            <a:endParaRPr lang="en-US" sz="1600" dirty="0"/>
          </a:p>
          <a:p>
            <a:r>
              <a:rPr lang="en-US" sz="1600" dirty="0" smtClean="0"/>
              <a:t>At present there are 54 astrophysical neutrino candidates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223" y="1967707"/>
            <a:ext cx="1136151" cy="10818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865" y="1967706"/>
            <a:ext cx="1326953" cy="10818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1926" y="5646555"/>
            <a:ext cx="1697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1.0 </a:t>
            </a:r>
            <a:r>
              <a:rPr lang="en-US" dirty="0" err="1" smtClean="0">
                <a:solidFill>
                  <a:schemeClr val="bg1"/>
                </a:solidFill>
              </a:rPr>
              <a:t>PeV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65836" y="5646549"/>
            <a:ext cx="1697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1.1 </a:t>
            </a:r>
            <a:r>
              <a:rPr lang="en-US" dirty="0" err="1" smtClean="0">
                <a:solidFill>
                  <a:schemeClr val="bg1"/>
                </a:solidFill>
              </a:rPr>
              <a:t>PeV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21594" y="6029211"/>
            <a:ext cx="8042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These are HESE (High </a:t>
            </a:r>
            <a:r>
              <a:rPr lang="en-US" b="1" dirty="0"/>
              <a:t>E</a:t>
            </a:r>
            <a:r>
              <a:rPr lang="en-US" b="1" dirty="0" smtClean="0"/>
              <a:t>nergy </a:t>
            </a:r>
            <a:r>
              <a:rPr lang="en-US" b="1" dirty="0"/>
              <a:t>S</a:t>
            </a:r>
            <a:r>
              <a:rPr lang="en-US" b="1" dirty="0" smtClean="0"/>
              <a:t>tarting Event) cascades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022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367866" y="385403"/>
            <a:ext cx="3395133" cy="319599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377" y="385403"/>
            <a:ext cx="4216400" cy="990600"/>
          </a:xfrm>
        </p:spPr>
        <p:txBody>
          <a:bodyPr>
            <a:noAutofit/>
          </a:bodyPr>
          <a:lstStyle/>
          <a:p>
            <a:r>
              <a:rPr lang="en-US" sz="4000" dirty="0" err="1" smtClean="0"/>
              <a:t>ν</a:t>
            </a:r>
            <a:r>
              <a:rPr lang="en-US" sz="4000" baseline="-25000" dirty="0" err="1" smtClean="0"/>
              <a:t>μ</a:t>
            </a:r>
            <a:r>
              <a:rPr lang="en-US" sz="4000" dirty="0" smtClean="0"/>
              <a:t> detection in </a:t>
            </a:r>
            <a:r>
              <a:rPr lang="en-US" sz="4000" dirty="0" err="1" smtClean="0"/>
              <a:t>IceCube</a:t>
            </a:r>
            <a:endParaRPr lang="en-US" sz="4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869267"/>
            <a:ext cx="4576498" cy="298873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7705089" y="3993444"/>
            <a:ext cx="0" cy="19191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705089" y="4289777"/>
            <a:ext cx="67733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51617" y="3993444"/>
            <a:ext cx="1989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IceCube</a:t>
            </a:r>
            <a:r>
              <a:rPr lang="en-US" sz="1400" dirty="0" smtClean="0">
                <a:solidFill>
                  <a:srgbClr val="FF0000"/>
                </a:solidFill>
              </a:rPr>
              <a:t> events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786" y="1721176"/>
            <a:ext cx="4476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Simulated 4TeV </a:t>
            </a:r>
            <a:r>
              <a:rPr lang="en-US" dirty="0" err="1" smtClean="0">
                <a:solidFill>
                  <a:schemeClr val="bg1"/>
                </a:solidFill>
              </a:rPr>
              <a:t>muon</a:t>
            </a:r>
            <a:r>
              <a:rPr lang="en-US" dirty="0" smtClean="0">
                <a:solidFill>
                  <a:schemeClr val="bg1"/>
                </a:solidFill>
              </a:rPr>
              <a:t> event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146825" y="1331847"/>
            <a:ext cx="1560040" cy="1560041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975684" y="385403"/>
            <a:ext cx="843517" cy="2168327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n 16"/>
          <p:cNvSpPr/>
          <p:nvPr/>
        </p:nvSpPr>
        <p:spPr>
          <a:xfrm>
            <a:off x="6819201" y="2725941"/>
            <a:ext cx="215618" cy="170215"/>
          </a:xfrm>
          <a:prstGeom prst="can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036523" y="2103078"/>
            <a:ext cx="1129367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E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arth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769954" y="2448213"/>
            <a:ext cx="222920" cy="59978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Explosion 1 25"/>
          <p:cNvSpPr/>
          <p:nvPr/>
        </p:nvSpPr>
        <p:spPr>
          <a:xfrm>
            <a:off x="6722269" y="2452635"/>
            <a:ext cx="192696" cy="123697"/>
          </a:xfrm>
          <a:prstGeom prst="irregularSeal1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206006" y="2832983"/>
            <a:ext cx="3117621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+mj-lt"/>
              </a:rPr>
              <a:t>Detected </a:t>
            </a:r>
            <a:r>
              <a:rPr lang="en-US" sz="1400" dirty="0" err="1" smtClean="0">
                <a:solidFill>
                  <a:srgbClr val="FF6600"/>
                </a:solidFill>
                <a:latin typeface="+mj-lt"/>
              </a:rPr>
              <a:t>muon</a:t>
            </a:r>
            <a:r>
              <a:rPr lang="en-US" sz="1400" dirty="0" smtClean="0">
                <a:solidFill>
                  <a:srgbClr val="FF6600"/>
                </a:solidFill>
                <a:latin typeface="+mj-lt"/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8D21-3027-E542-AA09-9684A4B1B3D6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22997" y="3427892"/>
            <a:ext cx="4865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i="1" dirty="0">
              <a:solidFill>
                <a:srgbClr val="758085"/>
              </a:solidFill>
            </a:endParaRPr>
          </a:p>
          <a:p>
            <a:r>
              <a:rPr lang="en-US" sz="1400" i="1" dirty="0" smtClean="0">
                <a:solidFill>
                  <a:srgbClr val="758085"/>
                </a:solidFill>
              </a:rPr>
              <a:t>(</a:t>
            </a:r>
            <a:r>
              <a:rPr lang="en-US" sz="1400" i="1" dirty="0" err="1" smtClean="0">
                <a:solidFill>
                  <a:srgbClr val="758085"/>
                </a:solidFill>
              </a:rPr>
              <a:t>Muon</a:t>
            </a:r>
            <a:r>
              <a:rPr lang="en-US" sz="1400" i="1" dirty="0" smtClean="0">
                <a:solidFill>
                  <a:srgbClr val="758085"/>
                </a:solidFill>
              </a:rPr>
              <a:t> </a:t>
            </a:r>
            <a:r>
              <a:rPr lang="en-US" sz="1400" i="1" dirty="0" err="1" smtClean="0">
                <a:solidFill>
                  <a:srgbClr val="758085"/>
                </a:solidFill>
              </a:rPr>
              <a:t>enegry</a:t>
            </a:r>
            <a:r>
              <a:rPr lang="en-US" sz="1400" i="1" dirty="0" smtClean="0">
                <a:solidFill>
                  <a:srgbClr val="758085"/>
                </a:solidFill>
              </a:rPr>
              <a:t> losses are stochastic in this energy regime)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2" y="1738809"/>
            <a:ext cx="4655050" cy="51019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363" y="1863480"/>
            <a:ext cx="421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Highest energy </a:t>
            </a:r>
            <a:r>
              <a:rPr lang="en-US" b="1" i="1" dirty="0" err="1" smtClean="0"/>
              <a:t>muon</a:t>
            </a:r>
            <a:r>
              <a:rPr lang="en-US" b="1" i="1" dirty="0" smtClean="0"/>
              <a:t> neutrino,</a:t>
            </a:r>
          </a:p>
          <a:p>
            <a:pPr algn="ctr"/>
            <a:r>
              <a:rPr lang="en-US" b="1" i="1" dirty="0" smtClean="0"/>
              <a:t>~2.6 </a:t>
            </a:r>
            <a:r>
              <a:rPr lang="en-US" b="1" i="1" dirty="0" err="1" smtClean="0"/>
              <a:t>PeV</a:t>
            </a:r>
            <a:r>
              <a:rPr lang="en-US" b="1" i="1" dirty="0" smtClean="0"/>
              <a:t> in  detector</a:t>
            </a:r>
            <a:endParaRPr lang="en-US" b="1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6146278" y="693180"/>
            <a:ext cx="3117621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  <a:latin typeface="+mj-lt"/>
              </a:rPr>
              <a:t>Astro</a:t>
            </a:r>
            <a:r>
              <a:rPr lang="en-US" sz="1400" dirty="0" smtClean="0">
                <a:solidFill>
                  <a:srgbClr val="0000FF"/>
                </a:solidFill>
                <a:latin typeface="+mj-lt"/>
              </a:rPr>
              <a:t> Neutrino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2363" y="2576332"/>
            <a:ext cx="421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 &gt; 100 times LHC beam energy)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1192307"/>
            <a:ext cx="7721600" cy="56656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27200" y="1450786"/>
            <a:ext cx="4495800" cy="4547622"/>
          </a:xfrm>
          <a:prstGeom prst="rect">
            <a:avLst/>
          </a:prstGeom>
          <a:solidFill>
            <a:schemeClr val="bg1">
              <a:lumMod val="50000"/>
              <a:alpha val="7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223000" y="2921000"/>
            <a:ext cx="1219200" cy="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23000" y="2921000"/>
            <a:ext cx="292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Mostly Muppets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(astrophysical)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263769" y="0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The Muppet </a:t>
            </a:r>
            <a:r>
              <a:rPr lang="en-US" dirty="0" err="1" smtClean="0"/>
              <a:t>Muons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16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69546" y="1143009"/>
            <a:ext cx="2723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b="1" dirty="0">
                <a:solidFill>
                  <a:srgbClr val="660066"/>
                </a:solidFill>
              </a:rPr>
              <a:t>Phys.Rev.Lett. 115 (2015) 8, 081102</a:t>
            </a:r>
            <a:r>
              <a:rPr lang="hu-HU" sz="1400" dirty="0">
                <a:solidFill>
                  <a:srgbClr val="660066"/>
                </a:solidFill>
              </a:rPr>
              <a:t> </a:t>
            </a:r>
            <a:endParaRPr lang="en-US" sz="1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1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1192307"/>
            <a:ext cx="7721600" cy="56656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23000" y="2717800"/>
            <a:ext cx="2006600" cy="3251200"/>
          </a:xfrm>
          <a:prstGeom prst="rect">
            <a:avLst/>
          </a:prstGeom>
          <a:solidFill>
            <a:schemeClr val="bg1">
              <a:lumMod val="50000"/>
              <a:alpha val="7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223000" y="2921000"/>
            <a:ext cx="1219200" cy="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6223000" y="2717800"/>
            <a:ext cx="0" cy="3251200"/>
          </a:xfrm>
          <a:prstGeom prst="line">
            <a:avLst/>
          </a:prstGeom>
          <a:ln w="38100" cmpd="sng"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091545" y="5094069"/>
            <a:ext cx="1131455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02000" y="5135883"/>
            <a:ext cx="292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Mostly Not Muppets</a:t>
            </a:r>
          </a:p>
          <a:p>
            <a:pPr algn="r"/>
            <a:r>
              <a:rPr lang="en-US" b="1" dirty="0" smtClean="0">
                <a:solidFill>
                  <a:srgbClr val="FF0000"/>
                </a:solidFill>
              </a:rPr>
              <a:t>(atmospheric)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799612" y="40157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The Non-Muppet </a:t>
            </a:r>
            <a:r>
              <a:rPr lang="en-US" dirty="0" err="1" smtClean="0"/>
              <a:t>Muons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38875" y="2921000"/>
            <a:ext cx="292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Mostly Muppets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(astrophysical)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92145" y="6492875"/>
            <a:ext cx="1161826" cy="365125"/>
          </a:xfrm>
        </p:spPr>
        <p:txBody>
          <a:bodyPr/>
          <a:lstStyle/>
          <a:p>
            <a:fld id="{23C1EFFE-43D2-AC47-A5B3-94593D5B7696}" type="slidenum">
              <a:rPr lang="en-US" smtClean="0"/>
              <a:t>17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769546" y="1143009"/>
            <a:ext cx="2723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b="1" dirty="0">
                <a:solidFill>
                  <a:srgbClr val="660066"/>
                </a:solidFill>
              </a:rPr>
              <a:t>Phys.Rev.Lett. 115 (2015) 8, 081102</a:t>
            </a:r>
            <a:r>
              <a:rPr lang="hu-HU" sz="1400" dirty="0">
                <a:solidFill>
                  <a:srgbClr val="660066"/>
                </a:solidFill>
              </a:rPr>
              <a:t> </a:t>
            </a:r>
            <a:endParaRPr lang="en-US" sz="1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61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1192307"/>
            <a:ext cx="7721600" cy="566569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223000" y="2921000"/>
            <a:ext cx="12192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23000" y="2921000"/>
            <a:ext cx="292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Dominantly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astrophysical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223000" y="2717800"/>
            <a:ext cx="0" cy="3251200"/>
          </a:xfrm>
          <a:prstGeom prst="line">
            <a:avLst/>
          </a:prstGeom>
          <a:ln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091545" y="5348069"/>
            <a:ext cx="113145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02000" y="5322669"/>
            <a:ext cx="292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Dominantly 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atmospheric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400" y="4700476"/>
            <a:ext cx="1397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Sensitive to standard oscillations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20685" y="1504462"/>
            <a:ext cx="6019800" cy="4464538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31799" y="4573476"/>
            <a:ext cx="18034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35200" y="4326017"/>
            <a:ext cx="599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00"/>
                </a:solidFill>
              </a:rPr>
              <a:t>Osc</a:t>
            </a:r>
            <a:r>
              <a:rPr lang="en-US" sz="2000" b="1" dirty="0" smtClean="0">
                <a:solidFill>
                  <a:srgbClr val="000000"/>
                </a:solidFill>
              </a:rPr>
              <a:t>. length for standard neutrinos &gt;&gt; Earth diameter except at very lowest energies</a:t>
            </a:r>
          </a:p>
          <a:p>
            <a:pPr algn="ctr"/>
            <a:endParaRPr lang="en-US" sz="2000" b="1" dirty="0">
              <a:solidFill>
                <a:srgbClr val="00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Energy is too low for resonance, oscillations are vacuum-like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6490" y="3000349"/>
            <a:ext cx="2410110" cy="13953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59306"/>
          <a:stretch/>
        </p:blipFill>
        <p:spPr>
          <a:xfrm>
            <a:off x="3145692" y="2203450"/>
            <a:ext cx="4664808" cy="1028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7720" y="1892732"/>
            <a:ext cx="1758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Higher energy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7720" y="3146475"/>
            <a:ext cx="1916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Lower energy</a:t>
            </a:r>
            <a:endParaRPr lang="en-US" dirty="0">
              <a:solidFill>
                <a:srgbClr val="660066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223476" y="1504462"/>
            <a:ext cx="0" cy="44645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2"/>
          <p:cNvSpPr txBox="1">
            <a:spLocks/>
          </p:cNvSpPr>
          <p:nvPr/>
        </p:nvSpPr>
        <p:spPr>
          <a:xfrm>
            <a:off x="547077" y="40157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Standard oscillations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18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769546" y="1143009"/>
            <a:ext cx="2723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b="1" dirty="0">
                <a:solidFill>
                  <a:srgbClr val="660066"/>
                </a:solidFill>
              </a:rPr>
              <a:t>Phys.Rev.Lett. 115 (2015) 8, 081102</a:t>
            </a:r>
            <a:r>
              <a:rPr lang="hu-HU" sz="1400" dirty="0">
                <a:solidFill>
                  <a:srgbClr val="660066"/>
                </a:solidFill>
              </a:rPr>
              <a:t> </a:t>
            </a:r>
            <a:endParaRPr lang="en-US" sz="1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41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76270" y="5524500"/>
            <a:ext cx="1161826" cy="365125"/>
          </a:xfrm>
        </p:spPr>
        <p:txBody>
          <a:bodyPr/>
          <a:lstStyle/>
          <a:p>
            <a:fld id="{23C1EFFE-43D2-AC47-A5B3-94593D5B7696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547077" y="214782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/>
              <a:t>See talk by Philipp Eller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0325"/>
            <a:ext cx="4595520" cy="3444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547" y="2349500"/>
            <a:ext cx="4204477" cy="3695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30798" y="6045200"/>
            <a:ext cx="523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Standard oscillations at </a:t>
            </a:r>
            <a:r>
              <a:rPr lang="en-US" b="1" dirty="0" err="1" smtClean="0"/>
              <a:t>IceCube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06673" y="6045200"/>
            <a:ext cx="523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Low energy sterile search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7098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Data, pre-</a:t>
            </a:r>
            <a:r>
              <a:rPr lang="en-US" dirty="0" err="1" smtClean="0"/>
              <a:t>IceCube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3865"/>
            <a:ext cx="4622801" cy="4114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1899" y="2539999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Appearance only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283" y="2811600"/>
            <a:ext cx="4277784" cy="39277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98534" y="2539999"/>
            <a:ext cx="3488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Appearance and disappearance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998133"/>
            <a:ext cx="2319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Kopp et al:</a:t>
            </a:r>
          </a:p>
          <a:p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2283215"/>
            <a:ext cx="2769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0066"/>
                </a:solidFill>
              </a:rPr>
              <a:t>JHEP 1305 (2013) 050</a:t>
            </a:r>
            <a:r>
              <a:rPr lang="en-US" sz="1400" dirty="0">
                <a:solidFill>
                  <a:srgbClr val="660066"/>
                </a:solidFill>
              </a:rPr>
              <a:t> 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94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is the MSW resonance?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0200"/>
            <a:ext cx="4343234" cy="398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00" y="2198468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Island allowed by both appearance and disappearance </a:t>
            </a:r>
            <a:r>
              <a:rPr lang="en-US" b="1" dirty="0" err="1" smtClean="0"/>
              <a:t>expts</a:t>
            </a:r>
            <a:r>
              <a:rPr lang="en-US" b="1" dirty="0" smtClean="0"/>
              <a:t> is around Δm</a:t>
            </a:r>
            <a:r>
              <a:rPr lang="en-US" b="1" baseline="30000" dirty="0" smtClean="0"/>
              <a:t>2</a:t>
            </a:r>
            <a:r>
              <a:rPr lang="en-US" b="1" dirty="0" smtClean="0"/>
              <a:t> = 1eV2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13400" y="2553422"/>
            <a:ext cx="307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MSW resonance occurs at:</a:t>
            </a:r>
            <a:endParaRPr lang="en-US" b="1" dirty="0"/>
          </a:p>
        </p:txBody>
      </p:sp>
      <p:sp>
        <p:nvSpPr>
          <p:cNvPr id="8" name="Oval 7"/>
          <p:cNvSpPr/>
          <p:nvPr/>
        </p:nvSpPr>
        <p:spPr>
          <a:xfrm>
            <a:off x="1676400" y="4292600"/>
            <a:ext cx="1066800" cy="711200"/>
          </a:xfrm>
          <a:prstGeom prst="ellipse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34000" y="4732010"/>
            <a:ext cx="3581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For Δm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=1 eV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and Earth matter density:</a:t>
            </a:r>
          </a:p>
          <a:p>
            <a:endParaRPr lang="en-US" sz="2800" dirty="0" smtClean="0"/>
          </a:p>
          <a:p>
            <a:r>
              <a:rPr lang="en-US" sz="2800" dirty="0" smtClean="0"/>
              <a:t>  </a:t>
            </a:r>
            <a:r>
              <a:rPr lang="en-US" sz="2800" dirty="0" err="1" smtClean="0"/>
              <a:t>E</a:t>
            </a:r>
            <a:r>
              <a:rPr lang="en-US" sz="2800" baseline="-25000" dirty="0" err="1" smtClean="0"/>
              <a:t>crit</a:t>
            </a:r>
            <a:r>
              <a:rPr lang="en-US" sz="2800" dirty="0" smtClean="0"/>
              <a:t> = 3 </a:t>
            </a:r>
            <a:r>
              <a:rPr lang="en-US" sz="2800" dirty="0" err="1" smtClean="0"/>
              <a:t>TeV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 rot="5400000">
            <a:off x="3112265" y="4341604"/>
            <a:ext cx="2769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660066"/>
                </a:solidFill>
              </a:rPr>
              <a:t>ADD REFERENCES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20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350" y="3110635"/>
            <a:ext cx="3219450" cy="10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2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0157"/>
            <a:ext cx="8229600" cy="1252728"/>
          </a:xfrm>
        </p:spPr>
        <p:txBody>
          <a:bodyPr/>
          <a:lstStyle/>
          <a:p>
            <a:r>
              <a:rPr lang="en-US" dirty="0" smtClean="0"/>
              <a:t>Resonance energy: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1192307"/>
            <a:ext cx="7721600" cy="5665694"/>
          </a:xfrm>
          <a:prstGeom prst="rect">
            <a:avLst/>
          </a:prstGeom>
        </p:spPr>
      </p:pic>
      <p:sp>
        <p:nvSpPr>
          <p:cNvPr id="31" name="Up Arrow 30"/>
          <p:cNvSpPr/>
          <p:nvPr/>
        </p:nvSpPr>
        <p:spPr>
          <a:xfrm>
            <a:off x="3387972" y="2438400"/>
            <a:ext cx="787400" cy="2235200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813544" y="4851400"/>
            <a:ext cx="187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Right here – big stats in sample!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21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69546" y="1143009"/>
            <a:ext cx="2723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b="1" dirty="0">
                <a:solidFill>
                  <a:srgbClr val="660066"/>
                </a:solidFill>
              </a:rPr>
              <a:t>Phys.Rev.Lett. 115 (2015) 8, 081102</a:t>
            </a:r>
            <a:r>
              <a:rPr lang="hu-HU" sz="1400" dirty="0">
                <a:solidFill>
                  <a:srgbClr val="660066"/>
                </a:solidFill>
              </a:rPr>
              <a:t> </a:t>
            </a:r>
            <a:endParaRPr lang="en-US" sz="1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0157"/>
            <a:ext cx="8229600" cy="1252728"/>
          </a:xfrm>
        </p:spPr>
        <p:txBody>
          <a:bodyPr/>
          <a:lstStyle/>
          <a:p>
            <a:r>
              <a:rPr lang="en-US" dirty="0" smtClean="0"/>
              <a:t>Resonance energy: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1192307"/>
            <a:ext cx="7721600" cy="5665694"/>
          </a:xfrm>
          <a:prstGeom prst="rect">
            <a:avLst/>
          </a:prstGeom>
        </p:spPr>
      </p:pic>
      <p:sp>
        <p:nvSpPr>
          <p:cNvPr id="31" name="Up Arrow 30"/>
          <p:cNvSpPr/>
          <p:nvPr/>
        </p:nvSpPr>
        <p:spPr>
          <a:xfrm>
            <a:off x="3387972" y="2438400"/>
            <a:ext cx="787400" cy="2235200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813544" y="4851400"/>
            <a:ext cx="187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Right here – big stats in sample!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 descr="DomEff09Throug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r="19543"/>
          <a:stretch/>
        </p:blipFill>
        <p:spPr>
          <a:xfrm>
            <a:off x="1759191" y="40157"/>
            <a:ext cx="5867905" cy="6850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3158" y="269860"/>
            <a:ext cx="4211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Example 4 </a:t>
            </a:r>
            <a:r>
              <a:rPr lang="en-US" dirty="0" err="1" smtClean="0">
                <a:solidFill>
                  <a:schemeClr val="bg1"/>
                </a:solidFill>
              </a:rPr>
              <a:t>TeV</a:t>
            </a:r>
            <a:r>
              <a:rPr lang="en-US" dirty="0" smtClean="0">
                <a:solidFill>
                  <a:schemeClr val="bg1"/>
                </a:solidFill>
              </a:rPr>
              <a:t> up-going </a:t>
            </a:r>
            <a:r>
              <a:rPr lang="en-US" dirty="0" err="1" smtClean="0">
                <a:solidFill>
                  <a:schemeClr val="bg1"/>
                </a:solidFill>
              </a:rPr>
              <a:t>muon</a:t>
            </a:r>
            <a:r>
              <a:rPr lang="en-US" dirty="0" smtClean="0">
                <a:solidFill>
                  <a:schemeClr val="bg1"/>
                </a:solidFill>
              </a:rPr>
              <a:t> event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239" y="78152"/>
            <a:ext cx="4160762" cy="337762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0396" y="78152"/>
            <a:ext cx="4686066" cy="16002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Predicting the MSW oscillation</a:t>
            </a:r>
            <a:endParaRPr lang="en-US" sz="4800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8D21-3027-E542-AA09-9684A4B1B3D6}" type="slidenum">
              <a:rPr lang="en-US" smtClean="0"/>
              <a:t>23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0396" y="2195689"/>
            <a:ext cx="46860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these energies, have refractive (MSW) phenomena, and also significant incoherent scatter cross section.</a:t>
            </a:r>
          </a:p>
          <a:p>
            <a:endParaRPr lang="en-US" b="1" dirty="0" smtClean="0">
              <a:sym typeface="Wingdings"/>
            </a:endParaRPr>
          </a:p>
          <a:p>
            <a:r>
              <a:rPr lang="en-US" b="1" dirty="0" smtClean="0">
                <a:sym typeface="Wingdings"/>
              </a:rPr>
              <a:t></a:t>
            </a:r>
            <a:r>
              <a:rPr lang="en-US" b="1" dirty="0" smtClean="0"/>
              <a:t> numerically solve flavor evolution master equation through Earth density profile for truth-level oscillation solution.</a:t>
            </a:r>
          </a:p>
        </p:txBody>
      </p:sp>
      <p:sp>
        <p:nvSpPr>
          <p:cNvPr id="2" name="Rectangle 1"/>
          <p:cNvSpPr/>
          <p:nvPr/>
        </p:nvSpPr>
        <p:spPr>
          <a:xfrm>
            <a:off x="120396" y="6122119"/>
            <a:ext cx="4038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660066"/>
                </a:solidFill>
              </a:rPr>
              <a:t>nuSQuIDs</a:t>
            </a:r>
            <a:r>
              <a:rPr lang="fr-FR" b="1" dirty="0" smtClean="0">
                <a:solidFill>
                  <a:srgbClr val="660066"/>
                </a:solidFill>
              </a:rPr>
              <a:t>:</a:t>
            </a:r>
          </a:p>
          <a:p>
            <a:r>
              <a:rPr lang="fr-FR" b="1" dirty="0" err="1" smtClean="0">
                <a:solidFill>
                  <a:srgbClr val="660066"/>
                </a:solidFill>
              </a:rPr>
              <a:t>https</a:t>
            </a:r>
            <a:r>
              <a:rPr lang="fr-FR" b="1" dirty="0">
                <a:solidFill>
                  <a:srgbClr val="660066"/>
                </a:solidFill>
              </a:rPr>
              <a:t>://</a:t>
            </a:r>
            <a:r>
              <a:rPr lang="fr-FR" b="1" dirty="0" err="1">
                <a:solidFill>
                  <a:srgbClr val="660066"/>
                </a:solidFill>
              </a:rPr>
              <a:t>github.com</a:t>
            </a:r>
            <a:r>
              <a:rPr lang="fr-FR" b="1" dirty="0">
                <a:solidFill>
                  <a:srgbClr val="660066"/>
                </a:solidFill>
              </a:rPr>
              <a:t>/</a:t>
            </a:r>
            <a:r>
              <a:rPr lang="fr-FR" b="1" dirty="0" err="1">
                <a:solidFill>
                  <a:srgbClr val="660066"/>
                </a:solidFill>
              </a:rPr>
              <a:t>arguelles</a:t>
            </a:r>
            <a:r>
              <a:rPr lang="fr-FR" b="1" dirty="0">
                <a:solidFill>
                  <a:srgbClr val="660066"/>
                </a:solidFill>
              </a:rPr>
              <a:t>/</a:t>
            </a:r>
            <a:r>
              <a:rPr lang="fr-FR" b="1" dirty="0" err="1">
                <a:solidFill>
                  <a:srgbClr val="660066"/>
                </a:solidFill>
              </a:rPr>
              <a:t>nuSQuIDS</a:t>
            </a:r>
            <a:endParaRPr lang="en-US" b="1" dirty="0">
              <a:solidFill>
                <a:srgbClr val="660066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3522389"/>
            <a:ext cx="4064000" cy="33549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83048" y="-51682"/>
            <a:ext cx="2660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Neutrinos</a:t>
            </a:r>
            <a:endParaRPr lang="en-US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284686" y="3379963"/>
            <a:ext cx="2660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Antineutrinos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2668" y="5285619"/>
            <a:ext cx="439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Evaluated at pre-</a:t>
            </a:r>
            <a:r>
              <a:rPr lang="en-US" b="1" i="1" dirty="0" err="1" smtClean="0">
                <a:solidFill>
                  <a:srgbClr val="FF0000"/>
                </a:solidFill>
              </a:rPr>
              <a:t>IceCube</a:t>
            </a:r>
            <a:r>
              <a:rPr lang="en-US" b="1" i="1" dirty="0" smtClean="0">
                <a:solidFill>
                  <a:srgbClr val="FF0000"/>
                </a:solidFill>
              </a:rPr>
              <a:t> world best-fit </a:t>
            </a:r>
            <a:r>
              <a:rPr lang="en-US" b="1" i="1" dirty="0" smtClean="0">
                <a:solidFill>
                  <a:srgbClr val="FF0000"/>
                </a:solidFill>
                <a:sym typeface="Wingdings"/>
              </a:rPr>
              <a:t>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744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coOscillogr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3" y="0"/>
            <a:ext cx="8512342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281288" y="6250163"/>
            <a:ext cx="1161826" cy="365125"/>
          </a:xfrm>
        </p:spPr>
        <p:txBody>
          <a:bodyPr/>
          <a:lstStyle/>
          <a:p>
            <a:fld id="{C7CB8D21-3027-E542-AA09-9684A4B1B3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26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25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Stat Uncertainty per Bin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310" y="1591056"/>
            <a:ext cx="6445439" cy="535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5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814" y="328781"/>
            <a:ext cx="7442200" cy="2897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784" y="3225800"/>
            <a:ext cx="6488816" cy="36322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8D21-3027-E542-AA09-9684A4B1B3D6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1014" y="4044950"/>
            <a:ext cx="264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Sources of systematic uncertainty</a:t>
            </a:r>
            <a:endParaRPr lang="en-US" sz="28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5491239" y="4813906"/>
            <a:ext cx="116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(anisotropy)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23506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_energy_distributio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4492491" cy="440291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8D21-3027-E542-AA09-9684A4B1B3D6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314" y="0"/>
            <a:ext cx="8153400" cy="1600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Data (IC86 1 year)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32154" y="1248508"/>
            <a:ext cx="840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Comparison of data to no-</a:t>
            </a:r>
            <a:r>
              <a:rPr lang="en-US" b="1" dirty="0" err="1" smtClean="0">
                <a:solidFill>
                  <a:srgbClr val="FFFFFF"/>
                </a:solidFill>
              </a:rPr>
              <a:t>steriles</a:t>
            </a:r>
            <a:r>
              <a:rPr lang="en-US" b="1" dirty="0" smtClean="0">
                <a:solidFill>
                  <a:srgbClr val="FFFFFF"/>
                </a:solidFill>
              </a:rPr>
              <a:t> hypothesis, after accounting for systematics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539" y="2231003"/>
            <a:ext cx="4518461" cy="42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7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6688" y="-46272"/>
            <a:ext cx="9735799" cy="1600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No evidence for sterile neutrinos 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225777" y="1901126"/>
            <a:ext cx="43447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b="1" dirty="0" smtClean="0">
                <a:solidFill>
                  <a:srgbClr val="000090"/>
                </a:solidFill>
              </a:rPr>
              <a:t>IC86 shape only </a:t>
            </a:r>
            <a:r>
              <a:rPr lang="en-US" dirty="0" smtClean="0"/>
              <a:t>is result of blind analysis, excluding much parameter space at 99%  CL.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Added normalization constraints a-posteriori to obtain </a:t>
            </a:r>
            <a:r>
              <a:rPr lang="en-US" b="1" dirty="0" smtClean="0">
                <a:solidFill>
                  <a:srgbClr val="800000"/>
                </a:solidFill>
              </a:rPr>
              <a:t>IC86 </a:t>
            </a:r>
            <a:r>
              <a:rPr lang="en-US" b="1" dirty="0" err="1">
                <a:solidFill>
                  <a:srgbClr val="800000"/>
                </a:solidFill>
              </a:rPr>
              <a:t>Rate+</a:t>
            </a:r>
            <a:r>
              <a:rPr lang="en-US" b="1" dirty="0" err="1" smtClean="0">
                <a:solidFill>
                  <a:srgbClr val="800000"/>
                </a:solidFill>
              </a:rPr>
              <a:t>Shape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result, mildly weaker due to small normalization tension at best-fit.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 year of data from partly-built </a:t>
            </a:r>
            <a:r>
              <a:rPr lang="en-US" b="1" dirty="0" smtClean="0"/>
              <a:t>59-string detector </a:t>
            </a:r>
            <a:r>
              <a:rPr lang="en-US" dirty="0" smtClean="0"/>
              <a:t>was also independently analyzed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706" y="1469569"/>
            <a:ext cx="4703293" cy="46828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11" y="6335889"/>
            <a:ext cx="915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800000"/>
                </a:solidFill>
              </a:rPr>
              <a:t>IC86 Rate + shape reduces degeneracies in fast-oscillation regime and is considered final result.</a:t>
            </a:r>
            <a:endParaRPr lang="en-US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5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285" y="78152"/>
            <a:ext cx="3228958" cy="379149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-1" b="1391"/>
          <a:stretch/>
        </p:blipFill>
        <p:spPr>
          <a:xfrm>
            <a:off x="372885" y="79815"/>
            <a:ext cx="4437239" cy="583414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78757" y="120690"/>
            <a:ext cx="552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Page 2 of Wall Street Journal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08/09/16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394" y="2952208"/>
            <a:ext cx="4334508" cy="37253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3500" y="5889087"/>
            <a:ext cx="3994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</a:rPr>
              <a:t>+ Symmetry, New Scientist, The Independent, Wired, LA Times, Physics Today, Scientific American, and more…</a:t>
            </a:r>
            <a:endParaRPr lang="en-US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69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Data, pre-</a:t>
            </a:r>
            <a:r>
              <a:rPr lang="en-US" dirty="0" err="1" smtClean="0"/>
              <a:t>IceCube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3865"/>
            <a:ext cx="4622801" cy="4114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1899" y="2539999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Appearance only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283" y="2811600"/>
            <a:ext cx="4277784" cy="39277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98534" y="2539999"/>
            <a:ext cx="3488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Appearance and disappearance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998133"/>
            <a:ext cx="3776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Compare to Conrad et al</a:t>
            </a:r>
          </a:p>
          <a:p>
            <a:endParaRPr lang="en-US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 amt="80000"/>
          </a:blip>
          <a:srcRect l="45201" t="34481" b="39950"/>
          <a:stretch/>
        </p:blipFill>
        <p:spPr>
          <a:xfrm>
            <a:off x="1473200" y="4165600"/>
            <a:ext cx="2489200" cy="18965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alphaModFix amt="70000"/>
          </a:blip>
          <a:srcRect l="5230" t="25626" r="3746" b="34229"/>
          <a:stretch/>
        </p:blipFill>
        <p:spPr>
          <a:xfrm>
            <a:off x="4792133" y="2909331"/>
            <a:ext cx="3589867" cy="32628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2336687"/>
            <a:ext cx="5039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>
                <a:solidFill>
                  <a:srgbClr val="660066"/>
                </a:solidFill>
              </a:rPr>
              <a:t>Adv.High Energy Phys. 2013 (2013) 163897 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8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30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94200" y="384572"/>
            <a:ext cx="45720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Comparison to </a:t>
            </a:r>
            <a:br>
              <a:rPr lang="en-US" dirty="0" smtClean="0"/>
            </a:br>
            <a:r>
              <a:rPr lang="en-US" dirty="0" smtClean="0"/>
              <a:t>world, anomalies,  and sensitivity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78365" y="2644460"/>
            <a:ext cx="46656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Realization is strong, but not atypically so: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stronger than median sensitivity in some areas, weaker in others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Within 95% band from pseudo-data trials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b="1" dirty="0" smtClean="0"/>
              <a:t>Appearance allowed region rejected at 99%CL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4444998" y="55289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Physical </a:t>
            </a:r>
            <a:r>
              <a:rPr lang="en-US" b="1" dirty="0">
                <a:solidFill>
                  <a:srgbClr val="FF0000"/>
                </a:solidFill>
              </a:rPr>
              <a:t>Review Letters 117, 071801 (2016)</a:t>
            </a:r>
            <a:r>
              <a:rPr lang="en-US" b="1" dirty="0" smtClean="0">
                <a:solidFill>
                  <a:srgbClr val="FF0000"/>
                </a:solidFill>
              </a:rPr>
              <a:t>.2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41148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76880" y="338328"/>
            <a:ext cx="103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90%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307211">
            <a:off x="3129280" y="3369136"/>
            <a:ext cx="103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99%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19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701"/>
          <a:stretch/>
        </p:blipFill>
        <p:spPr>
          <a:xfrm>
            <a:off x="5846884" y="0"/>
            <a:ext cx="2921000" cy="6809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0080"/>
          <a:stretch/>
        </p:blipFill>
        <p:spPr>
          <a:xfrm>
            <a:off x="117232" y="1753821"/>
            <a:ext cx="5846883" cy="3646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875" y="5526336"/>
            <a:ext cx="59318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Constraint from Minos data, </a:t>
            </a:r>
            <a:r>
              <a:rPr lang="en-US" dirty="0"/>
              <a:t>θ</a:t>
            </a:r>
            <a:r>
              <a:rPr lang="en-US" baseline="-25000" dirty="0"/>
              <a:t>34</a:t>
            </a:r>
            <a:r>
              <a:rPr lang="en-US" dirty="0" smtClean="0"/>
              <a:t> </a:t>
            </a:r>
            <a:r>
              <a:rPr lang="en-US" dirty="0" smtClean="0"/>
              <a:t>&lt; 25 </a:t>
            </a:r>
            <a:r>
              <a:rPr lang="en-US" dirty="0" err="1" smtClean="0"/>
              <a:t>deg</a:t>
            </a:r>
            <a:r>
              <a:rPr lang="en-US" dirty="0" smtClean="0"/>
              <a:t> at 90%CL</a:t>
            </a:r>
          </a:p>
          <a:p>
            <a:r>
              <a:rPr lang="hu-HU" b="1" i="1" dirty="0" smtClean="0">
                <a:solidFill>
                  <a:srgbClr val="660066"/>
                </a:solidFill>
              </a:rPr>
              <a:t>Phys.Rev.Lett</a:t>
            </a:r>
            <a:r>
              <a:rPr lang="hu-HU" b="1" i="1" dirty="0">
                <a:solidFill>
                  <a:srgbClr val="660066"/>
                </a:solidFill>
              </a:rPr>
              <a:t>. 107 (2011) 011802 </a:t>
            </a:r>
            <a:endParaRPr lang="hu-HU" b="1" i="1" dirty="0" smtClean="0">
              <a:solidFill>
                <a:srgbClr val="660066"/>
              </a:solidFill>
            </a:endParaRPr>
          </a:p>
          <a:p>
            <a:endParaRPr lang="hu-HU" b="1" i="1" dirty="0">
              <a:solidFill>
                <a:srgbClr val="660066"/>
              </a:solidFill>
            </a:endParaRPr>
          </a:p>
          <a:p>
            <a:r>
              <a:rPr lang="en-US" dirty="0"/>
              <a:t>θ</a:t>
            </a:r>
            <a:r>
              <a:rPr lang="en-US" baseline="-25000" dirty="0"/>
              <a:t>34</a:t>
            </a:r>
            <a:r>
              <a:rPr lang="hu-HU" b="1" dirty="0" smtClean="0"/>
              <a:t>=0 gives most conservative limit on </a:t>
            </a:r>
            <a:r>
              <a:rPr lang="en-US" dirty="0" smtClean="0"/>
              <a:t>θ</a:t>
            </a:r>
            <a:r>
              <a:rPr lang="en-US" baseline="-25000" dirty="0" smtClean="0"/>
              <a:t>24</a:t>
            </a:r>
            <a:r>
              <a:rPr lang="hu-HU" b="1" dirty="0" smtClean="0"/>
              <a:t> (shown)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-338728" y="301517"/>
            <a:ext cx="7020881" cy="125272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Addressing assumptions:</a:t>
            </a:r>
            <a:br>
              <a:rPr lang="en-US" sz="3200" dirty="0" smtClean="0"/>
            </a:br>
            <a:r>
              <a:rPr lang="en-US" sz="3200" dirty="0" smtClean="0"/>
              <a:t>θ</a:t>
            </a:r>
            <a:r>
              <a:rPr lang="en-US" sz="3200" baseline="-25000" dirty="0" smtClean="0"/>
              <a:t>34</a:t>
            </a:r>
            <a:r>
              <a:rPr lang="en-US" sz="3200" dirty="0" smtClean="0"/>
              <a:t>=0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879229" y="4540249"/>
            <a:ext cx="553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 smtClean="0">
                <a:solidFill>
                  <a:srgbClr val="660066"/>
                </a:solidFill>
              </a:rPr>
              <a:t>Esmali</a:t>
            </a:r>
            <a:r>
              <a:rPr lang="en-US" sz="1600" b="1" i="1" dirty="0" smtClean="0">
                <a:solidFill>
                  <a:srgbClr val="660066"/>
                </a:solidFill>
              </a:rPr>
              <a:t> and Smirnov, </a:t>
            </a:r>
            <a:r>
              <a:rPr lang="en-US" sz="1600" b="1" i="1" dirty="0">
                <a:solidFill>
                  <a:srgbClr val="660066"/>
                </a:solidFill>
              </a:rPr>
              <a:t>JHEP 1312 (2013) </a:t>
            </a:r>
            <a:r>
              <a:rPr lang="en-US" sz="1600" b="1" i="1" dirty="0" smtClean="0">
                <a:solidFill>
                  <a:srgbClr val="660066"/>
                </a:solidFill>
              </a:rPr>
              <a:t>014</a:t>
            </a:r>
            <a:endParaRPr lang="en-US" sz="1600" b="1" i="1" dirty="0">
              <a:solidFill>
                <a:srgbClr val="66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6000749" y="2988089"/>
            <a:ext cx="553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660066"/>
                </a:solidFill>
              </a:rPr>
              <a:t>Lindner  et al, </a:t>
            </a:r>
            <a:r>
              <a:rPr lang="en-US" sz="1600" b="1" dirty="0">
                <a:solidFill>
                  <a:srgbClr val="660066"/>
                </a:solidFill>
              </a:rPr>
              <a:t>JHEP 1601 (2016) 124 </a:t>
            </a:r>
            <a:endParaRPr lang="en-US" sz="1600" b="1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11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246" y="1877769"/>
            <a:ext cx="3967966" cy="39613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32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626" y="338328"/>
            <a:ext cx="8667750" cy="125272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Addressing </a:t>
            </a:r>
            <a:r>
              <a:rPr lang="en-US" sz="3600" dirty="0"/>
              <a:t>assumptions:</a:t>
            </a:r>
            <a:br>
              <a:rPr lang="en-US" sz="3600" dirty="0"/>
            </a:br>
            <a:r>
              <a:rPr lang="en-US" sz="3600" dirty="0" smtClean="0"/>
              <a:t>U</a:t>
            </a:r>
            <a:r>
              <a:rPr lang="en-US" sz="3600" baseline="-25000" dirty="0" smtClean="0"/>
              <a:t>e4</a:t>
            </a:r>
            <a:r>
              <a:rPr lang="en-US" sz="3600" dirty="0" smtClean="0"/>
              <a:t> fixed at world best fit (= constraint on θ</a:t>
            </a:r>
            <a:r>
              <a:rPr lang="en-US" sz="3600" baseline="-25000" dirty="0" smtClean="0"/>
              <a:t>14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0273"/>
          <a:stretch/>
        </p:blipFill>
        <p:spPr>
          <a:xfrm>
            <a:off x="1327727" y="5844039"/>
            <a:ext cx="6862619" cy="1013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0814" t="41410"/>
          <a:stretch/>
        </p:blipFill>
        <p:spPr>
          <a:xfrm>
            <a:off x="6526117" y="2793999"/>
            <a:ext cx="2028515" cy="30500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320637"/>
            <a:ext cx="152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Based on other mixing angles, how far can MB /LSND slide?</a:t>
            </a:r>
          </a:p>
        </p:txBody>
      </p:sp>
      <p:sp>
        <p:nvSpPr>
          <p:cNvPr id="10" name="Oval 9"/>
          <p:cNvSpPr/>
          <p:nvPr/>
        </p:nvSpPr>
        <p:spPr>
          <a:xfrm rot="1573324">
            <a:off x="4475604" y="3288719"/>
            <a:ext cx="1551904" cy="281222"/>
          </a:xfrm>
          <a:prstGeom prst="ellipse">
            <a:avLst/>
          </a:prstGeom>
          <a:solidFill>
            <a:srgbClr val="660066">
              <a:alpha val="3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805714" y="3336635"/>
            <a:ext cx="732498" cy="32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805714" y="2960334"/>
            <a:ext cx="732498" cy="37630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324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11" y="2366598"/>
            <a:ext cx="4248577" cy="3530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33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Future for </a:t>
            </a:r>
            <a:r>
              <a:rPr lang="en-US" dirty="0" err="1" smtClean="0"/>
              <a:t>IceCube</a:t>
            </a:r>
            <a:r>
              <a:rPr lang="en-US" dirty="0" smtClean="0"/>
              <a:t> Sterile Searches: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798" y="2366598"/>
            <a:ext cx="4248577" cy="3530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1007" y="5846544"/>
            <a:ext cx="9604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This analysis: 	</a:t>
            </a:r>
            <a:r>
              <a:rPr lang="en-US" dirty="0" smtClean="0"/>
              <a:t>		1 year of data, requiring control of systematics at ~6-7% per bin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Data already in hand: 	</a:t>
            </a:r>
            <a:r>
              <a:rPr lang="en-US" dirty="0" smtClean="0"/>
              <a:t>4 more years, requiring control of systematics at ~2-3% per bin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492875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660066"/>
                </a:solidFill>
              </a:rPr>
              <a:t>We are only just getting started!</a:t>
            </a:r>
            <a:endParaRPr lang="en-US" b="1" i="1" dirty="0">
              <a:solidFill>
                <a:srgbClr val="660066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16000" y="3743158"/>
            <a:ext cx="1256632" cy="11630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92822" y="3743158"/>
            <a:ext cx="1256632" cy="11630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17311" y="1720267"/>
            <a:ext cx="3524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M</a:t>
            </a:r>
            <a:r>
              <a:rPr lang="en-US" dirty="0" smtClean="0">
                <a:solidFill>
                  <a:srgbClr val="800000"/>
                </a:solidFill>
              </a:rPr>
              <a:t>ost interesting region for </a:t>
            </a:r>
            <a:r>
              <a:rPr lang="en-US" dirty="0" err="1" smtClean="0">
                <a:solidFill>
                  <a:srgbClr val="800000"/>
                </a:solidFill>
              </a:rPr>
              <a:t>eV</a:t>
            </a:r>
            <a:r>
              <a:rPr lang="en-US" dirty="0" smtClean="0">
                <a:solidFill>
                  <a:srgbClr val="800000"/>
                </a:solidFill>
              </a:rPr>
              <a:t> scale sterile neutrinos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93750" y="2366598"/>
            <a:ext cx="539750" cy="137656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094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8518" y="2556935"/>
            <a:ext cx="8271933" cy="418253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Sterile neutrinos are a compelling explanation of several anomalies in short-baseline experiments</a:t>
            </a:r>
          </a:p>
          <a:p>
            <a:endParaRPr lang="en-US" dirty="0" smtClean="0"/>
          </a:p>
          <a:p>
            <a:r>
              <a:rPr lang="en-US" dirty="0" smtClean="0"/>
              <a:t>A ~1eV</a:t>
            </a:r>
            <a:r>
              <a:rPr lang="en-US" baseline="30000" dirty="0" smtClean="0"/>
              <a:t>2</a:t>
            </a:r>
            <a:r>
              <a:rPr lang="en-US" dirty="0" smtClean="0"/>
              <a:t> sterile neutrino would lead to dramatic matter-resonant signatures in the atmospheric neutrino flux</a:t>
            </a:r>
          </a:p>
          <a:p>
            <a:endParaRPr lang="en-US" dirty="0" smtClean="0"/>
          </a:p>
          <a:p>
            <a:r>
              <a:rPr lang="en-US" dirty="0" smtClean="0"/>
              <a:t>A search for these features was made using the </a:t>
            </a:r>
            <a:r>
              <a:rPr lang="en-US" dirty="0" err="1" smtClean="0"/>
              <a:t>IceCube</a:t>
            </a:r>
            <a:r>
              <a:rPr lang="en-US" dirty="0" smtClean="0"/>
              <a:t> neutrino telescope and no evidence for sterile neutrinos was found.</a:t>
            </a:r>
          </a:p>
          <a:p>
            <a:endParaRPr lang="en-US" dirty="0" smtClean="0"/>
          </a:p>
          <a:p>
            <a:r>
              <a:rPr lang="en-US" dirty="0" smtClean="0"/>
              <a:t>New limits have been set on the 3+1 model, ruling out appearance region at &gt;99% CL (</a:t>
            </a:r>
            <a:r>
              <a:rPr lang="en-US" dirty="0" err="1" smtClean="0"/>
              <a:t>IceCube</a:t>
            </a:r>
            <a:r>
              <a:rPr lang="en-US" dirty="0" smtClean="0"/>
              <a:t> only, 1 year)</a:t>
            </a:r>
          </a:p>
          <a:p>
            <a:endParaRPr lang="en-US" dirty="0" smtClean="0"/>
          </a:p>
          <a:p>
            <a:r>
              <a:rPr lang="en-US" dirty="0" smtClean="0"/>
              <a:t>For more, see </a:t>
            </a:r>
            <a:r>
              <a:rPr lang="en-US" i="1" dirty="0">
                <a:solidFill>
                  <a:schemeClr val="tx1"/>
                </a:solidFill>
              </a:rPr>
              <a:t>Physical Review Letters 117, 071801 (2016).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61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90" y="-43076"/>
            <a:ext cx="10261600" cy="6901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870" y="1109940"/>
            <a:ext cx="7772400" cy="178010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Thank you for your attention</a:t>
            </a:r>
            <a:endParaRPr lang="en-US" sz="36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41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700" y="2536297"/>
            <a:ext cx="3860799" cy="335650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Since </a:t>
            </a:r>
            <a:r>
              <a:rPr lang="en-US" dirty="0" err="1" smtClean="0"/>
              <a:t>IceCube</a:t>
            </a:r>
            <a:r>
              <a:rPr lang="en-US" dirty="0" smtClean="0"/>
              <a:t> result, two significant disappearance results:</a:t>
            </a:r>
          </a:p>
          <a:p>
            <a:endParaRPr lang="en-US" dirty="0"/>
          </a:p>
          <a:p>
            <a:r>
              <a:rPr lang="en-US" dirty="0" smtClean="0"/>
              <a:t>Finalized MINOS result shown at Neutrino2016</a:t>
            </a:r>
          </a:p>
          <a:p>
            <a:endParaRPr lang="en-US" dirty="0" smtClean="0"/>
          </a:p>
          <a:p>
            <a:r>
              <a:rPr lang="en-US" i="1" dirty="0" smtClean="0"/>
              <a:t>Preliminary</a:t>
            </a:r>
            <a:r>
              <a:rPr lang="en-US" dirty="0" smtClean="0"/>
              <a:t> MINOS+ result also shown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36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4903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developments in 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μ</a:t>
            </a:r>
            <a:r>
              <a:rPr lang="en-US" dirty="0" smtClean="0"/>
              <a:t> disappearance</a:t>
            </a:r>
            <a:endParaRPr lang="en-US" baseline="-25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0" y="1687068"/>
            <a:ext cx="4826001" cy="508626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50553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mplitud_equatio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2837892"/>
            <a:ext cx="8261583" cy="270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85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53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51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9048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16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283" y="2811600"/>
            <a:ext cx="4277784" cy="3927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5025" r="19502" b="32976"/>
          <a:stretch/>
        </p:blipFill>
        <p:spPr>
          <a:xfrm>
            <a:off x="4233334" y="2909331"/>
            <a:ext cx="4453466" cy="35835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World Data, pre-</a:t>
            </a:r>
            <a:r>
              <a:rPr lang="en-US" dirty="0" err="1" smtClean="0"/>
              <a:t>IceCube</a:t>
            </a:r>
            <a:r>
              <a:rPr lang="en-US" dirty="0" smtClean="0"/>
              <a:t>-</a:t>
            </a:r>
            <a:r>
              <a:rPr lang="en-US" dirty="0" err="1" smtClean="0"/>
              <a:t>ish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i="1" dirty="0" smtClean="0"/>
              <a:t>(i.e., data at the time of </a:t>
            </a:r>
            <a:r>
              <a:rPr lang="en-US" sz="3600" i="1" dirty="0" err="1" smtClean="0"/>
              <a:t>IceCube</a:t>
            </a:r>
            <a:r>
              <a:rPr lang="en-US" sz="3600" i="1" dirty="0" smtClean="0"/>
              <a:t> publication)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73865"/>
            <a:ext cx="4622801" cy="4114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1899" y="2539999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Appearance only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98534" y="2539999"/>
            <a:ext cx="3488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Appearance and disappearance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998133"/>
            <a:ext cx="4741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Fits to all SBN data as of Feb 2016</a:t>
            </a:r>
          </a:p>
          <a:p>
            <a:endParaRPr lang="en-US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alphaModFix amt="80000"/>
          </a:blip>
          <a:srcRect l="45201" t="34481" b="39950"/>
          <a:stretch/>
        </p:blipFill>
        <p:spPr>
          <a:xfrm>
            <a:off x="1473200" y="4165600"/>
            <a:ext cx="2489200" cy="18965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2336687"/>
            <a:ext cx="5039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800000"/>
                </a:solidFill>
              </a:rPr>
              <a:t>Nucl.Phys</a:t>
            </a:r>
            <a:r>
              <a:rPr lang="en-US" sz="1400" b="1" dirty="0">
                <a:solidFill>
                  <a:srgbClr val="800000"/>
                </a:solidFill>
              </a:rPr>
              <a:t>. B908 (2016) 354-365</a:t>
            </a:r>
            <a:r>
              <a:rPr lang="en-US" sz="1400" dirty="0">
                <a:solidFill>
                  <a:srgbClr val="800000"/>
                </a:solidFill>
              </a:rPr>
              <a:t> </a:t>
            </a:r>
            <a:endParaRPr lang="en-US" sz="1400" b="1" dirty="0">
              <a:solidFill>
                <a:srgbClr val="8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4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</a:blip>
          <a:srcRect l="24709" t="27352" r="15834" b="23260"/>
          <a:stretch/>
        </p:blipFill>
        <p:spPr>
          <a:xfrm>
            <a:off x="580571" y="3241524"/>
            <a:ext cx="3882572" cy="364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37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602" y="2353734"/>
            <a:ext cx="4044350" cy="4302098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Anomalous oscillations were at wavelengths shorter than expected given </a:t>
            </a:r>
            <a:r>
              <a:rPr lang="en-US" sz="2000" dirty="0" err="1" smtClean="0"/>
              <a:t>kn</a:t>
            </a:r>
            <a:r>
              <a:rPr lang="pl-PL" sz="2000" dirty="0" err="1" smtClean="0"/>
              <a:t>ow</a:t>
            </a:r>
            <a:r>
              <a:rPr lang="en-US" sz="2000" dirty="0" smtClean="0"/>
              <a:t>n Δm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. </a:t>
            </a:r>
          </a:p>
          <a:p>
            <a:endParaRPr lang="en-US" sz="2000" dirty="0"/>
          </a:p>
          <a:p>
            <a:r>
              <a:rPr lang="en-US" sz="2000" dirty="0" smtClean="0"/>
              <a:t>Another neutrino state with larger mass (~1eV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)?</a:t>
            </a:r>
          </a:p>
          <a:p>
            <a:endParaRPr lang="en-US" sz="2000" dirty="0"/>
          </a:p>
          <a:p>
            <a:r>
              <a:rPr lang="en-US" sz="2000" dirty="0" smtClean="0"/>
              <a:t>Constraints from LEP show that if such a particle exists, the corresponding extra flavor state must not be weakly interacting.</a:t>
            </a:r>
          </a:p>
          <a:p>
            <a:endParaRPr lang="en-US" sz="2000" dirty="0"/>
          </a:p>
          <a:p>
            <a:r>
              <a:rPr lang="en-US" sz="2000" b="1" dirty="0" smtClean="0">
                <a:sym typeface="Wingdings"/>
              </a:rPr>
              <a:t> A sterile neutrino?</a:t>
            </a:r>
            <a:endParaRPr lang="en-US" sz="20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additional neutrino?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617" y="1879600"/>
            <a:ext cx="4828718" cy="477623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02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1408793"/>
            <a:ext cx="6400800" cy="51698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8193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Ice properties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450026" y="1039978"/>
            <a:ext cx="4037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More absorbing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49094" y="1916679"/>
            <a:ext cx="0" cy="42640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269"/>
          <a:stretch/>
        </p:blipFill>
        <p:spPr>
          <a:xfrm>
            <a:off x="3292500" y="3823102"/>
            <a:ext cx="2985856" cy="250770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849094" y="2255782"/>
            <a:ext cx="5429262" cy="0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60945" y="1916679"/>
            <a:ext cx="2060394" cy="29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Tap water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49094" y="3291098"/>
            <a:ext cx="5429262" cy="0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60945" y="2995026"/>
            <a:ext cx="2060394" cy="29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Distilled water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49094" y="4688778"/>
            <a:ext cx="5429262" cy="0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60945" y="4383980"/>
            <a:ext cx="2473446" cy="29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SuperK</a:t>
            </a:r>
            <a:r>
              <a:rPr lang="en-US" dirty="0" smtClean="0">
                <a:solidFill>
                  <a:srgbClr val="0000FF"/>
                </a:solidFill>
              </a:rPr>
              <a:t> ultra clean water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1012984" y="4532016"/>
            <a:ext cx="3236440" cy="29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More transparent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848101" y="3360542"/>
            <a:ext cx="5429262" cy="0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60945" y="3356735"/>
            <a:ext cx="4247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Clearest man-made ice (in 1997)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4610652" y="5578237"/>
            <a:ext cx="0" cy="29834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610652" y="5751302"/>
            <a:ext cx="391572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610652" y="5379030"/>
            <a:ext cx="1503634" cy="29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IceCube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7200" y="4643757"/>
            <a:ext cx="233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the detector is big: </a:t>
            </a:r>
            <a:r>
              <a:rPr lang="en-US" dirty="0" smtClean="0">
                <a:sym typeface="Wingdings"/>
              </a:rPr>
              <a:t>1km across!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Absorption on dust is a significant effect and a source of uncertainty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07200" y="4016082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VERY TRANSPARENT!</a:t>
            </a:r>
            <a:endParaRPr lang="en-US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32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882247"/>
            <a:ext cx="4770813" cy="5020754"/>
          </a:xfrm>
        </p:spPr>
        <p:txBody>
          <a:bodyPr>
            <a:noAutofit/>
          </a:bodyPr>
          <a:lstStyle/>
          <a:p>
            <a:r>
              <a:rPr lang="en-US" dirty="0" smtClean="0"/>
              <a:t>South pole ice is compacted snow: initially has many bubbles</a:t>
            </a:r>
          </a:p>
          <a:p>
            <a:endParaRPr lang="en-US" dirty="0" smtClean="0"/>
          </a:p>
          <a:p>
            <a:r>
              <a:rPr lang="en-US" dirty="0" smtClean="0"/>
              <a:t>At high pressures, air diffuses from bubbles into ice crystal creating </a:t>
            </a:r>
            <a:r>
              <a:rPr lang="en-US" dirty="0" err="1" smtClean="0"/>
              <a:t>clathrate</a:t>
            </a:r>
            <a:r>
              <a:rPr lang="en-US" dirty="0" smtClean="0"/>
              <a:t> hydrate phase.</a:t>
            </a:r>
          </a:p>
          <a:p>
            <a:endParaRPr lang="en-US" dirty="0" smtClean="0"/>
          </a:p>
          <a:p>
            <a:r>
              <a:rPr lang="en-US" dirty="0" smtClean="0">
                <a:sym typeface="Wingdings"/>
              </a:rPr>
              <a:t>N</a:t>
            </a:r>
            <a:r>
              <a:rPr lang="en-US" sz="2400" dirty="0" smtClean="0"/>
              <a:t>o bubbles in </a:t>
            </a:r>
            <a:r>
              <a:rPr lang="en-US" dirty="0" err="1" smtClean="0"/>
              <a:t>I</a:t>
            </a:r>
            <a:r>
              <a:rPr lang="en-US" sz="2400" dirty="0" err="1" smtClean="0"/>
              <a:t>ceCube</a:t>
            </a:r>
            <a:r>
              <a:rPr lang="en-US" sz="2400" dirty="0" smtClean="0"/>
              <a:t> bulk ice!</a:t>
            </a:r>
          </a:p>
          <a:p>
            <a:pPr lvl="1"/>
            <a:endParaRPr lang="en-US" sz="2400" dirty="0" smtClean="0"/>
          </a:p>
          <a:p>
            <a:r>
              <a:rPr lang="en-US" dirty="0" err="1" smtClean="0"/>
              <a:t>Clathrate</a:t>
            </a:r>
            <a:r>
              <a:rPr lang="en-US" dirty="0" smtClean="0"/>
              <a:t> has refractive index within 0.4% of ice </a:t>
            </a:r>
            <a:r>
              <a:rPr lang="en-US" dirty="0" smtClean="0">
                <a:sym typeface="Wingdings"/>
              </a:rPr>
              <a:t> negligible scattering.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656751" y="231492"/>
            <a:ext cx="8229600" cy="1252728"/>
          </a:xfrm>
        </p:spPr>
        <p:txBody>
          <a:bodyPr/>
          <a:lstStyle/>
          <a:p>
            <a:r>
              <a:rPr lang="en-US" dirty="0" smtClean="0"/>
              <a:t>Bubble Scattering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650" y="4019625"/>
            <a:ext cx="3983465" cy="28560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r="50427"/>
          <a:stretch/>
        </p:blipFill>
        <p:spPr>
          <a:xfrm>
            <a:off x="4770813" y="391333"/>
            <a:ext cx="4073702" cy="3501291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7" name="Straight Connector 16"/>
          <p:cNvCxnSpPr/>
          <p:nvPr/>
        </p:nvCxnSpPr>
        <p:spPr>
          <a:xfrm flipV="1">
            <a:off x="6748796" y="1881007"/>
            <a:ext cx="0" cy="96544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748796" y="1999912"/>
            <a:ext cx="588686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25249" y="1554799"/>
            <a:ext cx="2260552" cy="445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IceCube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6748796" y="3034832"/>
            <a:ext cx="0" cy="2472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2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45374" y="3597624"/>
            <a:ext cx="4051020" cy="3016717"/>
            <a:chOff x="3368675" y="2814131"/>
            <a:chExt cx="5318125" cy="396030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8675" y="2814131"/>
              <a:ext cx="5318125" cy="3960306"/>
            </a:xfrm>
            <a:prstGeom prst="rect">
              <a:avLst/>
            </a:prstGeom>
          </p:spPr>
        </p:pic>
        <p:cxnSp>
          <p:nvCxnSpPr>
            <p:cNvPr id="34" name="Straight Arrow Connector 33"/>
            <p:cNvCxnSpPr/>
            <p:nvPr/>
          </p:nvCxnSpPr>
          <p:spPr>
            <a:xfrm flipH="1" flipV="1">
              <a:off x="8218487" y="2952750"/>
              <a:ext cx="1" cy="3221612"/>
            </a:xfrm>
            <a:prstGeom prst="straightConnector1">
              <a:avLst/>
            </a:prstGeom>
            <a:ln>
              <a:solidFill>
                <a:srgbClr val="008000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 flipV="1">
              <a:off x="4740275" y="2895600"/>
              <a:ext cx="1" cy="3221612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891" y="278384"/>
            <a:ext cx="8229600" cy="1252728"/>
          </a:xfrm>
        </p:spPr>
        <p:txBody>
          <a:bodyPr/>
          <a:lstStyle/>
          <a:p>
            <a:r>
              <a:rPr lang="en-US" dirty="0" smtClean="0"/>
              <a:t>“Hole ice” effect</a:t>
            </a:r>
            <a:endParaRPr lang="en-US" dirty="0"/>
          </a:p>
        </p:txBody>
      </p:sp>
      <p:sp>
        <p:nvSpPr>
          <p:cNvPr id="5" name="Can 4"/>
          <p:cNvSpPr/>
          <p:nvPr/>
        </p:nvSpPr>
        <p:spPr>
          <a:xfrm>
            <a:off x="722973" y="1254125"/>
            <a:ext cx="1158875" cy="4949825"/>
          </a:xfrm>
          <a:prstGeom prst="can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/>
          <p:cNvSpPr/>
          <p:nvPr/>
        </p:nvSpPr>
        <p:spPr>
          <a:xfrm>
            <a:off x="1005548" y="1317625"/>
            <a:ext cx="577850" cy="4873625"/>
          </a:xfrm>
          <a:prstGeom prst="ca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69048" y="5191124"/>
            <a:ext cx="486437" cy="43180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69048" y="1870074"/>
            <a:ext cx="486437" cy="43180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10976" y="3367827"/>
            <a:ext cx="19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“hole ice”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196" y="1917699"/>
            <a:ext cx="1063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196" y="5269468"/>
            <a:ext cx="1063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DOM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1106458" y="1428750"/>
            <a:ext cx="45719" cy="4762500"/>
          </a:xfrm>
          <a:custGeom>
            <a:avLst/>
            <a:gdLst>
              <a:gd name="connsiteX0" fmla="*/ 0 w 191080"/>
              <a:gd name="connsiteY0" fmla="*/ 3921125 h 3921125"/>
              <a:gd name="connsiteX1" fmla="*/ 190500 w 191080"/>
              <a:gd name="connsiteY1" fmla="*/ 1555750 h 3921125"/>
              <a:gd name="connsiteX2" fmla="*/ 63500 w 191080"/>
              <a:gd name="connsiteY2" fmla="*/ 0 h 392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080" h="3921125">
                <a:moveTo>
                  <a:pt x="0" y="3921125"/>
                </a:moveTo>
                <a:cubicBezTo>
                  <a:pt x="89958" y="3065198"/>
                  <a:pt x="179917" y="2209271"/>
                  <a:pt x="190500" y="1555750"/>
                </a:cubicBezTo>
                <a:cubicBezTo>
                  <a:pt x="201083" y="902229"/>
                  <a:pt x="63500" y="0"/>
                  <a:pt x="63500" y="0"/>
                </a:cubicBezTo>
              </a:path>
            </a:pathLst>
          </a:cu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563749" y="3520227"/>
            <a:ext cx="19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Bulk ice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503482" y="708025"/>
            <a:ext cx="1140366" cy="2280731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8" idx="4"/>
          </p:cNvCxnSpPr>
          <p:nvPr/>
        </p:nvCxnSpPr>
        <p:spPr>
          <a:xfrm flipH="1" flipV="1">
            <a:off x="1312267" y="2301875"/>
            <a:ext cx="179056" cy="6868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462748" y="5889625"/>
            <a:ext cx="479425" cy="757812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48348" y="5889625"/>
            <a:ext cx="938792" cy="75781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214066" y="1774825"/>
            <a:ext cx="207407" cy="9524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214066" y="5143499"/>
            <a:ext cx="207407" cy="9524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762978" y="24618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62535" t="-5213" r="-217" b="51941"/>
          <a:stretch/>
        </p:blipFill>
        <p:spPr>
          <a:xfrm>
            <a:off x="6516444" y="3714883"/>
            <a:ext cx="2627556" cy="269099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145374" y="2547780"/>
            <a:ext cx="6884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- refrozen ice in hole does have bubbles, extra scattering behavior occurs in vicinity of DOMs </a:t>
            </a:r>
            <a:r>
              <a:rPr lang="en-US" dirty="0" smtClean="0">
                <a:sym typeface="Wingdings"/>
              </a:rPr>
              <a:t> effective change to angular response function.</a:t>
            </a:r>
            <a:endParaRPr lang="en-US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75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731" y="2082801"/>
            <a:ext cx="2607733" cy="239562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Neutrinos interact very weakly, so g is very small</a:t>
            </a:r>
          </a:p>
          <a:p>
            <a:endParaRPr lang="en-US" dirty="0"/>
          </a:p>
          <a:p>
            <a:r>
              <a:rPr lang="en-US" dirty="0" smtClean="0"/>
              <a:t>Our experiments are typically more sensitive to refractive index than effects of incoherent scattering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Cross Sections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733" y="2339740"/>
            <a:ext cx="6536267" cy="4518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142" y="5787577"/>
            <a:ext cx="1229675" cy="4870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44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58" y="5217197"/>
            <a:ext cx="2200323" cy="47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5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0"/>
            <a:ext cx="8840790" cy="6858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285875" y="3587750"/>
            <a:ext cx="6096000" cy="0"/>
          </a:xfrm>
          <a:prstGeom prst="line">
            <a:avLst/>
          </a:prstGeom>
          <a:ln w="38100" cmpd="sng"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243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300"/>
            <a:ext cx="9144000" cy="5588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0" y="6052066"/>
            <a:ext cx="404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00000"/>
                </a:solidFill>
              </a:rPr>
              <a:t>Phys. </a:t>
            </a:r>
            <a:r>
              <a:rPr lang="en-US" b="1" dirty="0" smtClean="0">
                <a:solidFill>
                  <a:srgbClr val="800000"/>
                </a:solidFill>
              </a:rPr>
              <a:t>Rev. </a:t>
            </a:r>
            <a:r>
              <a:rPr lang="en-US" b="1" dirty="0">
                <a:solidFill>
                  <a:srgbClr val="800000"/>
                </a:solidFill>
              </a:rPr>
              <a:t>D86, p. 114 024, 2012. </a:t>
            </a:r>
          </a:p>
          <a:p>
            <a:pPr algn="ctr"/>
            <a:r>
              <a:rPr lang="en-US" b="1" dirty="0" err="1" smtClean="0">
                <a:solidFill>
                  <a:srgbClr val="800000"/>
                </a:solidFill>
              </a:rPr>
              <a:t>Fedynitch</a:t>
            </a:r>
            <a:r>
              <a:rPr lang="en-US" b="1" dirty="0" smtClean="0">
                <a:solidFill>
                  <a:srgbClr val="800000"/>
                </a:solidFill>
              </a:rPr>
              <a:t> et al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7900" y="6052066"/>
            <a:ext cx="404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00000"/>
                </a:solidFill>
              </a:rPr>
              <a:t>Phys. </a:t>
            </a:r>
            <a:r>
              <a:rPr lang="en-US" b="1" dirty="0" smtClean="0">
                <a:solidFill>
                  <a:srgbClr val="800000"/>
                </a:solidFill>
              </a:rPr>
              <a:t>Rev. </a:t>
            </a:r>
            <a:r>
              <a:rPr lang="en-US" b="1" dirty="0">
                <a:solidFill>
                  <a:srgbClr val="800000"/>
                </a:solidFill>
              </a:rPr>
              <a:t>D75, p. 043006, </a:t>
            </a:r>
            <a:r>
              <a:rPr lang="en-US" b="1" dirty="0" smtClean="0">
                <a:solidFill>
                  <a:srgbClr val="800000"/>
                </a:solidFill>
              </a:rPr>
              <a:t>2007</a:t>
            </a:r>
            <a:endParaRPr lang="en-US" b="1" dirty="0">
              <a:solidFill>
                <a:srgbClr val="800000"/>
              </a:solidFill>
            </a:endParaRP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Honda et al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9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13" y="-362"/>
            <a:ext cx="9085388" cy="1600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Optical module uncertainty</a:t>
            </a:r>
            <a:endParaRPr lang="en-US" sz="4000" dirty="0"/>
          </a:p>
        </p:txBody>
      </p:sp>
      <p:pic>
        <p:nvPicPr>
          <p:cNvPr id="10" name="Picture 9" descr="DomEffSp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501" y="1320438"/>
            <a:ext cx="6031487" cy="4419962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58613" y="1903722"/>
            <a:ext cx="3403600" cy="4711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0" y="2081522"/>
            <a:ext cx="2862387" cy="578073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Efficiency </a:t>
            </a:r>
            <a:r>
              <a:rPr lang="en-US" sz="1800" dirty="0"/>
              <a:t>of DOM is imprecisely known.</a:t>
            </a:r>
          </a:p>
          <a:p>
            <a:endParaRPr lang="en-US" sz="1800" dirty="0"/>
          </a:p>
          <a:p>
            <a:r>
              <a:rPr lang="en-US" sz="1800" dirty="0"/>
              <a:t>Lab measurements </a:t>
            </a:r>
            <a:r>
              <a:rPr lang="en-US" sz="1800" dirty="0" smtClean="0"/>
              <a:t>need correction </a:t>
            </a:r>
            <a:r>
              <a:rPr lang="en-US" sz="1800" dirty="0"/>
              <a:t>due to local </a:t>
            </a:r>
            <a:r>
              <a:rPr lang="en-US" sz="1800" dirty="0" smtClean="0"/>
              <a:t>ice conditions and </a:t>
            </a:r>
            <a:r>
              <a:rPr lang="en-US" sz="1800" dirty="0"/>
              <a:t>cable </a:t>
            </a:r>
            <a:r>
              <a:rPr lang="en-US" sz="1800" dirty="0" smtClean="0"/>
              <a:t>shadow.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We continuously vary </a:t>
            </a:r>
            <a:r>
              <a:rPr lang="en-US" sz="1800" dirty="0" smtClean="0"/>
              <a:t>optical efficiency using a reweighting technique</a:t>
            </a:r>
            <a:endParaRPr lang="en-US" sz="1800" dirty="0"/>
          </a:p>
          <a:p>
            <a:endParaRPr lang="en-US" sz="1800" dirty="0">
              <a:solidFill>
                <a:srgbClr val="073E87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612" y="6063141"/>
            <a:ext cx="89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73E87"/>
                </a:solidFill>
              </a:rPr>
              <a:t>In practice, tightly constrained by position of energy peak </a:t>
            </a:r>
            <a:r>
              <a:rPr lang="en-US" dirty="0">
                <a:solidFill>
                  <a:srgbClr val="073E87"/>
                </a:solidFill>
                <a:sym typeface="Wingdings"/>
              </a:rPr>
              <a:t> we fit within 0.1% of dedicated in-ice calibration measurements</a:t>
            </a:r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4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67" y="116551"/>
            <a:ext cx="3389271" cy="16002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Checking the shape-only best-fit</a:t>
            </a:r>
            <a:endParaRPr lang="en-US" sz="4000" dirty="0"/>
          </a:p>
        </p:txBody>
      </p:sp>
      <p:pic>
        <p:nvPicPr>
          <p:cNvPr id="10" name="Picture 9" descr="MinPos_ShapeOnly.eps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t="3018" r="16381" b="4815"/>
          <a:stretch/>
        </p:blipFill>
        <p:spPr>
          <a:xfrm>
            <a:off x="3849075" y="117235"/>
            <a:ext cx="5201166" cy="5334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66" y="3392864"/>
            <a:ext cx="4034041" cy="34065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293083" y="1856922"/>
            <a:ext cx="35169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best fit point is a consistent realization of the no-</a:t>
            </a:r>
            <a:r>
              <a:rPr lang="en-US" b="1" dirty="0" err="1" smtClean="0"/>
              <a:t>steriles</a:t>
            </a:r>
            <a:r>
              <a:rPr lang="en-US" b="1" dirty="0" smtClean="0"/>
              <a:t> hypothesis </a:t>
            </a:r>
            <a:r>
              <a:rPr lang="en-US" b="1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Its </a:t>
            </a:r>
            <a:r>
              <a:rPr lang="en-US" b="1" dirty="0" err="1" smtClean="0"/>
              <a:t>frequentist</a:t>
            </a:r>
            <a:r>
              <a:rPr lang="en-US" b="1" dirty="0" smtClean="0"/>
              <a:t> p-value is 14% </a:t>
            </a:r>
            <a:r>
              <a:rPr lang="en-US" b="1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4691109" y="5702266"/>
            <a:ext cx="4024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(this part of hypothesis space is a very fast vacuum-like oscillation, nearly indistinguishable from no-effect)</a:t>
            </a:r>
            <a:endParaRPr lang="en-US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09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inPos_ShapeOnly.eps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t="3018" r="16381" b="4815"/>
          <a:stretch/>
        </p:blipFill>
        <p:spPr>
          <a:xfrm>
            <a:off x="3849075" y="117235"/>
            <a:ext cx="5201166" cy="5334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4993938" y="539269"/>
            <a:ext cx="4636646" cy="4208576"/>
            <a:chOff x="4902004" y="463515"/>
            <a:chExt cx="4767656" cy="4327491"/>
          </a:xfrm>
        </p:grpSpPr>
        <p:sp>
          <p:nvSpPr>
            <p:cNvPr id="7" name="Right Triangle 6"/>
            <p:cNvSpPr/>
            <p:nvPr/>
          </p:nvSpPr>
          <p:spPr>
            <a:xfrm>
              <a:off x="4902004" y="2788144"/>
              <a:ext cx="3911599" cy="2002862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41000"/>
                  </a:schemeClr>
                </a:gs>
                <a:gs pos="80000">
                  <a:schemeClr val="accent1">
                    <a:shade val="93000"/>
                    <a:satMod val="130000"/>
                    <a:alpha val="41000"/>
                  </a:schemeClr>
                </a:gs>
                <a:gs pos="100000">
                  <a:schemeClr val="accent1">
                    <a:shade val="94000"/>
                    <a:satMod val="135000"/>
                    <a:alpha val="41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Triangle 7"/>
            <p:cNvSpPr/>
            <p:nvPr/>
          </p:nvSpPr>
          <p:spPr>
            <a:xfrm flipV="1">
              <a:off x="4902004" y="578345"/>
              <a:ext cx="2895600" cy="1016000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41000"/>
                  </a:schemeClr>
                </a:gs>
                <a:gs pos="80000">
                  <a:schemeClr val="accent1">
                    <a:shade val="93000"/>
                    <a:satMod val="130000"/>
                    <a:alpha val="41000"/>
                  </a:schemeClr>
                </a:gs>
                <a:gs pos="100000">
                  <a:schemeClr val="accent1">
                    <a:shade val="94000"/>
                    <a:satMod val="135000"/>
                    <a:alpha val="41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02004" y="3727201"/>
              <a:ext cx="2311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~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No effect at all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02004" y="578345"/>
              <a:ext cx="2311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~No effect at all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6200000">
              <a:off x="6563587" y="1507562"/>
              <a:ext cx="3179234" cy="1320800"/>
            </a:xfrm>
            <a:prstGeom prst="triangle">
              <a:avLst>
                <a:gd name="adj" fmla="val 27767"/>
              </a:avLst>
            </a:pr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Triangle 14"/>
            <p:cNvSpPr/>
            <p:nvPr/>
          </p:nvSpPr>
          <p:spPr>
            <a:xfrm rot="10800000">
              <a:off x="8146960" y="578345"/>
              <a:ext cx="666644" cy="1815199"/>
            </a:xfrm>
            <a:prstGeom prst="rtTriangle">
              <a:avLst/>
            </a:prstGeom>
            <a:solidFill>
              <a:srgbClr val="FF6600">
                <a:alpha val="36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 rot="4199370">
              <a:off x="7491614" y="1170413"/>
              <a:ext cx="199857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Large rate effect</a:t>
              </a:r>
            </a:p>
            <a:p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2117839">
              <a:off x="7358260" y="2948965"/>
              <a:ext cx="23114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Large shape  </a:t>
              </a:r>
            </a:p>
            <a:p>
              <a:r>
                <a:rPr lang="en-US" sz="1600" b="1" dirty="0" smtClean="0">
                  <a:solidFill>
                    <a:schemeClr val="bg1"/>
                  </a:solidFill>
                </a:rPr>
                <a:t>effect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83525">
              <a:off x="5515316" y="2818922"/>
              <a:ext cx="264983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mid-size effects (often best fit to fluctuations)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 descr="NormSinCorr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5"/>
          <a:stretch/>
        </p:blipFill>
        <p:spPr>
          <a:xfrm>
            <a:off x="186266" y="2920347"/>
            <a:ext cx="4208211" cy="3831392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4552461" y="5739846"/>
            <a:ext cx="4531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incorporating other available information (knowledge of flux normalization),  exclusion power of result could be reduced.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6267" y="1940929"/>
            <a:ext cx="366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High-mixing null-like solutions lead to significant normalization pull.</a:t>
            </a:r>
            <a:endParaRPr lang="en-US" dirty="0"/>
          </a:p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86267" y="116551"/>
            <a:ext cx="3389271" cy="16002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 Subtlety of Shape-Only Analysis</a:t>
            </a:r>
            <a:endParaRPr lang="en-US" sz="4000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83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421" y="338328"/>
            <a:ext cx="620779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The MSW resonance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t="58087" b="3571"/>
          <a:stretch/>
        </p:blipFill>
        <p:spPr>
          <a:xfrm>
            <a:off x="106972" y="3619119"/>
            <a:ext cx="4597126" cy="865842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573" y="4444857"/>
            <a:ext cx="3124200" cy="838200"/>
          </a:xfrm>
          <a:prstGeom prst="rect">
            <a:avLst/>
          </a:prstGeom>
          <a:ln>
            <a:solidFill>
              <a:srgbClr val="008000"/>
            </a:solidFill>
          </a:ln>
        </p:spPr>
      </p:pic>
      <p:cxnSp>
        <p:nvCxnSpPr>
          <p:cNvPr id="6" name="Straight Arrow Connector 5"/>
          <p:cNvCxnSpPr>
            <a:stCxn id="11" idx="1"/>
          </p:cNvCxnSpPr>
          <p:nvPr/>
        </p:nvCxnSpPr>
        <p:spPr>
          <a:xfrm flipH="1" flipV="1">
            <a:off x="4797674" y="4836734"/>
            <a:ext cx="545047" cy="5775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42721" y="5229585"/>
            <a:ext cx="176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Electron density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36279" y="4260191"/>
            <a:ext cx="176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Neutrino energy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>
            <a:off x="5135037" y="4444857"/>
            <a:ext cx="801242" cy="2606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9330" y="5521928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If x = </a:t>
            </a:r>
            <a:r>
              <a:rPr lang="en-US" dirty="0" err="1" smtClean="0"/>
              <a:t>cos</a:t>
            </a:r>
            <a:r>
              <a:rPr lang="en-US" dirty="0" smtClean="0"/>
              <a:t> 2θ, maximal mixing 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largest possible amplitude of oscillation : </a:t>
            </a:r>
            <a:r>
              <a:rPr lang="en-US" b="1" dirty="0" smtClean="0">
                <a:solidFill>
                  <a:srgbClr val="0000FF"/>
                </a:solidFill>
              </a:rPr>
              <a:t>MSW resonance.</a:t>
            </a:r>
          </a:p>
          <a:p>
            <a:endParaRPr lang="en-US" dirty="0"/>
          </a:p>
          <a:p>
            <a:r>
              <a:rPr lang="en-US" dirty="0" smtClean="0"/>
              <a:t>Happens even if original mixing angle is very tiny.</a:t>
            </a:r>
          </a:p>
          <a:p>
            <a:endParaRPr lang="en-US" i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i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7994" y="2364390"/>
            <a:ext cx="83531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It is well established that effective mass and mixing of neutrinos depend on local matter density through the MSW effect</a:t>
            </a:r>
            <a:endParaRPr lang="en-US" i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i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988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833898" y="2899793"/>
            <a:ext cx="2540000" cy="2391362"/>
          </a:xfrm>
          <a:prstGeom prst="rect">
            <a:avLst/>
          </a:prstGeom>
          <a:solidFill>
            <a:schemeClr val="accent4">
              <a:lumMod val="20000"/>
              <a:lumOff val="80000"/>
              <a:alpha val="2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6886" y="2701059"/>
            <a:ext cx="4714381" cy="308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002644" y="5419832"/>
            <a:ext cx="179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 density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70" y="2846321"/>
            <a:ext cx="4130842" cy="26965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758398" y="3857336"/>
            <a:ext cx="2391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Effective mixing angle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807162" y="4706320"/>
            <a:ext cx="398685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07162" y="4336988"/>
            <a:ext cx="2061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RESONANCE ANGLE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049618" y="5234799"/>
            <a:ext cx="1161826" cy="365125"/>
          </a:xfrm>
        </p:spPr>
        <p:txBody>
          <a:bodyPr/>
          <a:lstStyle/>
          <a:p>
            <a:fld id="{23C1EFFE-43D2-AC47-A5B3-94593D5B7696}" type="slidenum">
              <a:rPr lang="en-US" smtClean="0"/>
              <a:t>6</a:t>
            </a:fld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 rot="16859928">
            <a:off x="3130650" y="3458644"/>
            <a:ext cx="1029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10 MeV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neutrino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 rot="16907980">
            <a:off x="3825991" y="3512438"/>
            <a:ext cx="1029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0.2 MeV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neutrino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5" name="4-Point Star 24"/>
          <p:cNvSpPr/>
          <p:nvPr/>
        </p:nvSpPr>
        <p:spPr>
          <a:xfrm>
            <a:off x="3203061" y="3265710"/>
            <a:ext cx="323532" cy="323532"/>
          </a:xfrm>
          <a:prstGeom prst="star4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4-Point Star 35"/>
          <p:cNvSpPr/>
          <p:nvPr/>
        </p:nvSpPr>
        <p:spPr>
          <a:xfrm>
            <a:off x="3229910" y="4994836"/>
            <a:ext cx="323532" cy="323532"/>
          </a:xfrm>
          <a:prstGeom prst="star4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3285238" y="3420565"/>
            <a:ext cx="70518" cy="2884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3150980" y="5149503"/>
            <a:ext cx="240036" cy="835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041733" y="3505200"/>
            <a:ext cx="4017600" cy="3280487"/>
            <a:chOff x="5253332" y="3698106"/>
            <a:chExt cx="3677656" cy="300291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3332" y="3698106"/>
              <a:ext cx="3677656" cy="300291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5647212" y="3926897"/>
              <a:ext cx="17681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90"/>
                  </a:solidFill>
                </a:rPr>
                <a:t>No matter effect</a:t>
              </a:r>
              <a:endParaRPr lang="en-US" sz="1600" dirty="0">
                <a:solidFill>
                  <a:srgbClr val="00009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121176" y="5975943"/>
              <a:ext cx="27483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accent5">
                      <a:lumMod val="75000"/>
                    </a:schemeClr>
                  </a:solidFill>
                </a:rPr>
                <a:t>Matter enhanced oscillations</a:t>
              </a:r>
              <a:endParaRPr lang="en-US" sz="1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>
              <a:off x="5828352" y="4244861"/>
              <a:ext cx="1" cy="27211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8648577" y="5722016"/>
              <a:ext cx="2" cy="324259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053221" y="277623"/>
            <a:ext cx="2720921" cy="2614668"/>
            <a:chOff x="5026786" y="3505200"/>
            <a:chExt cx="3476233" cy="3340485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/>
            <a:srcRect t="3905"/>
            <a:stretch/>
          </p:blipFill>
          <p:spPr>
            <a:xfrm>
              <a:off x="5026786" y="3505200"/>
              <a:ext cx="3476233" cy="3340485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5069363" y="6654800"/>
              <a:ext cx="2021320" cy="16170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863083" y="2059428"/>
            <a:ext cx="2660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Solar core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0" y="2092476"/>
            <a:ext cx="2660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Solar surface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391016" y="2404570"/>
            <a:ext cx="0" cy="27229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806673" y="2404570"/>
            <a:ext cx="0" cy="27229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5371152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e.g. MSW resonant solar neutrinos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907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0676" y="2528929"/>
            <a:ext cx="8966200" cy="920124"/>
          </a:xfrm>
        </p:spPr>
        <p:txBody>
          <a:bodyPr/>
          <a:lstStyle/>
          <a:p>
            <a:r>
              <a:rPr lang="en-US" dirty="0" smtClean="0"/>
              <a:t>Sterile neutrinos do not interact with matter at all.</a:t>
            </a:r>
          </a:p>
          <a:p>
            <a:r>
              <a:rPr lang="en-US" dirty="0" smtClean="0"/>
              <a:t>New MSW-type effects are to be expected.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Sterile Neutrino Matter Effects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29343" y="5746720"/>
            <a:ext cx="3266677" cy="404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Sterile flavor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7026360" y="3572781"/>
            <a:ext cx="1875103" cy="267738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4150" y="5751213"/>
            <a:ext cx="3266677" cy="404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Electron flavor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030408" y="5746720"/>
            <a:ext cx="2236560" cy="404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</a:t>
            </a:r>
            <a:r>
              <a:rPr lang="en-US" b="1" dirty="0" smtClean="0"/>
              <a:t>u / tau flavor</a:t>
            </a:r>
            <a:endParaRPr lang="en-US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2150" t="10304" r="47505"/>
          <a:stretch/>
        </p:blipFill>
        <p:spPr>
          <a:xfrm>
            <a:off x="4954403" y="3792369"/>
            <a:ext cx="1834442" cy="188035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40676" y="3572779"/>
            <a:ext cx="4617761" cy="267738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954404" y="3572781"/>
            <a:ext cx="1880963" cy="267738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77026" y="3746564"/>
            <a:ext cx="3601633" cy="1926162"/>
            <a:chOff x="1696691" y="3723770"/>
            <a:chExt cx="2785914" cy="148991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/>
            <a:srcRect l="1692" t="8475" r="84261"/>
            <a:stretch/>
          </p:blipFill>
          <p:spPr>
            <a:xfrm>
              <a:off x="1696691" y="3723770"/>
              <a:ext cx="983485" cy="148991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/>
            <a:srcRect l="32150" t="10304" r="47505"/>
            <a:stretch/>
          </p:blipFill>
          <p:spPr>
            <a:xfrm>
              <a:off x="3063639" y="3759201"/>
              <a:ext cx="1418966" cy="1454483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114333" y="6459824"/>
            <a:ext cx="8521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For full phenomenology :  </a:t>
            </a:r>
            <a:r>
              <a:rPr lang="en-US" b="1" i="1" dirty="0" err="1">
                <a:solidFill>
                  <a:srgbClr val="660066"/>
                </a:solidFill>
              </a:rPr>
              <a:t>Esmali</a:t>
            </a:r>
            <a:r>
              <a:rPr lang="en-US" b="1" i="1" dirty="0">
                <a:solidFill>
                  <a:srgbClr val="660066"/>
                </a:solidFill>
              </a:rPr>
              <a:t> and Smirnov, JHEP 1312 (2013) 014</a:t>
            </a:r>
          </a:p>
          <a:p>
            <a:pPr algn="ctr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3666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33" y="311257"/>
            <a:ext cx="5783977" cy="1297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MSW Resonant Atmospheric Neutrinos?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17860" y="269458"/>
            <a:ext cx="3090334" cy="290907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496818" y="1215902"/>
            <a:ext cx="1560040" cy="1560041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555500" y="913559"/>
            <a:ext cx="644655" cy="1605859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n 6"/>
          <p:cNvSpPr/>
          <p:nvPr/>
        </p:nvSpPr>
        <p:spPr>
          <a:xfrm>
            <a:off x="7169194" y="2609996"/>
            <a:ext cx="215618" cy="170215"/>
          </a:xfrm>
          <a:prstGeom prst="can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666264" y="1177692"/>
            <a:ext cx="133460" cy="342541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317896" y="401407"/>
            <a:ext cx="214907" cy="5121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573533" y="928344"/>
            <a:ext cx="945245" cy="2070553"/>
          </a:xfrm>
          <a:prstGeom prst="straightConnector1">
            <a:avLst/>
          </a:prstGeom>
          <a:ln>
            <a:solidFill>
              <a:srgbClr val="3366FF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32803" y="928174"/>
            <a:ext cx="768482" cy="2070723"/>
          </a:xfrm>
          <a:prstGeom prst="straightConnector1">
            <a:avLst/>
          </a:prstGeom>
          <a:ln>
            <a:solidFill>
              <a:srgbClr val="3366FF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799724" y="1311153"/>
            <a:ext cx="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532803" y="913559"/>
            <a:ext cx="350021" cy="498478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80084" y="1694745"/>
            <a:ext cx="1129367" cy="5847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Earth matter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3751" y="195211"/>
            <a:ext cx="1743791" cy="5847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c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osmic ray primary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532803" y="928453"/>
            <a:ext cx="133460" cy="59178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38012" y="647258"/>
            <a:ext cx="1743791" cy="5847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5"/>
                </a:solidFill>
                <a:latin typeface="+mj-lt"/>
              </a:rPr>
              <a:t>muons</a:t>
            </a:r>
            <a:endParaRPr lang="en-US" sz="1600" dirty="0" smtClean="0">
              <a:solidFill>
                <a:schemeClr val="accent5"/>
              </a:solidFill>
              <a:latin typeface="+mj-lt"/>
            </a:endParaRPr>
          </a:p>
          <a:p>
            <a:r>
              <a:rPr lang="en-US" sz="1600" dirty="0" smtClean="0">
                <a:solidFill>
                  <a:srgbClr val="3366FF"/>
                </a:solidFill>
                <a:latin typeface="+mj-lt"/>
              </a:rPr>
              <a:t>   neutrinos</a:t>
            </a:r>
            <a:endParaRPr lang="en-US" sz="1600" dirty="0">
              <a:solidFill>
                <a:srgbClr val="3366FF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63046" y="2780211"/>
            <a:ext cx="945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detector</a:t>
            </a:r>
            <a:endParaRPr lang="en-US" sz="1400" dirty="0"/>
          </a:p>
        </p:txBody>
      </p:sp>
      <p:cxnSp>
        <p:nvCxnSpPr>
          <p:cNvPr id="26" name="Straight Arrow Connector 25"/>
          <p:cNvCxnSpPr>
            <a:stCxn id="24" idx="1"/>
          </p:cNvCxnSpPr>
          <p:nvPr/>
        </p:nvCxnSpPr>
        <p:spPr>
          <a:xfrm flipH="1" flipV="1">
            <a:off x="7518778" y="2780211"/>
            <a:ext cx="344268" cy="15388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3076" y="3564189"/>
            <a:ext cx="4446226" cy="29124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827808" y="6128317"/>
            <a:ext cx="2580909" cy="398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Matter density (</a:t>
            </a:r>
            <a:r>
              <a:rPr lang="en-US" dirty="0" err="1" smtClean="0"/>
              <a:t>arb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38" y="3701189"/>
            <a:ext cx="3895879" cy="254314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 rot="16200000">
            <a:off x="-1099231" y="4238681"/>
            <a:ext cx="2825633" cy="398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Effective mixing angle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519133" y="4088395"/>
            <a:ext cx="1153948" cy="398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3TeV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648639" y="5455390"/>
            <a:ext cx="3760077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48639" y="5107066"/>
            <a:ext cx="1944522" cy="31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RESONANCE ANGLE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593160" y="3748083"/>
            <a:ext cx="222497" cy="2255339"/>
          </a:xfrm>
          <a:prstGeom prst="rect">
            <a:avLst/>
          </a:prstGeom>
          <a:solidFill>
            <a:schemeClr val="accent4">
              <a:lumMod val="20000"/>
              <a:lumOff val="80000"/>
              <a:alpha val="2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254769" y="4555934"/>
            <a:ext cx="115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90"/>
                </a:solidFill>
              </a:rPr>
              <a:t>0.6TeV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FFE-43D2-AC47-A5B3-94593D5B7696}" type="slidenum">
              <a:rPr lang="en-US" smtClean="0"/>
              <a:t>8</a:t>
            </a:fld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182593" y="2500255"/>
            <a:ext cx="252627" cy="587733"/>
          </a:xfrm>
          <a:prstGeom prst="straightConnector1">
            <a:avLst/>
          </a:prstGeom>
          <a:ln w="127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801028" y="3024645"/>
            <a:ext cx="0" cy="41040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2631636" y="2590800"/>
            <a:ext cx="0" cy="84424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660952" y="2681822"/>
            <a:ext cx="2660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Earth core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374861" y="2214756"/>
            <a:ext cx="2660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Earth surface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795" y="3435048"/>
            <a:ext cx="4184025" cy="33634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3835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138" y="4325062"/>
            <a:ext cx="837131" cy="1488897"/>
          </a:xfrm>
          <a:prstGeom prst="rect">
            <a:avLst/>
          </a:prstGeom>
        </p:spPr>
      </p:pic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8D21-3027-E542-AA09-9684A4B1B3D6}" type="slidenum">
              <a:rPr lang="en-US" smtClean="0"/>
              <a:t>9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404663" y="384800"/>
            <a:ext cx="10922414" cy="6282699"/>
            <a:chOff x="688929" y="787400"/>
            <a:chExt cx="8947479" cy="51466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1599" y="787400"/>
              <a:ext cx="4830698" cy="514669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4894806" y="3300124"/>
              <a:ext cx="1966422" cy="1832701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861224" y="4934497"/>
              <a:ext cx="2775184" cy="360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There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3" name="Sun 12"/>
            <p:cNvSpPr/>
            <p:nvPr/>
          </p:nvSpPr>
          <p:spPr>
            <a:xfrm>
              <a:off x="4815351" y="3230476"/>
              <a:ext cx="154884" cy="163703"/>
            </a:xfrm>
            <a:prstGeom prst="sun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8929" y="3533592"/>
              <a:ext cx="1802670" cy="319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Here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flipH="1" flipV="1">
            <a:off x="839106" y="4161955"/>
            <a:ext cx="1208166" cy="1223915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un 23"/>
          <p:cNvSpPr/>
          <p:nvPr/>
        </p:nvSpPr>
        <p:spPr>
          <a:xfrm>
            <a:off x="1941564" y="5272934"/>
            <a:ext cx="189071" cy="199837"/>
          </a:xfrm>
          <a:prstGeom prst="sun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50800" cy="5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50800" cy="5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50800" cy="50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0841" y="5795607"/>
            <a:ext cx="245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Quy</a:t>
            </a:r>
            <a:r>
              <a:rPr lang="en-US" i="1" dirty="0" smtClean="0"/>
              <a:t> </a:t>
            </a:r>
            <a:r>
              <a:rPr lang="en-US" i="1" dirty="0" err="1" smtClean="0"/>
              <a:t>Nhon</a:t>
            </a:r>
            <a:r>
              <a:rPr lang="en-US" i="1" dirty="0" smtClean="0"/>
              <a:t>, Vietnam)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00820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40743</TotalTime>
  <Words>1493</Words>
  <Application>Microsoft Macintosh PowerPoint</Application>
  <PresentationFormat>On-screen Show (4:3)</PresentationFormat>
  <Paragraphs>305</Paragraphs>
  <Slides>49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Waveform</vt:lpstr>
      <vt:lpstr>eV-scale Sterile Neutrinos  at the IceCube experiment</vt:lpstr>
      <vt:lpstr>World Data, pre-IceCube</vt:lpstr>
      <vt:lpstr>World Data, pre-IceCube</vt:lpstr>
      <vt:lpstr>World Data, pre-IceCube-ish (i.e., data at the time of IceCube publication)</vt:lpstr>
      <vt:lpstr>The MSW resonance</vt:lpstr>
      <vt:lpstr>e.g. MSW resonant solar neutrinos</vt:lpstr>
      <vt:lpstr>Sterile Neutrino Matter Effects</vt:lpstr>
      <vt:lpstr>MSW Resonant Atmospheric Neutrinos?</vt:lpstr>
      <vt:lpstr>PowerPoint Presentation</vt:lpstr>
      <vt:lpstr>PowerPoint Presentation</vt:lpstr>
      <vt:lpstr>PowerPoint Presentation</vt:lpstr>
      <vt:lpstr>PowerPoint Presentation</vt:lpstr>
      <vt:lpstr>Digital Optical Modules</vt:lpstr>
      <vt:lpstr>Astrophysical Neutrinos</vt:lpstr>
      <vt:lpstr>νμ detection in IceCube</vt:lpstr>
      <vt:lpstr>PowerPoint Presentation</vt:lpstr>
      <vt:lpstr>PowerPoint Presentation</vt:lpstr>
      <vt:lpstr>PowerPoint Presentation</vt:lpstr>
      <vt:lpstr>PowerPoint Presentation</vt:lpstr>
      <vt:lpstr>Where is the MSW resonance?</vt:lpstr>
      <vt:lpstr>Resonance energy:</vt:lpstr>
      <vt:lpstr>Resonance energy:</vt:lpstr>
      <vt:lpstr>Predicting the MSW oscillation</vt:lpstr>
      <vt:lpstr>PowerPoint Presentation</vt:lpstr>
      <vt:lpstr>Expected Stat Uncertainty per Bin</vt:lpstr>
      <vt:lpstr>PowerPoint Presentation</vt:lpstr>
      <vt:lpstr>The Data (IC86 1 year)</vt:lpstr>
      <vt:lpstr>No evidence for sterile neutrinos </vt:lpstr>
      <vt:lpstr>PowerPoint Presentation</vt:lpstr>
      <vt:lpstr>Comparison to  world, anomalies,  and sensitivity</vt:lpstr>
      <vt:lpstr>Addressing assumptions: θ34=0</vt:lpstr>
      <vt:lpstr>Addressing assumptions: Ue4 fixed at world best fit (= constraint on θ14)</vt:lpstr>
      <vt:lpstr>The Future for IceCube Sterile Searches:</vt:lpstr>
      <vt:lpstr>Conclusions</vt:lpstr>
      <vt:lpstr>Thank you for your attention</vt:lpstr>
      <vt:lpstr>Recent developments in νμ disappearance</vt:lpstr>
      <vt:lpstr>PowerPoint Presentation</vt:lpstr>
      <vt:lpstr>PowerPoint Presentation</vt:lpstr>
      <vt:lpstr>PowerPoint Presentation</vt:lpstr>
      <vt:lpstr>An additional neutrino?</vt:lpstr>
      <vt:lpstr>Ice properties</vt:lpstr>
      <vt:lpstr>Bubble Scattering</vt:lpstr>
      <vt:lpstr>“Hole ice” effect</vt:lpstr>
      <vt:lpstr>Neutrino Cross Sections</vt:lpstr>
      <vt:lpstr>PowerPoint Presentation</vt:lpstr>
      <vt:lpstr>PowerPoint Presentation</vt:lpstr>
      <vt:lpstr>Optical module uncertainty</vt:lpstr>
      <vt:lpstr>Checking the shape-only best-fit</vt:lpstr>
      <vt:lpstr>A Subtlety of Shape-Only Analysis</vt:lpstr>
    </vt:vector>
  </TitlesOfParts>
  <Company>UTA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Searching for Sterile Neutrinos at the  IceCube Neutrino Telescope</dc:title>
  <dc:creator>Ben Jones</dc:creator>
  <cp:lastModifiedBy>Ben Jones</cp:lastModifiedBy>
  <cp:revision>325</cp:revision>
  <dcterms:created xsi:type="dcterms:W3CDTF">2015-11-16T19:06:06Z</dcterms:created>
  <dcterms:modified xsi:type="dcterms:W3CDTF">2016-08-26T06:24:37Z</dcterms:modified>
</cp:coreProperties>
</file>