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93" r:id="rId4"/>
    <p:sldId id="294" r:id="rId5"/>
    <p:sldId id="295" r:id="rId6"/>
    <p:sldId id="305" r:id="rId7"/>
    <p:sldId id="304" r:id="rId8"/>
    <p:sldId id="264" r:id="rId9"/>
    <p:sldId id="258" r:id="rId10"/>
    <p:sldId id="266" r:id="rId11"/>
    <p:sldId id="308" r:id="rId12"/>
    <p:sldId id="272" r:id="rId13"/>
    <p:sldId id="309" r:id="rId14"/>
    <p:sldId id="310" r:id="rId15"/>
    <p:sldId id="270" r:id="rId16"/>
    <p:sldId id="271" r:id="rId17"/>
    <p:sldId id="273" r:id="rId18"/>
    <p:sldId id="274" r:id="rId19"/>
    <p:sldId id="280" r:id="rId20"/>
    <p:sldId id="281" r:id="rId21"/>
    <p:sldId id="282" r:id="rId22"/>
    <p:sldId id="311" r:id="rId23"/>
    <p:sldId id="316" r:id="rId24"/>
    <p:sldId id="317" r:id="rId25"/>
    <p:sldId id="259" r:id="rId26"/>
    <p:sldId id="315" r:id="rId27"/>
    <p:sldId id="291" r:id="rId28"/>
    <p:sldId id="312" r:id="rId29"/>
    <p:sldId id="261" r:id="rId30"/>
    <p:sldId id="306" r:id="rId31"/>
    <p:sldId id="307" r:id="rId32"/>
    <p:sldId id="296" r:id="rId33"/>
    <p:sldId id="297" r:id="rId34"/>
    <p:sldId id="298" r:id="rId35"/>
    <p:sldId id="299" r:id="rId36"/>
    <p:sldId id="300" r:id="rId37"/>
    <p:sldId id="301" r:id="rId38"/>
    <p:sldId id="287" r:id="rId39"/>
    <p:sldId id="288" r:id="rId40"/>
    <p:sldId id="279" r:id="rId41"/>
    <p:sldId id="276" r:id="rId42"/>
    <p:sldId id="277" r:id="rId43"/>
    <p:sldId id="278" r:id="rId44"/>
    <p:sldId id="292" r:id="rId45"/>
    <p:sldId id="313" r:id="rId46"/>
    <p:sldId id="314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1" autoAdjust="0"/>
    <p:restoredTop sz="94660"/>
  </p:normalViewPr>
  <p:slideViewPr>
    <p:cSldViewPr snapToGrid="0">
      <p:cViewPr>
        <p:scale>
          <a:sx n="70" d="100"/>
          <a:sy n="70" d="100"/>
        </p:scale>
        <p:origin x="96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\MRandRCSmeeting\FXSeptum_FieldMeasur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3.8359071214309502E-2"/>
                  <c:y val="-0.5572254537855589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 baseline="0"/>
                  </a:pPr>
                  <a:endParaRPr lang="ja-JP"/>
                </a:p>
              </c:txPr>
            </c:trendlineLbl>
          </c:trendline>
          <c:xVal>
            <c:numRef>
              <c:f>Sheet1!$B$4:$B$8</c:f>
              <c:numCache>
                <c:formatCode>General</c:formatCode>
                <c:ptCount val="5"/>
                <c:pt idx="0">
                  <c:v>-1.7999999999999999E-2</c:v>
                </c:pt>
                <c:pt idx="1">
                  <c:v>-8.9999999999999993E-3</c:v>
                </c:pt>
                <c:pt idx="2">
                  <c:v>0</c:v>
                </c:pt>
                <c:pt idx="3">
                  <c:v>8.9999999999999993E-3</c:v>
                </c:pt>
                <c:pt idx="4">
                  <c:v>1.7999999999999999E-2</c:v>
                </c:pt>
              </c:numCache>
            </c:numRef>
          </c:xVal>
          <c:yVal>
            <c:numRef>
              <c:f>Sheet1!$C$4:$C$8</c:f>
              <c:numCache>
                <c:formatCode>0.00000E+00</c:formatCode>
                <c:ptCount val="5"/>
                <c:pt idx="0">
                  <c:v>6.5666249999999998E-4</c:v>
                </c:pt>
                <c:pt idx="1">
                  <c:v>5.1274999999999997E-4</c:v>
                </c:pt>
                <c:pt idx="2">
                  <c:v>3.7463749999999999E-4</c:v>
                </c:pt>
                <c:pt idx="3">
                  <c:v>2.3761250000000001E-4</c:v>
                </c:pt>
                <c:pt idx="4">
                  <c:v>9.6762500000000001E-5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9-44CB-844F-EEA45F2F8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446424"/>
        <c:axId val="2095448856"/>
      </c:scatterChart>
      <c:valAx>
        <c:axId val="209544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5448856"/>
        <c:crosses val="autoZero"/>
        <c:crossBetween val="midCat"/>
      </c:valAx>
      <c:valAx>
        <c:axId val="2095448856"/>
        <c:scaling>
          <c:orientation val="minMax"/>
        </c:scaling>
        <c:delete val="0"/>
        <c:axPos val="l"/>
        <c:majorGridlines/>
        <c:numFmt formatCode="0.E+00" sourceLinked="0"/>
        <c:majorTickMark val="out"/>
        <c:minorTickMark val="none"/>
        <c:tickLblPos val="low"/>
        <c:crossAx val="2095446424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7DE63-C196-4D13-A657-108A161DD73F}" type="datetimeFigureOut">
              <a:rPr kumimoji="1" lang="ja-JP" altLang="en-US" smtClean="0"/>
              <a:t>2016/8/21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0ED5-E52F-40A5-96B9-27B6A4665C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09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/>
              <a:t>T2K experiment</a:t>
            </a:r>
            <a:r>
              <a:rPr lang="en-US" altLang="ja-JP" baseline="0" dirty="0"/>
              <a:t> (long base line Nu oscillation experiment)</a:t>
            </a:r>
            <a:endParaRPr lang="ja-JP" altLang="en-US" dirty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022B4-BC12-4012-A464-F851F943786C}" type="slidenum">
              <a:rPr lang="ja-JP" altLang="en-US" smtClean="0">
                <a:latin typeface="Book Antiqua" pitchFamily="18" charset="0"/>
                <a:ea typeface="ＭＳ Ｐ明朝" pitchFamily="1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>
              <a:latin typeface="Book Antiqua" pitchFamily="18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901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49262-26F5-174D-9132-81A9070F4498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55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49262-26F5-174D-9132-81A9070F4498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648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5FA17-43BB-8043-8006-5838DEF59F80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08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3B89-81F3-4843-BEA0-153EB1C0899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00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3B89-81F3-4843-BEA0-153EB1C0899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187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49262-26F5-174D-9132-81A9070F4498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30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just"/>
            <a:endParaRPr lang="en-US" altLang="ja-JP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6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/>
              <a:t>KEYS:</a:t>
            </a:r>
          </a:p>
          <a:p>
            <a:r>
              <a:rPr lang="en-US" altLang="ja-JP" sz="1200" dirty="0"/>
              <a:t>Basics: COD corr., Optics meas. and corr., Injection matching,</a:t>
            </a:r>
          </a:p>
          <a:p>
            <a:r>
              <a:rPr lang="en-US" altLang="ja-JP" sz="1200" dirty="0"/>
              <a:t>  Tune flatness at optimal tune, Collimator balance</a:t>
            </a:r>
          </a:p>
          <a:p>
            <a:r>
              <a:rPr lang="en-US" altLang="ja-JP" sz="1200" dirty="0"/>
              <a:t>For Instability: Chromaticity patterned corr., Transverse FB</a:t>
            </a:r>
          </a:p>
          <a:p>
            <a:r>
              <a:rPr lang="en-US" altLang="ja-JP" sz="1200" dirty="0"/>
              <a:t>Resonance </a:t>
            </a:r>
            <a:r>
              <a:rPr lang="en-US" altLang="ja-JP" sz="1200" dirty="0" err="1"/>
              <a:t>corr</a:t>
            </a:r>
            <a:r>
              <a:rPr lang="en-US" altLang="ja-JP" sz="1200" dirty="0"/>
              <a:t>: Skew Q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A1E5-42C5-49C3-8837-84BBDD0241B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35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/>
              <a:t>KEYS:</a:t>
            </a:r>
          </a:p>
          <a:p>
            <a:r>
              <a:rPr lang="en-US" altLang="ja-JP" sz="1200" dirty="0"/>
              <a:t>Basics: COD corr., Optics meas. and corr., Injection matching,</a:t>
            </a:r>
          </a:p>
          <a:p>
            <a:r>
              <a:rPr lang="en-US" altLang="ja-JP" sz="1200" dirty="0"/>
              <a:t>  Tune flatness at optimal tune, Collimator balance</a:t>
            </a:r>
          </a:p>
          <a:p>
            <a:r>
              <a:rPr lang="en-US" altLang="ja-JP" sz="1200" dirty="0"/>
              <a:t>For Instability: Chromaticity patterned corr., Transverse FB</a:t>
            </a:r>
          </a:p>
          <a:p>
            <a:r>
              <a:rPr lang="en-US" altLang="ja-JP" sz="1200" dirty="0"/>
              <a:t>Resonance </a:t>
            </a:r>
            <a:r>
              <a:rPr lang="en-US" altLang="ja-JP" sz="1200" dirty="0" err="1"/>
              <a:t>corr</a:t>
            </a:r>
            <a:r>
              <a:rPr lang="en-US" altLang="ja-JP" sz="1200" dirty="0"/>
              <a:t>: Skew Q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7A1E5-42C5-49C3-8837-84BBDD0241B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47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3B89-81F3-4843-BEA0-153EB1C0899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43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824B1-579E-1843-B30C-1D2C92D55E6B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306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3B89-81F3-4843-BEA0-153EB1C0899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62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Instability  but lots of tuning nobs: 520 kW w ~ 2kW loss </a:t>
            </a:r>
            <a:r>
              <a:rPr kumimoji="1" lang="en-US" altLang="ja-JP" dirty="0">
                <a:sym typeface="Wingdings" panose="05000000000000000000" pitchFamily="2" charset="2"/>
              </a:rPr>
              <a:t> 1MW</a:t>
            </a:r>
            <a:r>
              <a:rPr kumimoji="1" lang="en-US" altLang="ja-JP" baseline="0" dirty="0">
                <a:sym typeface="Wingdings" panose="05000000000000000000" pitchFamily="2" charset="2"/>
              </a:rPr>
              <a:t> in scope w nobs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229E5-C9EB-4CD0-84D0-8EE4759B5FF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43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1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8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19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1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7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1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5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8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90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0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BBD0-0437-448F-8262-311F8BBDBD51}" type="datetimeFigureOut">
              <a:rPr kumimoji="1" lang="ja-JP" altLang="en-US" smtClean="0"/>
              <a:t>2016/8/14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9FAF-CB0C-4883-B366-7615D1C5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5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2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1.e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3.png"/><Relationship Id="rId9" Type="http://schemas.openxmlformats.org/officeDocument/2006/relationships/image" Target="../media/image6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High power beam operation at J-PARC: </a:t>
            </a:r>
            <a:br>
              <a:rPr lang="en-US" altLang="ja-JP" dirty="0"/>
            </a:br>
            <a:r>
              <a:rPr lang="en-US" altLang="ja-JP" dirty="0"/>
              <a:t>status and future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Yoichi Sato (</a:t>
            </a:r>
            <a:r>
              <a:rPr lang="en-US" altLang="ja-JP" dirty="0"/>
              <a:t>KEK / J-PARC)</a:t>
            </a:r>
            <a:endParaRPr kumimoji="1" lang="en-US" altLang="ja-JP" dirty="0"/>
          </a:p>
          <a:p>
            <a:r>
              <a:rPr kumimoji="1" lang="en-US" altLang="ja-JP" dirty="0"/>
              <a:t>for J-PARC accelerator group </a:t>
            </a:r>
          </a:p>
          <a:p>
            <a:r>
              <a:rPr kumimoji="1" lang="en-US" altLang="ja-JP" dirty="0"/>
              <a:t>concerning MR beam commissioning  </a:t>
            </a:r>
          </a:p>
          <a:p>
            <a:endParaRPr kumimoji="1" lang="en-US" altLang="ja-JP" dirty="0"/>
          </a:p>
          <a:p>
            <a:r>
              <a:rPr lang="en-US" altLang="ja-JP" dirty="0"/>
              <a:t>NuFact16, August 23, 2016</a:t>
            </a:r>
            <a:endParaRPr kumimoji="1" lang="ja-JP" altLang="en-US" dirty="0"/>
          </a:p>
        </p:txBody>
      </p:sp>
      <p:pic>
        <p:nvPicPr>
          <p:cNvPr id="4" name="図 3" descr="スクリーンショット 2016-08-04 9.32.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90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5371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/>
                <a:cs typeface="Times New Roman"/>
              </a:rPr>
              <a:t>Beam loss sources and Tuning </a:t>
            </a:r>
            <a:r>
              <a:rPr lang="en-US" altLang="ja-JP" sz="2800" dirty="0">
                <a:latin typeface="Times New Roman"/>
                <a:cs typeface="Times New Roman"/>
              </a:rPr>
              <a:t>Items</a:t>
            </a:r>
            <a:r>
              <a:rPr kumimoji="1" lang="en-US" altLang="ja-JP" sz="2800" dirty="0">
                <a:latin typeface="Times New Roman"/>
                <a:cs typeface="Times New Roman"/>
              </a:rPr>
              <a:t> for Fast Extraction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2889" y="606638"/>
            <a:ext cx="8327682" cy="5300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5500" b="1" dirty="0">
                <a:latin typeface="Times New Roman"/>
                <a:cs typeface="Times New Roman"/>
              </a:rPr>
              <a:t>Beam loss sources in MR</a:t>
            </a:r>
          </a:p>
          <a:p>
            <a:r>
              <a:rPr lang="en-US" altLang="ja-JP" sz="5200" dirty="0">
                <a:latin typeface="Times New Roman"/>
                <a:cs typeface="Times New Roman"/>
              </a:rPr>
              <a:t>  </a:t>
            </a:r>
            <a:r>
              <a:rPr lang="en-US" altLang="ja-JP" sz="5200" b="1" dirty="0">
                <a:latin typeface="Times New Roman"/>
                <a:cs typeface="Times New Roman"/>
              </a:rPr>
              <a:t>Upstream beam quality from RCS: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In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Transverse,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to choose optimal conditions 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3-50BT OTR monitor</a:t>
            </a:r>
          </a:p>
          <a:p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  </a:t>
            </a: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Physical aperture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to hold effective aperture with closed orbit correction, optics correction</a:t>
            </a:r>
          </a:p>
          <a:p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  Emittance growth by </a:t>
            </a:r>
            <a:r>
              <a:rPr lang="en-US" altLang="ja-JP" sz="5200" b="1" dirty="0" err="1">
                <a:latin typeface="Times New Roman"/>
                <a:cs typeface="Times New Roman"/>
                <a:sym typeface="Wingdings" panose="05000000000000000000" pitchFamily="2" charset="2"/>
              </a:rPr>
              <a:t>Betatron</a:t>
            </a: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 resonances </a:t>
            </a:r>
          </a:p>
          <a:p>
            <a:pPr marL="0" indent="0">
              <a:buNone/>
            </a:pP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	</a:t>
            </a:r>
            <a:r>
              <a:rPr lang="en-US" altLang="ja-JP" sz="5200" b="1" dirty="0">
                <a:latin typeface="Times New Roman"/>
                <a:cs typeface="Times New Roman"/>
              </a:rPr>
              <a:t> To choose optimal operation point considering</a:t>
            </a:r>
            <a:endParaRPr lang="en-US" altLang="ja-JP" sz="5200" b="1" dirty="0">
              <a:latin typeface="Times New Roman"/>
              <a:cs typeface="Times New Roman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Tune spread by space charge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     to control high bunching factor 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higher harmonic RF</a:t>
            </a:r>
            <a:endParaRPr lang="en-US" altLang="ja-JP" sz="5200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Tune spread by chromaticity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     patterned Chromaticity correction with </a:t>
            </a:r>
            <a:r>
              <a:rPr lang="en-US" altLang="ja-JP" sz="5200" u="sng" dirty="0" err="1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sextupoles</a:t>
            </a:r>
            <a:endParaRPr lang="en-US" altLang="ja-JP" sz="5200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Resonance strength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      to enlarge dynamic aperture by 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leakage field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corrections 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</a:rPr>
              <a:t>Trim-quadrupoles</a:t>
            </a:r>
            <a:endParaRPr lang="en-US" altLang="ja-JP" sz="5200" dirty="0">
              <a:solidFill>
                <a:srgbClr val="0000FF"/>
              </a:solidFill>
              <a:latin typeface="Times New Roman"/>
              <a:cs typeface="Times New Roman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resonance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corrections 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</a:rPr>
              <a:t>Skew-quadrupoles, Trim-</a:t>
            </a:r>
            <a:r>
              <a:rPr lang="en-US" altLang="ja-JP" sz="5200" u="sng" dirty="0" err="1">
                <a:solidFill>
                  <a:srgbClr val="0000FF"/>
                </a:solidFill>
                <a:latin typeface="Times New Roman"/>
                <a:cs typeface="Times New Roman"/>
              </a:rPr>
              <a:t>Sextupoles</a:t>
            </a:r>
            <a:endParaRPr lang="en-US" altLang="ja-JP" sz="5200" u="sng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		optics meas. &amp; correction not only injection period but acceleration period</a:t>
            </a:r>
            <a:endParaRPr lang="en-US" altLang="ja-JP" sz="5200" b="1" dirty="0">
              <a:latin typeface="Times New Roman"/>
              <a:cs typeface="Times New Roman"/>
            </a:endParaRPr>
          </a:p>
          <a:p>
            <a:r>
              <a:rPr lang="en-US" altLang="ja-JP" sz="5200" b="1" dirty="0">
                <a:latin typeface="Times New Roman"/>
                <a:cs typeface="Times New Roman"/>
              </a:rPr>
              <a:t>Emittance growth by beam instability (impedance from resistive wall)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transverse feedback system (bunch by bunch, intra-bunch)</a:t>
            </a:r>
            <a:endParaRPr lang="en-US" altLang="ja-JP" sz="5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 large tune spread (but acceptable level in </a:t>
            </a:r>
            <a:r>
              <a:rPr lang="en-US" altLang="ja-JP" sz="5200" dirty="0" err="1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betatron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resonance) 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to suppress instabilities: optimizing bunching factor &amp; chromaticity</a:t>
            </a:r>
            <a:endParaRPr lang="en-US" altLang="ja-JP" sz="5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altLang="ja-JP" sz="55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2917" y="5937349"/>
            <a:ext cx="83308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Some items are relating with multiple sources, especially Tune spread &amp; instability.</a:t>
            </a:r>
          </a:p>
          <a:p>
            <a:r>
              <a:rPr lang="en-US" altLang="ja-JP" b="1" dirty="0">
                <a:latin typeface="Times New Roman"/>
                <a:cs typeface="Times New Roman"/>
              </a:rPr>
              <a:t>Beam loss localization with collimators is needed, also.  </a:t>
            </a:r>
          </a:p>
        </p:txBody>
      </p:sp>
    </p:spTree>
    <p:extLst>
      <p:ext uri="{BB962C8B-B14F-4D97-AF65-F5344CB8AC3E}">
        <p14:creationId xmlns:p14="http://schemas.microsoft.com/office/powerpoint/2010/main" val="44285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5371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/>
                <a:cs typeface="Times New Roman"/>
              </a:rPr>
              <a:t>Beam loss sources and Tuning </a:t>
            </a:r>
            <a:r>
              <a:rPr lang="en-US" altLang="ja-JP" sz="2800" dirty="0">
                <a:latin typeface="Times New Roman"/>
                <a:cs typeface="Times New Roman"/>
              </a:rPr>
              <a:t>Items</a:t>
            </a:r>
            <a:r>
              <a:rPr kumimoji="1" lang="en-US" altLang="ja-JP" sz="2800" dirty="0">
                <a:latin typeface="Times New Roman"/>
                <a:cs typeface="Times New Roman"/>
              </a:rPr>
              <a:t> for Fast Extraction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2889" y="606638"/>
            <a:ext cx="8327682" cy="5300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5500" b="1" dirty="0">
                <a:latin typeface="Times New Roman"/>
                <a:cs typeface="Times New Roman"/>
              </a:rPr>
              <a:t>Beam loss sources in MR</a:t>
            </a:r>
          </a:p>
          <a:p>
            <a:r>
              <a:rPr lang="en-US" altLang="ja-JP" sz="5200" dirty="0">
                <a:latin typeface="Times New Roman"/>
                <a:cs typeface="Times New Roman"/>
              </a:rPr>
              <a:t>  </a:t>
            </a:r>
            <a:r>
              <a:rPr lang="en-US" altLang="ja-JP" sz="5200" b="1" dirty="0">
                <a:latin typeface="Times New Roman"/>
                <a:cs typeface="Times New Roman"/>
              </a:rPr>
              <a:t>Upstream beam quality from RCS: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In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Transverse,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to choose optimal conditions 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3-50BT OTR monitor</a:t>
            </a:r>
          </a:p>
          <a:p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  </a:t>
            </a: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Physical aperture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to hold effective aperture with closed orbit correction, optics correction</a:t>
            </a:r>
          </a:p>
          <a:p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  Emittance growth by </a:t>
            </a:r>
            <a:r>
              <a:rPr lang="en-US" altLang="ja-JP" sz="5200" b="1" dirty="0" err="1">
                <a:latin typeface="Times New Roman"/>
                <a:cs typeface="Times New Roman"/>
                <a:sym typeface="Wingdings" panose="05000000000000000000" pitchFamily="2" charset="2"/>
              </a:rPr>
              <a:t>Betatron</a:t>
            </a: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 resonances </a:t>
            </a:r>
          </a:p>
          <a:p>
            <a:pPr marL="0" indent="0">
              <a:buNone/>
            </a:pPr>
            <a:r>
              <a:rPr lang="en-US" altLang="ja-JP" sz="5200" b="1" dirty="0">
                <a:latin typeface="Times New Roman"/>
                <a:cs typeface="Times New Roman"/>
                <a:sym typeface="Wingdings" panose="05000000000000000000" pitchFamily="2" charset="2"/>
              </a:rPr>
              <a:t>	</a:t>
            </a:r>
            <a:r>
              <a:rPr lang="en-US" altLang="ja-JP" sz="5200" b="1" dirty="0">
                <a:latin typeface="Times New Roman"/>
                <a:cs typeface="Times New Roman"/>
              </a:rPr>
              <a:t> To choose optimal operation point considering</a:t>
            </a:r>
            <a:endParaRPr lang="en-US" altLang="ja-JP" sz="5200" b="1" dirty="0">
              <a:latin typeface="Times New Roman"/>
              <a:cs typeface="Times New Roman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Tune spread by space charge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     to control high bunching factor with </a:t>
            </a:r>
            <a:r>
              <a:rPr lang="en-US" altLang="ja-JP" sz="5200" u="sng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higher harmonic RF</a:t>
            </a:r>
            <a:endParaRPr lang="en-US" altLang="ja-JP" sz="52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Tune spread by chromaticity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     </a:t>
            </a:r>
            <a:r>
              <a:rPr lang="en-US" altLang="ja-JP" sz="5200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patterned Chromaticity correction with </a:t>
            </a:r>
            <a:r>
              <a:rPr lang="en-US" altLang="ja-JP" sz="5200" u="sng" dirty="0" err="1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sextupoles</a:t>
            </a:r>
            <a:endParaRPr lang="en-US" altLang="ja-JP" sz="52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</a:rPr>
              <a:t>	- Resonance strength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      to enlarge dynamic aperture by 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</a:t>
            </a:r>
            <a:r>
              <a:rPr lang="en-US" altLang="ja-JP" sz="5200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leakage field </a:t>
            </a:r>
            <a:r>
              <a:rPr lang="en-US" altLang="ja-JP" sz="5200" dirty="0">
                <a:solidFill>
                  <a:srgbClr val="FF0000"/>
                </a:solidFill>
                <a:latin typeface="Times New Roman"/>
                <a:cs typeface="Times New Roman"/>
              </a:rPr>
              <a:t>corrections with </a:t>
            </a:r>
            <a:r>
              <a:rPr lang="en-US" altLang="ja-JP" sz="5200" u="sng" dirty="0">
                <a:solidFill>
                  <a:srgbClr val="FF0000"/>
                </a:solidFill>
                <a:latin typeface="Times New Roman"/>
                <a:cs typeface="Times New Roman"/>
              </a:rPr>
              <a:t>Trim-quadrupoles</a:t>
            </a:r>
            <a:endParaRPr lang="en-US" altLang="ja-JP" sz="5200" dirty="0">
              <a:solidFill>
                <a:srgbClr val="FF0000"/>
              </a:solidFill>
              <a:latin typeface="Times New Roman"/>
              <a:cs typeface="Times New Roman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FF000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resonance </a:t>
            </a:r>
            <a:r>
              <a:rPr lang="en-US" altLang="ja-JP" sz="5200" dirty="0">
                <a:solidFill>
                  <a:srgbClr val="FF0000"/>
                </a:solidFill>
                <a:latin typeface="Times New Roman"/>
                <a:cs typeface="Times New Roman"/>
              </a:rPr>
              <a:t>corrections 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with </a:t>
            </a:r>
            <a:r>
              <a:rPr lang="en-US" altLang="ja-JP" sz="5200" u="sng" dirty="0">
                <a:solidFill>
                  <a:srgbClr val="0000FF"/>
                </a:solidFill>
                <a:latin typeface="Times New Roman"/>
                <a:cs typeface="Times New Roman"/>
              </a:rPr>
              <a:t>Skew-quadrupoles, </a:t>
            </a:r>
            <a:r>
              <a:rPr lang="en-US" altLang="ja-JP" sz="5200" u="sng" dirty="0">
                <a:solidFill>
                  <a:srgbClr val="FF0000"/>
                </a:solidFill>
                <a:latin typeface="Times New Roman"/>
                <a:cs typeface="Times New Roman"/>
              </a:rPr>
              <a:t>Trim-</a:t>
            </a:r>
            <a:r>
              <a:rPr lang="en-US" altLang="ja-JP" sz="5200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Sextupoles</a:t>
            </a:r>
            <a:endParaRPr lang="en-US" altLang="ja-JP" sz="5200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</a:rPr>
              <a:t>optics meas. &amp; correction not only injection period but acceleration period</a:t>
            </a:r>
            <a:endParaRPr lang="en-US" altLang="ja-JP" sz="5200" b="1" dirty="0">
              <a:latin typeface="Times New Roman"/>
              <a:cs typeface="Times New Roman"/>
            </a:endParaRPr>
          </a:p>
          <a:p>
            <a:r>
              <a:rPr lang="en-US" altLang="ja-JP" sz="5200" b="1" dirty="0">
                <a:latin typeface="Times New Roman"/>
                <a:cs typeface="Times New Roman"/>
              </a:rPr>
              <a:t>Emittance growth by beam instability (impedance from resistive wall) </a:t>
            </a:r>
          </a:p>
          <a:p>
            <a:pPr marL="0" indent="0">
              <a:buNone/>
            </a:pPr>
            <a:r>
              <a:rPr lang="en-US" altLang="ja-JP" sz="5200" dirty="0">
                <a:latin typeface="Times New Roman"/>
                <a:cs typeface="Times New Roman"/>
                <a:sym typeface="Wingdings" panose="05000000000000000000" pitchFamily="2" charset="2"/>
              </a:rPr>
              <a:t>	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transverse feedback system (bunch by bunch, intra-bunch)</a:t>
            </a:r>
            <a:endParaRPr lang="en-US" altLang="ja-JP" sz="5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 large tune spread (but acceptable level in </a:t>
            </a:r>
            <a:r>
              <a:rPr lang="en-US" altLang="ja-JP" sz="5200" dirty="0" err="1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betatron</a:t>
            </a: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 resonance) </a:t>
            </a:r>
          </a:p>
          <a:p>
            <a:pPr marL="0" indent="0">
              <a:buNone/>
            </a:pPr>
            <a:r>
              <a:rPr lang="en-US" altLang="ja-JP" sz="5200" dirty="0">
                <a:solidFill>
                  <a:srgbClr val="0000FF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		to suppress instabilities: optimizing bunching factor &amp; chromaticity</a:t>
            </a:r>
            <a:endParaRPr lang="en-US" altLang="ja-JP" sz="52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altLang="ja-JP" sz="5500" dirty="0"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2917" y="5937349"/>
            <a:ext cx="83308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Some items are relating with multiple sources, especially Tune spread &amp; instability.</a:t>
            </a:r>
          </a:p>
          <a:p>
            <a:r>
              <a:rPr lang="en-US" altLang="ja-JP" b="1" dirty="0">
                <a:latin typeface="Times New Roman"/>
                <a:cs typeface="Times New Roman"/>
              </a:rPr>
              <a:t>Beam loss localization with collimators is needed, also.  </a:t>
            </a:r>
          </a:p>
        </p:txBody>
      </p:sp>
    </p:spTree>
    <p:extLst>
      <p:ext uri="{BB962C8B-B14F-4D97-AF65-F5344CB8AC3E}">
        <p14:creationId xmlns:p14="http://schemas.microsoft.com/office/powerpoint/2010/main" val="407616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 2016-02-22 14.49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562" y="1189552"/>
            <a:ext cx="4680000" cy="4931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Times New Roman"/>
                <a:cs typeface="Times New Roman"/>
              </a:rPr>
              <a:t>Resonance lines and Estimated Tune Spread</a:t>
            </a:r>
            <a:r>
              <a:rPr kumimoji="1" lang="en-US" altLang="ja-JP" sz="2800" dirty="0">
                <a:latin typeface="Times New Roman"/>
                <a:cs typeface="Times New Roman"/>
              </a:rPr>
              <a:t> 380 kW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386" y="1183135"/>
            <a:ext cx="3070274" cy="2503379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>
                <a:latin typeface="Times New Roman"/>
                <a:cs typeface="Times New Roman"/>
              </a:rPr>
              <a:t>MR Power 380 kW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MR Cycle: 2.48 s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r>
              <a:rPr kumimoji="1" lang="en-US" altLang="ja-JP" dirty="0">
                <a:latin typeface="Times New Roman"/>
                <a:cs typeface="Times New Roman"/>
              </a:rPr>
              <a:t>Number of protons: 2.5e13 ppb</a:t>
            </a:r>
          </a:p>
          <a:p>
            <a:r>
              <a:rPr kumimoji="1" lang="en-US" altLang="ja-JP" dirty="0">
                <a:latin typeface="Times New Roman"/>
                <a:cs typeface="Times New Roman"/>
              </a:rPr>
              <a:t>Transverse </a:t>
            </a:r>
            <a:r>
              <a:rPr kumimoji="1" lang="en-US" altLang="ja-JP" dirty="0" err="1">
                <a:latin typeface="Times New Roman"/>
                <a:cs typeface="Times New Roman"/>
              </a:rPr>
              <a:t>Emittance</a:t>
            </a:r>
            <a:r>
              <a:rPr kumimoji="1" lang="en-US" altLang="ja-JP" dirty="0">
                <a:latin typeface="Times New Roman"/>
                <a:cs typeface="Times New Roman"/>
              </a:rPr>
              <a:t>: </a:t>
            </a:r>
            <a:r>
              <a:rPr lang="en-US" altLang="ja-JP" dirty="0">
                <a:latin typeface="Times New Roman"/>
                <a:cs typeface="Times New Roman"/>
              </a:rPr>
              <a:t>16</a:t>
            </a:r>
            <a:r>
              <a:rPr kumimoji="1" lang="en-US" altLang="ja-JP" dirty="0">
                <a:latin typeface="Times New Roman"/>
                <a:cs typeface="Times New Roman"/>
              </a:rPr>
              <a:t>π </a:t>
            </a:r>
            <a:r>
              <a:rPr kumimoji="1" lang="en-US" altLang="ja-JP" dirty="0" err="1">
                <a:latin typeface="Times New Roman"/>
                <a:cs typeface="Times New Roman"/>
              </a:rPr>
              <a:t>mmmrad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r>
              <a:rPr lang="en-US" altLang="ja-JP" dirty="0">
                <a:latin typeface="Times New Roman"/>
                <a:cs typeface="Times New Roman"/>
              </a:rPr>
              <a:t>Bunching Factor: 0.3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Space Charge Tune Shift: 0.33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287101" y="3828428"/>
          <a:ext cx="30384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数式" r:id="rId4" imgW="2032000" imgH="444500" progId="Equation.3">
                  <p:embed/>
                </p:oleObj>
              </mc:Choice>
              <mc:Fallback>
                <p:oleObj name="数式" r:id="rId4" imgW="2032000" imgH="4445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01" y="3828428"/>
                        <a:ext cx="30384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4874" y="4831885"/>
            <a:ext cx="3506259" cy="173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1600" i="1" dirty="0">
                <a:latin typeface="Calibri" charset="0"/>
              </a:rPr>
              <a:t>E</a:t>
            </a:r>
            <a:r>
              <a:rPr lang="en-US" altLang="ja-JP" sz="1600" dirty="0">
                <a:latin typeface="Calibri" charset="0"/>
              </a:rPr>
              <a:t> = 3 </a:t>
            </a:r>
            <a:r>
              <a:rPr lang="en-US" altLang="ja-JP" sz="1600" dirty="0" err="1">
                <a:latin typeface="Calibri" charset="0"/>
              </a:rPr>
              <a:t>GeV</a:t>
            </a:r>
            <a:endParaRPr lang="en-US" altLang="ja-JP" sz="1600" dirty="0">
              <a:latin typeface="Calibri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1600" i="1" dirty="0">
                <a:latin typeface="Calibri" charset="0"/>
              </a:rPr>
              <a:t>(v/c)</a:t>
            </a:r>
            <a:r>
              <a:rPr lang="en-US" altLang="ja-JP" sz="1600" i="1" baseline="30000" dirty="0">
                <a:latin typeface="Calibri" charset="0"/>
              </a:rPr>
              <a:t>2</a:t>
            </a:r>
            <a:r>
              <a:rPr lang="en-US" altLang="ja-JP" sz="1600" i="1" dirty="0">
                <a:latin typeface="Calibri" charset="0"/>
              </a:rPr>
              <a:t>γ</a:t>
            </a:r>
            <a:r>
              <a:rPr lang="en-US" altLang="ja-JP" sz="1600" i="1" baseline="30000" dirty="0">
                <a:latin typeface="Calibri" charset="0"/>
              </a:rPr>
              <a:t>3</a:t>
            </a:r>
            <a:r>
              <a:rPr lang="en-US" altLang="ja-JP" sz="1600" dirty="0">
                <a:latin typeface="Calibri" charset="0"/>
              </a:rPr>
              <a:t>=69.751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1600" dirty="0">
                <a:latin typeface="Calibri" charset="0"/>
              </a:rPr>
              <a:t>2</a:t>
            </a:r>
            <a:r>
              <a:rPr lang="en-US" altLang="ja-JP" sz="1600" i="1" dirty="0">
                <a:latin typeface="Calibri" charset="0"/>
                <a:sym typeface="Symbol" charset="0"/>
              </a:rPr>
              <a:t></a:t>
            </a:r>
            <a:r>
              <a:rPr lang="en-US" altLang="ja-JP" sz="1600" i="1" dirty="0">
                <a:latin typeface="Calibri" charset="0"/>
              </a:rPr>
              <a:t>RN</a:t>
            </a:r>
            <a:r>
              <a:rPr lang="en-US" altLang="ja-JP" sz="1600" dirty="0">
                <a:latin typeface="Calibri" charset="0"/>
              </a:rPr>
              <a:t> = 2.5×10</a:t>
            </a:r>
            <a:r>
              <a:rPr lang="en-US" altLang="ja-JP" sz="1600" baseline="30000" dirty="0">
                <a:latin typeface="Calibri" charset="0"/>
              </a:rPr>
              <a:t>13</a:t>
            </a:r>
            <a:r>
              <a:rPr lang="en-US" altLang="ja-JP" sz="1600" dirty="0">
                <a:latin typeface="Calibri" charset="0"/>
              </a:rPr>
              <a:t>×9 : Intensity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1600" dirty="0">
                <a:latin typeface="Calibri" charset="0"/>
              </a:rPr>
              <a:t>4</a:t>
            </a:r>
            <a:r>
              <a:rPr lang="en-US" altLang="ja-JP" sz="1600" i="1" dirty="0">
                <a:latin typeface="Calibri" charset="0"/>
                <a:sym typeface="Symbol" charset="0"/>
              </a:rPr>
              <a:t></a:t>
            </a:r>
            <a:r>
              <a:rPr lang="en-US" altLang="ja-JP" sz="1600" i="1" baseline="30000" dirty="0">
                <a:latin typeface="Calibri" charset="0"/>
                <a:sym typeface="Symbol" charset="0"/>
              </a:rPr>
              <a:t>2</a:t>
            </a:r>
            <a:r>
              <a:rPr lang="en-US" altLang="ja-JP" sz="1600" i="1" dirty="0">
                <a:latin typeface="Calibri" charset="0"/>
                <a:sym typeface="Symbol" charset="0"/>
              </a:rPr>
              <a:t>/</a:t>
            </a:r>
            <a:r>
              <a:rPr lang="en-US" altLang="ja-JP" sz="1600" dirty="0">
                <a:latin typeface="Calibri" charset="0"/>
              </a:rPr>
              <a:t> = 16</a:t>
            </a:r>
            <a:r>
              <a:rPr lang="en-US" altLang="ja-JP" sz="1600" dirty="0">
                <a:latin typeface="Calibri" charset="0"/>
                <a:sym typeface="Symbol" charset="0"/>
              </a:rPr>
              <a:t></a:t>
            </a:r>
            <a:r>
              <a:rPr lang="en-US" altLang="ja-JP" sz="1600" dirty="0">
                <a:latin typeface="Calibri" charset="0"/>
              </a:rPr>
              <a:t> </a:t>
            </a:r>
            <a:r>
              <a:rPr lang="en-US" altLang="ja-JP" sz="1600" dirty="0" err="1">
                <a:latin typeface="Calibri" charset="0"/>
              </a:rPr>
              <a:t>mmmrad</a:t>
            </a:r>
            <a:r>
              <a:rPr lang="en-US" altLang="ja-JP" sz="1600" dirty="0">
                <a:latin typeface="Calibri" charset="0"/>
              </a:rPr>
              <a:t> : </a:t>
            </a:r>
            <a:r>
              <a:rPr lang="en-US" altLang="ja-JP" sz="1600" dirty="0" err="1">
                <a:latin typeface="Calibri" charset="0"/>
              </a:rPr>
              <a:t>Emittance</a:t>
            </a:r>
            <a:endParaRPr lang="en-US" altLang="ja-JP" sz="1600" dirty="0">
              <a:latin typeface="Calibri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1600" i="1" dirty="0">
                <a:latin typeface="Calibri" charset="0"/>
              </a:rPr>
              <a:t>B</a:t>
            </a:r>
            <a:r>
              <a:rPr lang="en-US" altLang="ja-JP" sz="1600" i="1" baseline="-25000" dirty="0">
                <a:latin typeface="Calibri" charset="0"/>
              </a:rPr>
              <a:t>f</a:t>
            </a:r>
            <a:r>
              <a:rPr lang="en-US" altLang="ja-JP" sz="1600" dirty="0">
                <a:latin typeface="Calibri" charset="0"/>
              </a:rPr>
              <a:t> = 0.3 : Bunching factor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66556" y="1485060"/>
            <a:ext cx="700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Times New Roman"/>
                <a:cs typeface="Times New Roman"/>
              </a:rPr>
              <a:t>νy</a:t>
            </a:r>
            <a:r>
              <a:rPr lang="en-US" altLang="ja-JP" sz="1600" dirty="0">
                <a:latin typeface="Times New Roman"/>
                <a:cs typeface="Times New Roman"/>
              </a:rPr>
              <a:t>=21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8900000">
            <a:off x="7716396" y="713642"/>
            <a:ext cx="1114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2νx</a:t>
            </a:r>
            <a:r>
              <a:rPr lang="en-US" altLang="ja-JP" sz="1600" dirty="0">
                <a:latin typeface="Times New Roman"/>
                <a:cs typeface="Times New Roman"/>
              </a:rPr>
              <a:t>−2νy=3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19800000">
            <a:off x="7828034" y="2642988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νx</a:t>
            </a:r>
            <a:r>
              <a:rPr lang="en-US" altLang="ja-JP" sz="1600" dirty="0">
                <a:latin typeface="Times New Roman"/>
                <a:cs typeface="Times New Roman"/>
              </a:rPr>
              <a:t>−2νy</a:t>
            </a:r>
            <a:r>
              <a:rPr kumimoji="1" lang="en-US" altLang="ja-JP" sz="1600" dirty="0">
                <a:latin typeface="Times New Roman"/>
                <a:cs typeface="Times New Roman"/>
              </a:rPr>
              <a:t>=−19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4730" y="5694171"/>
            <a:ext cx="5437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22.5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800000">
            <a:off x="7835444" y="3621789"/>
            <a:ext cx="1114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νx+</a:t>
            </a:r>
            <a:r>
              <a:rPr lang="en-US" altLang="ja-JP" sz="1600" dirty="0">
                <a:latin typeface="Times New Roman"/>
                <a:cs typeface="Times New Roman"/>
              </a:rPr>
              <a:t>2νy=64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700000">
            <a:off x="8114252" y="5961046"/>
            <a:ext cx="101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Times New Roman"/>
                <a:cs typeface="Times New Roman"/>
              </a:rPr>
              <a:t>ν</a:t>
            </a:r>
            <a:r>
              <a:rPr kumimoji="1" lang="en-US" altLang="ja-JP" sz="1600" dirty="0" err="1">
                <a:latin typeface="Times New Roman"/>
                <a:cs typeface="Times New Roman"/>
              </a:rPr>
              <a:t>x+</a:t>
            </a:r>
            <a:r>
              <a:rPr lang="en-US" altLang="ja-JP" sz="1600" dirty="0" err="1">
                <a:latin typeface="Times New Roman"/>
                <a:cs typeface="Times New Roman"/>
              </a:rPr>
              <a:t>νy</a:t>
            </a:r>
            <a:r>
              <a:rPr lang="en-US" altLang="ja-JP" sz="1600" dirty="0">
                <a:latin typeface="Times New Roman"/>
                <a:cs typeface="Times New Roman"/>
              </a:rPr>
              <a:t>=43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7067896" y="6227420"/>
            <a:ext cx="80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2νx=45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80602" y="4827785"/>
            <a:ext cx="80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2νy=41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5890845" y="6275330"/>
            <a:ext cx="803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Times New Roman"/>
                <a:cs typeface="Times New Roman"/>
              </a:rPr>
              <a:t>3νx=67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3732818" y="6259846"/>
            <a:ext cx="700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latin typeface="Times New Roman"/>
                <a:cs typeface="Times New Roman"/>
              </a:rPr>
              <a:t>νx</a:t>
            </a:r>
            <a:r>
              <a:rPr lang="en-US" altLang="ja-JP" sz="1600" dirty="0">
                <a:latin typeface="Times New Roman"/>
                <a:cs typeface="Times New Roman"/>
              </a:rPr>
              <a:t>=22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47818" y="5692256"/>
            <a:ext cx="5437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22.0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6554" y="4837806"/>
            <a:ext cx="5437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20.5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79562" y="1535936"/>
            <a:ext cx="5437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/>
                <a:cs typeface="Times New Roman"/>
              </a:rPr>
              <a:t>21.0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77597" y="5451455"/>
            <a:ext cx="324000" cy="287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22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plot151225_0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02"/>
          <a:stretch/>
        </p:blipFill>
        <p:spPr>
          <a:xfrm>
            <a:off x="1855615" y="4810380"/>
            <a:ext cx="2880000" cy="20476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Longitudinal Profiles with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kumimoji="1" lang="en-US" altLang="ja-JP" sz="3200" dirty="0">
                <a:latin typeface="Times New Roman"/>
                <a:cs typeface="Times New Roman"/>
              </a:rPr>
              <a:t>High Intensity Beam of 500 kW equiv</a:t>
            </a:r>
            <a:r>
              <a:rPr lang="en-US" altLang="ja-JP" sz="3200" dirty="0">
                <a:latin typeface="Times New Roman"/>
                <a:cs typeface="Times New Roman"/>
              </a:rPr>
              <a:t>alent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6" name="図 5" descr="plot151224_5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762" b="5161"/>
          <a:stretch/>
        </p:blipFill>
        <p:spPr>
          <a:xfrm>
            <a:off x="6343552" y="4809488"/>
            <a:ext cx="2800448" cy="2048512"/>
          </a:xfrm>
          <a:prstGeom prst="rect">
            <a:avLst/>
          </a:prstGeom>
        </p:spPr>
      </p:pic>
      <p:pic>
        <p:nvPicPr>
          <p:cNvPr id="7" name="図 6" descr="bfplot151224_2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681" y="1068388"/>
            <a:ext cx="2880000" cy="2097509"/>
          </a:xfrm>
          <a:prstGeom prst="rect">
            <a:avLst/>
          </a:prstGeom>
        </p:spPr>
      </p:pic>
      <p:pic>
        <p:nvPicPr>
          <p:cNvPr id="9" name="図 8" descr="sgplot151224_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458" y="3246794"/>
            <a:ext cx="2340000" cy="1755000"/>
          </a:xfrm>
          <a:prstGeom prst="rect">
            <a:avLst/>
          </a:prstGeom>
        </p:spPr>
      </p:pic>
      <p:pic>
        <p:nvPicPr>
          <p:cNvPr id="11" name="図 10" descr="sgplot151225_0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001" y="3277959"/>
            <a:ext cx="2340000" cy="1755000"/>
          </a:xfrm>
          <a:prstGeom prst="rect">
            <a:avLst/>
          </a:prstGeom>
        </p:spPr>
      </p:pic>
      <p:pic>
        <p:nvPicPr>
          <p:cNvPr id="4" name="図 3" descr="bfplot151225_06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223" y="1123485"/>
            <a:ext cx="2880000" cy="2042411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127618" y="1277055"/>
            <a:ext cx="1727997" cy="143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(100 kV,  0 kV)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Bunching  factor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0.2 ~ 0.3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Bunch length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~200 ns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627424" y="1226256"/>
            <a:ext cx="1727997" cy="1439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(100 kV,  70 kV)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Bunching  factor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0.3 ~ 0.4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Bunch length</a:t>
            </a:r>
          </a:p>
          <a:p>
            <a:pPr marL="0" indent="0">
              <a:buNone/>
            </a:pPr>
            <a:r>
              <a:rPr lang="en-US" altLang="ja-JP" dirty="0">
                <a:latin typeface="Times New Roman"/>
                <a:cs typeface="Times New Roman"/>
              </a:rPr>
              <a:t>~400 ns</a:t>
            </a:r>
          </a:p>
        </p:txBody>
      </p:sp>
      <p:pic>
        <p:nvPicPr>
          <p:cNvPr id="3" name="図 2" descr="スクリーンショット 2016-01-27 14.40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3" y="3385060"/>
            <a:ext cx="2048613" cy="1471425"/>
          </a:xfrm>
          <a:prstGeom prst="rect">
            <a:avLst/>
          </a:prstGeom>
        </p:spPr>
      </p:pic>
      <p:pic>
        <p:nvPicPr>
          <p:cNvPr id="5" name="図 4" descr="スクリーンショット 2016-01-27 14.41.2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110" y="3326389"/>
            <a:ext cx="2087999" cy="1492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7618" y="2795982"/>
            <a:ext cx="156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Simulation</a:t>
            </a:r>
          </a:p>
          <a:p>
            <a:r>
              <a:rPr kumimoji="1"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(100 kV, 0 kV)</a:t>
            </a:r>
            <a:endParaRPr kumimoji="1" lang="ja-JP" alt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80626" y="2735576"/>
            <a:ext cx="16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Simulation</a:t>
            </a:r>
          </a:p>
          <a:p>
            <a:r>
              <a:rPr kumimoji="1"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(100 kV, 70 kV)</a:t>
            </a:r>
            <a:endParaRPr kumimoji="1" lang="ja-JP" alt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97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plot160523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90" y="3618679"/>
            <a:ext cx="4319994" cy="3239994"/>
          </a:xfrm>
          <a:prstGeom prst="rect">
            <a:avLst/>
          </a:prstGeom>
        </p:spPr>
      </p:pic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ea typeface="ＭＳ Ｐゴシック" charset="0"/>
                <a:cs typeface="Times New Roman"/>
              </a:rPr>
              <a:t>RF Pattern</a:t>
            </a:r>
            <a:endParaRPr lang="ja-JP" alt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083550"/>
            <a:ext cx="4837716" cy="22752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dirty="0">
                <a:latin typeface="Times New Roman"/>
                <a:cs typeface="Times New Roman"/>
              </a:rPr>
              <a:t>RF pattern :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Times New Roman"/>
                <a:cs typeface="Times New Roman"/>
              </a:rPr>
              <a:t>Injection : 160 kV (fundamental), 85 kV (2</a:t>
            </a:r>
            <a:r>
              <a:rPr lang="en-US" altLang="ja-JP" baseline="30000" dirty="0">
                <a:latin typeface="Times New Roman"/>
                <a:cs typeface="Times New Roman"/>
              </a:rPr>
              <a:t>nd</a:t>
            </a:r>
            <a:r>
              <a:rPr lang="en-US" altLang="ja-JP" dirty="0">
                <a:latin typeface="Times New Roman"/>
                <a:cs typeface="Times New Roman"/>
              </a:rPr>
              <a:t> harmonic)</a:t>
            </a: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Times New Roman"/>
                <a:cs typeface="Times New Roman"/>
              </a:rPr>
              <a:t>Acceleration : 280 kV → 256 kV (fundamental)</a:t>
            </a:r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Times New Roman"/>
                <a:cs typeface="Times New Roman"/>
              </a:rPr>
              <a:t>Beam</a:t>
            </a:r>
            <a:r>
              <a:rPr lang="ja-JP" altLang="en-US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loading compensation effectively works to reduce longitudinal oscillations.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en-US" altLang="ja-JP" dirty="0">
                <a:latin typeface="Times New Roman"/>
                <a:cs typeface="Times New Roman"/>
              </a:rPr>
              <a:t>Bunching factor was measured to be 0.3 during injection.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8535" y="3380780"/>
            <a:ext cx="232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Longitudinal wave forms </a:t>
            </a:r>
          </a:p>
          <a:p>
            <a:r>
              <a:rPr lang="en-US" altLang="ja-JP" sz="1600" dirty="0"/>
              <a:t>during injection </a:t>
            </a:r>
          </a:p>
          <a:p>
            <a:r>
              <a:rPr lang="en-US" altLang="ja-JP" sz="1600" dirty="0"/>
              <a:t>with wall current monitor</a:t>
            </a:r>
          </a:p>
        </p:txBody>
      </p:sp>
      <p:pic>
        <p:nvPicPr>
          <p:cNvPr id="4" name="図 3" descr="スクリーンショット 2016-02-15 15.10.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414" y="814005"/>
            <a:ext cx="3600000" cy="207085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836230" y="5999279"/>
            <a:ext cx="36893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K1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36230" y="5547069"/>
            <a:ext cx="36893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K2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36230" y="5048889"/>
            <a:ext cx="36893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K3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36230" y="4566199"/>
            <a:ext cx="36893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K4</a:t>
            </a:r>
            <a:endParaRPr kumimoji="1" lang="ja-JP" altLang="en-US" sz="1400" dirty="0"/>
          </a:p>
        </p:txBody>
      </p:sp>
      <p:pic>
        <p:nvPicPr>
          <p:cNvPr id="9" name="図 8" descr="スクリーンショット 2016-06-13 9.48.5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20" y="2808066"/>
            <a:ext cx="3636000" cy="2086568"/>
          </a:xfrm>
          <a:prstGeom prst="rect">
            <a:avLst/>
          </a:prstGeom>
        </p:spPr>
      </p:pic>
      <p:pic>
        <p:nvPicPr>
          <p:cNvPr id="15" name="図 14" descr="スクリーンショット 2016-06-13 9.50.5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4932372"/>
            <a:ext cx="3600000" cy="19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7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スクリーンショット 2016-02-15 16.0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59" y="5678485"/>
            <a:ext cx="3600000" cy="631755"/>
          </a:xfrm>
          <a:prstGeom prst="rect">
            <a:avLst/>
          </a:prstGeom>
        </p:spPr>
      </p:pic>
      <p:pic>
        <p:nvPicPr>
          <p:cNvPr id="11" name="図 10" descr="スクリーンショット 2016-02-15 16.0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09" y="5076067"/>
            <a:ext cx="3600000" cy="610000"/>
          </a:xfrm>
          <a:prstGeom prst="rect">
            <a:avLst/>
          </a:prstGeom>
        </p:spPr>
      </p:pic>
      <p:pic>
        <p:nvPicPr>
          <p:cNvPr id="6" name="図 5" descr="スクリーンショット 2016-02-15 15.12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919" y="4859357"/>
            <a:ext cx="3600000" cy="2006897"/>
          </a:xfrm>
          <a:prstGeom prst="rect">
            <a:avLst/>
          </a:prstGeom>
        </p:spPr>
      </p:pic>
      <p:sp>
        <p:nvSpPr>
          <p:cNvPr id="15361" name="タイトル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ea typeface="ＭＳ Ｐゴシック" charset="0"/>
                <a:cs typeface="Times New Roman"/>
              </a:rPr>
              <a:t>Chromaticity Pattern for Instability Suppression</a:t>
            </a:r>
            <a:endParaRPr lang="ja-JP" altLang="en-US" sz="32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71574" y="1144195"/>
            <a:ext cx="5049420" cy="336478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The chromaticity pattern was optimized to minimize the beam loss.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To suppress instabilities the chromaticity is kept to be negative, typically −6 during injection.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If the chromaticity is too small in negative value, we observe instability.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If the chromaticity is too large in negative value, we observe beam losses those are probably due to chromatic tune spread. 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Instabilities are suppressed with bunch by bunch feedback and intra-bunch feedback system. 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The optimization is iterated after the change of parameters feedback systems.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64133" y="4980506"/>
            <a:ext cx="109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Instability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5213566" y="5404878"/>
            <a:ext cx="0" cy="434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5211040" y="5928572"/>
            <a:ext cx="0" cy="433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754570" y="6479135"/>
            <a:ext cx="291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Chromatic tune spread larger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422" y="5116838"/>
            <a:ext cx="291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X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660" y="5832408"/>
            <a:ext cx="28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/>
              <a:t>Y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1645" y="5499160"/>
            <a:ext cx="395260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K1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20519" y="5502478"/>
            <a:ext cx="394659" cy="338554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P2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41745" y="4638501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2.53e13 ppb * 8 bunches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8609" y="649277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accent1"/>
                </a:solidFill>
              </a:rPr>
              <a:t>40 </a:t>
            </a:r>
            <a:r>
              <a:rPr kumimoji="1" lang="en-US" altLang="ja-JP" sz="1600" dirty="0" err="1">
                <a:solidFill>
                  <a:schemeClr val="accent1"/>
                </a:solidFill>
              </a:rPr>
              <a:t>ms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998448" y="6393216"/>
            <a:ext cx="75599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スクリーンショット 2016-02-15 15.10.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414" y="814005"/>
            <a:ext cx="3600000" cy="207085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74564" y="46434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Single</a:t>
            </a:r>
            <a:r>
              <a:rPr kumimoji="1" lang="ja-JP" altLang="en-US" dirty="0"/>
              <a:t> </a:t>
            </a:r>
            <a:r>
              <a:rPr kumimoji="1" lang="en-US" altLang="ja-JP" dirty="0"/>
              <a:t>Pass</a:t>
            </a:r>
            <a:r>
              <a:rPr kumimoji="1" lang="ja-JP" altLang="en-US" dirty="0"/>
              <a:t> </a:t>
            </a:r>
            <a:r>
              <a:rPr kumimoji="1" lang="en-US" altLang="ja-JP" dirty="0"/>
              <a:t>Monitor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97" y="5383246"/>
            <a:ext cx="863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n-lt"/>
              </a:rPr>
              <a:t>Right</a:t>
            </a:r>
            <a:r>
              <a:rPr lang="ja-JP" altLang="en-US" sz="1200" dirty="0">
                <a:latin typeface="+mn-lt"/>
              </a:rPr>
              <a:t> </a:t>
            </a:r>
            <a:r>
              <a:rPr lang="en-US" altLang="ja-JP" sz="1200" dirty="0">
                <a:latin typeface="+mn-lt"/>
              </a:rPr>
              <a:t>–</a:t>
            </a:r>
            <a:r>
              <a:rPr lang="ja-JP" altLang="en-US" sz="1200" dirty="0">
                <a:latin typeface="+mn-lt"/>
              </a:rPr>
              <a:t> </a:t>
            </a:r>
            <a:r>
              <a:rPr lang="en-US" altLang="ja-JP" sz="1200" dirty="0">
                <a:latin typeface="+mn-lt"/>
              </a:rPr>
              <a:t>Left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196" y="6134486"/>
            <a:ext cx="972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Top</a:t>
            </a:r>
            <a:r>
              <a:rPr lang="ja-JP" altLang="en-US" sz="1200" dirty="0"/>
              <a:t> </a:t>
            </a:r>
            <a:r>
              <a:rPr lang="en-US" altLang="ja-JP" sz="1200" dirty="0"/>
              <a:t>–</a:t>
            </a:r>
            <a:r>
              <a:rPr lang="ja-JP" altLang="en-US" sz="1200" dirty="0"/>
              <a:t> </a:t>
            </a:r>
            <a:r>
              <a:rPr lang="en-US" altLang="ja-JP" sz="1200" dirty="0"/>
              <a:t>B</a:t>
            </a:r>
            <a:r>
              <a:rPr kumimoji="1" lang="en-US" altLang="ja-JP" sz="1200" dirty="0"/>
              <a:t>ottom</a:t>
            </a:r>
            <a:endParaRPr kumimoji="1" lang="ja-JP" altLang="en-US" sz="1200" dirty="0"/>
          </a:p>
        </p:txBody>
      </p:sp>
      <p:pic>
        <p:nvPicPr>
          <p:cNvPr id="26" name="図 25" descr="スクリーンショット 2016-06-13 9.48.5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20" y="2808066"/>
            <a:ext cx="3636000" cy="20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 2016-06-13 18.36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623" y="1701690"/>
            <a:ext cx="4319999" cy="27694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0513" y="1576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8774" y="910674"/>
            <a:ext cx="8555608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kumimoji="1" lang="en-US" altLang="ja-JP" dirty="0">
                <a:latin typeface="Times New Roman"/>
                <a:cs typeface="Times New Roman"/>
              </a:rPr>
              <a:t>Coherent Oscillation is damped with the </a:t>
            </a:r>
            <a:r>
              <a:rPr kumimoji="1"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bunch by bunch </a:t>
            </a:r>
            <a:r>
              <a:rPr kumimoji="1" lang="en-US" altLang="ja-JP" dirty="0">
                <a:latin typeface="Times New Roman"/>
                <a:cs typeface="Times New Roman"/>
              </a:rPr>
              <a:t>and</a:t>
            </a:r>
            <a:r>
              <a:rPr kumimoji="1" lang="en-US" altLang="ja-JP" dirty="0">
                <a:solidFill>
                  <a:srgbClr val="0000FF"/>
                </a:solidFill>
                <a:latin typeface="Times New Roman"/>
                <a:cs typeface="Times New Roman"/>
              </a:rPr>
              <a:t> intra-bunch feedback system</a:t>
            </a:r>
            <a:r>
              <a:rPr lang="en-US" altLang="ja-JP" dirty="0">
                <a:latin typeface="Times New Roman"/>
                <a:cs typeface="Times New Roman"/>
              </a:rPr>
              <a:t> during injection and in the beginning of acceleration.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Intra-bunch FB has been applied during injection and up to 0.2 s after acceleration start.</a:t>
            </a:r>
            <a:r>
              <a:rPr kumimoji="1" lang="en-US" altLang="ja-JP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/>
                <a:cs typeface="Times New Roman"/>
              </a:rPr>
              <a:t>Bunch by Bunch and Intra-bunch Feedback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9" name="図 8" descr="スクリーンショット 2016-06-13 18.39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413" y="4747812"/>
            <a:ext cx="3599993" cy="1880440"/>
          </a:xfrm>
          <a:prstGeom prst="rect">
            <a:avLst/>
          </a:prstGeom>
        </p:spPr>
      </p:pic>
      <p:pic>
        <p:nvPicPr>
          <p:cNvPr id="12" name="図 11" descr="スクリーンショット 2016-06-13 18.40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155" y="4810291"/>
            <a:ext cx="3579989" cy="179999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379456" y="6551723"/>
            <a:ext cx="124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P1+100 </a:t>
            </a:r>
            <a:r>
              <a:rPr kumimoji="1" lang="en-US" altLang="ja-JP" sz="1400" dirty="0" err="1"/>
              <a:t>ms</a:t>
            </a:r>
            <a:r>
              <a:rPr kumimoji="1" lang="en-US" altLang="ja-JP" sz="1400" dirty="0"/>
              <a:t>  P2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25919" y="6551723"/>
            <a:ext cx="1249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P1+100 </a:t>
            </a:r>
            <a:r>
              <a:rPr kumimoji="1" lang="en-US" altLang="ja-JP" sz="1400" dirty="0" err="1"/>
              <a:t>ms</a:t>
            </a:r>
            <a:r>
              <a:rPr kumimoji="1" lang="en-US" altLang="ja-JP" sz="1400" dirty="0"/>
              <a:t>  P2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0732" y="4500641"/>
            <a:ext cx="335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Beam Position with Intra-bunch FB off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82398" y="4530523"/>
            <a:ext cx="3335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Beam Position with Intra-bunch FB on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997" y="5285623"/>
            <a:ext cx="133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2.1e13 ppb × 2 bunches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2865" y="1707327"/>
            <a:ext cx="360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Intra-bunch feedback system (wideband)</a:t>
            </a:r>
            <a:endParaRPr kumimoji="1" lang="ja-JP" altLang="en-US" sz="1600" dirty="0"/>
          </a:p>
        </p:txBody>
      </p:sp>
      <p:pic>
        <p:nvPicPr>
          <p:cNvPr id="2" name="図 1" descr="スクリーンショット 2016-06-28 14.50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21" y="2003238"/>
            <a:ext cx="4319999" cy="249428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68260" y="1725258"/>
            <a:ext cx="2959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Bunch by bunch feedback system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0573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/>
                <a:cs typeface="Times New Roman"/>
              </a:rPr>
              <a:t>FX Septum Leak Field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4" name="グラフ 3"/>
          <p:cNvGraphicFramePr/>
          <p:nvPr>
            <p:extLst/>
          </p:nvPr>
        </p:nvGraphicFramePr>
        <p:xfrm>
          <a:off x="729717" y="3943924"/>
          <a:ext cx="3168352" cy="263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051720" y="64219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x[m]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4558" y="4833684"/>
            <a:ext cx="10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BL</a:t>
            </a:r>
            <a:r>
              <a:rPr kumimoji="1" lang="en-US" altLang="ja-JP" dirty="0"/>
              <a:t>[Tm]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2612" y="3731829"/>
            <a:ext cx="298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SM30 (336A) </a:t>
            </a:r>
            <a:r>
              <a:rPr lang="en-US" altLang="ja-JP" b="1" dirty="0">
                <a:solidFill>
                  <a:srgbClr val="FF0000"/>
                </a:solidFill>
              </a:rPr>
              <a:t>with duct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>
            <a:spLocks/>
          </p:cNvSpPr>
          <p:nvPr/>
        </p:nvSpPr>
        <p:spPr>
          <a:xfrm>
            <a:off x="560363" y="2935635"/>
            <a:ext cx="504079" cy="5039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QFR</a:t>
            </a:r>
          </a:p>
          <a:p>
            <a:pPr algn="ctr"/>
            <a:r>
              <a:rPr lang="en-US" altLang="ja-JP" sz="1200" dirty="0"/>
              <a:t>154</a:t>
            </a:r>
            <a:endParaRPr kumimoji="1" lang="ja-JP" altLang="en-US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072395" y="2935580"/>
            <a:ext cx="504080" cy="5041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QDT</a:t>
            </a:r>
          </a:p>
          <a:p>
            <a:pPr algn="ctr"/>
            <a:r>
              <a:rPr lang="en-US" altLang="ja-JP" sz="1200" dirty="0"/>
              <a:t>155</a:t>
            </a:r>
            <a:endParaRPr kumimoji="1"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556853" y="2935580"/>
            <a:ext cx="504080" cy="5041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QFP</a:t>
            </a:r>
          </a:p>
          <a:p>
            <a:pPr algn="ctr"/>
            <a:r>
              <a:rPr lang="en-US" altLang="ja-JP" sz="1200" dirty="0"/>
              <a:t>156</a:t>
            </a:r>
            <a:endParaRPr kumimoji="1" lang="ja-JP" altLang="en-US" sz="12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130684" y="2989587"/>
            <a:ext cx="864159" cy="396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tx1"/>
                </a:solidFill>
              </a:rPr>
              <a:t>SM11-22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34640" y="2989589"/>
            <a:ext cx="864156" cy="396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>
                <a:solidFill>
                  <a:schemeClr val="tx1"/>
                </a:solidFill>
              </a:rPr>
              <a:t>SM30-33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0825" y="1536730"/>
            <a:ext cx="393279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50000"/>
              <a:buFont typeface="Wingdings" charset="2"/>
              <a:buChar char="l"/>
            </a:pPr>
            <a:r>
              <a:rPr lang="en-US" altLang="ja-JP" dirty="0">
                <a:latin typeface="Times New Roman"/>
                <a:cs typeface="Times New Roman"/>
              </a:rPr>
              <a:t>Trim coils of 3 Q magnets have been used to correct the leak field of FX septum magnets.</a:t>
            </a:r>
          </a:p>
          <a:p>
            <a:pPr marL="285750" indent="-285750">
              <a:buSzPct val="50000"/>
              <a:buFont typeface="Wingdings" charset="2"/>
              <a:buChar char="l"/>
            </a:pP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3761" y="942411"/>
            <a:ext cx="8710719" cy="71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FX septum magnets makes undesirable Q fields for circulating beam with the leak fields</a:t>
            </a:r>
            <a:r>
              <a:rPr lang="en-US" altLang="en-US" dirty="0">
                <a:latin typeface="Times New Roman"/>
                <a:cs typeface="Times New Roman"/>
              </a:rPr>
              <a:t>.</a:t>
            </a:r>
            <a:endParaRPr lang="en-US" altLang="ja-JP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Leak field of 8 FX septum magnets corresponds to ~3%</a:t>
            </a:r>
            <a:r>
              <a:rPr lang="en-US" altLang="en-US" dirty="0">
                <a:latin typeface="Times New Roman"/>
                <a:cs typeface="Times New Roman"/>
              </a:rPr>
              <a:t> of K1 of the main Q magnet.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016" y="4505810"/>
            <a:ext cx="404999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071" y="1875566"/>
            <a:ext cx="408306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283878" y="195923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9977" y="2350580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1102" y="1618455"/>
            <a:ext cx="322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Optics before Correction at (22.19, 20.54)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25032" y="4247816"/>
            <a:ext cx="3083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Optics after Correction at (22.19, 20.54)</a:t>
            </a:r>
            <a:endParaRPr kumimoji="1" lang="ja-JP" altLang="en-US" sz="1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83878" y="272123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89977" y="3068130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83878" y="341338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89977" y="3811080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02606" y="455031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08705" y="4941668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02606" y="531231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208705" y="5659218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02606" y="600446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βx</a:t>
            </a:r>
            <a:r>
              <a:rPr kumimoji="1" lang="en-US" altLang="ja-JP" sz="1400" dirty="0"/>
              <a:t>, </a:t>
            </a:r>
            <a:r>
              <a:rPr lang="en-US" altLang="ja-JP" sz="1400" dirty="0">
                <a:solidFill>
                  <a:srgbClr val="FF0000"/>
                </a:solidFill>
              </a:rPr>
              <a:t>β</a:t>
            </a:r>
            <a:r>
              <a:rPr kumimoji="1" lang="en-US" altLang="ja-JP" sz="1400" dirty="0">
                <a:solidFill>
                  <a:srgbClr val="FF0000"/>
                </a:solidFill>
              </a:rPr>
              <a:t>y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08705" y="6402168"/>
            <a:ext cx="808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d</a:t>
            </a:r>
            <a:r>
              <a:rPr lang="en-US" altLang="ja-JP" sz="1400" dirty="0">
                <a:solidFill>
                  <a:srgbClr val="0000FF"/>
                </a:solidFill>
              </a:rPr>
              <a:t>β</a:t>
            </a:r>
            <a:r>
              <a:rPr kumimoji="1" lang="en-US" altLang="ja-JP" sz="1400" dirty="0">
                <a:solidFill>
                  <a:srgbClr val="0000FF"/>
                </a:solidFill>
              </a:rPr>
              <a:t>x</a:t>
            </a:r>
            <a:r>
              <a:rPr kumimoji="1" lang="en-US" altLang="ja-JP" sz="1400" dirty="0"/>
              <a:t>,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</a:rPr>
              <a:t>dβy</a:t>
            </a:r>
            <a:r>
              <a:rPr kumimoji="1" lang="en-US" altLang="ja-JP" sz="1400" dirty="0">
                <a:solidFill>
                  <a:srgbClr val="0000FF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8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3</a:t>
            </a:r>
            <a:r>
              <a:rPr lang="en-US" altLang="ja-JP" sz="3200" baseline="30000" dirty="0">
                <a:latin typeface="Times New Roman"/>
                <a:cs typeface="Times New Roman"/>
              </a:rPr>
              <a:t>rd</a:t>
            </a:r>
            <a:r>
              <a:rPr lang="en-US" altLang="ja-JP" sz="3200" dirty="0">
                <a:latin typeface="Times New Roman"/>
                <a:cs typeface="Times New Roman"/>
              </a:rPr>
              <a:t> Order Resonance Corrections 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cs typeface="Times New Roman"/>
              </a:rPr>
              <a:t>with Trim Coils of </a:t>
            </a:r>
            <a:r>
              <a:rPr lang="en-US" altLang="ja-JP" sz="3200" dirty="0" err="1">
                <a:latin typeface="Times New Roman"/>
                <a:cs typeface="Times New Roman"/>
              </a:rPr>
              <a:t>Sextupole</a:t>
            </a:r>
            <a:r>
              <a:rPr lang="en-US" altLang="ja-JP" sz="3200" dirty="0">
                <a:latin typeface="Times New Roman"/>
                <a:cs typeface="Times New Roman"/>
              </a:rPr>
              <a:t> Magnets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3" y="1347706"/>
            <a:ext cx="2850382" cy="22458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US" altLang="ja-JP" sz="18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+2ν</a:t>
            </a:r>
            <a:r>
              <a:rPr lang="en-US" altLang="ja-JP" sz="18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=64 </a:t>
            </a:r>
            <a:endParaRPr lang="en-US" altLang="ja-JP" sz="1700" dirty="0">
              <a:latin typeface="Times" charset="0"/>
              <a:ea typeface="Osaka" charset="0"/>
              <a:cs typeface="Osaka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8e11ppb, 1 bunch injection at k1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3 </a:t>
            </a:r>
            <a:r>
              <a:rPr lang="en-US" altLang="ja-JP" sz="1700" dirty="0" err="1">
                <a:latin typeface="Times" charset="0"/>
                <a:ea typeface="Osaka" charset="0"/>
                <a:cs typeface="Osaka" charset="0"/>
              </a:rPr>
              <a:t>GeV</a:t>
            </a: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 DC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Search the resonance with worse beam survival around (22.42, 20.78).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/>
                <a:cs typeface="Times"/>
              </a:rPr>
              <a:t>Beam survival recovers with SFA048: +1.1 A, SFA055: 0 A.</a:t>
            </a: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271463" y="3593577"/>
            <a:ext cx="3033459" cy="314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=67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Search the resonance with worse beam survival around (22.34, 20.75).</a:t>
            </a:r>
            <a:endParaRPr lang="en-US" altLang="ja-JP" sz="1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Beam survival recovers with  SFA048 −0.3 A</a:t>
            </a:r>
            <a:r>
              <a:rPr lang="en-US" altLang="ja-JP" sz="1600" dirty="0">
                <a:latin typeface="Calibri" charset="0"/>
                <a:ea typeface="ＭＳ Ｐゴシック" charset="0"/>
              </a:rPr>
              <a:t>,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SFA055 −0.0 A</a:t>
            </a:r>
            <a:r>
              <a:rPr lang="en-US" altLang="ja-JP" sz="1600" dirty="0">
                <a:latin typeface="Calibri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Both resonances of </a:t>
            </a:r>
            <a:r>
              <a:rPr lang="en-US" altLang="ja-JP" sz="1600" dirty="0">
                <a:latin typeface="Times"/>
                <a:cs typeface="Times"/>
              </a:rPr>
              <a:t>νx+2νy</a:t>
            </a:r>
            <a:r>
              <a:rPr lang="ja-JP" altLang="en-US" sz="1600" dirty="0">
                <a:latin typeface="Times"/>
                <a:cs typeface="Times"/>
              </a:rPr>
              <a:t> </a:t>
            </a:r>
            <a:r>
              <a:rPr lang="en-US" altLang="ja-JP" sz="1600" dirty="0">
                <a:latin typeface="Times"/>
                <a:cs typeface="Times"/>
              </a:rPr>
              <a:t>=</a:t>
            </a:r>
            <a:r>
              <a:rPr lang="ja-JP" altLang="en-US" sz="1600" dirty="0">
                <a:latin typeface="Times"/>
                <a:cs typeface="Times"/>
              </a:rPr>
              <a:t> </a:t>
            </a:r>
            <a:r>
              <a:rPr lang="en-US" altLang="ja-JP" sz="1600" dirty="0">
                <a:latin typeface="Times"/>
                <a:cs typeface="Times"/>
              </a:rPr>
              <a:t>64 and</a:t>
            </a:r>
            <a:r>
              <a:rPr lang="en-US" altLang="ja-JP" sz="1600" dirty="0">
                <a:latin typeface="Times New Roman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=67 were corrected with</a:t>
            </a:r>
            <a:r>
              <a:rPr lang="en-US" altLang="ja-JP" sz="1600" dirty="0">
                <a:latin typeface="Times New Roman"/>
                <a:cs typeface="Times New Roman"/>
              </a:rPr>
              <a:t> SFA048 +0.86 A, 055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altLang="ja-JP" sz="1600" dirty="0">
                <a:latin typeface="Times New Roman"/>
                <a:cs typeface="Times New Roman"/>
              </a:rPr>
              <a:t>1.15 A, 062 +1.26 A, 069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altLang="ja-JP" sz="1600" dirty="0">
                <a:latin typeface="Times New Roman"/>
                <a:cs typeface="Times New Roman"/>
              </a:rPr>
              <a:t>0.85 A.</a:t>
            </a:r>
            <a:endParaRPr lang="en-US" altLang="ja-JP" sz="1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1600" dirty="0">
              <a:latin typeface="Times" charset="0"/>
              <a:ea typeface="Osaka" charset="0"/>
              <a:cs typeface="Osaka" charset="0"/>
            </a:endParaRPr>
          </a:p>
          <a:p>
            <a:pPr>
              <a:lnSpc>
                <a:spcPct val="90000"/>
              </a:lnSpc>
            </a:pPr>
            <a:endParaRPr lang="en-US" altLang="ja-JP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図 9" descr="スクリーンショット 2015-06-30 0.09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36" y="1160463"/>
            <a:ext cx="2700000" cy="2663014"/>
          </a:xfrm>
          <a:prstGeom prst="rect">
            <a:avLst/>
          </a:prstGeom>
        </p:spPr>
      </p:pic>
      <p:pic>
        <p:nvPicPr>
          <p:cNvPr id="11" name="図 10" descr="スクリーンショット 2015-06-30 0.09.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36" y="4059692"/>
            <a:ext cx="2700000" cy="2679638"/>
          </a:xfrm>
          <a:prstGeom prst="rect">
            <a:avLst/>
          </a:prstGeom>
        </p:spPr>
      </p:pic>
      <p:pic>
        <p:nvPicPr>
          <p:cNvPr id="12" name="図 11" descr="スクリーンショット 2015-06-30 0.25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305" y="4338835"/>
            <a:ext cx="2520000" cy="2276756"/>
          </a:xfrm>
          <a:prstGeom prst="rect">
            <a:avLst/>
          </a:prstGeom>
        </p:spPr>
      </p:pic>
      <p:pic>
        <p:nvPicPr>
          <p:cNvPr id="13" name="図 12" descr="スクリーンショット 2015-06-30 0.25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305" y="1421787"/>
            <a:ext cx="2520000" cy="2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6-06-24 13.3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85" y="1502126"/>
            <a:ext cx="5436000" cy="5347465"/>
          </a:xfrm>
          <a:prstGeom prst="rect">
            <a:avLst/>
          </a:prstGeom>
        </p:spPr>
      </p:pic>
      <p:sp>
        <p:nvSpPr>
          <p:cNvPr id="42" name="タイトル 1"/>
          <p:cNvSpPr>
            <a:spLocks noGrp="1"/>
          </p:cNvSpPr>
          <p:nvPr>
            <p:ph type="title"/>
          </p:nvPr>
        </p:nvSpPr>
        <p:spPr>
          <a:xfrm>
            <a:off x="457200" y="389633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Operation with the </a:t>
            </a:r>
            <a:r>
              <a:rPr lang="en-US" altLang="ja-JP" sz="3200" dirty="0" err="1">
                <a:latin typeface="Times New Roman"/>
                <a:cs typeface="Times New Roman"/>
              </a:rPr>
              <a:t>Betatron</a:t>
            </a:r>
            <a:r>
              <a:rPr lang="en-US" altLang="ja-JP" sz="3200" dirty="0">
                <a:latin typeface="Times New Roman"/>
                <a:cs typeface="Times New Roman"/>
              </a:rPr>
              <a:t> Tune 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cs typeface="Times New Roman"/>
              </a:rPr>
              <a:t>of (21.35, 21.43)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58652" y="2481065"/>
            <a:ext cx="1347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(21.35, 21.43)</a:t>
            </a:r>
            <a:endParaRPr kumimoji="1" lang="ja-JP" alt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22662" y="4100190"/>
            <a:ext cx="1347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(22.40, 20.75)</a:t>
            </a:r>
            <a:endParaRPr kumimoji="1" lang="ja-JP" alt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64995" y="4038788"/>
            <a:ext cx="1808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/>
                <a:cs typeface="Times New Roman"/>
              </a:rPr>
              <a:t>Structure resonances of up to 3</a:t>
            </a:r>
            <a:r>
              <a:rPr kumimoji="1" lang="en-US" altLang="ja-JP" sz="1400" baseline="30000" dirty="0">
                <a:latin typeface="Times New Roman"/>
                <a:cs typeface="Times New Roman"/>
              </a:rPr>
              <a:t>rd</a:t>
            </a:r>
            <a:r>
              <a:rPr kumimoji="1" lang="en-US" altLang="ja-JP" sz="1400" dirty="0">
                <a:latin typeface="Times New Roman"/>
                <a:cs typeface="Times New Roman"/>
              </a:rPr>
              <a:t> order (Solid lines)</a:t>
            </a:r>
          </a:p>
          <a:p>
            <a:endParaRPr lang="en-US" altLang="ja-JP" sz="1400" dirty="0">
              <a:latin typeface="Times New Roman"/>
              <a:cs typeface="Times New Roman"/>
            </a:endParaRPr>
          </a:p>
          <a:p>
            <a:r>
              <a:rPr kumimoji="1" lang="en-US" altLang="ja-JP" sz="1400" dirty="0">
                <a:latin typeface="Times New Roman"/>
                <a:cs typeface="Times New Roman"/>
              </a:rPr>
              <a:t>Non-structure resonances of half integer and linear coupling resonances (Dashed lines)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9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2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5693"/>
            <a:ext cx="7886700" cy="5036729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Introduction</a:t>
            </a:r>
          </a:p>
          <a:p>
            <a:pPr lvl="1"/>
            <a:r>
              <a:rPr lang="en-US" altLang="ja-JP" dirty="0"/>
              <a:t>J-PARC MR and FX operation</a:t>
            </a:r>
          </a:p>
          <a:p>
            <a:endParaRPr lang="en-US" altLang="ja-JP" dirty="0"/>
          </a:p>
          <a:p>
            <a:r>
              <a:rPr lang="en-US" altLang="ja-JP" dirty="0"/>
              <a:t>Recent tunings</a:t>
            </a:r>
          </a:p>
          <a:p>
            <a:pPr lvl="1"/>
            <a:r>
              <a:rPr lang="en-US" altLang="ja-JP" dirty="0"/>
              <a:t>Beam loss sources</a:t>
            </a:r>
          </a:p>
          <a:p>
            <a:pPr lvl="1"/>
            <a:r>
              <a:rPr lang="en-US" altLang="ja-JP" dirty="0"/>
              <a:t>instability: chromaticity correction and transverse feedback</a:t>
            </a:r>
          </a:p>
          <a:p>
            <a:pPr lvl="1"/>
            <a:r>
              <a:rPr lang="en-US" altLang="ja-JP" dirty="0"/>
              <a:t>optics correction during acceleration</a:t>
            </a:r>
          </a:p>
          <a:p>
            <a:pPr lvl="1"/>
            <a:r>
              <a:rPr lang="en-US" altLang="ja-JP" dirty="0"/>
              <a:t>resonance corrections</a:t>
            </a:r>
          </a:p>
          <a:p>
            <a:pPr lvl="1"/>
            <a:r>
              <a:rPr lang="en-US" altLang="ja-JP" dirty="0"/>
              <a:t>2nd harmonic </a:t>
            </a:r>
            <a:r>
              <a:rPr lang="en-US" altLang="ja-JP" dirty="0" err="1"/>
              <a:t>rf</a:t>
            </a:r>
            <a:r>
              <a:rPr lang="en-US" altLang="ja-JP" dirty="0"/>
              <a:t>: larger bf, less </a:t>
            </a:r>
            <a:r>
              <a:rPr lang="en-US" altLang="ja-JP" dirty="0" err="1"/>
              <a:t>sc</a:t>
            </a:r>
            <a:r>
              <a:rPr lang="en-US" altLang="ja-JP" dirty="0"/>
              <a:t> effect</a:t>
            </a:r>
          </a:p>
          <a:p>
            <a:pPr lvl="1"/>
            <a:r>
              <a:rPr lang="en-US" altLang="ja-JP" dirty="0"/>
              <a:t>New operation point explore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Midterm plan</a:t>
            </a:r>
          </a:p>
          <a:p>
            <a:pPr lvl="1"/>
            <a:r>
              <a:rPr lang="en-US" altLang="ja-JP" dirty="0"/>
              <a:t>High repetition scenario</a:t>
            </a:r>
          </a:p>
          <a:p>
            <a:pPr lvl="1"/>
            <a:r>
              <a:rPr lang="en-US" altLang="ja-JP" dirty="0"/>
              <a:t>For &gt; 1MW</a:t>
            </a:r>
          </a:p>
          <a:p>
            <a:endParaRPr lang="en-US" altLang="ja-JP" dirty="0"/>
          </a:p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956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1727" y="2857039"/>
            <a:ext cx="3962246" cy="39599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18780463">
            <a:off x="2518610" y="3439481"/>
            <a:ext cx="171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Times New Roman"/>
                <a:cs typeface="Times New Roman"/>
              </a:rPr>
              <a:t>νx</a:t>
            </a:r>
            <a:r>
              <a:rPr lang="en-US" altLang="ja-JP" dirty="0">
                <a:latin typeface="Times New Roman"/>
                <a:cs typeface="Times New Roman"/>
              </a:rPr>
              <a:t> - </a:t>
            </a:r>
            <a:r>
              <a:rPr lang="en-US" altLang="ja-JP" dirty="0" err="1">
                <a:latin typeface="Times New Roman"/>
                <a:cs typeface="Times New Roman"/>
              </a:rPr>
              <a:t>νy</a:t>
            </a:r>
            <a:r>
              <a:rPr lang="en-US" altLang="ja-JP" dirty="0"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20059556">
            <a:off x="1612119" y="5450258"/>
            <a:ext cx="171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Times New Roman"/>
                <a:cs typeface="Times New Roman"/>
              </a:rPr>
              <a:t>νx</a:t>
            </a:r>
            <a:r>
              <a:rPr lang="en-US" altLang="ja-JP" dirty="0">
                <a:latin typeface="Times New Roman"/>
                <a:cs typeface="Times New Roman"/>
              </a:rPr>
              <a:t> – 2νy = -21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6639" y="5996944"/>
            <a:ext cx="133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Times New Roman"/>
                <a:cs typeface="Times New Roman"/>
              </a:rPr>
              <a:t>νy</a:t>
            </a:r>
            <a:r>
              <a:rPr lang="en-US" altLang="ja-JP" dirty="0">
                <a:latin typeface="Times New Roman"/>
                <a:cs typeface="Times New Roman"/>
              </a:rPr>
              <a:t> = 21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5400000">
            <a:off x="81751" y="4530143"/>
            <a:ext cx="14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solidFill>
                  <a:srgbClr val="000000"/>
                </a:solidFill>
                <a:latin typeface="Times New Roman"/>
                <a:cs typeface="Times New Roman"/>
              </a:rPr>
              <a:t>νx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cs typeface="Times New Roman"/>
              </a:rPr>
              <a:t> = 21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671713">
            <a:off x="648997" y="3349324"/>
            <a:ext cx="179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>
                <a:latin typeface="Times New Roman"/>
                <a:cs typeface="Times New Roman"/>
              </a:rPr>
              <a:t>νx</a:t>
            </a:r>
            <a:r>
              <a:rPr lang="en-US" altLang="ja-JP" dirty="0">
                <a:latin typeface="Times New Roman"/>
                <a:cs typeface="Times New Roman"/>
              </a:rPr>
              <a:t> + 2νy = 64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5400000">
            <a:off x="2039827" y="4580155"/>
            <a:ext cx="143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/>
                <a:cs typeface="Times New Roman"/>
              </a:rPr>
              <a:t>3νx = 64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74865" y="3000505"/>
            <a:ext cx="143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/>
                <a:cs typeface="Times New Roman"/>
              </a:rPr>
              <a:t>2νy = 43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430" y="1104324"/>
            <a:ext cx="3347994" cy="164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Dynamic Aperture Survey Simulation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B,Q,S field errors : ON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Alignment errors : ON </a:t>
            </a:r>
          </a:p>
          <a:p>
            <a:pPr>
              <a:lnSpc>
                <a:spcPct val="90000"/>
              </a:lnSpc>
            </a:pPr>
            <a:r>
              <a:rPr lang="en-US" altLang="ja-JP" sz="1600" dirty="0" err="1">
                <a:latin typeface="Times New Roman"/>
                <a:cs typeface="Times New Roman"/>
              </a:rPr>
              <a:t>dp</a:t>
            </a:r>
            <a:r>
              <a:rPr lang="en-US" altLang="ja-JP" sz="1600" dirty="0">
                <a:latin typeface="Times New Roman"/>
                <a:cs typeface="Times New Roman"/>
              </a:rPr>
              <a:t>/p</a:t>
            </a:r>
            <a:r>
              <a:rPr lang="en-US" altLang="ja-JP" sz="1600" baseline="-25000" dirty="0">
                <a:latin typeface="Times New Roman"/>
                <a:cs typeface="Times New Roman"/>
              </a:rPr>
              <a:t>0</a:t>
            </a:r>
            <a:r>
              <a:rPr lang="en-US" altLang="ja-JP" sz="1600" dirty="0">
                <a:latin typeface="Times New Roman"/>
                <a:cs typeface="Times New Roman"/>
              </a:rPr>
              <a:t> = 0.0%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FX septum leakage : OFF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3</a:t>
            </a:r>
            <a:r>
              <a:rPr lang="en-US" altLang="ja-JP" sz="1600" baseline="30000" dirty="0">
                <a:latin typeface="Times New Roman"/>
                <a:cs typeface="Times New Roman"/>
              </a:rPr>
              <a:t>rd</a:t>
            </a:r>
            <a:r>
              <a:rPr lang="en-US" altLang="ja-JP" sz="1600" dirty="0">
                <a:latin typeface="Times New Roman"/>
                <a:cs typeface="Times New Roman"/>
              </a:rPr>
              <a:t> resonance corr. (Trim-S) : OFF</a:t>
            </a:r>
          </a:p>
          <a:p>
            <a:pPr>
              <a:lnSpc>
                <a:spcPct val="90000"/>
              </a:lnSpc>
            </a:pPr>
            <a:r>
              <a:rPr lang="en-US" altLang="ja-JP" sz="1600" dirty="0" err="1">
                <a:latin typeface="Times New Roman"/>
                <a:cs typeface="Times New Roman"/>
              </a:rPr>
              <a:t>Emittance</a:t>
            </a:r>
            <a:r>
              <a:rPr lang="en-US" altLang="ja-JP" sz="1600" dirty="0">
                <a:latin typeface="Times New Roman"/>
                <a:cs typeface="Times New Roman"/>
              </a:rPr>
              <a:t> : 80π (2π step), Turn : 2000</a:t>
            </a:r>
            <a:endParaRPr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884688" y="3485448"/>
            <a:ext cx="108000" cy="108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3582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Optimization</a:t>
            </a:r>
            <a:r>
              <a:rPr kumimoji="1" lang="en-US" altLang="ja-JP" sz="3200" dirty="0">
                <a:latin typeface="Times New Roman"/>
                <a:cs typeface="Times New Roman"/>
              </a:rPr>
              <a:t> for (21.x, 21.x)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grpSp>
        <p:nvGrpSpPr>
          <p:cNvPr id="29" name="グループ化 9"/>
          <p:cNvGrpSpPr/>
          <p:nvPr/>
        </p:nvGrpSpPr>
        <p:grpSpPr>
          <a:xfrm>
            <a:off x="4608358" y="4432389"/>
            <a:ext cx="4423664" cy="2308271"/>
            <a:chOff x="5685574" y="2594447"/>
            <a:chExt cx="6412967" cy="3575108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5574" y="2615679"/>
              <a:ext cx="6262689" cy="3324225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5727288" y="5623873"/>
              <a:ext cx="1878584" cy="524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Times New Roman"/>
                  <a:cs typeface="Times New Roman"/>
                </a:rPr>
                <a:t>(21.23,21.30)</a:t>
              </a:r>
              <a:endParaRPr lang="ja-JP" alt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0219957" y="5645194"/>
              <a:ext cx="1878584" cy="524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Times New Roman"/>
                  <a:cs typeface="Times New Roman"/>
                </a:rPr>
                <a:t>(21.36,21.43)</a:t>
              </a:r>
              <a:endParaRPr lang="ja-JP" alt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9187485" y="2704782"/>
              <a:ext cx="6192" cy="285028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 rot="5400000">
              <a:off x="7656871" y="3664916"/>
              <a:ext cx="2676358" cy="53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>
                  <a:latin typeface="Times New Roman"/>
                  <a:cs typeface="Times New Roman"/>
                </a:rPr>
                <a:t>νx</a:t>
              </a:r>
              <a:r>
                <a:rPr lang="en-US" altLang="ja-JP" dirty="0">
                  <a:latin typeface="Times New Roman"/>
                  <a:cs typeface="Times New Roman"/>
                </a:rPr>
                <a:t> + 2νy = 64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10338937" y="2706664"/>
              <a:ext cx="6192" cy="285028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 rot="5400000">
              <a:off x="9243065" y="3325274"/>
              <a:ext cx="1788707" cy="53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/>
                  <a:cs typeface="Times New Roman"/>
                </a:rPr>
                <a:t>3νx = 64</a:t>
              </a: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4914097" y="4155152"/>
            <a:ext cx="42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Survival during inj. for 390 kW equiv. beam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996620" y="4372393"/>
            <a:ext cx="108000" cy="1080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2099738" y="3578745"/>
            <a:ext cx="791999" cy="791999"/>
          </a:xfrm>
          <a:prstGeom prst="line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050278" y="6484124"/>
            <a:ext cx="284871" cy="36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Times New Roman"/>
                <a:cs typeface="Times New Roman"/>
              </a:rPr>
              <a:t>νx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489" y="4510970"/>
            <a:ext cx="4288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Times New Roman"/>
                <a:cs typeface="Times New Roman"/>
              </a:rPr>
              <a:t>νy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5400000">
            <a:off x="3005034" y="4593624"/>
            <a:ext cx="14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/>
                <a:cs typeface="Times New Roman"/>
              </a:rPr>
              <a:t>2νx = 43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10671" y="835408"/>
            <a:ext cx="43268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dirty="0">
                <a:latin typeface="Times New Roman"/>
                <a:cs typeface="Times New Roman"/>
              </a:rPr>
              <a:t>Optics correction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>
                <a:latin typeface="Times New Roman"/>
                <a:cs typeface="Times New Roman"/>
              </a:rPr>
              <a:t>Tune scan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2</a:t>
            </a:r>
            <a:r>
              <a:rPr lang="en-US" altLang="ja-JP" baseline="30000" dirty="0">
                <a:latin typeface="Times New Roman"/>
                <a:cs typeface="Times New Roman"/>
              </a:rPr>
              <a:t>nd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err="1">
                <a:latin typeface="Times New Roman"/>
                <a:cs typeface="Times New Roman"/>
              </a:rPr>
              <a:t>rf</a:t>
            </a:r>
            <a:r>
              <a:rPr lang="en-US" altLang="ja-JP" dirty="0">
                <a:latin typeface="Times New Roman"/>
                <a:cs typeface="Times New Roman"/>
              </a:rPr>
              <a:t> operation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Trim Q correction for FX septum mag.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Trim S correction for 3</a:t>
            </a:r>
            <a:r>
              <a:rPr lang="en-US" altLang="ja-JP" baseline="30000" dirty="0">
                <a:latin typeface="Times New Roman"/>
                <a:cs typeface="Times New Roman"/>
              </a:rPr>
              <a:t>rd</a:t>
            </a:r>
            <a:r>
              <a:rPr lang="en-US" altLang="ja-JP" dirty="0">
                <a:latin typeface="Times New Roman"/>
                <a:cs typeface="Times New Roman"/>
              </a:rPr>
              <a:t> order res.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Skew</a:t>
            </a:r>
            <a:r>
              <a:rPr kumimoji="1" lang="en-US" altLang="ja-JP" dirty="0">
                <a:latin typeface="Times New Roman"/>
                <a:cs typeface="Times New Roman"/>
              </a:rPr>
              <a:t> Q correction for </a:t>
            </a:r>
            <a:r>
              <a:rPr kumimoji="1" lang="en-US" altLang="ja-JP" dirty="0" err="1">
                <a:latin typeface="Times New Roman"/>
                <a:cs typeface="Times New Roman"/>
              </a:rPr>
              <a:t>νx</a:t>
            </a:r>
            <a:r>
              <a:rPr kumimoji="1" lang="en-US" altLang="ja-JP" dirty="0">
                <a:latin typeface="Times New Roman"/>
                <a:cs typeface="Times New Roman"/>
              </a:rPr>
              <a:t> − </a:t>
            </a:r>
            <a:r>
              <a:rPr kumimoji="1" lang="en-US" altLang="ja-JP" dirty="0" err="1">
                <a:latin typeface="Times New Roman"/>
                <a:cs typeface="Times New Roman"/>
              </a:rPr>
              <a:t>νy</a:t>
            </a:r>
            <a:r>
              <a:rPr kumimoji="1" lang="en-US" altLang="ja-JP" dirty="0">
                <a:latin typeface="Times New Roman"/>
                <a:cs typeface="Times New Roman"/>
              </a:rPr>
              <a:t> = 0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dirty="0" err="1">
                <a:latin typeface="Times New Roman"/>
                <a:cs typeface="Times New Roman"/>
              </a:rPr>
              <a:t>Octupole</a:t>
            </a:r>
            <a:r>
              <a:rPr kumimoji="1" lang="en-US" altLang="ja-JP" dirty="0">
                <a:latin typeface="Times New Roman"/>
                <a:cs typeface="Times New Roman"/>
              </a:rPr>
              <a:t> correction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Instability suppression</a:t>
            </a:r>
          </a:p>
          <a:p>
            <a:pPr marL="538163" lvl="1" indent="-179388">
              <a:buFont typeface="ヒラギノ角ゴ ProN W3"/>
              <a:buChar char="-"/>
            </a:pPr>
            <a:r>
              <a:rPr lang="en-US" altLang="ja-JP" dirty="0">
                <a:latin typeface="Times New Roman"/>
                <a:cs typeface="Times New Roman"/>
              </a:rPr>
              <a:t>Chromaticity: −7</a:t>
            </a:r>
          </a:p>
          <a:p>
            <a:pPr marL="538163" lvl="1" indent="-179388">
              <a:buFont typeface="ヒラギノ角ゴ ProN W3"/>
              <a:buChar char="-"/>
            </a:pPr>
            <a:r>
              <a:rPr lang="en-US" altLang="ja-JP" dirty="0">
                <a:latin typeface="Times New Roman"/>
                <a:cs typeface="Times New Roman"/>
              </a:rPr>
              <a:t>Bunch by bunch and intra-bunch FB</a:t>
            </a: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Extraction orbit for neutrino </a:t>
            </a:r>
            <a:r>
              <a:rPr lang="en-US" altLang="ja-JP" dirty="0" err="1">
                <a:latin typeface="Times New Roman"/>
                <a:cs typeface="Times New Roman"/>
              </a:rPr>
              <a:t>beamline</a:t>
            </a:r>
            <a:endParaRPr lang="en-US" altLang="ja-JP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altLang="ja-JP" dirty="0">
                <a:latin typeface="Times New Roman"/>
                <a:cs typeface="Times New Roman"/>
              </a:rPr>
              <a:t>Compensation kicker is not optimized yet.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531" y="3003132"/>
            <a:ext cx="647999" cy="1732470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8508783" y="5477927"/>
            <a:ext cx="72000" cy="1007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157105" y="5428459"/>
            <a:ext cx="72000" cy="10079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6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dcct_Run68_Shot09133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60" y="1300066"/>
            <a:ext cx="6047999" cy="40263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440 kW Trial with (21.35, 21.43)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3643633" y="5664257"/>
            <a:ext cx="4482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4106816" y="5664257"/>
            <a:ext cx="36339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7770085" y="5664257"/>
            <a:ext cx="10818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362071" y="5756851"/>
            <a:ext cx="100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Injection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97937" y="5732951"/>
            <a:ext cx="13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Acceleration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79753" y="5619405"/>
            <a:ext cx="11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Extraction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94144" y="583156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Recovery</a:t>
            </a:r>
            <a:endParaRPr kumimoji="1" lang="ja-JP" altLang="en-US" dirty="0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9103" y="1169756"/>
            <a:ext cx="3263048" cy="5688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2016/5/25 21:28: Trial shots to MR-abort with the </a:t>
            </a:r>
            <a:r>
              <a:rPr lang="en-US" altLang="ja-JP" sz="5000" dirty="0" err="1">
                <a:latin typeface="Times New Roman"/>
                <a:cs typeface="Times New Roman"/>
              </a:rPr>
              <a:t>betatron</a:t>
            </a:r>
            <a:r>
              <a:rPr lang="en-US" altLang="ja-JP" sz="5000" dirty="0">
                <a:latin typeface="Times New Roman"/>
                <a:cs typeface="Times New Roman"/>
              </a:rPr>
              <a:t> tune of (21.35, 21.43)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Power : </a:t>
            </a:r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440 kW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Repetition : </a:t>
            </a:r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2.48 sec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4 batch (8 bunch) injection during the period of 0.13 s</a:t>
            </a:r>
          </a:p>
          <a:p>
            <a:pPr marL="273050" indent="-273050"/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2.9e13 protons per bunch </a:t>
            </a:r>
            <a:r>
              <a:rPr lang="en-US" altLang="ja-JP" sz="5000" dirty="0">
                <a:latin typeface="Times New Roman"/>
                <a:cs typeface="Times New Roman"/>
              </a:rPr>
              <a:t>(ppb) × 8 @ Injection</a:t>
            </a:r>
          </a:p>
          <a:p>
            <a:pPr marL="273050" indent="-273050"/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2.27e14 </a:t>
            </a:r>
            <a:r>
              <a:rPr lang="en-US" altLang="ja-JP" sz="5000" dirty="0" err="1">
                <a:solidFill>
                  <a:srgbClr val="0000FF"/>
                </a:solidFill>
                <a:latin typeface="Times New Roman"/>
                <a:cs typeface="Times New Roman"/>
              </a:rPr>
              <a:t>ppp</a:t>
            </a:r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5000" dirty="0">
                <a:latin typeface="Times New Roman"/>
                <a:cs typeface="Times New Roman"/>
              </a:rPr>
              <a:t>@ P3 (end of acceleration)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Loss during the injection period : </a:t>
            </a:r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443 W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Loss in the beginning of acceleration (0.12 s) : </a:t>
            </a:r>
            <a:r>
              <a:rPr lang="en-US" altLang="ja-JP" sz="5000" dirty="0">
                <a:solidFill>
                  <a:srgbClr val="0000FF"/>
                </a:solidFill>
                <a:latin typeface="Times New Roman"/>
                <a:cs typeface="Times New Roman"/>
              </a:rPr>
              <a:t>795 W</a:t>
            </a:r>
          </a:p>
          <a:p>
            <a:pPr marL="273050" indent="-273050"/>
            <a:r>
              <a:rPr lang="en-US" altLang="ja-JP" sz="5000" dirty="0">
                <a:latin typeface="Times New Roman"/>
                <a:cs typeface="Times New Roman"/>
              </a:rPr>
              <a:t>Loss power is within the MR collimator limit of  2 kW.</a:t>
            </a:r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22400" y="6232995"/>
            <a:ext cx="136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0.01 + 0.13 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2269" y="623240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1.4 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32344" y="6216516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0</a:t>
            </a:r>
            <a:r>
              <a:rPr kumimoji="1" lang="en-US" altLang="ja-JP" dirty="0"/>
              <a:t>.94 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4056" y="5240896"/>
            <a:ext cx="848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Time (s)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77495" y="1926304"/>
            <a:ext cx="2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Beam Intensity with DCCT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0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91" y="1261912"/>
            <a:ext cx="4676394" cy="25621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9720" y="187595"/>
            <a:ext cx="7856469" cy="69495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30GeV acceleration in </a:t>
            </a:r>
            <a:r>
              <a:rPr lang="en-US" altLang="ja-JP" dirty="0"/>
              <a:t>(21.24, 21.31)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99" y="3983452"/>
            <a:ext cx="3299040" cy="210566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98848" y="5250800"/>
            <a:ext cx="2579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chemeClr val="bg1"/>
                </a:solidFill>
              </a:rPr>
              <a:t>Beam oscillation</a:t>
            </a:r>
          </a:p>
          <a:p>
            <a:pPr algn="ctr"/>
            <a:r>
              <a:rPr lang="en-US" altLang="ja-JP" sz="1500" b="1" dirty="0">
                <a:solidFill>
                  <a:schemeClr val="bg1"/>
                </a:solidFill>
              </a:rPr>
              <a:t> signal</a:t>
            </a:r>
            <a:endParaRPr lang="ja-JP" altLang="en-US" sz="15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89092" y="4072723"/>
            <a:ext cx="1475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rgbClr val="FFFF00"/>
                </a:solidFill>
              </a:rPr>
              <a:t>Horizontal</a:t>
            </a:r>
            <a:endParaRPr lang="ja-JP" altLang="en-US" sz="1500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89093" y="4492074"/>
            <a:ext cx="14756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rgbClr val="FF5050"/>
                </a:solidFill>
              </a:rPr>
              <a:t>Vertical</a:t>
            </a:r>
            <a:endParaRPr lang="ja-JP" altLang="en-US" sz="1500" b="1" dirty="0">
              <a:solidFill>
                <a:srgbClr val="FF505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307386" y="4110788"/>
            <a:ext cx="509953" cy="415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345" y="812703"/>
            <a:ext cx="41650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MR intensity : </a:t>
            </a:r>
            <a:r>
              <a:rPr lang="en-US" altLang="ja-JP" b="1" dirty="0">
                <a:solidFill>
                  <a:srgbClr val="FF0000"/>
                </a:solidFill>
              </a:rPr>
              <a:t>530kW-eq. </a:t>
            </a:r>
            <a:r>
              <a:rPr lang="en-US" altLang="ja-JP" b="1" dirty="0"/>
              <a:t>(2bunches)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Ion source 40 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Tune: (21.24, 21.31)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Structure res. corr. by 3 Trim-Qs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Correction of 3</a:t>
            </a:r>
            <a:r>
              <a:rPr lang="en-US" altLang="ja-JP" sz="1400" b="1" baseline="30000" dirty="0"/>
              <a:t>rd</a:t>
            </a:r>
            <a:r>
              <a:rPr lang="en-US" altLang="ja-JP" sz="1400" b="1" dirty="0"/>
              <a:t> resonance lines by 4 Trim-Sexts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 err="1"/>
              <a:t>Chrom</a:t>
            </a:r>
            <a:r>
              <a:rPr lang="en-US" altLang="ja-JP" sz="1400" b="1" dirty="0"/>
              <a:t>. Corr. 75% DC for reduction of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No 2</a:t>
            </a:r>
            <a:r>
              <a:rPr lang="en-US" altLang="ja-JP" sz="1400" b="1" baseline="30000" dirty="0"/>
              <a:t>nd</a:t>
            </a:r>
            <a:r>
              <a:rPr lang="en-US" altLang="ja-JP" sz="1400" b="1" dirty="0"/>
              <a:t> harmonic RF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Tunable knobs to be optimized: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Transverse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Patterned resonance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2</a:t>
            </a:r>
            <a:r>
              <a:rPr lang="en-US" altLang="ja-JP" sz="1400" b="1" baseline="30000" dirty="0"/>
              <a:t>nd</a:t>
            </a:r>
            <a:r>
              <a:rPr lang="en-US" altLang="ja-JP" sz="1400" b="1" dirty="0"/>
              <a:t> harmonic RF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b="1" dirty="0"/>
              <a:t>Compensation kickers for injection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493" y="2691800"/>
            <a:ext cx="5151671" cy="290116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580595" y="1558037"/>
            <a:ext cx="3089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/>
              <a:t>(21.24, 21.31)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52244" y="2162459"/>
            <a:ext cx="3645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/>
              <a:t>132kW @ 2bunches injection</a:t>
            </a:r>
          </a:p>
          <a:p>
            <a:pPr algn="ctr"/>
            <a:r>
              <a:rPr lang="en-US" altLang="ja-JP" sz="1600" b="1" dirty="0"/>
              <a:t>0.42 kW beam loss </a:t>
            </a:r>
          </a:p>
          <a:p>
            <a:pPr algn="ctr"/>
            <a:r>
              <a:rPr lang="en-US" altLang="ja-JP" sz="1600" b="1" dirty="0"/>
              <a:t>H-V-60pi collimation at Collimator</a:t>
            </a:r>
            <a:endParaRPr lang="ja-JP" altLang="en-US" sz="1600" b="1" dirty="0"/>
          </a:p>
        </p:txBody>
      </p:sp>
      <p:sp>
        <p:nvSpPr>
          <p:cNvPr id="20" name="円/楕円 19"/>
          <p:cNvSpPr/>
          <p:nvPr/>
        </p:nvSpPr>
        <p:spPr>
          <a:xfrm>
            <a:off x="4827467" y="1329902"/>
            <a:ext cx="586154" cy="307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79303" y="1674524"/>
            <a:ext cx="25790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rgbClr val="FF0000"/>
                </a:solidFill>
              </a:rPr>
              <a:t>Instability beam loss</a:t>
            </a:r>
            <a:endParaRPr lang="ja-JP" altLang="en-US" sz="15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612098" y="4330491"/>
            <a:ext cx="30108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solidFill>
                  <a:srgbClr val="000099"/>
                </a:solidFill>
              </a:rPr>
              <a:t>(22.40, 20.75) w 2</a:t>
            </a:r>
            <a:r>
              <a:rPr lang="en-US" altLang="ja-JP" sz="1500" b="1" baseline="30000" dirty="0">
                <a:solidFill>
                  <a:srgbClr val="000099"/>
                </a:solidFill>
              </a:rPr>
              <a:t>nd</a:t>
            </a:r>
            <a:r>
              <a:rPr lang="en-US" altLang="ja-JP" sz="1500" b="1" dirty="0">
                <a:solidFill>
                  <a:srgbClr val="000099"/>
                </a:solidFill>
              </a:rPr>
              <a:t> harmonic RF</a:t>
            </a:r>
            <a:endParaRPr lang="ja-JP" altLang="en-US" sz="1500" b="1" dirty="0">
              <a:solidFill>
                <a:srgbClr val="000099"/>
              </a:solidFill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85610"/>
              </p:ext>
            </p:extLst>
          </p:nvPr>
        </p:nvGraphicFramePr>
        <p:xfrm>
          <a:off x="118084" y="4253993"/>
          <a:ext cx="5286019" cy="171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552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Number of bunches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Repetition period (s)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 power (kW)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 loss (kW)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Notes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2.48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/>
                        <a:t>132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</a:rPr>
                        <a:t>0.42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/>
                        <a:t>Measurement</a:t>
                      </a:r>
                      <a:endParaRPr kumimoji="1" lang="ja-JP" alt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8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2.48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530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solidFill>
                            <a:srgbClr val="FF0000"/>
                          </a:solidFill>
                        </a:rPr>
                        <a:t>1.7</a:t>
                      </a:r>
                      <a:endParaRPr kumimoji="1" lang="ja-JP" alt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Estimation</a:t>
                      </a:r>
                      <a:endParaRPr kumimoji="1" lang="ja-JP" alt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8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solidFill>
                            <a:srgbClr val="FF0000"/>
                          </a:solidFill>
                        </a:rPr>
                        <a:t>3.2</a:t>
                      </a:r>
                      <a:endParaRPr kumimoji="1" lang="ja-JP" alt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/>
                        <a:t>Estimation</a:t>
                      </a:r>
                      <a:endParaRPr kumimoji="1" lang="ja-JP" alt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52223" y="6139843"/>
            <a:ext cx="825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U</a:t>
            </a:r>
            <a:r>
              <a:rPr kumimoji="1" lang="en-US" altLang="ja-JP" dirty="0"/>
              <a:t>sing 2</a:t>
            </a:r>
            <a:r>
              <a:rPr kumimoji="1" lang="en-US" altLang="ja-JP" baseline="30000" dirty="0"/>
              <a:t>nd</a:t>
            </a:r>
            <a:r>
              <a:rPr kumimoji="1" lang="en-US" altLang="ja-JP" dirty="0"/>
              <a:t> harmonic RFs, we can increase BF ~1.5 times. Ion source 50 mA available.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  1.3 MW operation </a:t>
            </a:r>
            <a:r>
              <a:rPr lang="en-US" altLang="ja-JP" dirty="0">
                <a:sym typeface="Wingdings" panose="05000000000000000000" pitchFamily="2" charset="2"/>
              </a:rPr>
              <a:t>is in scope under</a:t>
            </a:r>
            <a:r>
              <a:rPr kumimoji="1" lang="en-US" altLang="ja-JP" dirty="0">
                <a:sym typeface="Wingdings" panose="05000000000000000000" pitchFamily="2" charset="2"/>
              </a:rPr>
              <a:t> ~full chromatic corr. w/o causing instability.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6DA7-B059-416B-BF3C-50A5B8A963F5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64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latin typeface="Times New Roman"/>
                <a:cs typeface="Times New Roman"/>
              </a:rPr>
              <a:t>Recent keys of FX tunings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6390968" y="1056600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0" y="4572000"/>
            <a:ext cx="9144000" cy="21371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</a:rPr>
              <a:t>2014 summer - 2015 spring  </a:t>
            </a:r>
            <a:r>
              <a:rPr lang="en-US" altLang="ja-JP" sz="1600" dirty="0">
                <a:solidFill>
                  <a:schemeClr val="tx1"/>
                </a:solidFill>
              </a:rPr>
              <a:t>(</a:t>
            </a:r>
            <a:r>
              <a:rPr lang="en-US" altLang="ja-JP" sz="1600" dirty="0" err="1">
                <a:solidFill>
                  <a:schemeClr val="tx1"/>
                </a:solidFill>
              </a:rPr>
              <a:t>Linac</a:t>
            </a:r>
            <a:r>
              <a:rPr lang="en-US" altLang="ja-JP" sz="1600" dirty="0">
                <a:solidFill>
                  <a:schemeClr val="tx1"/>
                </a:solidFill>
              </a:rPr>
              <a:t> Current Upgrade 30 -&gt; 40~50 mA)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Installation OTR monitor at 3-50BT</a:t>
            </a:r>
            <a:r>
              <a:rPr lang="en-US" altLang="ja-JP" sz="1600" dirty="0">
                <a:solidFill>
                  <a:schemeClr val="tx1"/>
                </a:solidFill>
              </a:rPr>
              <a:t>: choosing best upstream conditions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Installation Transverse intra-bunch feedback</a:t>
            </a:r>
            <a:r>
              <a:rPr lang="en-US" altLang="ja-JP" sz="1600" dirty="0">
                <a:solidFill>
                  <a:schemeClr val="tx1"/>
                </a:solidFill>
              </a:rPr>
              <a:t>: instabilities well suppressed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Optics correction; Optimizing correlation of RF setting, chromaticity correction pattern, and transverse feedback to suppress instability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New Trim-quadrupoles </a:t>
            </a:r>
            <a:r>
              <a:rPr lang="en-US" altLang="ja-JP" sz="1600" dirty="0">
                <a:solidFill>
                  <a:schemeClr val="tx1"/>
                </a:solidFill>
              </a:rPr>
              <a:t>to correct leakage field of FX septum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New Trim-</a:t>
            </a:r>
            <a:r>
              <a:rPr lang="en-US" altLang="ja-JP" sz="1600" dirty="0" err="1">
                <a:solidFill>
                  <a:srgbClr val="0000FF"/>
                </a:solidFill>
              </a:rPr>
              <a:t>sextupoles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to correct 3rd resonance line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2nd harmonic RF 30 kV: bunch length kept avoiding extra kick from injection kickers</a:t>
            </a:r>
          </a:p>
        </p:txBody>
      </p:sp>
    </p:spTree>
    <p:extLst>
      <p:ext uri="{BB962C8B-B14F-4D97-AF65-F5344CB8AC3E}">
        <p14:creationId xmlns:p14="http://schemas.microsoft.com/office/powerpoint/2010/main" val="238061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latin typeface="Times New Roman"/>
                <a:cs typeface="Times New Roman"/>
              </a:rPr>
              <a:t>Recent keys of FX tunings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4571999"/>
            <a:ext cx="9143999" cy="21903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</a:rPr>
              <a:t>2015 summer - 2016 spring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rgbClr val="0000FF"/>
                </a:solidFill>
              </a:rPr>
              <a:t>- Adding angle moving collimators in MR</a:t>
            </a:r>
            <a:r>
              <a:rPr lang="en-US" altLang="ja-JP" sz="1600" dirty="0">
                <a:solidFill>
                  <a:schemeClr val="tx1"/>
                </a:solidFill>
              </a:rPr>
              <a:t>: capacity 2 -&gt; 2.5 kW, beam loss well localized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- Installation of compensation kicker</a:t>
            </a:r>
            <a:r>
              <a:rPr lang="en-US" altLang="ja-JP" sz="1600" dirty="0">
                <a:solidFill>
                  <a:schemeClr val="tx1"/>
                </a:solidFill>
              </a:rPr>
              <a:t>: to compensate extra kick of injection kickers, longer bunch available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Optics correction during acceleration, Tune tracking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- 2nd harmonic RF 70 - 85 kV, longer pattern: longer bunch and controlled momentum spread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Operation point shift trial: (22.40, 20.75) -&gt; (21.35, 21.43) to avoid half-integer resonance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Trim-Q &amp; Trim-S acceleration pattern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Optimizing </a:t>
            </a:r>
            <a:r>
              <a:rPr lang="en-US" altLang="ja-JP" sz="1600" dirty="0" err="1">
                <a:solidFill>
                  <a:schemeClr val="tx1"/>
                </a:solidFill>
              </a:rPr>
              <a:t>Octupoles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6" name="右矢印 3"/>
          <p:cNvSpPr/>
          <p:nvPr/>
        </p:nvSpPr>
        <p:spPr>
          <a:xfrm>
            <a:off x="7502011" y="987775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91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2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Outline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5693"/>
            <a:ext cx="7886700" cy="5036729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J-PARC MR and FX operation</a:t>
            </a:r>
          </a:p>
          <a:p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Recent tunings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Beam loss sources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instability: chromaticity correction and transverse feedback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optics correction during acceleration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resonance corrections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2nd harmonic </a:t>
            </a:r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rf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: larger bf, less </a:t>
            </a:r>
            <a:r>
              <a:rPr lang="en-US" altLang="ja-JP" dirty="0" err="1">
                <a:solidFill>
                  <a:schemeClr val="bg1">
                    <a:lumMod val="75000"/>
                  </a:schemeClr>
                </a:solidFill>
              </a:rPr>
              <a:t>sc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 effect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New operation point explore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Midterm plan</a:t>
            </a:r>
          </a:p>
          <a:p>
            <a:pPr lvl="1"/>
            <a:r>
              <a:rPr lang="en-US" altLang="ja-JP" dirty="0"/>
              <a:t>High repetition scenario</a:t>
            </a:r>
          </a:p>
          <a:p>
            <a:pPr lvl="1"/>
            <a:r>
              <a:rPr lang="en-US" altLang="ja-JP" dirty="0"/>
              <a:t>For &gt; 1MW</a:t>
            </a:r>
          </a:p>
          <a:p>
            <a:endParaRPr lang="en-US" altLang="ja-JP" dirty="0"/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41"/>
          <p:cNvSpPr>
            <a:spLocks noGrp="1"/>
          </p:cNvSpPr>
          <p:nvPr>
            <p:ph type="title"/>
          </p:nvPr>
        </p:nvSpPr>
        <p:spPr>
          <a:xfrm>
            <a:off x="655773" y="174971"/>
            <a:ext cx="8229600" cy="419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Mid-term plan of MR</a:t>
            </a:r>
            <a:r>
              <a:rPr lang="ja-JP" altLang="en-US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FX operation</a:t>
            </a:r>
            <a:endParaRPr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69234" y="3100199"/>
          <a:ext cx="8877300" cy="365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59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JFY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2021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5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7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power [kW]</a:t>
                      </a:r>
                    </a:p>
                    <a:p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425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/>
                        </a:rPr>
                        <a:t>-450</a:t>
                      </a:r>
                      <a:endParaRPr kumimoji="1" lang="en-US" altLang="ja-JP" sz="1400" b="1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450-500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Cycle time of main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magnet 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New magnet PS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2.48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1.25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1.20 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High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gradient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2</a:t>
                      </a:r>
                      <a:r>
                        <a:rPr kumimoji="1" lang="en-US" altLang="ja-JP" sz="1400" b="1" baseline="30000" dirty="0">
                          <a:latin typeface="Helvetica"/>
                          <a:ea typeface="+mn-ea"/>
                          <a:cs typeface="Helvetica"/>
                        </a:rPr>
                        <a:t>nd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harmonic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12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Ring collimators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Add.collimators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 (2</a:t>
                      </a:r>
                      <a:r>
                        <a:rPr kumimoji="1" lang="ja-JP" altLang="en-US" sz="120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. (3.5kW)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Injection system</a:t>
                      </a:r>
                    </a:p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system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3699834" y="4914324"/>
            <a:ext cx="2641600" cy="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048370" y="4534524"/>
            <a:ext cx="1313731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Mass production</a:t>
            </a:r>
          </a:p>
          <a:p>
            <a:r>
              <a:rPr kumimoji="1" lang="en-US" altLang="ja-JP" sz="1200" dirty="0">
                <a:solidFill>
                  <a:srgbClr val="0000FF"/>
                </a:solidFill>
              </a:rPr>
              <a:t>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975934" y="5425688"/>
            <a:ext cx="3365500" cy="0"/>
          </a:xfrm>
          <a:prstGeom prst="straightConnector1">
            <a:avLst/>
          </a:prstGeom>
          <a:ln w="85725"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082611" y="5312588"/>
            <a:ext cx="2143511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Manufacture, 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2999690" y="5201129"/>
            <a:ext cx="1411344" cy="866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015470" y="6378188"/>
            <a:ext cx="33259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2990070" y="6619488"/>
            <a:ext cx="33513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124645" y="6194867"/>
            <a:ext cx="2852063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Kicker PS improvement, Septa </a:t>
            </a:r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m</a:t>
            </a:r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anufacture /test</a:t>
            </a:r>
            <a:endParaRPr lang="en-US" altLang="ja-JP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44496" y="6496378"/>
            <a:ext cx="3055638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Kicker PS improvement, FX septa manufacture /test</a:t>
            </a:r>
            <a:endParaRPr kumimoji="1" lang="ja-JP" altLang="en-US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08570" y="5067924"/>
            <a:ext cx="989318" cy="276999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I</a:t>
            </a:r>
            <a:r>
              <a:rPr kumimoji="1" lang="en-US" altLang="ja-JP" sz="1200" dirty="0">
                <a:solidFill>
                  <a:srgbClr val="0000FF"/>
                </a:solidFill>
              </a:rPr>
              <a:t>nstallation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699834" y="3495288"/>
            <a:ext cx="1346200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890335" y="3417124"/>
            <a:ext cx="863599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  <a:latin typeface="Helvetica"/>
                <a:cs typeface="Helvetica"/>
              </a:rPr>
              <a:t>New PS buildings</a:t>
            </a:r>
            <a:endParaRPr lang="ja-JP" altLang="en-US" sz="1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519234" y="5209788"/>
            <a:ext cx="24765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243134" y="6619488"/>
            <a:ext cx="17399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519234" y="5425688"/>
            <a:ext cx="1333500" cy="0"/>
          </a:xfrm>
          <a:prstGeom prst="straightConnector1">
            <a:avLst/>
          </a:prstGeom>
          <a:ln w="85725">
            <a:solidFill>
              <a:srgbClr val="0000FF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54" y="937696"/>
            <a:ext cx="4422525" cy="165599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254140" y="936099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2.48 s →</a:t>
            </a:r>
            <a:r>
              <a:rPr kumimoji="1" lang="en-US" altLang="ja-JP" b="1" dirty="0">
                <a:solidFill>
                  <a:srgbClr val="FF0000"/>
                </a:solidFill>
              </a:rPr>
              <a:t>1.3 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45246" y="782832"/>
            <a:ext cx="43236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/>
                <a:cs typeface="Times New Roman"/>
              </a:rPr>
              <a:t>Faster Cycling 2.48 s → 1.3 s or Faster</a:t>
            </a:r>
          </a:p>
          <a:p>
            <a:r>
              <a:rPr kumimoji="1" lang="en-US" altLang="ja-JP" sz="2000" dirty="0">
                <a:latin typeface="Times New Roman"/>
                <a:cs typeface="Times New Roman"/>
              </a:rPr>
              <a:t>Linear </a:t>
            </a:r>
            <a:r>
              <a:rPr lang="en-US" altLang="ja-JP" sz="2000" dirty="0">
                <a:latin typeface="Times New Roman"/>
                <a:cs typeface="Times New Roman"/>
              </a:rPr>
              <a:t>i</a:t>
            </a:r>
            <a:r>
              <a:rPr kumimoji="1" lang="en-US" altLang="ja-JP" sz="2000" dirty="0">
                <a:latin typeface="Times New Roman"/>
                <a:cs typeface="Times New Roman"/>
              </a:rPr>
              <a:t>ncrease both beam power &amp; loss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We are going to upgrade</a:t>
            </a:r>
            <a:endParaRPr kumimoji="1" lang="en-US" altLang="ja-JP" sz="200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>
                <a:latin typeface="Times New Roman"/>
                <a:cs typeface="Times New Roman"/>
              </a:rPr>
              <a:t>Magnet Power Supply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>
                <a:latin typeface="Times New Roman"/>
                <a:cs typeface="Times New Roman"/>
              </a:rPr>
              <a:t>RF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>
                <a:latin typeface="Times New Roman"/>
                <a:cs typeface="Times New Roman"/>
              </a:rPr>
              <a:t>Injection and Extraction Devices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>
                <a:latin typeface="Times New Roman"/>
                <a:cs typeface="Times New Roman"/>
              </a:rPr>
              <a:t>MR collimator upgrade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992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41"/>
          <p:cNvSpPr>
            <a:spLocks noGrp="1"/>
          </p:cNvSpPr>
          <p:nvPr>
            <p:ph type="title"/>
          </p:nvPr>
        </p:nvSpPr>
        <p:spPr>
          <a:xfrm>
            <a:off x="655773" y="174971"/>
            <a:ext cx="8229600" cy="419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Mid-term plan of MR</a:t>
            </a:r>
            <a:r>
              <a:rPr lang="ja-JP" altLang="en-US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FX operation</a:t>
            </a:r>
            <a:endParaRPr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68183"/>
              </p:ext>
            </p:extLst>
          </p:nvPr>
        </p:nvGraphicFramePr>
        <p:xfrm>
          <a:off x="169234" y="3100199"/>
          <a:ext cx="8877300" cy="365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59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JFY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2021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5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7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power [kW]</a:t>
                      </a:r>
                    </a:p>
                    <a:p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425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/>
                        </a:rPr>
                        <a:t>-450</a:t>
                      </a:r>
                      <a:endParaRPr kumimoji="1" lang="en-US" altLang="ja-JP" sz="1400" b="1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450-500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Cycle time of main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magnet 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New magnet PS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2.48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1.25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1.20 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High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gradient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2</a:t>
                      </a:r>
                      <a:r>
                        <a:rPr kumimoji="1" lang="en-US" altLang="ja-JP" sz="1400" b="1" baseline="30000" dirty="0">
                          <a:latin typeface="Helvetica"/>
                          <a:ea typeface="+mn-ea"/>
                          <a:cs typeface="Helvetica"/>
                        </a:rPr>
                        <a:t>nd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harmonic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12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Ring collimators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Add.collimators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 (2</a:t>
                      </a:r>
                      <a:r>
                        <a:rPr kumimoji="1" lang="ja-JP" altLang="en-US" sz="120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. (3.5kW)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Injection system</a:t>
                      </a:r>
                    </a:p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system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3699834" y="4914324"/>
            <a:ext cx="2641600" cy="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048370" y="4534524"/>
            <a:ext cx="1313731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Mass production</a:t>
            </a:r>
          </a:p>
          <a:p>
            <a:r>
              <a:rPr kumimoji="1" lang="en-US" altLang="ja-JP" sz="1200" dirty="0">
                <a:solidFill>
                  <a:srgbClr val="0000FF"/>
                </a:solidFill>
              </a:rPr>
              <a:t>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975934" y="5425688"/>
            <a:ext cx="3365500" cy="0"/>
          </a:xfrm>
          <a:prstGeom prst="straightConnector1">
            <a:avLst/>
          </a:prstGeom>
          <a:ln w="85725"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082611" y="5312588"/>
            <a:ext cx="2143511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Manufacture, 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2999690" y="5201129"/>
            <a:ext cx="1411344" cy="866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015470" y="6378188"/>
            <a:ext cx="33259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2990070" y="6619488"/>
            <a:ext cx="33513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124645" y="6194867"/>
            <a:ext cx="2852063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Kicker PS improvement, Septa </a:t>
            </a:r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m</a:t>
            </a:r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anufacture /test</a:t>
            </a:r>
            <a:endParaRPr lang="en-US" altLang="ja-JP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44496" y="6496378"/>
            <a:ext cx="3055638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Kicker PS improvement, FX septa manufacture /test</a:t>
            </a:r>
            <a:endParaRPr kumimoji="1" lang="ja-JP" altLang="en-US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08570" y="5067924"/>
            <a:ext cx="989318" cy="276999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I</a:t>
            </a:r>
            <a:r>
              <a:rPr kumimoji="1" lang="en-US" altLang="ja-JP" sz="1200" dirty="0">
                <a:solidFill>
                  <a:srgbClr val="0000FF"/>
                </a:solidFill>
              </a:rPr>
              <a:t>nstallation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699834" y="3495288"/>
            <a:ext cx="1346200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890335" y="3417124"/>
            <a:ext cx="863599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  <a:latin typeface="Helvetica"/>
                <a:cs typeface="Helvetica"/>
              </a:rPr>
              <a:t>New PS buildings</a:t>
            </a:r>
            <a:endParaRPr lang="ja-JP" altLang="en-US" sz="1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519234" y="5209788"/>
            <a:ext cx="24765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243134" y="6619488"/>
            <a:ext cx="17399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519234" y="5425688"/>
            <a:ext cx="1333500" cy="0"/>
          </a:xfrm>
          <a:prstGeom prst="straightConnector1">
            <a:avLst/>
          </a:prstGeom>
          <a:ln w="85725">
            <a:solidFill>
              <a:srgbClr val="0000FF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471471" y="720268"/>
            <a:ext cx="8229600" cy="226748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Times New Roman"/>
                <a:cs typeface="Times New Roman"/>
              </a:rPr>
              <a:t>In 2.48 s cycle, MR has been accelerated 2.7e13 ppb (420 kW) in user operation, and 3.4e13 ppb (530 kW equivalent) in demonstration. 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Achieving &gt; 750 kW user operation and aiming &gt; 1 MW are reasonable as beam dynamics in 1.2 ~ 1.3 s cycle.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For the faster cycle, we are going to upgrade Magnet Power Supply, RF, Injection and Extraction Devices, MR collimator as follows.</a:t>
            </a:r>
          </a:p>
          <a:p>
            <a:endParaRPr lang="en-US" altLang="ja-JP" sz="2000" dirty="0">
              <a:latin typeface="Times New Roman"/>
              <a:cs typeface="Times New Roman"/>
            </a:endParaRPr>
          </a:p>
          <a:p>
            <a:endParaRPr lang="en-US" altLang="ja-JP" sz="2000" dirty="0">
              <a:latin typeface="Times New Roman"/>
              <a:cs typeface="Times New Roman"/>
            </a:endParaRPr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32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2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sz="3600" dirty="0">
                <a:latin typeface="Times New Roman"/>
                <a:cs typeface="Times New Roman"/>
              </a:rPr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5693"/>
            <a:ext cx="7886700" cy="503672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000" dirty="0">
                <a:latin typeface="Times New Roman"/>
                <a:cs typeface="Times New Roman"/>
              </a:rPr>
              <a:t>Beam power of 420 kW has been achieved for FX user operation with 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Injection beam distribution by RCS tuning</a:t>
            </a:r>
          </a:p>
          <a:p>
            <a:pPr lvl="1"/>
            <a:r>
              <a:rPr lang="en-US" altLang="ja-JP" sz="2000" dirty="0" err="1">
                <a:latin typeface="Times New Roman"/>
                <a:cs typeface="Times New Roman"/>
              </a:rPr>
              <a:t>Rf</a:t>
            </a:r>
            <a:r>
              <a:rPr lang="en-US" altLang="ja-JP" sz="2000" dirty="0">
                <a:latin typeface="Times New Roman"/>
                <a:cs typeface="Times New Roman"/>
              </a:rPr>
              <a:t> pattern optimization for fundamental and 2</a:t>
            </a:r>
            <a:r>
              <a:rPr lang="en-US" altLang="ja-JP" sz="2000" baseline="30000" dirty="0">
                <a:latin typeface="Times New Roman"/>
                <a:cs typeface="Times New Roman"/>
              </a:rPr>
              <a:t>nd</a:t>
            </a:r>
            <a:r>
              <a:rPr lang="en-US" altLang="ja-JP" sz="2000" dirty="0">
                <a:latin typeface="Times New Roman"/>
                <a:cs typeface="Times New Roman"/>
              </a:rPr>
              <a:t> harmonic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Bunch by bunch feedback and intra-bunch feedback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Optics correction and resonance line corrections</a:t>
            </a:r>
          </a:p>
          <a:p>
            <a:pPr marL="342900" lvl="1" indent="0">
              <a:buNone/>
            </a:pPr>
            <a:r>
              <a:rPr lang="en-US" altLang="ja-JP" sz="2000" dirty="0">
                <a:latin typeface="Times New Roman"/>
                <a:cs typeface="Times New Roman"/>
              </a:rPr>
              <a:t>and so on.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Operation with the </a:t>
            </a:r>
            <a:r>
              <a:rPr lang="en-US" altLang="ja-JP" sz="2000" dirty="0" err="1">
                <a:latin typeface="Times New Roman"/>
                <a:cs typeface="Times New Roman"/>
              </a:rPr>
              <a:t>betatron</a:t>
            </a:r>
            <a:r>
              <a:rPr lang="en-US" altLang="ja-JP" sz="2000" dirty="0">
                <a:latin typeface="Times New Roman"/>
                <a:cs typeface="Times New Roman"/>
              </a:rPr>
              <a:t> tune of (21.35, 21.43) has been started. 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There is more free space without serious resonances.</a:t>
            </a:r>
          </a:p>
          <a:p>
            <a:pPr lvl="1"/>
            <a:r>
              <a:rPr lang="en-US" altLang="ja-JP" sz="2000" dirty="0">
                <a:latin typeface="Times New Roman"/>
                <a:cs typeface="Times New Roman"/>
              </a:rPr>
              <a:t>This operation area can accelerate 530 kW equivalent beam.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We plan to achieve the target beam power of 750 kW and more with the faster cycling 2.48 s to 1.3 s. We are upgrading the following hardware by JFY 2018.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 New Roman"/>
                <a:cs typeface="Times New Roman"/>
              </a:rPr>
              <a:t>Main magnet power supplies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 err="1">
                <a:latin typeface="Times New Roman"/>
                <a:cs typeface="Times New Roman"/>
              </a:rPr>
              <a:t>Rf</a:t>
            </a:r>
            <a:endParaRPr lang="en-US" altLang="ja-JP" sz="20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 New Roman"/>
                <a:cs typeface="Times New Roman"/>
              </a:rPr>
              <a:t>Injection and extraction devices</a:t>
            </a:r>
          </a:p>
          <a:p>
            <a:pPr lvl="1">
              <a:lnSpc>
                <a:spcPct val="80000"/>
              </a:lnSpc>
            </a:pPr>
            <a:r>
              <a:rPr lang="en-US" altLang="ja-JP" sz="2000" dirty="0">
                <a:latin typeface="Times New Roman"/>
                <a:cs typeface="Times New Roman"/>
              </a:rPr>
              <a:t>Collimators</a:t>
            </a:r>
          </a:p>
          <a:p>
            <a:r>
              <a:rPr lang="en-US" altLang="ja-JP" sz="2000" dirty="0">
                <a:latin typeface="Times New Roman"/>
                <a:cs typeface="Times New Roman"/>
              </a:rPr>
              <a:t>&gt; 1MW beam operation is good target in our scope.</a:t>
            </a:r>
            <a:endParaRPr lang="en-US" altLang="ja-JP" dirty="0"/>
          </a:p>
          <a:p>
            <a:pPr lvl="1">
              <a:lnSpc>
                <a:spcPct val="80000"/>
              </a:lnSpc>
            </a:pPr>
            <a:endParaRPr lang="en-US" altLang="ja-JP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032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2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5693"/>
            <a:ext cx="7886700" cy="5036729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12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Freeform 7"/>
          <p:cNvSpPr>
            <a:spLocks/>
          </p:cNvSpPr>
          <p:nvPr/>
        </p:nvSpPr>
        <p:spPr bwMode="auto">
          <a:xfrm>
            <a:off x="1638300" y="2698750"/>
            <a:ext cx="5245100" cy="387350"/>
          </a:xfrm>
          <a:custGeom>
            <a:avLst/>
            <a:gdLst>
              <a:gd name="T0" fmla="*/ 2147483647 w 3894"/>
              <a:gd name="T1" fmla="*/ 2147483647 h 408"/>
              <a:gd name="T2" fmla="*/ 2147483647 w 3894"/>
              <a:gd name="T3" fmla="*/ 2147483647 h 408"/>
              <a:gd name="T4" fmla="*/ 2147483647 w 3894"/>
              <a:gd name="T5" fmla="*/ 2147483647 h 408"/>
              <a:gd name="T6" fmla="*/ 2147483647 w 3894"/>
              <a:gd name="T7" fmla="*/ 2147483647 h 408"/>
              <a:gd name="T8" fmla="*/ 2147483647 w 3894"/>
              <a:gd name="T9" fmla="*/ 2147483647 h 408"/>
              <a:gd name="T10" fmla="*/ 2147483647 w 3894"/>
              <a:gd name="T11" fmla="*/ 2147483647 h 408"/>
              <a:gd name="T12" fmla="*/ 0 w 3894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4"/>
              <a:gd name="T22" fmla="*/ 0 h 408"/>
              <a:gd name="T23" fmla="*/ 3894 w 3894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4" h="408">
                <a:moveTo>
                  <a:pt x="3894" y="408"/>
                </a:moveTo>
                <a:cubicBezTo>
                  <a:pt x="3865" y="368"/>
                  <a:pt x="3789" y="232"/>
                  <a:pt x="3723" y="170"/>
                </a:cubicBezTo>
                <a:cubicBezTo>
                  <a:pt x="3657" y="108"/>
                  <a:pt x="3609" y="62"/>
                  <a:pt x="3496" y="34"/>
                </a:cubicBezTo>
                <a:cubicBezTo>
                  <a:pt x="3383" y="6"/>
                  <a:pt x="3238" y="6"/>
                  <a:pt x="3042" y="3"/>
                </a:cubicBezTo>
                <a:cubicBezTo>
                  <a:pt x="2846" y="0"/>
                  <a:pt x="2574" y="4"/>
                  <a:pt x="2319" y="13"/>
                </a:cubicBezTo>
                <a:cubicBezTo>
                  <a:pt x="2064" y="22"/>
                  <a:pt x="1895" y="43"/>
                  <a:pt x="1509" y="60"/>
                </a:cubicBezTo>
                <a:cubicBezTo>
                  <a:pt x="1123" y="77"/>
                  <a:pt x="314" y="105"/>
                  <a:pt x="0" y="117"/>
                </a:cubicBezTo>
              </a:path>
            </a:pathLst>
          </a:custGeom>
          <a:noFill/>
          <a:ln w="57150">
            <a:solidFill>
              <a:srgbClr val="CCECFF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89" name="Freeform 12"/>
          <p:cNvSpPr>
            <a:spLocks/>
          </p:cNvSpPr>
          <p:nvPr/>
        </p:nvSpPr>
        <p:spPr bwMode="auto">
          <a:xfrm>
            <a:off x="3803650" y="2025650"/>
            <a:ext cx="1663700" cy="577850"/>
          </a:xfrm>
          <a:custGeom>
            <a:avLst/>
            <a:gdLst>
              <a:gd name="T0" fmla="*/ 2147483647 w 1048"/>
              <a:gd name="T1" fmla="*/ 0 h 364"/>
              <a:gd name="T2" fmla="*/ 0 w 1048"/>
              <a:gd name="T3" fmla="*/ 2147483647 h 364"/>
              <a:gd name="T4" fmla="*/ 0 60000 65536"/>
              <a:gd name="T5" fmla="*/ 0 60000 65536"/>
              <a:gd name="T6" fmla="*/ 0 w 1048"/>
              <a:gd name="T7" fmla="*/ 0 h 364"/>
              <a:gd name="T8" fmla="*/ 1048 w 1048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364">
                <a:moveTo>
                  <a:pt x="1048" y="0"/>
                </a:moveTo>
                <a:lnTo>
                  <a:pt x="0" y="364"/>
                </a:lnTo>
              </a:path>
            </a:pathLst>
          </a:cu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0" name="Freeform 13"/>
          <p:cNvSpPr>
            <a:spLocks/>
          </p:cNvSpPr>
          <p:nvPr/>
        </p:nvSpPr>
        <p:spPr bwMode="auto">
          <a:xfrm>
            <a:off x="3028950" y="4851400"/>
            <a:ext cx="3105150" cy="920750"/>
          </a:xfrm>
          <a:custGeom>
            <a:avLst/>
            <a:gdLst>
              <a:gd name="T0" fmla="*/ 0 w 1956"/>
              <a:gd name="T1" fmla="*/ 0 h 580"/>
              <a:gd name="T2" fmla="*/ 2147483647 w 1956"/>
              <a:gd name="T3" fmla="*/ 2147483647 h 580"/>
              <a:gd name="T4" fmla="*/ 0 60000 65536"/>
              <a:gd name="T5" fmla="*/ 0 60000 65536"/>
              <a:gd name="T6" fmla="*/ 0 w 1956"/>
              <a:gd name="T7" fmla="*/ 0 h 580"/>
              <a:gd name="T8" fmla="*/ 1956 w 195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6" h="580">
                <a:moveTo>
                  <a:pt x="0" y="0"/>
                </a:moveTo>
                <a:lnTo>
                  <a:pt x="1956" y="580"/>
                </a:lnTo>
              </a:path>
            </a:pathLst>
          </a:custGeom>
          <a:noFill/>
          <a:ln w="57150">
            <a:solidFill>
              <a:srgbClr val="FFFF66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1" name="Freeform 14"/>
          <p:cNvSpPr>
            <a:spLocks/>
          </p:cNvSpPr>
          <p:nvPr/>
        </p:nvSpPr>
        <p:spPr bwMode="auto">
          <a:xfrm rot="600000">
            <a:off x="4856163" y="1871663"/>
            <a:ext cx="635000" cy="1520825"/>
          </a:xfrm>
          <a:custGeom>
            <a:avLst/>
            <a:gdLst>
              <a:gd name="T0" fmla="*/ 2147483647 w 578"/>
              <a:gd name="T1" fmla="*/ 0 h 1033"/>
              <a:gd name="T2" fmla="*/ 2147483647 w 578"/>
              <a:gd name="T3" fmla="*/ 2147483647 h 1033"/>
              <a:gd name="T4" fmla="*/ 2147483647 w 578"/>
              <a:gd name="T5" fmla="*/ 2147483647 h 1033"/>
              <a:gd name="T6" fmla="*/ 2147483647 w 578"/>
              <a:gd name="T7" fmla="*/ 2147483647 h 1033"/>
              <a:gd name="T8" fmla="*/ 2147483647 w 578"/>
              <a:gd name="T9" fmla="*/ 2147483647 h 1033"/>
              <a:gd name="T10" fmla="*/ 2147483647 w 578"/>
              <a:gd name="T11" fmla="*/ 2147483647 h 10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1033"/>
              <a:gd name="T20" fmla="*/ 578 w 578"/>
              <a:gd name="T21" fmla="*/ 1033 h 10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1033">
                <a:moveTo>
                  <a:pt x="578" y="0"/>
                </a:moveTo>
                <a:cubicBezTo>
                  <a:pt x="551" y="16"/>
                  <a:pt x="503" y="13"/>
                  <a:pt x="416" y="99"/>
                </a:cubicBezTo>
                <a:cubicBezTo>
                  <a:pt x="329" y="185"/>
                  <a:pt x="118" y="414"/>
                  <a:pt x="59" y="514"/>
                </a:cubicBezTo>
                <a:cubicBezTo>
                  <a:pt x="0" y="614"/>
                  <a:pt x="51" y="626"/>
                  <a:pt x="64" y="699"/>
                </a:cubicBezTo>
                <a:cubicBezTo>
                  <a:pt x="77" y="772"/>
                  <a:pt x="120" y="896"/>
                  <a:pt x="136" y="952"/>
                </a:cubicBezTo>
                <a:cubicBezTo>
                  <a:pt x="152" y="1008"/>
                  <a:pt x="154" y="1016"/>
                  <a:pt x="159" y="1033"/>
                </a:cubicBezTo>
              </a:path>
            </a:pathLst>
          </a:cu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2" name="Freeform 17"/>
          <p:cNvSpPr>
            <a:spLocks/>
          </p:cNvSpPr>
          <p:nvPr/>
        </p:nvSpPr>
        <p:spPr bwMode="auto">
          <a:xfrm>
            <a:off x="1441450" y="2395538"/>
            <a:ext cx="5783263" cy="2836862"/>
          </a:xfrm>
          <a:custGeom>
            <a:avLst/>
            <a:gdLst>
              <a:gd name="T0" fmla="*/ 2147483647 w 3643"/>
              <a:gd name="T1" fmla="*/ 2147483647 h 1787"/>
              <a:gd name="T2" fmla="*/ 2147483647 w 3643"/>
              <a:gd name="T3" fmla="*/ 2147483647 h 1787"/>
              <a:gd name="T4" fmla="*/ 2147483647 w 3643"/>
              <a:gd name="T5" fmla="*/ 2147483647 h 1787"/>
              <a:gd name="T6" fmla="*/ 2147483647 w 3643"/>
              <a:gd name="T7" fmla="*/ 2147483647 h 1787"/>
              <a:gd name="T8" fmla="*/ 2147483647 w 3643"/>
              <a:gd name="T9" fmla="*/ 2147483647 h 1787"/>
              <a:gd name="T10" fmla="*/ 2147483647 w 3643"/>
              <a:gd name="T11" fmla="*/ 2147483647 h 1787"/>
              <a:gd name="T12" fmla="*/ 2147483647 w 3643"/>
              <a:gd name="T13" fmla="*/ 2147483647 h 1787"/>
              <a:gd name="T14" fmla="*/ 2147483647 w 3643"/>
              <a:gd name="T15" fmla="*/ 2147483647 h 1787"/>
              <a:gd name="T16" fmla="*/ 2147483647 w 3643"/>
              <a:gd name="T17" fmla="*/ 2147483647 h 1787"/>
              <a:gd name="T18" fmla="*/ 2147483647 w 3643"/>
              <a:gd name="T19" fmla="*/ 2147483647 h 1787"/>
              <a:gd name="T20" fmla="*/ 2147483647 w 3643"/>
              <a:gd name="T21" fmla="*/ 2147483647 h 1787"/>
              <a:gd name="T22" fmla="*/ 2147483647 w 3643"/>
              <a:gd name="T23" fmla="*/ 2147483647 h 1787"/>
              <a:gd name="T24" fmla="*/ 2147483647 w 3643"/>
              <a:gd name="T25" fmla="*/ 2147483647 h 1787"/>
              <a:gd name="T26" fmla="*/ 2147483647 w 3643"/>
              <a:gd name="T27" fmla="*/ 2147483647 h 1787"/>
              <a:gd name="T28" fmla="*/ 2147483647 w 3643"/>
              <a:gd name="T29" fmla="*/ 2147483647 h 1787"/>
              <a:gd name="T30" fmla="*/ 2147483647 w 3643"/>
              <a:gd name="T31" fmla="*/ 2147483647 h 1787"/>
              <a:gd name="T32" fmla="*/ 2147483647 w 3643"/>
              <a:gd name="T33" fmla="*/ 2147483647 h 1787"/>
              <a:gd name="T34" fmla="*/ 2147483647 w 3643"/>
              <a:gd name="T35" fmla="*/ 2147483647 h 1787"/>
              <a:gd name="T36" fmla="*/ 2147483647 w 3643"/>
              <a:gd name="T37" fmla="*/ 2147483647 h 1787"/>
              <a:gd name="T38" fmla="*/ 2147483647 w 3643"/>
              <a:gd name="T39" fmla="*/ 2147483647 h 1787"/>
              <a:gd name="T40" fmla="*/ 2147483647 w 3643"/>
              <a:gd name="T41" fmla="*/ 2147483647 h 17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3"/>
              <a:gd name="T64" fmla="*/ 0 h 1787"/>
              <a:gd name="T65" fmla="*/ 3643 w 3643"/>
              <a:gd name="T66" fmla="*/ 1787 h 17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3" h="1787">
                <a:moveTo>
                  <a:pt x="368" y="1323"/>
                </a:moveTo>
                <a:cubicBezTo>
                  <a:pt x="419" y="1344"/>
                  <a:pt x="488" y="1388"/>
                  <a:pt x="676" y="1447"/>
                </a:cubicBezTo>
                <a:cubicBezTo>
                  <a:pt x="864" y="1506"/>
                  <a:pt x="1223" y="1623"/>
                  <a:pt x="1499" y="1678"/>
                </a:cubicBezTo>
                <a:cubicBezTo>
                  <a:pt x="1775" y="1733"/>
                  <a:pt x="2096" y="1769"/>
                  <a:pt x="2332" y="1777"/>
                </a:cubicBezTo>
                <a:cubicBezTo>
                  <a:pt x="2569" y="1787"/>
                  <a:pt x="2742" y="1771"/>
                  <a:pt x="2917" y="1730"/>
                </a:cubicBezTo>
                <a:cubicBezTo>
                  <a:pt x="3094" y="1690"/>
                  <a:pt x="3268" y="1622"/>
                  <a:pt x="3387" y="1531"/>
                </a:cubicBezTo>
                <a:cubicBezTo>
                  <a:pt x="3504" y="1440"/>
                  <a:pt x="3613" y="1348"/>
                  <a:pt x="3629" y="1185"/>
                </a:cubicBezTo>
                <a:cubicBezTo>
                  <a:pt x="3643" y="1023"/>
                  <a:pt x="3542" y="713"/>
                  <a:pt x="3478" y="558"/>
                </a:cubicBezTo>
                <a:cubicBezTo>
                  <a:pt x="3413" y="401"/>
                  <a:pt x="3350" y="333"/>
                  <a:pt x="3238" y="249"/>
                </a:cubicBezTo>
                <a:cubicBezTo>
                  <a:pt x="3128" y="166"/>
                  <a:pt x="2957" y="100"/>
                  <a:pt x="2814" y="59"/>
                </a:cubicBezTo>
                <a:cubicBezTo>
                  <a:pt x="2670" y="18"/>
                  <a:pt x="2536" y="4"/>
                  <a:pt x="2376" y="1"/>
                </a:cubicBezTo>
                <a:cubicBezTo>
                  <a:pt x="2216" y="0"/>
                  <a:pt x="2060" y="12"/>
                  <a:pt x="1852" y="48"/>
                </a:cubicBezTo>
                <a:cubicBezTo>
                  <a:pt x="1644" y="84"/>
                  <a:pt x="1310" y="172"/>
                  <a:pt x="1124" y="219"/>
                </a:cubicBezTo>
                <a:cubicBezTo>
                  <a:pt x="938" y="266"/>
                  <a:pt x="839" y="299"/>
                  <a:pt x="735" y="331"/>
                </a:cubicBezTo>
                <a:cubicBezTo>
                  <a:pt x="631" y="363"/>
                  <a:pt x="566" y="387"/>
                  <a:pt x="500" y="411"/>
                </a:cubicBezTo>
                <a:cubicBezTo>
                  <a:pt x="434" y="435"/>
                  <a:pt x="397" y="445"/>
                  <a:pt x="340" y="475"/>
                </a:cubicBezTo>
                <a:cubicBezTo>
                  <a:pt x="283" y="505"/>
                  <a:pt x="209" y="542"/>
                  <a:pt x="158" y="589"/>
                </a:cubicBezTo>
                <a:cubicBezTo>
                  <a:pt x="107" y="636"/>
                  <a:pt x="58" y="688"/>
                  <a:pt x="35" y="755"/>
                </a:cubicBezTo>
                <a:cubicBezTo>
                  <a:pt x="12" y="822"/>
                  <a:pt x="0" y="920"/>
                  <a:pt x="20" y="991"/>
                </a:cubicBezTo>
                <a:cubicBezTo>
                  <a:pt x="40" y="1062"/>
                  <a:pt x="96" y="1123"/>
                  <a:pt x="156" y="1179"/>
                </a:cubicBezTo>
                <a:cubicBezTo>
                  <a:pt x="216" y="1235"/>
                  <a:pt x="333" y="1296"/>
                  <a:pt x="380" y="1327"/>
                </a:cubicBezTo>
              </a:path>
            </a:pathLst>
          </a:custGeom>
          <a:noFill/>
          <a:ln w="571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 flipV="1">
            <a:off x="3706813" y="1477963"/>
            <a:ext cx="1362075" cy="7937"/>
          </a:xfrm>
          <a:prstGeom prst="line">
            <a:avLst/>
          </a:prstGeom>
          <a:noFill/>
          <a:ln w="57150">
            <a:solidFill>
              <a:srgbClr val="FF6666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21"/>
          <p:cNvSpPr>
            <a:spLocks noChangeShapeType="1"/>
          </p:cNvSpPr>
          <p:nvPr/>
        </p:nvSpPr>
        <p:spPr bwMode="auto">
          <a:xfrm flipH="1">
            <a:off x="3719513" y="276225"/>
            <a:ext cx="58737" cy="1216025"/>
          </a:xfrm>
          <a:prstGeom prst="line">
            <a:avLst/>
          </a:prstGeom>
          <a:noFill/>
          <a:ln w="57150">
            <a:solidFill>
              <a:srgbClr val="FF6666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397" name="Oval 23"/>
          <p:cNvSpPr>
            <a:spLocks noChangeArrowheads="1"/>
          </p:cNvSpPr>
          <p:nvPr/>
        </p:nvSpPr>
        <p:spPr bwMode="auto">
          <a:xfrm>
            <a:off x="4673600" y="1463675"/>
            <a:ext cx="1066800" cy="566738"/>
          </a:xfrm>
          <a:prstGeom prst="ellipse">
            <a:avLst/>
          </a:prstGeom>
          <a:noFill/>
          <a:ln w="57150">
            <a:solidFill>
              <a:srgbClr val="FF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b="1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8625" y="2000250"/>
            <a:ext cx="3063255" cy="108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386" tIns="34193" rIns="68386" bIns="34193">
            <a:spAutoFit/>
          </a:bodyPr>
          <a:lstStyle/>
          <a:p>
            <a:pPr defTabSz="957263">
              <a:spcBef>
                <a:spcPct val="50000"/>
              </a:spcBef>
              <a:defRPr/>
            </a:pPr>
            <a:r>
              <a:rPr lang="en-US" altLang="ja-JP" sz="2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HG創英角ﾎﾟｯﾌﾟ体" pitchFamily="49" charset="-128"/>
              </a:rPr>
              <a:t>Neutrino Beam Line for T2K</a:t>
            </a:r>
            <a:r>
              <a:rPr lang="ja-JP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HG創英角ﾎﾟｯﾌﾟ体" pitchFamily="49" charset="-128"/>
              </a:rPr>
              <a:t> </a:t>
            </a:r>
            <a:r>
              <a:rPr lang="en-US" altLang="ja-JP" sz="2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HG創英角ﾎﾟｯﾌﾟ体" pitchFamily="49" charset="-128"/>
              </a:rPr>
              <a:t>Experiment (30 GeV)</a:t>
            </a:r>
          </a:p>
        </p:txBody>
      </p:sp>
      <p:sp>
        <p:nvSpPr>
          <p:cNvPr id="16402" name="Text Box 15"/>
          <p:cNvSpPr txBox="1">
            <a:spLocks noChangeArrowheads="1"/>
          </p:cNvSpPr>
          <p:nvPr/>
        </p:nvSpPr>
        <p:spPr bwMode="auto">
          <a:xfrm>
            <a:off x="3191689" y="3450264"/>
            <a:ext cx="1997004" cy="10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386" tIns="34193" rIns="68386" bIns="34193">
            <a:spAutoFit/>
          </a:bodyPr>
          <a:lstStyle/>
          <a:p>
            <a:pPr defTabSz="957263"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FFFF66"/>
                </a:solidFill>
                <a:ea typeface="HG創英角ﾎﾟｯﾌﾟ体" pitchFamily="49" charset="-128"/>
                <a:cs typeface="Arial" charset="0"/>
              </a:rPr>
              <a:t>Materials       &amp; Life Science Facility (MLF) (3 GeV)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5857875" y="1370013"/>
            <a:ext cx="2643188" cy="1020762"/>
          </a:xfrm>
          <a:prstGeom prst="rect">
            <a:avLst/>
          </a:prstGeom>
          <a:solidFill>
            <a:srgbClr val="E46C0A">
              <a:alpha val="30196"/>
            </a:srgbClr>
          </a:solidFill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altLang="ja-JP" sz="2000" b="1">
                <a:solidFill>
                  <a:srgbClr val="FF6666"/>
                </a:solidFill>
                <a:ea typeface="HG創英角ﾎﾟｯﾌﾟ体" pitchFamily="49" charset="-128"/>
              </a:rPr>
              <a:t>3 GeV Rapid Cycling  Synchrotron (RCS)</a:t>
            </a:r>
            <a:endParaRPr lang="en-US" altLang="ja-JP" sz="2000" b="1">
              <a:solidFill>
                <a:srgbClr val="FFCC66"/>
              </a:solidFill>
              <a:ea typeface="HG創英角ﾎﾟｯﾌﾟ体" pitchFamily="49" charset="-128"/>
            </a:endParaRPr>
          </a:p>
        </p:txBody>
      </p:sp>
      <p:sp>
        <p:nvSpPr>
          <p:cNvPr id="16404" name="Text Box 14"/>
          <p:cNvSpPr txBox="1">
            <a:spLocks noChangeArrowheads="1"/>
          </p:cNvSpPr>
          <p:nvPr/>
        </p:nvSpPr>
        <p:spPr bwMode="auto">
          <a:xfrm>
            <a:off x="6664325" y="5090567"/>
            <a:ext cx="2122488" cy="14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86" tIns="34193" rIns="68386" bIns="34193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US" altLang="ja-JP" sz="2200" b="1" dirty="0">
                <a:solidFill>
                  <a:srgbClr val="FFFF66"/>
                </a:solidFill>
                <a:ea typeface="HG創英角ﾎﾟｯﾌﾟ体" pitchFamily="49" charset="-128"/>
                <a:cs typeface="Arial" charset="0"/>
              </a:rPr>
              <a:t>Hadron Experimental Hall (HD)     (30 GeV)</a:t>
            </a:r>
          </a:p>
        </p:txBody>
      </p:sp>
      <p:sp>
        <p:nvSpPr>
          <p:cNvPr id="16405" name="Text Box 20"/>
          <p:cNvSpPr txBox="1">
            <a:spLocks noChangeArrowheads="1"/>
          </p:cNvSpPr>
          <p:nvPr/>
        </p:nvSpPr>
        <p:spPr bwMode="auto">
          <a:xfrm>
            <a:off x="3904817" y="111605"/>
            <a:ext cx="1305136" cy="712228"/>
          </a:xfrm>
          <a:prstGeom prst="rect">
            <a:avLst/>
          </a:prstGeom>
          <a:solidFill>
            <a:srgbClr val="E46C0A">
              <a:alpha val="30196"/>
            </a:srgbClr>
          </a:solidFill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 lIns="95740" tIns="47870" rIns="95740" bIns="47870"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altLang="ja-JP" sz="2000" b="1" dirty="0">
                <a:solidFill>
                  <a:srgbClr val="FF7C80"/>
                </a:solidFill>
                <a:ea typeface="HG創英角ﾎﾟｯﾌﾟ体" pitchFamily="49" charset="-128"/>
              </a:rPr>
              <a:t>400 MeV H</a:t>
            </a:r>
            <a:r>
              <a:rPr lang="en-US" altLang="ja-JP" sz="2000" b="1" baseline="30000" dirty="0">
                <a:solidFill>
                  <a:srgbClr val="FF7C80"/>
                </a:solidFill>
                <a:latin typeface="Symbol" pitchFamily="18" charset="2"/>
                <a:ea typeface="HG創英角ﾎﾟｯﾌﾟ体" pitchFamily="49" charset="-128"/>
              </a:rPr>
              <a:t>-</a:t>
            </a:r>
            <a:r>
              <a:rPr lang="en-US" altLang="ja-JP" sz="2000" b="1" dirty="0">
                <a:solidFill>
                  <a:srgbClr val="FF7C80"/>
                </a:solidFill>
                <a:ea typeface="HG創英角ﾎﾟｯﾌﾟ体" pitchFamily="49" charset="-128"/>
              </a:rPr>
              <a:t> </a:t>
            </a:r>
            <a:r>
              <a:rPr lang="en-US" altLang="ja-JP" sz="2000" b="1" dirty="0" err="1">
                <a:solidFill>
                  <a:srgbClr val="FF7C80"/>
                </a:solidFill>
                <a:ea typeface="HG創英角ﾎﾟｯﾌﾟ体" pitchFamily="49" charset="-128"/>
              </a:rPr>
              <a:t>Linac</a:t>
            </a:r>
            <a:endParaRPr lang="en-US" altLang="ja-JP" sz="2000" b="1" dirty="0">
              <a:solidFill>
                <a:srgbClr val="FF7C80"/>
              </a:solidFill>
              <a:ea typeface="HG創英角ﾎﾟｯﾌﾟ体" pitchFamily="49" charset="-128"/>
            </a:endParaRP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auto">
          <a:xfrm>
            <a:off x="6018213" y="3214688"/>
            <a:ext cx="2935287" cy="59527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ja-JP" sz="2000" b="1" dirty="0">
                <a:solidFill>
                  <a:srgbClr val="FFFF66"/>
                </a:solidFill>
                <a:ea typeface="HG創英角ﾎﾟｯﾌﾟ体" pitchFamily="49" charset="-128"/>
              </a:rPr>
              <a:t>Main Ring Synchrotron (MR)</a:t>
            </a:r>
            <a:endParaRPr lang="en-US" altLang="ja-JP" sz="2000" b="1" dirty="0">
              <a:solidFill>
                <a:srgbClr val="FFCC66"/>
              </a:solidFill>
              <a:ea typeface="HG創英角ﾎﾟｯﾌﾟ体" pitchFamily="49" charset="-128"/>
            </a:endParaRP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60AA-743C-4D2B-80D9-027BEA61E31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2044992">
            <a:off x="4509888" y="1739377"/>
            <a:ext cx="460851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2044992">
            <a:off x="5386344" y="1518224"/>
            <a:ext cx="460851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725402">
            <a:off x="3043597" y="4811227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763821">
            <a:off x="1707915" y="4351029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 rot="8812853">
            <a:off x="1569288" y="3176631"/>
            <a:ext cx="460851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20403879">
            <a:off x="2722813" y="2708834"/>
            <a:ext cx="460851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 rot="260175">
            <a:off x="4507335" y="5063715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 rot="20274944">
            <a:off x="5992683" y="4969527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 rot="16944063">
            <a:off x="6899588" y="4129552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 rot="14136070">
            <a:off x="6467540" y="2878288"/>
            <a:ext cx="576064" cy="21602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4549" y="318976"/>
            <a:ext cx="25635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Japan Proton Accelerator 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Research Complex</a:t>
            </a:r>
            <a:br>
              <a:rPr lang="en-US" altLang="ja-JP" dirty="0">
                <a:latin typeface="Times New Roman"/>
                <a:cs typeface="Times New Roman"/>
              </a:rPr>
            </a:br>
            <a:r>
              <a:rPr lang="en-US" altLang="ja-JP" dirty="0">
                <a:latin typeface="Times New Roman"/>
                <a:cs typeface="Times New Roman"/>
              </a:rPr>
              <a:t>(J-PARC)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992524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latin typeface="Times New Roman"/>
                <a:cs typeface="Times New Roman"/>
              </a:rPr>
              <a:t>Recent keys of FX tunings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6390968" y="1056600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0" y="4572000"/>
            <a:ext cx="9144000" cy="21371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</a:rPr>
              <a:t>2014 summer - 2015 spring  </a:t>
            </a:r>
            <a:r>
              <a:rPr lang="en-US" altLang="ja-JP" sz="1600" dirty="0">
                <a:solidFill>
                  <a:schemeClr val="tx1"/>
                </a:solidFill>
              </a:rPr>
              <a:t>(</a:t>
            </a:r>
            <a:r>
              <a:rPr lang="en-US" altLang="ja-JP" sz="1600" dirty="0" err="1">
                <a:solidFill>
                  <a:schemeClr val="tx1"/>
                </a:solidFill>
              </a:rPr>
              <a:t>Linac</a:t>
            </a:r>
            <a:r>
              <a:rPr lang="en-US" altLang="ja-JP" sz="1600" dirty="0">
                <a:solidFill>
                  <a:schemeClr val="tx1"/>
                </a:solidFill>
              </a:rPr>
              <a:t> Current Upgrade 30 -&gt; 40~50 mA)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Installation OTR monitor at 3-50BT</a:t>
            </a:r>
            <a:r>
              <a:rPr lang="en-US" altLang="ja-JP" sz="1600" dirty="0">
                <a:solidFill>
                  <a:schemeClr val="tx1"/>
                </a:solidFill>
              </a:rPr>
              <a:t>: choosing best upstream conditions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Installation Transverse intra-bunch feedback</a:t>
            </a:r>
            <a:r>
              <a:rPr lang="en-US" altLang="ja-JP" sz="1600" dirty="0">
                <a:solidFill>
                  <a:schemeClr val="tx1"/>
                </a:solidFill>
              </a:rPr>
              <a:t>: instabilities well suppressed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Optics correction; Optimizing correlation of RF setting, chromaticity correction pattern, and transverse feedback to suppress instability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New Trim-quadrupoles </a:t>
            </a:r>
            <a:r>
              <a:rPr lang="en-US" altLang="ja-JP" sz="1600" dirty="0">
                <a:solidFill>
                  <a:schemeClr val="tx1"/>
                </a:solidFill>
              </a:rPr>
              <a:t>to correct leakage field of FX septum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New Trim-</a:t>
            </a:r>
            <a:r>
              <a:rPr lang="en-US" altLang="ja-JP" sz="1600" dirty="0" err="1">
                <a:solidFill>
                  <a:srgbClr val="0000FF"/>
                </a:solidFill>
              </a:rPr>
              <a:t>sextupoles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to correct 3rd resonance line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2nd harmonic RF 30 kV: bunch length kept avoiding extra kick from injection kickers</a:t>
            </a:r>
          </a:p>
        </p:txBody>
      </p:sp>
    </p:spTree>
    <p:extLst>
      <p:ext uri="{BB962C8B-B14F-4D97-AF65-F5344CB8AC3E}">
        <p14:creationId xmlns:p14="http://schemas.microsoft.com/office/powerpoint/2010/main" val="185606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altLang="ja-JP" sz="3600" dirty="0">
                <a:latin typeface="Times New Roman"/>
                <a:cs typeface="Times New Roman"/>
              </a:rPr>
              <a:t>Recent keys of FX tunings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4571999"/>
            <a:ext cx="9143999" cy="21903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</a:rPr>
              <a:t>2015 summer - 2016 spring</a:t>
            </a:r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rgbClr val="0000FF"/>
                </a:solidFill>
              </a:rPr>
              <a:t>- Adding angle moving collimators in MR</a:t>
            </a:r>
            <a:r>
              <a:rPr lang="en-US" altLang="ja-JP" sz="1600" dirty="0">
                <a:solidFill>
                  <a:schemeClr val="tx1"/>
                </a:solidFill>
              </a:rPr>
              <a:t>: capacity 2 -&gt; 2.5 kW, beam loss well localized</a:t>
            </a:r>
          </a:p>
          <a:p>
            <a:r>
              <a:rPr lang="en-US" altLang="ja-JP" sz="1600" dirty="0">
                <a:solidFill>
                  <a:srgbClr val="0000FF"/>
                </a:solidFill>
              </a:rPr>
              <a:t>- Installation of compensation kicker</a:t>
            </a:r>
            <a:r>
              <a:rPr lang="en-US" altLang="ja-JP" sz="1600" dirty="0">
                <a:solidFill>
                  <a:schemeClr val="tx1"/>
                </a:solidFill>
              </a:rPr>
              <a:t>: to compensate extra kick of injection kickers, longer bunch available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Optics correction during acceleration, Tune tracking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- 2nd harmonic RF 70 - 85 kV, longer pattern: longer bunch and controlled momentum spread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Operation point shift trial: (22.40, 20.75) -&gt; (21.35, 21.43) to avoid half-integer resonance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Trim-Q &amp; Trim-S acceleration pattern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- Optimizing </a:t>
            </a:r>
            <a:r>
              <a:rPr lang="en-US" altLang="ja-JP" sz="1600" dirty="0" err="1">
                <a:solidFill>
                  <a:schemeClr val="tx1"/>
                </a:solidFill>
              </a:rPr>
              <a:t>Octupoles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6" name="右矢印 3"/>
          <p:cNvSpPr/>
          <p:nvPr/>
        </p:nvSpPr>
        <p:spPr>
          <a:xfrm>
            <a:off x="7502011" y="987775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602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81548" y="4569675"/>
            <a:ext cx="6912078" cy="13985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2010 summer - 2011 spring</a:t>
            </a:r>
          </a:p>
          <a:p>
            <a:r>
              <a:rPr lang="en-US" altLang="ja-JP" dirty="0"/>
              <a:t> FX kicker upgrade: 6 -&gt; 8 bunch operation</a:t>
            </a:r>
          </a:p>
          <a:p>
            <a:r>
              <a:rPr lang="en-US" altLang="ja-JP" dirty="0"/>
              <a:t> Additional shields of 3-50BT collimator: capacity 0.45 -&gt; 2 kW </a:t>
            </a:r>
          </a:p>
          <a:p>
            <a:r>
              <a:rPr lang="en-US" altLang="ja-JP" dirty="0"/>
              <a:t> Installation of Transverse bunch by bunch feedback</a:t>
            </a:r>
          </a:p>
          <a:p>
            <a:r>
              <a:rPr lang="en-US" altLang="ja-JP" dirty="0"/>
              <a:t> Cycle: 3.52 -&gt; 3.2 ~ 3.04 s</a:t>
            </a:r>
          </a:p>
        </p:txBody>
      </p:sp>
      <p:sp>
        <p:nvSpPr>
          <p:cNvPr id="4" name="右矢印 3"/>
          <p:cNvSpPr/>
          <p:nvPr/>
        </p:nvSpPr>
        <p:spPr>
          <a:xfrm>
            <a:off x="1366683" y="2328506"/>
            <a:ext cx="860421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556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81548" y="4569676"/>
            <a:ext cx="6912078" cy="174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2011 summer - 2012 spring</a:t>
            </a:r>
          </a:p>
          <a:p>
            <a:r>
              <a:rPr lang="en-US" altLang="ja-JP" dirty="0"/>
              <a:t>Injection kicker upgrade: less extra kick and less impedance</a:t>
            </a:r>
          </a:p>
          <a:p>
            <a:r>
              <a:rPr lang="en-US" altLang="ja-JP" dirty="0"/>
              <a:t>Installation of 7th and 8th RF system</a:t>
            </a:r>
          </a:p>
          <a:p>
            <a:r>
              <a:rPr lang="en-US" altLang="ja-JP" dirty="0"/>
              <a:t>Installation of 4 Skew Qs: correct sum resonance</a:t>
            </a:r>
          </a:p>
          <a:p>
            <a:r>
              <a:rPr lang="en-US" altLang="ja-JP" dirty="0"/>
              <a:t>Installation of 3 </a:t>
            </a:r>
            <a:r>
              <a:rPr lang="en-US" altLang="ja-JP" dirty="0" err="1"/>
              <a:t>Octupoles</a:t>
            </a:r>
            <a:r>
              <a:rPr lang="en-US" altLang="ja-JP" dirty="0"/>
              <a:t>: beam stability</a:t>
            </a:r>
          </a:p>
          <a:p>
            <a:r>
              <a:rPr lang="en-US" altLang="ja-JP" dirty="0"/>
              <a:t>Cycle: 3.04 -&gt; 2.56 s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202427" y="2181023"/>
            <a:ext cx="158299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73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765754" y="1843874"/>
            <a:ext cx="118970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81548" y="4569675"/>
            <a:ext cx="6912078" cy="1767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2012 summer - 2013 spring</a:t>
            </a:r>
          </a:p>
          <a:p>
            <a:r>
              <a:rPr lang="en-US" altLang="ja-JP" dirty="0"/>
              <a:t>Additional shields and absorber of MR collimator: capacity 0.45 -&gt; 2 kW </a:t>
            </a:r>
          </a:p>
          <a:p>
            <a:r>
              <a:rPr lang="en-US" altLang="ja-JP" dirty="0"/>
              <a:t>Installation of 9th RF system</a:t>
            </a:r>
          </a:p>
          <a:p>
            <a:r>
              <a:rPr lang="en-US" altLang="ja-JP" dirty="0"/>
              <a:t>Installation of additional 3 </a:t>
            </a:r>
            <a:r>
              <a:rPr lang="en-US" altLang="ja-JP" dirty="0" err="1"/>
              <a:t>Octupoles</a:t>
            </a:r>
            <a:r>
              <a:rPr lang="en-US" altLang="ja-JP" dirty="0"/>
              <a:t>: beam stability</a:t>
            </a:r>
          </a:p>
          <a:p>
            <a:r>
              <a:rPr lang="en-US" altLang="ja-JP" dirty="0"/>
              <a:t>Cycle: 2.56 -&gt; 2.48 s</a:t>
            </a:r>
          </a:p>
        </p:txBody>
      </p:sp>
    </p:spTree>
    <p:extLst>
      <p:ext uri="{BB962C8B-B14F-4D97-AF65-F5344CB8AC3E}">
        <p14:creationId xmlns:p14="http://schemas.microsoft.com/office/powerpoint/2010/main" val="2610440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4905924" y="1843874"/>
            <a:ext cx="148504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081548" y="4569673"/>
            <a:ext cx="7956126" cy="15334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2013 summer - 2014 spring  </a:t>
            </a:r>
            <a:r>
              <a:rPr lang="en-US" altLang="ja-JP" dirty="0"/>
              <a:t>(</a:t>
            </a:r>
            <a:r>
              <a:rPr lang="en-US" altLang="ja-JP" dirty="0" err="1"/>
              <a:t>Linac</a:t>
            </a:r>
            <a:r>
              <a:rPr lang="en-US" altLang="ja-JP" dirty="0"/>
              <a:t> Energy Upgrade 181 -&gt; 400 MeV)</a:t>
            </a:r>
          </a:p>
          <a:p>
            <a:r>
              <a:rPr lang="en-US" altLang="ja-JP" dirty="0"/>
              <a:t>Additional shields and collimators of MR collimator: capacity 2 -&gt; 3.5 kW </a:t>
            </a:r>
          </a:p>
          <a:p>
            <a:r>
              <a:rPr lang="en-US" altLang="ja-JP" dirty="0"/>
              <a:t>Replacement of a part of beam ducts: SUS -&gt; Ti reducing residual radiation dose</a:t>
            </a:r>
          </a:p>
          <a:p>
            <a:r>
              <a:rPr lang="en-US" altLang="ja-JP" dirty="0"/>
              <a:t>Improvement of injection kicker system: its rise time shorter</a:t>
            </a:r>
          </a:p>
        </p:txBody>
      </p:sp>
    </p:spTree>
    <p:extLst>
      <p:ext uri="{BB962C8B-B14F-4D97-AF65-F5344CB8AC3E}">
        <p14:creationId xmlns:p14="http://schemas.microsoft.com/office/powerpoint/2010/main" val="301228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6390968" y="1056600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89050" y="4355690"/>
            <a:ext cx="8240280" cy="250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2014 summer - 2015 spring  </a:t>
            </a:r>
            <a:r>
              <a:rPr lang="en-US" altLang="ja-JP" dirty="0"/>
              <a:t>(</a:t>
            </a:r>
            <a:r>
              <a:rPr lang="en-US" altLang="ja-JP" dirty="0" err="1"/>
              <a:t>Linac</a:t>
            </a:r>
            <a:r>
              <a:rPr lang="en-US" altLang="ja-JP" dirty="0"/>
              <a:t> Current Upgrade 30 -&gt; 40~50 mA)</a:t>
            </a:r>
          </a:p>
          <a:p>
            <a:r>
              <a:rPr lang="en-US" altLang="ja-JP" sz="1600" dirty="0"/>
              <a:t>MR collimator repair: capacity 3.5 -&gt; 2 kW </a:t>
            </a:r>
          </a:p>
          <a:p>
            <a:r>
              <a:rPr lang="en-US" altLang="ja-JP" sz="1600" dirty="0"/>
              <a:t>OTR monitor at 3-50BT: choosing best upstream conditions</a:t>
            </a:r>
          </a:p>
          <a:p>
            <a:r>
              <a:rPr lang="en-US" altLang="ja-JP" sz="1600" dirty="0"/>
              <a:t>Installation of Transverse intra-bunch feedback</a:t>
            </a:r>
          </a:p>
          <a:p>
            <a:r>
              <a:rPr lang="en-US" altLang="ja-JP" sz="1600" dirty="0"/>
              <a:t>Optics correction; Optimizing correlation of RF setting, chromaticity correction pattern, and transverse feedback to suppress instability</a:t>
            </a:r>
          </a:p>
          <a:p>
            <a:r>
              <a:rPr lang="en-US" altLang="ja-JP" sz="1600" dirty="0"/>
              <a:t>Installation of Trim-Qs to correct leakage field of FX septum</a:t>
            </a:r>
          </a:p>
          <a:p>
            <a:r>
              <a:rPr lang="en-US" altLang="ja-JP" sz="1600" dirty="0"/>
              <a:t>Installation of Trim-</a:t>
            </a:r>
            <a:r>
              <a:rPr lang="en-US" altLang="ja-JP" sz="1600" dirty="0" err="1"/>
              <a:t>Ss</a:t>
            </a:r>
            <a:r>
              <a:rPr lang="en-US" altLang="ja-JP" sz="1600" dirty="0"/>
              <a:t> to correct 3rd resonance line</a:t>
            </a:r>
          </a:p>
          <a:p>
            <a:r>
              <a:rPr lang="en-US" altLang="ja-JP" sz="1600" dirty="0"/>
              <a:t>2nd harmonic RF 30 kV: bunch length kept avoiding extra kick from injection kickers</a:t>
            </a:r>
          </a:p>
        </p:txBody>
      </p:sp>
    </p:spTree>
    <p:extLst>
      <p:ext uri="{BB962C8B-B14F-4D97-AF65-F5344CB8AC3E}">
        <p14:creationId xmlns:p14="http://schemas.microsoft.com/office/powerpoint/2010/main" val="4179088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600"/>
            <a:ext cx="9069388" cy="351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History of MR beam power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 bwMode="auto">
          <a:xfrm rot="16200000">
            <a:off x="2070100" y="3110944"/>
            <a:ext cx="1180388" cy="58477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Earthquake  recovery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 rot="16200000">
            <a:off x="4661777" y="2887318"/>
            <a:ext cx="16440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Hadron Exp. Facility upgrade</a:t>
            </a:r>
            <a:r>
              <a:rPr kumimoji="1" lang="en-US" altLang="ja-JP" sz="1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1" lang="ja-JP" alt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7502011" y="987775"/>
            <a:ext cx="122903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57200" y="4389906"/>
            <a:ext cx="8601740" cy="2106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chemeClr val="tx1"/>
                </a:solidFill>
              </a:rPr>
              <a:t>2015 summer - 2016 spring</a:t>
            </a:r>
            <a:endParaRPr lang="en-US" altLang="ja-JP" dirty="0"/>
          </a:p>
          <a:p>
            <a:r>
              <a:rPr lang="en-US" altLang="ja-JP" sz="1600" dirty="0"/>
              <a:t>Adding angle moving collimators in MR: capacity 2 -&gt; 2.5 kW</a:t>
            </a:r>
          </a:p>
          <a:p>
            <a:r>
              <a:rPr lang="en-US" altLang="ja-JP" sz="1600" dirty="0"/>
              <a:t>Installation of compensation kicker: to compensate extra kick of injection kickers</a:t>
            </a:r>
          </a:p>
          <a:p>
            <a:r>
              <a:rPr lang="en-US" altLang="ja-JP" sz="1600" dirty="0"/>
              <a:t>Optics correction during acceleration, Tune tracking</a:t>
            </a:r>
          </a:p>
          <a:p>
            <a:r>
              <a:rPr lang="en-US" altLang="ja-JP" sz="1600" dirty="0"/>
              <a:t>2nd harmonic RF 70 - 85 kV, longer pattern</a:t>
            </a:r>
          </a:p>
          <a:p>
            <a:r>
              <a:rPr lang="en-US" altLang="ja-JP" sz="1600" dirty="0"/>
              <a:t>Operation point shift trial: (22.40, 20.75) -&gt; (21.35, 21.43) to avoid half-integer resonance</a:t>
            </a:r>
          </a:p>
          <a:p>
            <a:r>
              <a:rPr lang="en-US" altLang="ja-JP" sz="1600" dirty="0"/>
              <a:t>Trim-Q &amp; Trim-S acceleration pattern</a:t>
            </a:r>
          </a:p>
          <a:p>
            <a:r>
              <a:rPr lang="en-US" altLang="ja-JP" sz="1600" dirty="0"/>
              <a:t>Optimizing </a:t>
            </a:r>
            <a:r>
              <a:rPr lang="en-US" altLang="ja-JP" sz="1600" dirty="0" err="1"/>
              <a:t>Octupoles</a:t>
            </a:r>
            <a:endParaRPr lang="en-US" altLang="ja-JP" dirty="0"/>
          </a:p>
        </p:txBody>
      </p:sp>
      <p:sp>
        <p:nvSpPr>
          <p:cNvPr id="8" name="テキスト プレースホルダ 8"/>
          <p:cNvSpPr txBox="1">
            <a:spLocks/>
          </p:cNvSpPr>
          <p:nvPr/>
        </p:nvSpPr>
        <p:spPr bwMode="auto">
          <a:xfrm>
            <a:off x="3690616" y="6501333"/>
            <a:ext cx="5378772" cy="3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The max. delivered beam power ~ 425 kW (2.2x10</a:t>
            </a:r>
            <a:r>
              <a:rPr lang="en-US" altLang="ja-JP" sz="1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14</a:t>
            </a: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 </a:t>
            </a:r>
            <a:r>
              <a:rPr lang="en-US" altLang="ja-JP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ppp</a:t>
            </a: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9108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786" y="3895633"/>
            <a:ext cx="2879994" cy="29170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71" y="3879822"/>
            <a:ext cx="2880000" cy="2922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32" y="17439"/>
            <a:ext cx="9072000" cy="971999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RCS</a:t>
            </a:r>
            <a:r>
              <a:rPr lang="ja-JP" altLang="en-US" sz="3200" dirty="0">
                <a:latin typeface="Times New Roman"/>
                <a:cs typeface="Times New Roman"/>
              </a:rPr>
              <a:t>調整による入射ビーム分布の改善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617" y="1142704"/>
            <a:ext cx="4643995" cy="259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dirty="0">
                <a:latin typeface="Times New Roman"/>
                <a:cs typeface="Times New Roman"/>
              </a:rPr>
              <a:t>RCS</a:t>
            </a:r>
            <a:r>
              <a:rPr lang="ja-JP" altLang="en-US" sz="1400" dirty="0">
                <a:latin typeface="Times New Roman"/>
                <a:cs typeface="Times New Roman"/>
              </a:rPr>
              <a:t>ビームスタディにより、</a:t>
            </a:r>
            <a:r>
              <a:rPr lang="en-US" altLang="ja-JP" sz="1400" dirty="0">
                <a:latin typeface="Times New Roman"/>
                <a:cs typeface="Times New Roman"/>
              </a:rPr>
              <a:t>MR</a:t>
            </a:r>
            <a:r>
              <a:rPr lang="ja-JP" altLang="en-US" sz="1400" dirty="0">
                <a:latin typeface="Times New Roman"/>
                <a:cs typeface="Times New Roman"/>
              </a:rPr>
              <a:t>大強度運転のための</a:t>
            </a:r>
            <a:r>
              <a:rPr lang="en-US" altLang="ja-JP" sz="1400" dirty="0">
                <a:latin typeface="Times New Roman"/>
                <a:cs typeface="Times New Roman"/>
              </a:rPr>
              <a:t>RCS</a:t>
            </a:r>
            <a:r>
              <a:rPr lang="ja-JP" altLang="en-US" sz="1400" dirty="0">
                <a:latin typeface="Times New Roman"/>
                <a:cs typeface="Times New Roman"/>
              </a:rPr>
              <a:t>での入射ペイントおよびチューン設定等のパラメータの最適化を行っている。</a:t>
            </a:r>
            <a:endParaRPr lang="en-US" altLang="ja-JP" sz="1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altLang="ja-JP" sz="1400" dirty="0">
                <a:latin typeface="Times New Roman"/>
                <a:cs typeface="Times New Roman"/>
              </a:rPr>
              <a:t>3-50BT</a:t>
            </a:r>
            <a:r>
              <a:rPr lang="ja-JP" altLang="en-US" sz="1400" dirty="0">
                <a:latin typeface="Times New Roman"/>
                <a:cs typeface="Times New Roman"/>
              </a:rPr>
              <a:t>の</a:t>
            </a:r>
            <a:r>
              <a:rPr lang="en-US" altLang="ja-JP" sz="1400" dirty="0">
                <a:latin typeface="Times New Roman"/>
                <a:cs typeface="Times New Roman"/>
              </a:rPr>
              <a:t> optical transition radiation monitor (OTR) </a:t>
            </a:r>
            <a:r>
              <a:rPr lang="ja-JP" altLang="en-US" sz="1400" dirty="0">
                <a:latin typeface="Times New Roman"/>
                <a:cs typeface="Times New Roman"/>
              </a:rPr>
              <a:t>で横方向分布を測定。</a:t>
            </a:r>
            <a:endParaRPr lang="en-US" altLang="ja-JP" sz="1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ja-JP" altLang="en-US" sz="1400" dirty="0">
                <a:latin typeface="Times New Roman"/>
                <a:cs typeface="Times New Roman"/>
              </a:rPr>
              <a:t>ビーム強度</a:t>
            </a:r>
            <a:r>
              <a:rPr lang="en-US" altLang="ja-JP" sz="1400" dirty="0">
                <a:latin typeface="Times New Roman"/>
                <a:cs typeface="Times New Roman"/>
              </a:rPr>
              <a:t> 3.48e13 ppb</a:t>
            </a:r>
          </a:p>
          <a:p>
            <a:pPr>
              <a:lnSpc>
                <a:spcPct val="90000"/>
              </a:lnSpc>
            </a:pPr>
            <a:r>
              <a:rPr lang="en-US" altLang="ja-JP" sz="1400" dirty="0">
                <a:latin typeface="Times New Roman"/>
                <a:cs typeface="Times New Roman"/>
              </a:rPr>
              <a:t>RCS 830 kW </a:t>
            </a:r>
            <a:r>
              <a:rPr lang="ja-JP" altLang="en-US" sz="1400" dirty="0">
                <a:latin typeface="Times New Roman"/>
                <a:cs typeface="Times New Roman"/>
              </a:rPr>
              <a:t>相当、</a:t>
            </a:r>
            <a:r>
              <a:rPr lang="en-US" altLang="ja-JP" sz="1400" dirty="0">
                <a:latin typeface="Times New Roman"/>
                <a:cs typeface="Times New Roman"/>
              </a:rPr>
              <a:t>MR 540 kW </a:t>
            </a:r>
            <a:r>
              <a:rPr lang="ja-JP" altLang="en-US" sz="1400" dirty="0">
                <a:latin typeface="Times New Roman"/>
                <a:cs typeface="Times New Roman"/>
              </a:rPr>
              <a:t>相当。</a:t>
            </a:r>
            <a:endParaRPr lang="en-US" altLang="ja-JP" sz="1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altLang="ja-JP" sz="1400" dirty="0">
                <a:latin typeface="Times New Roman"/>
                <a:cs typeface="Times New Roman"/>
              </a:rPr>
              <a:t>RCS 50π correlated paint</a:t>
            </a:r>
          </a:p>
          <a:p>
            <a:pPr>
              <a:lnSpc>
                <a:spcPct val="90000"/>
              </a:lnSpc>
            </a:pPr>
            <a:r>
              <a:rPr lang="ja-JP" altLang="en-US" sz="1400" dirty="0">
                <a:latin typeface="Times New Roman"/>
                <a:cs typeface="Times New Roman"/>
              </a:rPr>
              <a:t>水平方向エミッタンス</a:t>
            </a:r>
            <a:r>
              <a:rPr lang="en-US" altLang="ja-JP" sz="1400" dirty="0">
                <a:latin typeface="Times New Roman"/>
                <a:cs typeface="Times New Roman"/>
              </a:rPr>
              <a:t> (100%) : 26.8π </a:t>
            </a:r>
            <a:r>
              <a:rPr lang="en-US" altLang="ja-JP" sz="1400" dirty="0" err="1">
                <a:latin typeface="Times New Roman"/>
                <a:cs typeface="Times New Roman"/>
              </a:rPr>
              <a:t>mmmrad</a:t>
            </a:r>
            <a:endParaRPr lang="en-US" altLang="ja-JP" sz="14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ja-JP" altLang="en-US" sz="1400" dirty="0">
                <a:latin typeface="Times New Roman"/>
                <a:cs typeface="Times New Roman"/>
              </a:rPr>
              <a:t>垂直方向エミッタンス</a:t>
            </a:r>
            <a:r>
              <a:rPr lang="en-US" altLang="ja-JP" sz="1400" dirty="0">
                <a:latin typeface="Times New Roman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cs typeface="Times New Roman"/>
                <a:sym typeface="Wingdings"/>
              </a:rPr>
              <a:t>(100%) :</a:t>
            </a:r>
            <a:r>
              <a:rPr lang="en-US" altLang="ja-JP" sz="1400" dirty="0">
                <a:latin typeface="Times New Roman"/>
                <a:cs typeface="Times New Roman"/>
              </a:rPr>
              <a:t> 24.6π </a:t>
            </a:r>
            <a:r>
              <a:rPr lang="en-US" altLang="ja-JP" sz="1400" dirty="0" err="1">
                <a:latin typeface="Times New Roman"/>
                <a:cs typeface="Times New Roman"/>
              </a:rPr>
              <a:t>mmmrad</a:t>
            </a:r>
            <a:r>
              <a:rPr lang="en-US" altLang="ja-JP" sz="1400" dirty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ja-JP" sz="1400" dirty="0">
                <a:latin typeface="Times New Roman"/>
                <a:cs typeface="Times New Roman"/>
              </a:rPr>
              <a:t>OTR</a:t>
            </a:r>
            <a:r>
              <a:rPr lang="ja-JP" altLang="en-US" sz="1400" dirty="0">
                <a:latin typeface="Times New Roman"/>
                <a:cs typeface="Times New Roman"/>
              </a:rPr>
              <a:t>での</a:t>
            </a:r>
            <a:r>
              <a:rPr lang="en-US" altLang="ja-JP" sz="1400" dirty="0">
                <a:latin typeface="Times New Roman"/>
                <a:cs typeface="Times New Roman"/>
              </a:rPr>
              <a:t>β</a:t>
            </a:r>
            <a:r>
              <a:rPr lang="ja-JP" altLang="en-US" sz="1400" dirty="0">
                <a:latin typeface="Times New Roman"/>
                <a:cs typeface="Times New Roman"/>
              </a:rPr>
              <a:t>を設計値</a:t>
            </a:r>
            <a:r>
              <a:rPr lang="en-US" altLang="ja-JP" sz="1400" dirty="0">
                <a:latin typeface="Times New Roman"/>
                <a:cs typeface="Times New Roman"/>
              </a:rPr>
              <a:t> βx = 27.2 m, βy = 17.9 m </a:t>
            </a:r>
            <a:r>
              <a:rPr lang="ja-JP" altLang="en-US" sz="1400" dirty="0">
                <a:latin typeface="Times New Roman"/>
                <a:cs typeface="Times New Roman"/>
              </a:rPr>
              <a:t>を仮定。</a:t>
            </a:r>
          </a:p>
          <a:p>
            <a:pPr>
              <a:lnSpc>
                <a:spcPct val="90000"/>
              </a:lnSpc>
            </a:pPr>
            <a:endParaRPr lang="en-US" altLang="ja-JP" sz="1400" dirty="0"/>
          </a:p>
          <a:p>
            <a:pPr>
              <a:lnSpc>
                <a:spcPct val="90000"/>
              </a:lnSpc>
            </a:pPr>
            <a:endParaRPr lang="ja-JP" altLang="en-US" sz="1400" dirty="0"/>
          </a:p>
          <a:p>
            <a:pPr>
              <a:lnSpc>
                <a:spcPct val="90000"/>
              </a:lnSpc>
            </a:pP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4307" y="3768928"/>
            <a:ext cx="17231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/>
                <a:cs typeface="Times New Roman"/>
              </a:rPr>
              <a:t>Hori. emit. (full)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26.8π </a:t>
            </a:r>
            <a:r>
              <a:rPr lang="en-US" altLang="ja-JP" dirty="0" err="1">
                <a:latin typeface="Times New Roman"/>
                <a:cs typeface="Times New Roman"/>
              </a:rPr>
              <a:t>mmmrad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9407" y="3784833"/>
            <a:ext cx="16846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Vert.</a:t>
            </a:r>
            <a:r>
              <a:rPr kumimoji="1" lang="en-US" altLang="ja-JP" dirty="0">
                <a:latin typeface="Times New Roman"/>
                <a:cs typeface="Times New Roman"/>
              </a:rPr>
              <a:t> emit. (full)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24.6 </a:t>
            </a:r>
            <a:r>
              <a:rPr lang="en-US" altLang="ja-JP" dirty="0" err="1">
                <a:latin typeface="Times New Roman"/>
                <a:cs typeface="Times New Roman"/>
              </a:rPr>
              <a:t>mmmrad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323" y="1008963"/>
            <a:ext cx="3600000" cy="2587500"/>
          </a:xfrm>
          <a:prstGeom prst="rect">
            <a:avLst/>
          </a:prstGeom>
        </p:spPr>
      </p:pic>
      <p:pic>
        <p:nvPicPr>
          <p:cNvPr id="10" name="図 9" descr="Unknow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" y="28861"/>
            <a:ext cx="1080000" cy="96607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508-6D04-0649-ADCD-B8CE0D3812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166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132" y="12783"/>
            <a:ext cx="9072000" cy="972000"/>
          </a:xfrm>
          <a:solidFill>
            <a:srgbClr val="C3D69B"/>
          </a:solidFill>
        </p:spPr>
        <p:txBody>
          <a:bodyPr/>
          <a:lstStyle/>
          <a:p>
            <a:r>
              <a:rPr lang="ja-JP" altLang="en-US" sz="3200" dirty="0">
                <a:latin typeface="Times New Roman"/>
                <a:cs typeface="Times New Roman"/>
              </a:rPr>
              <a:t>入射キッカー波形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40" name="図 39" descr="Unknow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" y="28861"/>
            <a:ext cx="1080000" cy="966076"/>
          </a:xfrm>
          <a:prstGeom prst="rect">
            <a:avLst/>
          </a:prstGeom>
        </p:spPr>
      </p:pic>
      <p:sp>
        <p:nvSpPr>
          <p:cNvPr id="4" name="Shape 464"/>
          <p:cNvSpPr>
            <a:spLocks noGrp="1"/>
          </p:cNvSpPr>
          <p:nvPr>
            <p:ph type="sldNum" sz="quarter" idx="4294967295"/>
          </p:nvPr>
        </p:nvSpPr>
        <p:spPr>
          <a:xfrm>
            <a:off x="4521583" y="6270077"/>
            <a:ext cx="185972" cy="152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 fontScale="25000" lnSpcReduction="20000"/>
          </a:bodyPr>
          <a:lstStyle/>
          <a:p>
            <a:pPr lvl="0">
              <a:defRPr sz="1800"/>
            </a:pPr>
            <a:fld id="{86CB4B4D-7CA3-9044-876B-883B54F8677D}" type="slidenum">
              <a:rPr sz="1200"/>
              <a:t>39</a:t>
            </a:fld>
            <a:endParaRPr sz="1200"/>
          </a:p>
        </p:txBody>
      </p:sp>
      <p:pic>
        <p:nvPicPr>
          <p:cNvPr id="6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07" y="5173471"/>
            <a:ext cx="6997408" cy="1455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図 58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5334" y="5646946"/>
            <a:ext cx="1371600" cy="787604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60" name="テキスト ボックス 59"/>
          <p:cNvSpPr txBox="1"/>
          <p:nvPr/>
        </p:nvSpPr>
        <p:spPr>
          <a:xfrm>
            <a:off x="6741398" y="1153644"/>
            <a:ext cx="232855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kumimoji="1" lang="ja-JP" altLang="en-US" dirty="0">
                <a:latin typeface="Times New Roman"/>
                <a:cs typeface="Times New Roman"/>
              </a:rPr>
              <a:t>バンチ長が長くなり入射キッカーに改善が必要となった。</a:t>
            </a:r>
            <a:endParaRPr kumimoji="1" lang="en-US" altLang="ja-JP" dirty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endParaRPr kumimoji="1" lang="en-US" altLang="ja-JP" dirty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kumimoji="1"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立ち上がり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時間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cs typeface="Times New Roman"/>
              </a:rPr>
              <a:t>と</a:t>
            </a:r>
            <a:r>
              <a:rPr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テール</a:t>
            </a:r>
            <a:r>
              <a:rPr lang="ja-JP" altLang="en-US" dirty="0">
                <a:latin typeface="Times New Roman"/>
                <a:cs typeface="Times New Roman"/>
              </a:rPr>
              <a:t>は回路の改良で改善した。</a:t>
            </a:r>
            <a:endParaRPr lang="en-US" altLang="ja-JP" dirty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endParaRPr kumimoji="1" lang="en-US" altLang="ja-JP" dirty="0"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kumimoji="1"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反射波</a:t>
            </a:r>
            <a:r>
              <a:rPr lang="ja-JP" altLang="en-US" dirty="0">
                <a:solidFill>
                  <a:srgbClr val="000000"/>
                </a:solidFill>
                <a:latin typeface="Times New Roman"/>
                <a:cs typeface="Times New Roman"/>
              </a:rPr>
              <a:t>が周回ビームをキックする。</a:t>
            </a:r>
            <a:endParaRPr lang="en-US" altLang="ja-JP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endParaRPr lang="en-US" altLang="ja-JP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kumimoji="1" lang="ja-JP" altLang="en-US" dirty="0">
                <a:solidFill>
                  <a:srgbClr val="0000FF"/>
                </a:solidFill>
                <a:latin typeface="Times New Roman"/>
                <a:cs typeface="Times New Roman"/>
              </a:rPr>
              <a:t>補正キッカー</a:t>
            </a:r>
            <a:r>
              <a:rPr kumimoji="1" lang="ja-JP" altLang="en-US" dirty="0">
                <a:solidFill>
                  <a:srgbClr val="000000"/>
                </a:solidFill>
                <a:latin typeface="Times New Roman"/>
                <a:cs typeface="Times New Roman"/>
              </a:rPr>
              <a:t>により余計なキックを戻すようにした。</a:t>
            </a:r>
            <a:endParaRPr kumimoji="1" lang="en-US" altLang="ja-JP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71450" indent="-171450">
              <a:buFont typeface="Arial"/>
              <a:buChar char="•"/>
            </a:pPr>
            <a:r>
              <a:rPr lang="ja-JP" altLang="en-US" dirty="0">
                <a:solidFill>
                  <a:srgbClr val="000000"/>
                </a:solidFill>
                <a:latin typeface="Times New Roman"/>
                <a:cs typeface="Times New Roman"/>
              </a:rPr>
              <a:t>入射時のビームロスも減少した。</a:t>
            </a:r>
            <a:endParaRPr kumimoji="1" lang="ja-JP" alt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円弧 2"/>
          <p:cNvSpPr/>
          <p:nvPr/>
        </p:nvSpPr>
        <p:spPr>
          <a:xfrm rot="18896486">
            <a:off x="3972111" y="5487168"/>
            <a:ext cx="914400" cy="914400"/>
          </a:xfrm>
          <a:prstGeom prst="arc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595" y="5247653"/>
            <a:ext cx="1496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/>
                <a:cs typeface="Times New Roman"/>
              </a:rPr>
              <a:t>Previous Injection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  <p:pic>
        <p:nvPicPr>
          <p:cNvPr id="5" name="図 4" descr="TUP108f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88" y="1122284"/>
            <a:ext cx="6840000" cy="3932308"/>
          </a:xfrm>
          <a:prstGeom prst="rect">
            <a:avLst/>
          </a:prstGeom>
        </p:spPr>
      </p:pic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E7F8508-6D04-0649-ADCD-B8CE0D3812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91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ja-JP" sz="2400" dirty="0">
                <a:solidFill>
                  <a:srgbClr val="0000FF"/>
                </a:solidFill>
                <a:latin typeface="Helvetica" charset="0"/>
                <a:ea typeface="平成角ゴシック" charset="0"/>
                <a:cs typeface="平成角ゴシック" charset="0"/>
              </a:rPr>
              <a:t>Main parameters of MR</a:t>
            </a:r>
            <a:endParaRPr lang="en-US" altLang="ja-JP" sz="2400" dirty="0">
              <a:solidFill>
                <a:srgbClr val="0000FF"/>
              </a:solidFill>
              <a:latin typeface="平成角ゴシック" charset="0"/>
              <a:ea typeface="平成角ゴシック" charset="0"/>
              <a:cs typeface="平成角ゴシック" charset="0"/>
            </a:endParaRPr>
          </a:p>
        </p:txBody>
      </p:sp>
      <p:pic>
        <p:nvPicPr>
          <p:cNvPr id="24578" name="Picture 3" descr="Layout_MRwithB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33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648200"/>
          </a:xfrm>
          <a:noFill/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Circumference 	1567.5 m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Injection energy	3 GeV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Extraction energy	30 </a:t>
            </a:r>
            <a:r>
              <a:rPr lang="en-US" altLang="ja-JP" sz="1600" b="1" dirty="0" err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GeV</a:t>
            </a:r>
            <a:endParaRPr lang="en-US" altLang="ja-JP" sz="1600" b="1" dirty="0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Super-periodicity	3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harmonic		9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Number of bunches	8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Rf</a:t>
            </a: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 frequency	1.67 - 1.72 MHz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Transition </a:t>
            </a:r>
            <a:r>
              <a:rPr lang="en-US" altLang="ja-JP" sz="1600" b="1" dirty="0">
                <a:solidFill>
                  <a:srgbClr val="FF0000"/>
                </a:solidFill>
                <a:latin typeface="Symbol" charset="0"/>
                <a:ea typeface="ＤＦＰ隷書体" charset="0"/>
                <a:cs typeface="ＤＦＰ隷書体" charset="0"/>
                <a:sym typeface="Symbol" charset="0"/>
              </a:rPr>
              <a:t></a:t>
            </a: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	j 31.7 (typical)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Physical Aperture			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3-50 BT Collimator	54-65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3-50 BT physical ap. &gt; 120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Ring Collimator	54-70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Ring physical ap.	&gt; 81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52400" y="4579081"/>
            <a:ext cx="8839200" cy="1812925"/>
          </a:xfrm>
          <a:prstGeom prst="rect">
            <a:avLst/>
          </a:prstGeom>
          <a:solidFill>
            <a:srgbClr val="F7F7F7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Three dispersion free straight sections of 116-m long: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- Injection and collimator systems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- Slow extraction</a:t>
            </a:r>
            <a:r>
              <a:rPr lang="ja-JP" altLang="en-US" sz="1600" b="1" dirty="0">
                <a:solidFill>
                  <a:srgbClr val="008000"/>
                </a:solidFill>
                <a:latin typeface="Times" charset="0"/>
              </a:rPr>
              <a:t>（</a:t>
            </a:r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SX)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     to Hadron experimental Hall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- RF cavities and Fast extraction(FX) (beam is extracted inside/outside of the ring)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     outside:  Beam abort line</a:t>
            </a:r>
          </a:p>
          <a:p>
            <a:pPr defTabSz="914400"/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       inside:    Neutrino </a:t>
            </a:r>
            <a:r>
              <a:rPr lang="en-US" altLang="ja-JP" sz="1600" b="1" dirty="0" err="1">
                <a:solidFill>
                  <a:srgbClr val="008000"/>
                </a:solidFill>
                <a:latin typeface="Times" charset="0"/>
              </a:rPr>
              <a:t>beamline</a:t>
            </a:r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( intense </a:t>
            </a:r>
            <a:r>
              <a:rPr lang="en-US" altLang="ja-JP" sz="1600" b="1" dirty="0">
                <a:solidFill>
                  <a:srgbClr val="008000"/>
                </a:solidFill>
                <a:latin typeface="Symbol" charset="0"/>
                <a:sym typeface="Symbol" charset="0"/>
              </a:rPr>
              <a:t></a:t>
            </a:r>
            <a:r>
              <a:rPr lang="en-US" altLang="ja-JP" sz="1600" b="1" dirty="0">
                <a:solidFill>
                  <a:srgbClr val="008000"/>
                </a:solidFill>
                <a:latin typeface="Times" charset="0"/>
              </a:rPr>
              <a:t> beam is send to SK)</a:t>
            </a:r>
          </a:p>
        </p:txBody>
      </p:sp>
    </p:spTree>
    <p:extLst>
      <p:ext uri="{BB962C8B-B14F-4D97-AF65-F5344CB8AC3E}">
        <p14:creationId xmlns:p14="http://schemas.microsoft.com/office/powerpoint/2010/main" val="1898882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 2016-06-19 18.56.28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867" y="3846087"/>
            <a:ext cx="2879999" cy="2990583"/>
          </a:xfrm>
          <a:prstGeom prst="rect">
            <a:avLst/>
          </a:prstGeom>
        </p:spPr>
      </p:pic>
      <p:pic>
        <p:nvPicPr>
          <p:cNvPr id="20" name="図 19" descr="スクリーンショット（2012-12-21 9.50.02）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335" y="4344042"/>
            <a:ext cx="2520000" cy="2481171"/>
          </a:xfrm>
          <a:prstGeom prst="rect">
            <a:avLst/>
          </a:prstGeom>
        </p:spPr>
      </p:pic>
      <p:pic>
        <p:nvPicPr>
          <p:cNvPr id="19" name="図 18" descr="スクリーンショット（2012-12-20 17.06.17）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0" y="4347966"/>
            <a:ext cx="2520000" cy="2473405"/>
          </a:xfrm>
          <a:prstGeom prst="rect">
            <a:avLst/>
          </a:prstGeom>
        </p:spPr>
      </p:pic>
      <p:pic>
        <p:nvPicPr>
          <p:cNvPr id="21" name="図 20" descr="スクリーンショット 2014-07-07 16.11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01" y="1218926"/>
            <a:ext cx="3948113" cy="22336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Linear Coupling</a:t>
            </a:r>
            <a:r>
              <a:rPr kumimoji="1" lang="en-US" altLang="ja-JP" sz="3200" dirty="0">
                <a:latin typeface="Times New Roman"/>
                <a:cs typeface="Times New Roman"/>
              </a:rPr>
              <a:t> Resonance </a:t>
            </a:r>
            <a:r>
              <a:rPr lang="en-US" altLang="ja-JP" sz="3200" dirty="0">
                <a:latin typeface="Times New Roman"/>
                <a:cs typeface="Times New Roman"/>
              </a:rPr>
              <a:t>C</a:t>
            </a:r>
            <a:r>
              <a:rPr kumimoji="1" lang="en-US" altLang="ja-JP" sz="3200" dirty="0">
                <a:latin typeface="Times New Roman"/>
                <a:cs typeface="Times New Roman"/>
              </a:rPr>
              <a:t>orrection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kumimoji="1" lang="en-US" altLang="ja-JP" sz="3200" dirty="0">
                <a:latin typeface="Times New Roman"/>
                <a:cs typeface="Times New Roman"/>
              </a:rPr>
              <a:t>with Skew </a:t>
            </a:r>
            <a:r>
              <a:rPr kumimoji="1" lang="en-US" altLang="ja-JP" sz="3200" dirty="0" err="1">
                <a:latin typeface="Times New Roman"/>
                <a:cs typeface="Times New Roman"/>
              </a:rPr>
              <a:t>Quadrupole</a:t>
            </a:r>
            <a:r>
              <a:rPr kumimoji="1" lang="en-US" altLang="ja-JP" sz="3200" dirty="0">
                <a:latin typeface="Times New Roman"/>
                <a:cs typeface="Times New Roman"/>
              </a:rPr>
              <a:t> Magnets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2972" y="1084198"/>
            <a:ext cx="3844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Measured beam survival </a:t>
            </a:r>
          </a:p>
          <a:p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on LCR (22.28, 20.71)</a:t>
            </a:r>
            <a:endParaRPr kumimoji="1" lang="en-US" altLang="ja-JP" sz="1600" dirty="0">
              <a:latin typeface="Times New Roman"/>
              <a:ea typeface="ＭＳ 明朝"/>
              <a:cs typeface="Times New Roman"/>
            </a:endParaRPr>
          </a:p>
          <a:p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w changing Skew Q</a:t>
            </a:r>
          </a:p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明朝"/>
                <a:cs typeface="Times New Roman"/>
              </a:rPr>
              <a:t>No correction</a:t>
            </a:r>
          </a:p>
          <a:p>
            <a:r>
              <a:rPr lang="en-US" altLang="ja-JP" sz="1600" dirty="0">
                <a:solidFill>
                  <a:srgbClr val="00B050"/>
                </a:solidFill>
                <a:latin typeface="Times New Roman"/>
                <a:ea typeface="ＭＳ 明朝"/>
                <a:cs typeface="Times New Roman"/>
              </a:rPr>
              <a:t>Corrected with 3 </a:t>
            </a:r>
            <a:r>
              <a:rPr lang="en-US" altLang="ja-JP" sz="1600" dirty="0" err="1">
                <a:solidFill>
                  <a:srgbClr val="00B050"/>
                </a:solidFill>
                <a:latin typeface="Times New Roman"/>
                <a:ea typeface="ＭＳ 明朝"/>
                <a:cs typeface="Times New Roman"/>
              </a:rPr>
              <a:t>GeV</a:t>
            </a:r>
            <a:r>
              <a:rPr lang="en-US" altLang="ja-JP" sz="1600" dirty="0">
                <a:solidFill>
                  <a:srgbClr val="00B050"/>
                </a:solidFill>
                <a:latin typeface="Times New Roman"/>
                <a:ea typeface="ＭＳ 明朝"/>
                <a:cs typeface="Times New Roman"/>
              </a:rPr>
              <a:t> DC</a:t>
            </a:r>
          </a:p>
          <a:p>
            <a:r>
              <a:rPr lang="en-US" altLang="ja-JP" sz="1600" dirty="0">
                <a:solidFill>
                  <a:srgbClr val="0000CC"/>
                </a:solidFill>
                <a:latin typeface="Times New Roman"/>
                <a:ea typeface="ＭＳ 明朝"/>
                <a:cs typeface="Times New Roman"/>
              </a:rPr>
              <a:t>Corrected from 3 to 30 </a:t>
            </a:r>
            <a:r>
              <a:rPr lang="en-US" altLang="ja-JP" sz="1600" dirty="0" err="1">
                <a:solidFill>
                  <a:srgbClr val="0000CC"/>
                </a:solidFill>
                <a:latin typeface="Times New Roman"/>
                <a:ea typeface="ＭＳ 明朝"/>
                <a:cs typeface="Times New Roman"/>
              </a:rPr>
              <a:t>GeV</a:t>
            </a:r>
            <a:endParaRPr lang="en-US" altLang="ja-JP" sz="1600" dirty="0">
              <a:solidFill>
                <a:srgbClr val="0000CC"/>
              </a:solidFill>
              <a:latin typeface="Times New Roman"/>
              <a:ea typeface="ＭＳ 明朝"/>
              <a:cs typeface="Times New Roman"/>
            </a:endParaRPr>
          </a:p>
          <a:p>
            <a:endParaRPr lang="en-US" altLang="ja-JP" sz="1600" dirty="0">
              <a:solidFill>
                <a:srgbClr val="0000CC"/>
              </a:solidFill>
              <a:latin typeface="Times New Roman"/>
              <a:ea typeface="ＭＳ 明朝"/>
              <a:cs typeface="Times New Roman"/>
            </a:endParaRPr>
          </a:p>
          <a:p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Skew</a:t>
            </a:r>
            <a:r>
              <a:rPr lang="ja-JP" altLang="en-US" sz="16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Q</a:t>
            </a:r>
            <a:r>
              <a:rPr lang="ja-JP" altLang="en-US" sz="16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setting</a:t>
            </a:r>
            <a:r>
              <a:rPr lang="ja-JP" altLang="en-US" sz="16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reduces</a:t>
            </a:r>
            <a:r>
              <a:rPr lang="ja-JP" altLang="en-US" sz="16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beam</a:t>
            </a:r>
            <a:r>
              <a:rPr lang="ja-JP" altLang="en-US" sz="1600" dirty="0"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明朝"/>
                <a:cs typeface="Times New Roman"/>
              </a:rPr>
              <a:t>loss in high intensity operation and is used for the user operation.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4028" y="3585553"/>
            <a:ext cx="92974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Flat Base</a:t>
            </a:r>
            <a:endParaRPr kumimoji="1"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174007" y="3448772"/>
            <a:ext cx="270000" cy="0"/>
          </a:xfrm>
          <a:prstGeom prst="straightConnector1">
            <a:avLst/>
          </a:prstGeom>
          <a:ln w="25400" cmpd="sng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1423480" y="3448772"/>
            <a:ext cx="3158362" cy="0"/>
          </a:xfrm>
          <a:prstGeom prst="straightConnector1">
            <a:avLst/>
          </a:prstGeom>
          <a:ln w="25400" cmpd="sng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150123" y="3589907"/>
            <a:ext cx="12236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Acceleration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5602" y="1098607"/>
            <a:ext cx="1013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1E12ppb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2E11ppb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40853" y="1090084"/>
            <a:ext cx="15901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Beam </a:t>
            </a:r>
            <a:r>
              <a:rPr lang="en-US" altLang="ja-JP" dirty="0"/>
              <a:t>Intensity</a:t>
            </a:r>
            <a:endParaRPr kumimoji="1" lang="ja-JP" altLang="en-US" dirty="0"/>
          </a:p>
        </p:txBody>
      </p:sp>
      <p:pic>
        <p:nvPicPr>
          <p:cNvPr id="3" name="図 2" descr="スクリーンショット 2016-02-22 10.17.4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724" y="4594310"/>
            <a:ext cx="504000" cy="19218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216" y="4131277"/>
            <a:ext cx="56362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Simulation for tune survey for aperture w/o Skew Q, with Skew Q</a:t>
            </a:r>
            <a:endParaRPr kumimoji="1" lang="ja-JP" altLang="en-US" sz="1600" dirty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245009" y="6394847"/>
            <a:ext cx="107999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7334449" y="6394847"/>
            <a:ext cx="136799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384079" y="6087356"/>
            <a:ext cx="821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Injection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29001" y="6115641"/>
            <a:ext cx="1097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Acceleration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94275" y="3551952"/>
            <a:ext cx="2858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 bunch injection 380 kW equiv.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93782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3</a:t>
            </a:r>
            <a:r>
              <a:rPr lang="en-US" altLang="ja-JP" sz="3200" baseline="30000" dirty="0">
                <a:latin typeface="Times New Roman"/>
                <a:cs typeface="Times New Roman"/>
              </a:rPr>
              <a:t>rd</a:t>
            </a:r>
            <a:r>
              <a:rPr lang="en-US" altLang="ja-JP" sz="3200" dirty="0">
                <a:latin typeface="Times New Roman"/>
                <a:cs typeface="Times New Roman"/>
              </a:rPr>
              <a:t> Order Resonance Corrections 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cs typeface="Times New Roman"/>
              </a:rPr>
              <a:t>with Trim Coils of </a:t>
            </a:r>
            <a:r>
              <a:rPr lang="en-US" altLang="ja-JP" sz="3200" dirty="0" err="1">
                <a:latin typeface="Times New Roman"/>
                <a:cs typeface="Times New Roman"/>
              </a:rPr>
              <a:t>Sextupole</a:t>
            </a:r>
            <a:r>
              <a:rPr lang="en-US" altLang="ja-JP" sz="3200" dirty="0">
                <a:latin typeface="Times New Roman"/>
                <a:cs typeface="Times New Roman"/>
              </a:rPr>
              <a:t> Magnets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933" y="1347706"/>
            <a:ext cx="2850382" cy="22458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US" altLang="ja-JP" sz="18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+2ν</a:t>
            </a:r>
            <a:r>
              <a:rPr lang="en-US" altLang="ja-JP" sz="18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800" dirty="0">
                <a:latin typeface="Times New Roman"/>
                <a:ea typeface="ＭＳ Ｐゴシック" charset="0"/>
                <a:cs typeface="Times New Roman"/>
              </a:rPr>
              <a:t>=64 </a:t>
            </a:r>
            <a:endParaRPr lang="en-US" altLang="ja-JP" sz="1700" dirty="0">
              <a:latin typeface="Times" charset="0"/>
              <a:ea typeface="Osaka" charset="0"/>
              <a:cs typeface="Osaka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8e11ppb, 1 bunch injection at k1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3 </a:t>
            </a:r>
            <a:r>
              <a:rPr lang="en-US" altLang="ja-JP" sz="1700" dirty="0" err="1">
                <a:latin typeface="Times" charset="0"/>
                <a:ea typeface="Osaka" charset="0"/>
                <a:cs typeface="Osaka" charset="0"/>
              </a:rPr>
              <a:t>GeV</a:t>
            </a: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 DC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 charset="0"/>
                <a:ea typeface="Osaka" charset="0"/>
                <a:cs typeface="Osaka" charset="0"/>
              </a:rPr>
              <a:t>Search the resonance with worse beam survival around (22.42, 20.78).</a:t>
            </a:r>
          </a:p>
          <a:p>
            <a:pPr>
              <a:lnSpc>
                <a:spcPct val="90000"/>
              </a:lnSpc>
              <a:defRPr/>
            </a:pPr>
            <a:r>
              <a:rPr lang="en-US" altLang="ja-JP" sz="1700" dirty="0">
                <a:latin typeface="Times"/>
                <a:cs typeface="Times"/>
              </a:rPr>
              <a:t>Beam survival recovers with SFA048: +1.1 A, SFA055: 0 A.</a:t>
            </a: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271463" y="3593577"/>
            <a:ext cx="3033459" cy="314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=67 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Search the resonance with worse beam survival around (22.34, 20.75).</a:t>
            </a:r>
            <a:endParaRPr lang="en-US" altLang="ja-JP" sz="1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Beam survival recovers with  SFA048 −0.3 A</a:t>
            </a:r>
            <a:r>
              <a:rPr lang="en-US" altLang="ja-JP" sz="1600" dirty="0">
                <a:latin typeface="Calibri" charset="0"/>
                <a:ea typeface="ＭＳ Ｐゴシック" charset="0"/>
              </a:rPr>
              <a:t>,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SFA055 −0.0 A</a:t>
            </a:r>
            <a:r>
              <a:rPr lang="en-US" altLang="ja-JP" sz="1600" dirty="0">
                <a:latin typeface="Calibri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ja-JP" sz="1600" dirty="0">
                <a:latin typeface="Times New Roman"/>
                <a:cs typeface="Times New Roman"/>
              </a:rPr>
              <a:t>Both resonances of </a:t>
            </a:r>
            <a:r>
              <a:rPr lang="en-US" altLang="ja-JP" sz="1600" dirty="0">
                <a:latin typeface="Times"/>
                <a:cs typeface="Times"/>
              </a:rPr>
              <a:t>νx+2νy</a:t>
            </a:r>
            <a:r>
              <a:rPr lang="ja-JP" altLang="en-US" sz="1600" dirty="0">
                <a:latin typeface="Times"/>
                <a:cs typeface="Times"/>
              </a:rPr>
              <a:t> </a:t>
            </a:r>
            <a:r>
              <a:rPr lang="en-US" altLang="ja-JP" sz="1600" dirty="0">
                <a:latin typeface="Times"/>
                <a:cs typeface="Times"/>
              </a:rPr>
              <a:t>=</a:t>
            </a:r>
            <a:r>
              <a:rPr lang="ja-JP" altLang="en-US" sz="1600" dirty="0">
                <a:latin typeface="Times"/>
                <a:cs typeface="Times"/>
              </a:rPr>
              <a:t> </a:t>
            </a:r>
            <a:r>
              <a:rPr lang="en-US" altLang="ja-JP" sz="1600" dirty="0">
                <a:latin typeface="Times"/>
                <a:cs typeface="Times"/>
              </a:rPr>
              <a:t>64 and</a:t>
            </a:r>
            <a:r>
              <a:rPr lang="en-US" altLang="ja-JP" sz="1600" dirty="0">
                <a:latin typeface="Times New Roman"/>
                <a:cs typeface="Times New Roman"/>
              </a:rPr>
              <a:t>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=67 were corrected with</a:t>
            </a:r>
            <a:r>
              <a:rPr lang="en-US" altLang="ja-JP" sz="1600" dirty="0">
                <a:latin typeface="Times New Roman"/>
                <a:cs typeface="Times New Roman"/>
              </a:rPr>
              <a:t> SFA048 +0.86 A, 055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altLang="ja-JP" sz="1600" dirty="0">
                <a:latin typeface="Times New Roman"/>
                <a:cs typeface="Times New Roman"/>
              </a:rPr>
              <a:t>1.15 A, 062 +1.26 A, 069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−</a:t>
            </a:r>
            <a:r>
              <a:rPr lang="en-US" altLang="ja-JP" sz="1600" dirty="0">
                <a:latin typeface="Times New Roman"/>
                <a:cs typeface="Times New Roman"/>
              </a:rPr>
              <a:t>0.85 A.</a:t>
            </a:r>
            <a:endParaRPr lang="en-US" altLang="ja-JP" sz="1600" dirty="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ja-JP" sz="1600" dirty="0">
              <a:latin typeface="Times" charset="0"/>
              <a:ea typeface="Osaka" charset="0"/>
              <a:cs typeface="Osaka" charset="0"/>
            </a:endParaRPr>
          </a:p>
          <a:p>
            <a:pPr>
              <a:lnSpc>
                <a:spcPct val="90000"/>
              </a:lnSpc>
            </a:pPr>
            <a:endParaRPr lang="en-US" altLang="ja-JP" sz="1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図 9" descr="スクリーンショット 2015-06-30 0.09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36" y="1160463"/>
            <a:ext cx="2700000" cy="2663014"/>
          </a:xfrm>
          <a:prstGeom prst="rect">
            <a:avLst/>
          </a:prstGeom>
        </p:spPr>
      </p:pic>
      <p:pic>
        <p:nvPicPr>
          <p:cNvPr id="11" name="図 10" descr="スクリーンショット 2015-06-30 0.09.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36" y="4059692"/>
            <a:ext cx="2700000" cy="2679638"/>
          </a:xfrm>
          <a:prstGeom prst="rect">
            <a:avLst/>
          </a:prstGeom>
        </p:spPr>
      </p:pic>
      <p:pic>
        <p:nvPicPr>
          <p:cNvPr id="12" name="図 11" descr="スクリーンショット 2015-06-30 0.25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305" y="4338835"/>
            <a:ext cx="2520000" cy="2276756"/>
          </a:xfrm>
          <a:prstGeom prst="rect">
            <a:avLst/>
          </a:prstGeom>
        </p:spPr>
      </p:pic>
      <p:pic>
        <p:nvPicPr>
          <p:cNvPr id="13" name="図 12" descr="スクリーンショット 2015-06-30 0.25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305" y="1421787"/>
            <a:ext cx="2520000" cy="2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12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スクリーンショット 2016-06-29 14.17.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630" y="4342324"/>
            <a:ext cx="2664000" cy="2510576"/>
          </a:xfrm>
          <a:prstGeom prst="rect">
            <a:avLst/>
          </a:prstGeom>
        </p:spPr>
      </p:pic>
      <p:pic>
        <p:nvPicPr>
          <p:cNvPr id="17" name="図 16" descr="スクリーンショット 2016-06-29 14.16.3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288" y="4328280"/>
            <a:ext cx="2664000" cy="25182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Correction of the 3</a:t>
            </a:r>
            <a:r>
              <a:rPr lang="en-US" altLang="ja-JP" sz="3200" baseline="30000" dirty="0">
                <a:latin typeface="Times New Roman"/>
                <a:cs typeface="Times New Roman"/>
              </a:rPr>
              <a:t>rd</a:t>
            </a:r>
            <a:r>
              <a:rPr lang="en-US" altLang="ja-JP" sz="3200" dirty="0">
                <a:latin typeface="Times New Roman"/>
                <a:cs typeface="Times New Roman"/>
              </a:rPr>
              <a:t> Order Resonances of 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cs typeface="Times New Roman"/>
              </a:rPr>
              <a:t>both νx+2νy = 64 and 3νx = 67 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3168" y="463234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069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4640" y="511814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062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3837" y="615425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048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3111" y="478104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069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65516" y="588649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062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78131" y="5005971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048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693432" y="5612553"/>
            <a:ext cx="36000" cy="575999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6496729" y="5421445"/>
            <a:ext cx="144000" cy="10480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241503" y="579066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055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25079" y="596797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055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4869" y="4537625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1+2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54987" y="4621211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/>
              <a:t>+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71148" y="6662239"/>
            <a:ext cx="184666" cy="179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52448" y="6682411"/>
            <a:ext cx="184666" cy="143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16224" y="6529219"/>
            <a:ext cx="75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Times New Roman"/>
                <a:cs typeface="Times New Roman"/>
              </a:rPr>
              <a:t>Re </a:t>
            </a:r>
            <a:r>
              <a:rPr kumimoji="1" lang="en-US" altLang="ja-JP" sz="1600" dirty="0">
                <a:latin typeface="Times New Roman"/>
                <a:cs typeface="Times New Roman"/>
              </a:rPr>
              <a:t>(</a:t>
            </a:r>
            <a:r>
              <a:rPr kumimoji="1" lang="en-US" altLang="ja-JP" sz="1600" i="1" dirty="0">
                <a:latin typeface="Times New Roman"/>
                <a:cs typeface="Times New Roman"/>
              </a:rPr>
              <a:t>G</a:t>
            </a:r>
            <a:r>
              <a:rPr kumimoji="1" lang="en-US" altLang="ja-JP" sz="1600" dirty="0">
                <a:latin typeface="Times New Roman"/>
                <a:cs typeface="Times New Roman"/>
              </a:rPr>
              <a:t>)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04672" y="6532209"/>
            <a:ext cx="75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>
                <a:latin typeface="Times New Roman"/>
                <a:cs typeface="Times New Roman"/>
              </a:rPr>
              <a:t>Re </a:t>
            </a:r>
            <a:r>
              <a:rPr kumimoji="1" lang="en-US" altLang="ja-JP" sz="1600" dirty="0">
                <a:latin typeface="Times New Roman"/>
                <a:cs typeface="Times New Roman"/>
              </a:rPr>
              <a:t>(</a:t>
            </a:r>
            <a:r>
              <a:rPr kumimoji="1" lang="en-US" altLang="ja-JP" sz="1600" i="1" dirty="0">
                <a:latin typeface="Times New Roman"/>
                <a:cs typeface="Times New Roman"/>
              </a:rPr>
              <a:t>G</a:t>
            </a:r>
            <a:r>
              <a:rPr kumimoji="1" lang="en-US" altLang="ja-JP" sz="1600" dirty="0">
                <a:latin typeface="Times New Roman"/>
                <a:cs typeface="Times New Roman"/>
              </a:rPr>
              <a:t>)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53430" y="5514772"/>
            <a:ext cx="184666" cy="215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0285" y="5414624"/>
            <a:ext cx="70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err="1">
                <a:latin typeface="Times New Roman"/>
                <a:cs typeface="Times New Roman"/>
              </a:rPr>
              <a:t>Im</a:t>
            </a:r>
            <a:r>
              <a:rPr kumimoji="1" lang="en-US" altLang="ja-JP" sz="1600" dirty="0">
                <a:latin typeface="Times New Roman"/>
                <a:cs typeface="Times New Roman"/>
              </a:rPr>
              <a:t>(</a:t>
            </a:r>
            <a:r>
              <a:rPr kumimoji="1" lang="en-US" altLang="ja-JP" sz="1600" i="1" dirty="0">
                <a:latin typeface="Times New Roman"/>
                <a:cs typeface="Times New Roman"/>
              </a:rPr>
              <a:t>G</a:t>
            </a:r>
            <a:r>
              <a:rPr kumimoji="1" lang="en-US" altLang="ja-JP" sz="1600" dirty="0">
                <a:latin typeface="Times New Roman"/>
                <a:cs typeface="Times New Roman"/>
              </a:rPr>
              <a:t>)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19789" y="5534944"/>
            <a:ext cx="184666" cy="215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98525" y="5447496"/>
            <a:ext cx="70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err="1">
                <a:latin typeface="Times New Roman"/>
                <a:cs typeface="Times New Roman"/>
              </a:rPr>
              <a:t>Im</a:t>
            </a:r>
            <a:r>
              <a:rPr kumimoji="1" lang="en-US" altLang="ja-JP" sz="1600" dirty="0">
                <a:latin typeface="Times New Roman"/>
                <a:cs typeface="Times New Roman"/>
              </a:rPr>
              <a:t>(</a:t>
            </a:r>
            <a:r>
              <a:rPr kumimoji="1" lang="en-US" altLang="ja-JP" sz="1600" i="1" dirty="0">
                <a:latin typeface="Times New Roman"/>
                <a:cs typeface="Times New Roman"/>
              </a:rPr>
              <a:t>G</a:t>
            </a:r>
            <a:r>
              <a:rPr kumimoji="1" lang="en-US" altLang="ja-JP" sz="1600" dirty="0">
                <a:latin typeface="Times New Roman"/>
                <a:cs typeface="Times New Roman"/>
              </a:rPr>
              <a:t>)</a:t>
            </a:r>
            <a:endParaRPr kumimoji="1" lang="ja-JP" altLang="en-US" sz="1600" dirty="0">
              <a:latin typeface="Times New Roman"/>
              <a:cs typeface="Times New Roman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53297" y="6680170"/>
            <a:ext cx="108000" cy="179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11065" y="6683160"/>
            <a:ext cx="108000" cy="179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      </a:t>
            </a:r>
            <a:endParaRPr kumimoji="1" lang="ja-JP" altLang="en-US" dirty="0"/>
          </a:p>
        </p:txBody>
      </p:sp>
      <p:sp>
        <p:nvSpPr>
          <p:cNvPr id="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363" y="1045542"/>
            <a:ext cx="8547001" cy="722552"/>
          </a:xfrm>
        </p:spPr>
        <p:txBody>
          <a:bodyPr/>
          <a:lstStyle/>
          <a:p>
            <a:r>
              <a:rPr lang="en-US" altLang="ja-JP" sz="1800" dirty="0">
                <a:latin typeface="Times New Roman"/>
                <a:cs typeface="Times New Roman"/>
              </a:rPr>
              <a:t>Equations for canceling both resonances, for 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(1)</a:t>
            </a:r>
            <a:r>
              <a:rPr lang="en-US" altLang="ja-JP" sz="1800" dirty="0">
                <a:latin typeface="Times New Roman"/>
                <a:cs typeface="Times New Roman"/>
              </a:rPr>
              <a:t>, 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(2)</a:t>
            </a:r>
            <a:r>
              <a:rPr lang="en-US" altLang="ja-JP" sz="1800" dirty="0">
                <a:latin typeface="Times New Roman"/>
                <a:cs typeface="Times New Roman"/>
              </a:rPr>
              <a:t>, 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(3)</a:t>
            </a:r>
            <a:r>
              <a:rPr lang="en-US" altLang="ja-JP" sz="1800" dirty="0">
                <a:latin typeface="Times New Roman"/>
                <a:cs typeface="Times New Roman"/>
              </a:rPr>
              <a:t>, 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1800" dirty="0">
                <a:solidFill>
                  <a:srgbClr val="0000FF"/>
                </a:solidFill>
                <a:latin typeface="Times New Roman"/>
                <a:cs typeface="Times New Roman"/>
              </a:rPr>
              <a:t>(4)</a:t>
            </a:r>
            <a:r>
              <a:rPr lang="en-US" altLang="ja-JP" sz="1800" dirty="0">
                <a:latin typeface="Times New Roman"/>
                <a:cs typeface="Times New Roman"/>
              </a:rPr>
              <a:t>.</a:t>
            </a:r>
          </a:p>
          <a:p>
            <a:r>
              <a:rPr lang="en-US" altLang="ja-JP" sz="1800" dirty="0">
                <a:latin typeface="Times New Roman"/>
                <a:cs typeface="Times New Roman"/>
              </a:rPr>
              <a:t>1 = SFA048, 2 = SFA055, 3 = SFA062, 4 = SFA069</a:t>
            </a:r>
          </a:p>
        </p:txBody>
      </p:sp>
      <p:graphicFrame>
        <p:nvGraphicFramePr>
          <p:cNvPr id="48" name="オブジェクト 47"/>
          <p:cNvGraphicFramePr>
            <a:graphicFrameLocks noChangeAspect="1"/>
          </p:cNvGraphicFramePr>
          <p:nvPr>
            <p:extLst/>
          </p:nvPr>
        </p:nvGraphicFramePr>
        <p:xfrm>
          <a:off x="1430338" y="1730375"/>
          <a:ext cx="5854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" name="数式" r:id="rId6" imgW="3733800" imgH="482600" progId="Equation.3">
                  <p:embed/>
                </p:oleObj>
              </mc:Choice>
              <mc:Fallback>
                <p:oleObj name="数式" r:id="rId6" imgW="3733800" imgH="482600" progId="Equation.3">
                  <p:embed/>
                  <p:pic>
                    <p:nvPicPr>
                      <p:cNvPr id="48" name="オブジェクト 4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0338" y="1730375"/>
                        <a:ext cx="585470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オブジェクト 48"/>
          <p:cNvGraphicFramePr>
            <a:graphicFrameLocks noChangeAspect="1"/>
          </p:cNvGraphicFramePr>
          <p:nvPr>
            <p:extLst/>
          </p:nvPr>
        </p:nvGraphicFramePr>
        <p:xfrm>
          <a:off x="1458913" y="2422525"/>
          <a:ext cx="57737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数式" r:id="rId8" imgW="3683000" imgH="482600" progId="Equation.3">
                  <p:embed/>
                </p:oleObj>
              </mc:Choice>
              <mc:Fallback>
                <p:oleObj name="数式" r:id="rId8" imgW="3683000" imgH="482600" progId="Equation.3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58913" y="2422525"/>
                        <a:ext cx="5773737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/>
          </p:nvPr>
        </p:nvGraphicFramePr>
        <p:xfrm>
          <a:off x="388938" y="3059113"/>
          <a:ext cx="79629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数式" r:id="rId10" imgW="5092700" imgH="482600" progId="Equation.3">
                  <p:embed/>
                </p:oleObj>
              </mc:Choice>
              <mc:Fallback>
                <p:oleObj name="数式" r:id="rId10" imgW="5092700" imgH="482600" progId="Equation.3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938" y="3059113"/>
                        <a:ext cx="796290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オブジェクト 50"/>
          <p:cNvGraphicFramePr>
            <a:graphicFrameLocks noChangeAspect="1"/>
          </p:cNvGraphicFramePr>
          <p:nvPr>
            <p:extLst/>
          </p:nvPr>
        </p:nvGraphicFramePr>
        <p:xfrm>
          <a:off x="431800" y="3711575"/>
          <a:ext cx="7896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" name="数式" r:id="rId12" imgW="5041900" imgH="482600" progId="Equation.3">
                  <p:embed/>
                </p:oleObj>
              </mc:Choice>
              <mc:Fallback>
                <p:oleObj name="数式" r:id="rId12" imgW="5041900" imgH="482600" progId="Equation.3">
                  <p:embed/>
                  <p:pic>
                    <p:nvPicPr>
                      <p:cNvPr id="51" name="オブジェクト 5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1800" y="3711575"/>
                        <a:ext cx="78962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テキスト ボックス 51"/>
          <p:cNvSpPr txBox="1"/>
          <p:nvPr/>
        </p:nvSpPr>
        <p:spPr>
          <a:xfrm>
            <a:off x="2821852" y="1898469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kumimoji="1" lang="en-US" altLang="ja-JP" sz="16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(j)</a:t>
            </a:r>
            <a:endParaRPr kumimoji="1" lang="ja-JP" alt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844110" y="2593695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kumimoji="1" lang="en-US" altLang="ja-JP" sz="16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(j)</a:t>
            </a:r>
            <a:endParaRPr kumimoji="1" lang="ja-JP" alt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59758" y="3217194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kumimoji="1" lang="en-US" altLang="ja-JP" sz="16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(j)</a:t>
            </a:r>
            <a:endParaRPr kumimoji="1" lang="ja-JP" alt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214558" y="3881694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kumimoji="1" lang="en-US" altLang="ja-JP" sz="16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0000FF"/>
                </a:solidFill>
                <a:latin typeface="Times New Roman"/>
                <a:cs typeface="Times New Roman"/>
              </a:rPr>
              <a:t>(j)</a:t>
            </a:r>
            <a:endParaRPr kumimoji="1" lang="ja-JP" alt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85891" y="1900287"/>
            <a:ext cx="5039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6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endParaRPr kumimoji="1" lang="ja-JP" alt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69547" y="2595566"/>
            <a:ext cx="5039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6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endParaRPr kumimoji="1" lang="ja-JP" alt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094107" y="3224919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6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endParaRPr kumimoji="1" lang="ja-JP" alt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112036" y="3875204"/>
            <a:ext cx="504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16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endParaRPr kumimoji="1" lang="ja-JP" alt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843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Correction of the 3</a:t>
            </a:r>
            <a:r>
              <a:rPr lang="en-US" altLang="ja-JP" sz="3200" baseline="30000" dirty="0">
                <a:latin typeface="Times New Roman"/>
                <a:cs typeface="Times New Roman"/>
              </a:rPr>
              <a:t>rd</a:t>
            </a:r>
            <a:r>
              <a:rPr lang="en-US" altLang="ja-JP" sz="3200" dirty="0">
                <a:latin typeface="Times New Roman"/>
                <a:cs typeface="Times New Roman"/>
              </a:rPr>
              <a:t> Order Resonances of </a:t>
            </a:r>
            <a:br>
              <a:rPr lang="en-US" altLang="ja-JP" sz="3200" dirty="0">
                <a:latin typeface="Times New Roman"/>
                <a:cs typeface="Times New Roman"/>
              </a:rPr>
            </a:br>
            <a:r>
              <a:rPr lang="en-US" altLang="ja-JP" sz="3200" dirty="0">
                <a:latin typeface="Times New Roman"/>
                <a:cs typeface="Times New Roman"/>
              </a:rPr>
              <a:t>both νx+2νy = 64 and 3νx = 67 (or 64)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513" y="1261728"/>
            <a:ext cx="8671904" cy="1547998"/>
          </a:xfrm>
        </p:spPr>
        <p:txBody>
          <a:bodyPr/>
          <a:lstStyle/>
          <a:p>
            <a:r>
              <a:rPr lang="en-US" altLang="ja-JP" sz="1800" dirty="0">
                <a:latin typeface="Times New Roman"/>
                <a:cs typeface="Times New Roman"/>
              </a:rPr>
              <a:t>Beam losses were reduced with the correction during injection and the beginning of acceleration for high intensity beam of 380 kW equivalent.</a:t>
            </a:r>
          </a:p>
          <a:p>
            <a:r>
              <a:rPr lang="en-US" altLang="ja-JP" sz="1600" dirty="0">
                <a:latin typeface="Times New Roman"/>
                <a:cs typeface="Times New Roman"/>
              </a:rPr>
              <a:t>Correction of both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+2ν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=64 and 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=67 for tune of (22.40, 20.75)</a:t>
            </a:r>
          </a:p>
          <a:p>
            <a:r>
              <a:rPr lang="en-US" altLang="ja-JP" sz="1600" dirty="0">
                <a:latin typeface="Times New Roman"/>
                <a:cs typeface="Times New Roman"/>
              </a:rPr>
              <a:t>Correction of both 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+2ν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=64 and 3ν</a:t>
            </a:r>
            <a:r>
              <a:rPr lang="en-US" altLang="ja-JP" sz="1600" baseline="-25000" dirty="0">
                <a:latin typeface="Times New Roman"/>
                <a:ea typeface="ＭＳ Ｐゴシック" charset="0"/>
                <a:cs typeface="Times New Roman"/>
              </a:rPr>
              <a:t>x</a:t>
            </a:r>
            <a:r>
              <a:rPr lang="en-US" altLang="ja-JP" sz="1600" dirty="0">
                <a:latin typeface="Times New Roman"/>
                <a:ea typeface="ＭＳ Ｐゴシック" charset="0"/>
                <a:cs typeface="Times New Roman"/>
              </a:rPr>
              <a:t>=64 for tune of (21.36, 21.43)</a:t>
            </a:r>
          </a:p>
          <a:p>
            <a:endParaRPr lang="en-US" altLang="ja-JP" sz="1600" dirty="0">
              <a:latin typeface="Times New Roman"/>
              <a:cs typeface="Times New Roman"/>
            </a:endParaRPr>
          </a:p>
        </p:txBody>
      </p:sp>
      <p:pic>
        <p:nvPicPr>
          <p:cNvPr id="47" name="図 46" descr="スクリーンショット 2016-05-19 1.23.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25" y="2784505"/>
            <a:ext cx="3600000" cy="3821359"/>
          </a:xfrm>
          <a:prstGeom prst="rect">
            <a:avLst/>
          </a:prstGeom>
        </p:spPr>
      </p:pic>
      <p:cxnSp>
        <p:nvCxnSpPr>
          <p:cNvPr id="48" name="直線矢印コネクタ 47"/>
          <p:cNvCxnSpPr/>
          <p:nvPr/>
        </p:nvCxnSpPr>
        <p:spPr>
          <a:xfrm>
            <a:off x="1005071" y="6134680"/>
            <a:ext cx="13319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2370652" y="6134680"/>
            <a:ext cx="165599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260345" y="5745398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Injection</a:t>
            </a:r>
            <a:endParaRPr kumimoji="1" lang="ja-JP" altLang="en-US" sz="16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635262" y="5743971"/>
            <a:ext cx="122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Acceleration</a:t>
            </a:r>
            <a:endParaRPr kumimoji="1" lang="ja-JP" altLang="en-US" sz="1600" dirty="0"/>
          </a:p>
        </p:txBody>
      </p:sp>
      <p:pic>
        <p:nvPicPr>
          <p:cNvPr id="52" name="図 51" descr="スクリーンショット 2016-05-19 1.09.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859" y="2828864"/>
            <a:ext cx="3600000" cy="3790080"/>
          </a:xfrm>
          <a:prstGeom prst="rect">
            <a:avLst/>
          </a:prstGeom>
        </p:spPr>
      </p:pic>
      <p:cxnSp>
        <p:nvCxnSpPr>
          <p:cNvPr id="53" name="直線矢印コネクタ 52"/>
          <p:cNvCxnSpPr/>
          <p:nvPr/>
        </p:nvCxnSpPr>
        <p:spPr>
          <a:xfrm>
            <a:off x="5540008" y="6160003"/>
            <a:ext cx="12959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875707" y="6160003"/>
            <a:ext cx="161999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720577" y="5770721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Injection</a:t>
            </a:r>
            <a:endParaRPr kumimoji="1" lang="ja-JP" altLang="en-US" sz="1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020789" y="5769294"/>
            <a:ext cx="1228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Acceleration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15004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41"/>
          <p:cNvSpPr>
            <a:spLocks noGrp="1"/>
          </p:cNvSpPr>
          <p:nvPr>
            <p:ph type="title"/>
          </p:nvPr>
        </p:nvSpPr>
        <p:spPr>
          <a:xfrm>
            <a:off x="655773" y="419524"/>
            <a:ext cx="8229600" cy="4195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Helvetica" charset="0"/>
                <a:cs typeface="Helvetica" charset="0"/>
              </a:rPr>
              <a:t>Mid-term plan of MR</a:t>
            </a:r>
            <a:endParaRPr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90500" y="1396863"/>
          <a:ext cx="8877300" cy="482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59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JFY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2021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50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HD</a:t>
                      </a:r>
                      <a:r>
                        <a:rPr kumimoji="1" lang="en-US" altLang="ja-JP" sz="1200" b="1" baseline="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target</a:t>
                      </a:r>
                    </a:p>
                    <a:p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(80kW)</a:t>
                      </a: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HD</a:t>
                      </a:r>
                      <a:r>
                        <a:rPr kumimoji="1" lang="en-US" altLang="ja-JP" sz="1200" b="1" baseline="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target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(&gt;100 kW)</a:t>
                      </a: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78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power [kW]</a:t>
                      </a:r>
                    </a:p>
                    <a:p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SX power [kW] 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390</a:t>
                      </a:r>
                    </a:p>
                    <a:p>
                      <a:pPr algn="ctr"/>
                      <a:endParaRPr kumimoji="1" lang="en-US" altLang="ja-JP" sz="1400" b="1" dirty="0">
                        <a:solidFill>
                          <a:srgbClr val="FF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42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425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Helvetica"/>
                          <a:ea typeface="+mn-ea"/>
                          <a:cs typeface="Helvetica"/>
                        </a:rPr>
                        <a:t>-450</a:t>
                      </a:r>
                      <a:endParaRPr kumimoji="1" lang="en-US" altLang="ja-JP" sz="1400" b="1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algn="ctr"/>
                      <a:endParaRPr kumimoji="1" lang="en-US" altLang="ja-JP" sz="1400" b="1" dirty="0">
                        <a:solidFill>
                          <a:srgbClr val="FF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Helvetica"/>
                          <a:ea typeface="+mn-ea"/>
                          <a:cs typeface="Helvetica"/>
                        </a:rPr>
                        <a:t>42-</a:t>
                      </a:r>
                      <a:r>
                        <a:rPr kumimoji="1" lang="en-US" altLang="ja-JP" sz="1400" b="1" dirty="0">
                          <a:solidFill>
                            <a:srgbClr val="000000"/>
                          </a:solidFill>
                          <a:latin typeface="Helvetica"/>
                          <a:ea typeface="+mn-ea"/>
                          <a:cs typeface="Helvetica"/>
                        </a:rPr>
                        <a:t>50</a:t>
                      </a:r>
                      <a:endParaRPr kumimoji="1" lang="ja-JP" altLang="en-US" sz="1400" b="1" dirty="0">
                        <a:solidFill>
                          <a:srgbClr val="000000"/>
                        </a:solidFill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450-500</a:t>
                      </a:r>
                    </a:p>
                    <a:p>
                      <a:pPr algn="ctr"/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algn="ctr"/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50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700</a:t>
                      </a:r>
                    </a:p>
                    <a:p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50-70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800</a:t>
                      </a:r>
                    </a:p>
                    <a:p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80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900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80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1060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~100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Cycle time of main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magnet 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New magnet PS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2.48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>
                          <a:latin typeface="Helvetica"/>
                          <a:ea typeface="+mn-ea"/>
                          <a:cs typeface="Helvetica"/>
                        </a:rPr>
                        <a:t>1.3 s</a:t>
                      </a: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1.25 s</a:t>
                      </a:r>
                    </a:p>
                    <a:p>
                      <a:pPr indent="0" algn="l"/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1.20 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High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gradient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2</a:t>
                      </a:r>
                      <a:r>
                        <a:rPr kumimoji="1" lang="en-US" altLang="ja-JP" sz="1400" b="1" baseline="30000" dirty="0">
                          <a:latin typeface="Helvetica"/>
                          <a:ea typeface="+mn-ea"/>
                          <a:cs typeface="Helvetica"/>
                        </a:rPr>
                        <a:t>nd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harmonic </a:t>
                      </a:r>
                      <a:r>
                        <a:rPr kumimoji="1" lang="en-US" altLang="ja-JP" sz="1400" b="1" baseline="0" dirty="0" err="1">
                          <a:latin typeface="Helvetica"/>
                          <a:ea typeface="+mn-ea"/>
                          <a:cs typeface="Helvetica"/>
                        </a:rPr>
                        <a:t>rf</a:t>
                      </a:r>
                      <a:r>
                        <a:rPr kumimoji="1" lang="en-US" altLang="ja-JP" sz="1400" b="1" baseline="0" dirty="0">
                          <a:latin typeface="Helvetica"/>
                          <a:ea typeface="+mn-ea"/>
                          <a:cs typeface="Helvetica"/>
                        </a:rPr>
                        <a:t>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712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Ring collimators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Add.collimators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 (2</a:t>
                      </a:r>
                      <a:r>
                        <a:rPr kumimoji="1" lang="ja-JP" altLang="en-US" sz="1200" dirty="0">
                          <a:latin typeface="Helvetica"/>
                          <a:ea typeface="+mn-ea"/>
                          <a:cs typeface="Helvetica"/>
                        </a:rPr>
                        <a:t> 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>
                          <a:latin typeface="Helvetica"/>
                          <a:ea typeface="+mn-ea"/>
                          <a:cs typeface="Helvetica"/>
                        </a:rPr>
                        <a:t>Add.colli</a:t>
                      </a:r>
                      <a:r>
                        <a:rPr kumimoji="1" lang="en-US" altLang="ja-JP" sz="1200" dirty="0">
                          <a:latin typeface="Helvetica"/>
                          <a:ea typeface="+mn-ea"/>
                          <a:cs typeface="Helvetica"/>
                        </a:rPr>
                        <a:t>. (3.5kW)</a:t>
                      </a:r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70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Injection system</a:t>
                      </a:r>
                    </a:p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FX system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573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SX collimator / Local shields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41"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Helvetica"/>
                          <a:ea typeface="+mn-ea"/>
                          <a:cs typeface="Helvetica"/>
                        </a:rPr>
                        <a:t>Ti ducts and SX devices with Ti chamber</a:t>
                      </a:r>
                      <a:endParaRPr kumimoji="1" lang="ja-JP" altLang="en-US" sz="1400" b="1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>
                          <a:latin typeface="Helvetica"/>
                          <a:ea typeface="+mn-ea"/>
                          <a:cs typeface="Helvetica"/>
                        </a:rPr>
                        <a:t>ESS</a:t>
                      </a:r>
                      <a:endParaRPr kumimoji="1" lang="ja-JP" altLang="en-US" sz="1200" b="1" dirty="0">
                        <a:latin typeface="Helvetica"/>
                        <a:ea typeface="+mn-e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1" baseline="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3721100" y="3393859"/>
            <a:ext cx="2641600" cy="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069636" y="3014059"/>
            <a:ext cx="1313731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Mass production</a:t>
            </a:r>
          </a:p>
          <a:p>
            <a:r>
              <a:rPr kumimoji="1" lang="en-US" altLang="ja-JP" sz="1200" dirty="0">
                <a:solidFill>
                  <a:srgbClr val="0000FF"/>
                </a:solidFill>
              </a:rPr>
              <a:t>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2997200" y="3905223"/>
            <a:ext cx="3365500" cy="0"/>
          </a:xfrm>
          <a:prstGeom prst="straightConnector1">
            <a:avLst/>
          </a:prstGeom>
          <a:ln w="85725"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103877" y="3792123"/>
            <a:ext cx="2143511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Manufacture, installation/test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3020956" y="3680664"/>
            <a:ext cx="1411344" cy="8661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036736" y="4857723"/>
            <a:ext cx="33259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3011336" y="5099023"/>
            <a:ext cx="3351364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3145911" y="4674402"/>
            <a:ext cx="2852063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Kicker PS improvement, Septa </a:t>
            </a:r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m</a:t>
            </a:r>
            <a:r>
              <a:rPr kumimoji="1" lang="en-US" altLang="ja-JP" sz="1000" dirty="0">
                <a:solidFill>
                  <a:srgbClr val="0000FF"/>
                </a:solidFill>
                <a:latin typeface="+mn-ea"/>
              </a:rPr>
              <a:t>anufacture /test</a:t>
            </a:r>
            <a:endParaRPr lang="en-US" altLang="ja-JP" sz="1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065762" y="4975913"/>
            <a:ext cx="3055638" cy="246221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solidFill>
                  <a:srgbClr val="0000FF"/>
                </a:solidFill>
                <a:latin typeface="+mn-ea"/>
              </a:rPr>
              <a:t>Kicker PS improvement, FX septa manufacture /test</a:t>
            </a:r>
            <a:endParaRPr kumimoji="1" lang="ja-JP" altLang="en-US" sz="1000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6184900" y="5467323"/>
            <a:ext cx="2235200" cy="0"/>
          </a:xfrm>
          <a:prstGeom prst="straightConnector1">
            <a:avLst/>
          </a:prstGeom>
          <a:ln w="85725">
            <a:solidFill>
              <a:srgbClr val="008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6806061" y="5316123"/>
            <a:ext cx="1074333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8000"/>
                </a:solidFill>
              </a:rPr>
              <a:t>Local shields</a:t>
            </a:r>
            <a:endParaRPr kumimoji="1" lang="ja-JP" altLang="en-US" sz="1200" dirty="0">
              <a:solidFill>
                <a:srgbClr val="008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29836" y="3547459"/>
            <a:ext cx="908764" cy="276999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I</a:t>
            </a:r>
            <a:r>
              <a:rPr kumimoji="1" lang="en-US" altLang="ja-JP" sz="1200" dirty="0">
                <a:solidFill>
                  <a:srgbClr val="0000FF"/>
                </a:solidFill>
              </a:rPr>
              <a:t>nstallation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721100" y="1974823"/>
            <a:ext cx="1346200" cy="0"/>
          </a:xfrm>
          <a:prstGeom prst="straightConnector1">
            <a:avLst/>
          </a:prstGeom>
          <a:ln w="85725">
            <a:solidFill>
              <a:srgbClr val="66006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911601" y="1739900"/>
            <a:ext cx="863599" cy="461665"/>
          </a:xfrm>
          <a:prstGeom prst="rect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  <a:latin typeface="Helvetica"/>
                <a:cs typeface="Helvetica"/>
              </a:rPr>
              <a:t>New PS buildings</a:t>
            </a:r>
            <a:endParaRPr lang="ja-JP" altLang="en-US" sz="1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540500" y="3689323"/>
            <a:ext cx="24765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264400" y="5099023"/>
            <a:ext cx="1739900" cy="0"/>
          </a:xfrm>
          <a:prstGeom prst="straightConnector1">
            <a:avLst/>
          </a:prstGeom>
          <a:ln w="85725">
            <a:solidFill>
              <a:srgbClr val="800080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540500" y="3905223"/>
            <a:ext cx="1333500" cy="0"/>
          </a:xfrm>
          <a:prstGeom prst="straightConnector1">
            <a:avLst/>
          </a:prstGeom>
          <a:ln w="85725">
            <a:solidFill>
              <a:srgbClr val="0000FF"/>
            </a:solidFill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43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577102" y="3952571"/>
            <a:ext cx="303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Not allowed by Tokyo Electric Power Company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745805" y="2667514"/>
            <a:ext cx="8208926" cy="237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854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Faster Cycling 2.48 s → 1.3 s or Faster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0" y="937696"/>
            <a:ext cx="4422525" cy="16559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54140" y="936099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2.48 s →</a:t>
            </a:r>
            <a:r>
              <a:rPr kumimoji="1" lang="en-US" altLang="ja-JP" b="1" dirty="0">
                <a:solidFill>
                  <a:srgbClr val="FF0000"/>
                </a:solidFill>
              </a:rPr>
              <a:t>1.3 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61535" y="2664925"/>
                <a:ext cx="6971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tx2"/>
                    </a:solidFill>
                  </a:rPr>
                  <a:t>Issue</a:t>
                </a:r>
                <a:r>
                  <a:rPr lang="ja-JP" altLang="en-US" b="1" dirty="0">
                    <a:solidFill>
                      <a:schemeClr val="tx2"/>
                    </a:solidFill>
                  </a:rPr>
                  <a:t>：</a:t>
                </a:r>
                <a:r>
                  <a:rPr lang="en-US" altLang="ja-JP" b="1" dirty="0"/>
                  <a:t>Large power variation @ AC main grid</a:t>
                </a:r>
                <a:r>
                  <a:rPr lang="ja-JP" altLang="en-US" b="1" dirty="0"/>
                  <a:t>　</a:t>
                </a:r>
                <a:endParaRPr lang="en-US" altLang="ja-JP" b="1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35" y="2664925"/>
                <a:ext cx="697147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989587" y="3208387"/>
            <a:ext cx="250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磁気エネルギーの流れ</a:t>
            </a:r>
          </a:p>
        </p:txBody>
      </p:sp>
      <p:pic>
        <p:nvPicPr>
          <p:cNvPr id="9" name="図 8" descr="140220_電力変動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9757" y="3295136"/>
            <a:ext cx="3125184" cy="1674357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 rot="5400000">
            <a:off x="7396757" y="4397980"/>
            <a:ext cx="276999" cy="241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11045" y="3385317"/>
            <a:ext cx="152958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~</a:t>
            </a:r>
            <a:r>
              <a:rPr kumimoji="1" lang="en-US" altLang="ja-JP" sz="2400" dirty="0">
                <a:latin typeface="Symbol" pitchFamily="18" charset="2"/>
              </a:rPr>
              <a:t>D</a:t>
            </a:r>
            <a:r>
              <a:rPr kumimoji="1" lang="en-US" altLang="ja-JP" sz="2400" dirty="0"/>
              <a:t>140MW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70685" y="2959276"/>
            <a:ext cx="141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2.56sec cycle</a:t>
            </a:r>
            <a:endParaRPr kumimoji="1" lang="ja-JP" altLang="en-US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5061" y="2989874"/>
            <a:ext cx="135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/>
              <a:t>1.3 </a:t>
            </a:r>
            <a:r>
              <a:rPr kumimoji="1" lang="en-US" altLang="ja-JP" u="sng" dirty="0"/>
              <a:t>sec cycle</a:t>
            </a:r>
            <a:endParaRPr kumimoji="1" lang="ja-JP" altLang="en-US" u="sng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5883053" y="3241301"/>
            <a:ext cx="1397305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955061" y="3169293"/>
            <a:ext cx="1296144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874941" y="4600161"/>
            <a:ext cx="395807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Energy Recovery  with Bank Capacitor </a:t>
            </a:r>
            <a:endParaRPr kumimoji="1" lang="ja-JP" altLang="en-US" b="1" u="sng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511" y="3273101"/>
            <a:ext cx="1560657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Requirement to the magnet power supplies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874941" y="3846982"/>
            <a:ext cx="7131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84" y="5629827"/>
            <a:ext cx="3110148" cy="79975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619" y="5637063"/>
            <a:ext cx="4248754" cy="747098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290705" y="5159746"/>
            <a:ext cx="4068835" cy="1619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9904" y="526313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/>
              <a:t>Present</a:t>
            </a:r>
            <a:endParaRPr kumimoji="1" lang="ja-JP" altLang="en-US" b="1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2325" y="6353565"/>
            <a:ext cx="3599998" cy="359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</a:rPr>
              <a:t>All magnetic energy recover to AC main.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4511940" y="5159747"/>
            <a:ext cx="4456112" cy="16199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19580" y="52821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/>
              <a:t>New</a:t>
            </a:r>
            <a:endParaRPr kumimoji="1" lang="ja-JP" altLang="en-US" b="1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04422" y="6364829"/>
            <a:ext cx="41062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All magnetic energy recover to capacitor bank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475656" y="5584409"/>
            <a:ext cx="234979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7092280" y="5584409"/>
            <a:ext cx="1772093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006102" y="5257012"/>
            <a:ext cx="1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Magnetic Energy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92537" y="5271015"/>
            <a:ext cx="18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Magnetic Energy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6062" y="5635714"/>
            <a:ext cx="72361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AC main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53935" y="5718498"/>
            <a:ext cx="72361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/>
              <a:t>AC main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065870" y="1157736"/>
            <a:ext cx="3826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000" dirty="0">
                <a:latin typeface="Times New Roman"/>
                <a:cs typeface="Times New Roman"/>
              </a:rPr>
              <a:t>Magnet Power Supply</a:t>
            </a:r>
          </a:p>
          <a:p>
            <a:pPr marL="285750" indent="-285750">
              <a:buFont typeface="Arial"/>
              <a:buChar char="•"/>
            </a:pPr>
            <a:r>
              <a:rPr lang="en-US" altLang="ja-JP" sz="2000" dirty="0">
                <a:latin typeface="Times New Roman"/>
                <a:cs typeface="Times New Roman"/>
              </a:rPr>
              <a:t>RF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2000" dirty="0">
                <a:latin typeface="Times New Roman"/>
                <a:cs typeface="Times New Roman"/>
              </a:rPr>
              <a:t>Injection and Extraction Devices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790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5" y="1606078"/>
            <a:ext cx="6623999" cy="1683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04" y="4933318"/>
            <a:ext cx="6731999" cy="1653233"/>
          </a:xfrm>
          <a:prstGeom prst="rect">
            <a:avLst/>
          </a:prstGeom>
        </p:spPr>
      </p:pic>
      <p:sp>
        <p:nvSpPr>
          <p:cNvPr id="6" name="下矢印 5"/>
          <p:cNvSpPr>
            <a:spLocks noChangeAspect="1"/>
          </p:cNvSpPr>
          <p:nvPr/>
        </p:nvSpPr>
        <p:spPr>
          <a:xfrm>
            <a:off x="2085868" y="3039068"/>
            <a:ext cx="1512189" cy="504063"/>
          </a:xfrm>
          <a:custGeom>
            <a:avLst/>
            <a:gdLst>
              <a:gd name="connsiteX0" fmla="*/ 0 w 1728192"/>
              <a:gd name="connsiteY0" fmla="*/ 288032 h 576064"/>
              <a:gd name="connsiteX1" fmla="*/ 432048 w 1728192"/>
              <a:gd name="connsiteY1" fmla="*/ 288032 h 576064"/>
              <a:gd name="connsiteX2" fmla="*/ 432048 w 1728192"/>
              <a:gd name="connsiteY2" fmla="*/ 0 h 576064"/>
              <a:gd name="connsiteX3" fmla="*/ 1296144 w 1728192"/>
              <a:gd name="connsiteY3" fmla="*/ 0 h 576064"/>
              <a:gd name="connsiteX4" fmla="*/ 1296144 w 1728192"/>
              <a:gd name="connsiteY4" fmla="*/ 288032 h 576064"/>
              <a:gd name="connsiteX5" fmla="*/ 1728192 w 1728192"/>
              <a:gd name="connsiteY5" fmla="*/ 288032 h 576064"/>
              <a:gd name="connsiteX6" fmla="*/ 864096 w 1728192"/>
              <a:gd name="connsiteY6" fmla="*/ 576064 h 576064"/>
              <a:gd name="connsiteX7" fmla="*/ 0 w 1728192"/>
              <a:gd name="connsiteY7" fmla="*/ 288032 h 576064"/>
              <a:gd name="connsiteX0" fmla="*/ 0 w 1728192"/>
              <a:gd name="connsiteY0" fmla="*/ 288032 h 576064"/>
              <a:gd name="connsiteX1" fmla="*/ 432048 w 1728192"/>
              <a:gd name="connsiteY1" fmla="*/ 288032 h 576064"/>
              <a:gd name="connsiteX2" fmla="*/ 432048 w 1728192"/>
              <a:gd name="connsiteY2" fmla="*/ 0 h 576064"/>
              <a:gd name="connsiteX3" fmla="*/ 1206934 w 1728192"/>
              <a:gd name="connsiteY3" fmla="*/ 0 h 576064"/>
              <a:gd name="connsiteX4" fmla="*/ 1296144 w 1728192"/>
              <a:gd name="connsiteY4" fmla="*/ 288032 h 576064"/>
              <a:gd name="connsiteX5" fmla="*/ 1728192 w 1728192"/>
              <a:gd name="connsiteY5" fmla="*/ 288032 h 576064"/>
              <a:gd name="connsiteX6" fmla="*/ 864096 w 1728192"/>
              <a:gd name="connsiteY6" fmla="*/ 576064 h 576064"/>
              <a:gd name="connsiteX7" fmla="*/ 0 w 1728192"/>
              <a:gd name="connsiteY7" fmla="*/ 288032 h 576064"/>
              <a:gd name="connsiteX0" fmla="*/ 0 w 1728192"/>
              <a:gd name="connsiteY0" fmla="*/ 288032 h 576064"/>
              <a:gd name="connsiteX1" fmla="*/ 432048 w 1728192"/>
              <a:gd name="connsiteY1" fmla="*/ 288032 h 576064"/>
              <a:gd name="connsiteX2" fmla="*/ 432048 w 1728192"/>
              <a:gd name="connsiteY2" fmla="*/ 0 h 576064"/>
              <a:gd name="connsiteX3" fmla="*/ 1128876 w 1728192"/>
              <a:gd name="connsiteY3" fmla="*/ 33454 h 576064"/>
              <a:gd name="connsiteX4" fmla="*/ 1296144 w 1728192"/>
              <a:gd name="connsiteY4" fmla="*/ 288032 h 576064"/>
              <a:gd name="connsiteX5" fmla="*/ 1728192 w 1728192"/>
              <a:gd name="connsiteY5" fmla="*/ 288032 h 576064"/>
              <a:gd name="connsiteX6" fmla="*/ 864096 w 1728192"/>
              <a:gd name="connsiteY6" fmla="*/ 576064 h 576064"/>
              <a:gd name="connsiteX7" fmla="*/ 0 w 1728192"/>
              <a:gd name="connsiteY7" fmla="*/ 288032 h 576064"/>
              <a:gd name="connsiteX0" fmla="*/ 0 w 1728192"/>
              <a:gd name="connsiteY0" fmla="*/ 288032 h 576064"/>
              <a:gd name="connsiteX1" fmla="*/ 432048 w 1728192"/>
              <a:gd name="connsiteY1" fmla="*/ 288032 h 576064"/>
              <a:gd name="connsiteX2" fmla="*/ 432048 w 1728192"/>
              <a:gd name="connsiteY2" fmla="*/ 0 h 576064"/>
              <a:gd name="connsiteX3" fmla="*/ 1117725 w 1728192"/>
              <a:gd name="connsiteY3" fmla="*/ 1 h 576064"/>
              <a:gd name="connsiteX4" fmla="*/ 1296144 w 1728192"/>
              <a:gd name="connsiteY4" fmla="*/ 288032 h 576064"/>
              <a:gd name="connsiteX5" fmla="*/ 1728192 w 1728192"/>
              <a:gd name="connsiteY5" fmla="*/ 288032 h 576064"/>
              <a:gd name="connsiteX6" fmla="*/ 864096 w 1728192"/>
              <a:gd name="connsiteY6" fmla="*/ 576064 h 576064"/>
              <a:gd name="connsiteX7" fmla="*/ 0 w 1728192"/>
              <a:gd name="connsiteY7" fmla="*/ 288032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8192" h="576064">
                <a:moveTo>
                  <a:pt x="0" y="288032"/>
                </a:moveTo>
                <a:lnTo>
                  <a:pt x="432048" y="288032"/>
                </a:lnTo>
                <a:lnTo>
                  <a:pt x="432048" y="0"/>
                </a:lnTo>
                <a:lnTo>
                  <a:pt x="1117725" y="1"/>
                </a:lnTo>
                <a:lnTo>
                  <a:pt x="1296144" y="288032"/>
                </a:lnTo>
                <a:lnTo>
                  <a:pt x="1728192" y="288032"/>
                </a:lnTo>
                <a:lnTo>
                  <a:pt x="864096" y="576064"/>
                </a:lnTo>
                <a:lnTo>
                  <a:pt x="0" y="28803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Gill Sans MT"/>
              <a:ea typeface="ＭＳ Ｐゴシック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91461" y="6306005"/>
            <a:ext cx="361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b="1" dirty="0">
                <a:solidFill>
                  <a:prstClr val="black"/>
                </a:solidFill>
                <a:latin typeface="Gill Sans MT"/>
                <a:ea typeface="ＭＳ Ｐゴシック"/>
              </a:rPr>
              <a:t>&amp; </a:t>
            </a:r>
            <a:r>
              <a:rPr lang="en-US" altLang="ja-JP" b="1" dirty="0">
                <a:solidFill>
                  <a:srgbClr val="FF0000"/>
                </a:solidFill>
                <a:latin typeface="Gill Sans MT"/>
                <a:ea typeface="ＭＳ Ｐゴシック"/>
              </a:rPr>
              <a:t>2</a:t>
            </a:r>
            <a:r>
              <a:rPr lang="en-US" altLang="ja-JP" b="1" baseline="30000" dirty="0">
                <a:solidFill>
                  <a:srgbClr val="FF0000"/>
                </a:solidFill>
                <a:latin typeface="Gill Sans MT"/>
                <a:ea typeface="ＭＳ Ｐゴシック"/>
              </a:rPr>
              <a:t>nd</a:t>
            </a:r>
            <a:r>
              <a:rPr lang="en-US" altLang="ja-JP" b="1" dirty="0">
                <a:solidFill>
                  <a:srgbClr val="FF0000"/>
                </a:solidFill>
                <a:latin typeface="Gill Sans MT"/>
                <a:ea typeface="ＭＳ Ｐゴシック"/>
              </a:rPr>
              <a:t> Harmonic Cavity in Ins.-A</a:t>
            </a:r>
            <a:endParaRPr lang="ja-JP" altLang="en-US" b="1" dirty="0">
              <a:solidFill>
                <a:srgbClr val="FF0000"/>
              </a:solidFill>
              <a:latin typeface="Gill Sans MT"/>
              <a:ea typeface="ＭＳ Ｐゴシック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29769" y="4040726"/>
            <a:ext cx="4319999" cy="97199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80000"/>
              </a:lnSpc>
              <a:buClr>
                <a:srgbClr val="727CA3"/>
              </a:buClr>
              <a:buFont typeface="Wingdings 3"/>
              <a:buNone/>
            </a:pP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FT3L (for High Gradient Cavity)</a:t>
            </a:r>
          </a:p>
          <a:p>
            <a:pPr marL="0" indent="0" defTabSz="914400">
              <a:lnSpc>
                <a:spcPct val="80000"/>
              </a:lnSpc>
              <a:buClr>
                <a:srgbClr val="727CA3"/>
              </a:buClr>
              <a:buFont typeface="Wingdings 3"/>
              <a:buNone/>
            </a:pP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7 × 5-cell cavity + 2 × 4-cell cavity: 602 kV</a:t>
            </a:r>
          </a:p>
          <a:p>
            <a:pPr marL="0" indent="0" defTabSz="914400">
              <a:lnSpc>
                <a:spcPct val="80000"/>
              </a:lnSpc>
              <a:buClr>
                <a:srgbClr val="727CA3"/>
              </a:buClr>
              <a:buFont typeface="Wingdings 3"/>
              <a:buNone/>
            </a:pPr>
            <a:r>
              <a:rPr lang="en-US" altLang="ja-JP" sz="18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Required voltage for 1.3 s cycle: 540 kV</a:t>
            </a:r>
            <a:endParaRPr lang="ja-JP" altLang="en-US" sz="1800" dirty="0">
              <a:solidFill>
                <a:prstClr val="black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053265" y="1268123"/>
            <a:ext cx="4319994" cy="684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Clr>
                <a:srgbClr val="727CA3"/>
              </a:buClr>
              <a:buFont typeface="Wingdings 3"/>
              <a:buNone/>
            </a:pPr>
            <a:r>
              <a:rPr lang="en-US" altLang="ja-JP" sz="19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FT3M 9 × 3-cell cavity: 315 kV </a:t>
            </a:r>
          </a:p>
          <a:p>
            <a:pPr marL="0" indent="0" defTabSz="914400">
              <a:buClr>
                <a:srgbClr val="727CA3"/>
              </a:buClr>
              <a:buFont typeface="Wingdings 3"/>
              <a:buNone/>
            </a:pPr>
            <a:r>
              <a:rPr lang="en-US" altLang="ja-JP" sz="1900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Required voltage for 2.48 s cycle: 280 kV</a:t>
            </a:r>
          </a:p>
          <a:p>
            <a:pPr marL="0" indent="0" defTabSz="914400">
              <a:buClr>
                <a:srgbClr val="727CA3"/>
              </a:buClr>
              <a:buFont typeface="Wingdings 3"/>
              <a:buNone/>
            </a:pPr>
            <a:endParaRPr lang="ja-JP" altLang="en-US" sz="1800" dirty="0">
              <a:solidFill>
                <a:prstClr val="black"/>
              </a:solidFill>
              <a:latin typeface="Gill Sans MT"/>
              <a:ea typeface="ＭＳ Ｐゴシック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255" y="1254826"/>
            <a:ext cx="164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INS-C FY2012</a:t>
            </a:r>
            <a:endParaRPr lang="ja-JP" altLang="en-US" dirty="0">
              <a:solidFill>
                <a:prstClr val="black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" y="3669553"/>
            <a:ext cx="519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Four cavities ⑤〜⑧ will be installed in this summer.</a:t>
            </a:r>
            <a:endParaRPr lang="ja-JP" altLang="en-US" dirty="0">
              <a:solidFill>
                <a:prstClr val="black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332" y="6257844"/>
            <a:ext cx="140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dirty="0">
                <a:solidFill>
                  <a:prstClr val="black"/>
                </a:solidFill>
                <a:latin typeface="Times New Roman"/>
                <a:ea typeface="ＭＳ Ｐゴシック"/>
                <a:cs typeface="Times New Roman"/>
              </a:rPr>
              <a:t>Plan FY2016</a:t>
            </a:r>
            <a:endParaRPr lang="ja-JP" altLang="en-US" dirty="0">
              <a:solidFill>
                <a:prstClr val="black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8340" y="4917443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①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51240" y="4958718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②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94140" y="4984118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③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38665" y="5041268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④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08815" y="524129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⑨ in 2013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73913" y="2516093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❺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53313" y="2541493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❻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32713" y="2566893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❼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12113" y="2576418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❽</a:t>
            </a:r>
            <a:endParaRPr kumimoji="1"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Times New Roman"/>
                <a:cs typeface="Times New Roman"/>
              </a:rPr>
              <a:t>RF Cavities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468427" y="5091475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⑤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66807" y="5127083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⑥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0589" y="5148092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⑦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95653" y="5227497"/>
            <a:ext cx="49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⑧</a:t>
            </a:r>
            <a:endParaRPr kumimoji="1" lang="ja-JP" altLang="en-US" dirty="0"/>
          </a:p>
        </p:txBody>
      </p:sp>
      <p:pic>
        <p:nvPicPr>
          <p:cNvPr id="31" name="図 30" descr="スクリーンショット 2015-09-05 14.47.5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859" y="2926028"/>
            <a:ext cx="3419999" cy="250799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245464" y="5489680"/>
            <a:ext cx="1869913" cy="86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Photo of ①〜③ </a:t>
            </a:r>
            <a:r>
              <a:rPr lang="en-US" altLang="ja-JP" sz="1600" dirty="0"/>
              <a:t>cavities installation in 2015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0980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ja-JP" sz="2400" dirty="0">
                <a:solidFill>
                  <a:srgbClr val="0000FF"/>
                </a:solidFill>
                <a:latin typeface="Helvetica" charset="0"/>
                <a:ea typeface="平成角ゴシック" charset="0"/>
                <a:cs typeface="平成角ゴシック" charset="0"/>
              </a:rPr>
              <a:t>Main parameters of MR</a:t>
            </a:r>
            <a:endParaRPr lang="en-US" altLang="ja-JP" sz="2400" dirty="0">
              <a:solidFill>
                <a:srgbClr val="0000FF"/>
              </a:solidFill>
              <a:latin typeface="平成角ゴシック" charset="0"/>
              <a:ea typeface="平成角ゴシック" charset="0"/>
              <a:cs typeface="平成角ゴシック" charset="0"/>
            </a:endParaRPr>
          </a:p>
        </p:txBody>
      </p:sp>
      <p:pic>
        <p:nvPicPr>
          <p:cNvPr id="24578" name="Picture 3" descr="Layout_MRwithBL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334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648200"/>
          </a:xfrm>
          <a:noFill/>
        </p:spPr>
        <p:txBody>
          <a:bodyPr/>
          <a:lstStyle/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Circumference 	1567.5 m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Injection energy	3 GeV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Extraction energy	30 </a:t>
            </a:r>
            <a:r>
              <a:rPr lang="en-US" altLang="ja-JP" sz="1600" b="1" dirty="0" err="1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GeV</a:t>
            </a:r>
            <a:endParaRPr lang="en-US" altLang="ja-JP" sz="1600" b="1" dirty="0">
              <a:solidFill>
                <a:srgbClr val="FF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Super-periodicity	3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harmonic		9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Number of bunches	8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Rf</a:t>
            </a: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 frequency	1.67 - 1.72 MHz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Transition </a:t>
            </a:r>
            <a:r>
              <a:rPr lang="en-US" altLang="ja-JP" sz="1600" b="1" dirty="0">
                <a:solidFill>
                  <a:srgbClr val="FF0000"/>
                </a:solidFill>
                <a:latin typeface="Symbol" charset="0"/>
                <a:ea typeface="ＤＦＰ隷書体" charset="0"/>
                <a:cs typeface="ＤＦＰ隷書体" charset="0"/>
                <a:sym typeface="Symbol" charset="0"/>
              </a:rPr>
              <a:t></a:t>
            </a:r>
            <a:r>
              <a:rPr lang="en-US" altLang="ja-JP" sz="16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	j 31.7 (typical)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Physical Aperture			</a:t>
            </a:r>
          </a:p>
          <a:p>
            <a:pPr>
              <a:lnSpc>
                <a:spcPct val="75000"/>
              </a:lnSpc>
              <a:buFont typeface="Arial" charset="0"/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3-50 BT Collimator	54-65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3-50 BT physical ap. &gt; 120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Ring Collimator	54-70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ja-JP" sz="1600" b="1" dirty="0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Ring physical ap.	&gt; 81 </a:t>
            </a:r>
            <a:r>
              <a:rPr lang="en-US" altLang="ja-JP" sz="1600" b="1" dirty="0" err="1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p.</a:t>
            </a:r>
            <a:r>
              <a:rPr lang="en-US" altLang="ja-JP" sz="1600" b="1" dirty="0" err="1">
                <a:solidFill>
                  <a:srgbClr val="0000FF"/>
                </a:solidFill>
                <a:latin typeface="Times" charset="0"/>
                <a:ea typeface="ＭＳ Ｐゴシック" charset="0"/>
                <a:cs typeface="ＭＳ Ｐゴシック" charset="0"/>
              </a:rPr>
              <a:t>mm.mrad</a:t>
            </a:r>
            <a:endParaRPr lang="en-US" altLang="ja-JP" sz="1600" b="1" dirty="0">
              <a:solidFill>
                <a:srgbClr val="0000FF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9782" y="3019657"/>
            <a:ext cx="8246144" cy="150981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>
                <a:latin typeface="Times New Roman"/>
                <a:cs typeface="Times New Roman"/>
              </a:rPr>
              <a:t>TWO OPERATION MODE:</a:t>
            </a:r>
          </a:p>
          <a:p>
            <a:r>
              <a:rPr lang="en-US" altLang="ja-JP" sz="1800" b="1" dirty="0">
                <a:latin typeface="Times New Roman"/>
                <a:cs typeface="Times New Roman"/>
              </a:rPr>
              <a:t>Fast extraction mode (FX) </a:t>
            </a:r>
            <a:r>
              <a:rPr lang="en-US" altLang="ja-JP" sz="1800" dirty="0">
                <a:latin typeface="Times New Roman"/>
                <a:cs typeface="Times New Roman"/>
              </a:rPr>
              <a:t>for the neutrino oscillation experiment: 1 turn extraction</a:t>
            </a:r>
          </a:p>
          <a:p>
            <a:r>
              <a:rPr lang="en-US" altLang="ja-JP" sz="1800" b="1" dirty="0">
                <a:latin typeface="Times New Roman"/>
                <a:cs typeface="Times New Roman"/>
              </a:rPr>
              <a:t>Slow extraction mode (SX) </a:t>
            </a:r>
            <a:r>
              <a:rPr lang="en-US" altLang="ja-JP" sz="1800" dirty="0">
                <a:latin typeface="Times New Roman"/>
                <a:cs typeface="Times New Roman"/>
              </a:rPr>
              <a:t>for the hadron hall experiments:            2 s extraction. </a:t>
            </a:r>
          </a:p>
        </p:txBody>
      </p:sp>
      <p:pic>
        <p:nvPicPr>
          <p:cNvPr id="8" name="図 7" descr="スクリーンショット 2016-06-15 13.30.5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6" y="4077934"/>
            <a:ext cx="3600000" cy="1148467"/>
          </a:xfrm>
          <a:prstGeom prst="rect">
            <a:avLst/>
          </a:prstGeom>
        </p:spPr>
      </p:pic>
      <p:pic>
        <p:nvPicPr>
          <p:cNvPr id="9" name="図 8" descr="スクリーンショット 2016-06-15 13.31.1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488" y="4120740"/>
            <a:ext cx="3600000" cy="111851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1663" y="5198545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FX Cycle time 2.48 s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47230" y="519145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S</a:t>
            </a:r>
            <a:r>
              <a:rPr kumimoji="1" lang="en-US" altLang="ja-JP" b="1" dirty="0"/>
              <a:t>X Cycle time </a:t>
            </a:r>
            <a:r>
              <a:rPr lang="en-US" altLang="ja-JP" b="1" dirty="0"/>
              <a:t>5.52</a:t>
            </a:r>
            <a:r>
              <a:rPr kumimoji="1" lang="en-US" altLang="ja-JP" b="1" dirty="0"/>
              <a:t> s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24" y="5571459"/>
            <a:ext cx="9135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Beam power [W]  </a:t>
            </a:r>
          </a:p>
          <a:p>
            <a:r>
              <a:rPr kumimoji="1" lang="en-US" altLang="ja-JP" sz="1600" dirty="0"/>
              <a:t>= Ave. Beam Current [A=C/s] ×</a:t>
            </a:r>
            <a:r>
              <a:rPr lang="ja-JP" altLang="en-US" sz="1600" dirty="0"/>
              <a:t> </a:t>
            </a:r>
            <a:r>
              <a:rPr lang="en-US" altLang="ja-JP" sz="1600" dirty="0"/>
              <a:t>Beam Energy [eV]</a:t>
            </a:r>
          </a:p>
          <a:p>
            <a:r>
              <a:rPr kumimoji="1" lang="en-US" altLang="ja-JP" sz="1600" dirty="0"/>
              <a:t>= </a:t>
            </a:r>
            <a:r>
              <a:rPr lang="en-US" altLang="ja-JP" sz="1600" b="1" dirty="0"/>
              <a:t>Number of c</a:t>
            </a:r>
            <a:r>
              <a:rPr kumimoji="1" lang="en-US" altLang="ja-JP" sz="1600" b="1" dirty="0"/>
              <a:t>harged particles [C/pulse]</a:t>
            </a:r>
            <a:r>
              <a:rPr kumimoji="1" lang="en-US" altLang="ja-JP" sz="1600" dirty="0"/>
              <a:t>×</a:t>
            </a:r>
            <a:r>
              <a:rPr kumimoji="1" lang="en-US" altLang="ja-JP" sz="1600" b="1" dirty="0"/>
              <a:t>Number of pulse [pulse/s]</a:t>
            </a:r>
            <a:r>
              <a:rPr lang="en-US" altLang="ja-JP" sz="1600" b="1" dirty="0"/>
              <a:t> </a:t>
            </a:r>
            <a:r>
              <a:rPr lang="en-US" altLang="ja-JP" sz="1600" dirty="0"/>
              <a:t>×</a:t>
            </a:r>
            <a:r>
              <a:rPr lang="ja-JP" altLang="en-US" sz="1600" dirty="0"/>
              <a:t> </a:t>
            </a:r>
            <a:r>
              <a:rPr lang="en-US" altLang="ja-JP" sz="1600" dirty="0"/>
              <a:t>Beam Energy [eV]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31089" y="6390167"/>
            <a:ext cx="54425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More particles, higher repetition </a:t>
            </a:r>
            <a:r>
              <a:rPr kumimoji="1" lang="en-US" altLang="ja-JP" b="1" dirty="0">
                <a:sym typeface="Wingdings" panose="05000000000000000000" pitchFamily="2" charset="2"/>
              </a:rPr>
              <a:t> High power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6968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197846"/>
            <a:ext cx="8229600" cy="615180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Operation Status for Fast Extraction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700" y="1023179"/>
            <a:ext cx="5330070" cy="4387235"/>
            <a:chOff x="78131" y="810525"/>
            <a:chExt cx="5330070" cy="4387235"/>
          </a:xfrm>
        </p:grpSpPr>
        <p:pic>
          <p:nvPicPr>
            <p:cNvPr id="30" name="図 29" descr="dcct_Run68_Shot087706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8" y="810525"/>
              <a:ext cx="5139003" cy="342123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34860" y="1179056"/>
              <a:ext cx="40350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2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.15e14 </a:t>
              </a:r>
              <a:r>
                <a:rPr kumimoji="1" lang="en-US" altLang="ja-JP" dirty="0" err="1">
                  <a:solidFill>
                    <a:srgbClr val="C00000"/>
                  </a:solidFill>
                </a:rPr>
                <a:t>ppp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at extraction = </a:t>
              </a:r>
              <a:r>
                <a:rPr lang="en-US" altLang="ja-JP" dirty="0">
                  <a:solidFill>
                    <a:srgbClr val="C00000"/>
                  </a:solidFill>
                </a:rPr>
                <a:t>416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kW</a:t>
              </a:r>
            </a:p>
            <a:p>
              <a:r>
                <a:rPr kumimoji="1" lang="en-US" altLang="ja-JP" dirty="0">
                  <a:solidFill>
                    <a:srgbClr val="C00000"/>
                  </a:solidFill>
                </a:rPr>
                <a:t> (4 batches = 8 bunches)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646029" y="3321992"/>
              <a:ext cx="32255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2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.7e13 protons/bunch </a:t>
              </a:r>
            </a:p>
            <a:p>
              <a:r>
                <a:rPr kumimoji="1" lang="en-US" altLang="ja-JP" dirty="0">
                  <a:solidFill>
                    <a:srgbClr val="C00000"/>
                  </a:solidFill>
                </a:rPr>
                <a:t>*2 bunches at each injection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899592" y="3341032"/>
              <a:ext cx="1413455" cy="628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745232" y="4272780"/>
              <a:ext cx="37038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1115616" y="4267064"/>
              <a:ext cx="3015547" cy="57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126235" y="4267064"/>
              <a:ext cx="805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56841" y="4473172"/>
              <a:ext cx="100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Injection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913693" y="4480233"/>
              <a:ext cx="1354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Acceleration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60797" y="4263488"/>
              <a:ext cx="1130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Extraction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061203" y="448293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Recovery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14293" y="482742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0.13 s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313047" y="482842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1.4 s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120543" y="482123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kumimoji="1" lang="en-US" altLang="ja-JP" dirty="0"/>
                <a:t>.95 s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00320" y="4229610"/>
              <a:ext cx="1467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2.48 sec cycle</a:t>
              </a: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080000" y="3758102"/>
              <a:ext cx="2520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964138" y="3862409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00B050"/>
                  </a:solidFill>
                </a:rPr>
                <a:t>Smoothing </a:t>
              </a: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3967782" y="1635544"/>
              <a:ext cx="2520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3851920" y="1718585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00B050"/>
                  </a:solidFill>
                </a:rPr>
                <a:t>Smoothing 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6200000">
              <a:off x="-1043097" y="2574886"/>
              <a:ext cx="2611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Beam Intensity with DCCT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5361860" y="750552"/>
            <a:ext cx="3739608" cy="5194017"/>
            <a:chOff x="5361860" y="750552"/>
            <a:chExt cx="3739608" cy="5194017"/>
          </a:xfrm>
        </p:grpSpPr>
        <p:pic>
          <p:nvPicPr>
            <p:cNvPr id="47" name="図 46" descr="スクリーンショット 2016-06-03 15.22.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079" y="750552"/>
              <a:ext cx="3553389" cy="2598128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3237" y="3147240"/>
              <a:ext cx="3175816" cy="2535201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5893881" y="3647323"/>
              <a:ext cx="1632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</a:rPr>
                <a:t>Collimator area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>
              <a:off x="6018028" y="3915106"/>
              <a:ext cx="186559" cy="14653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5985577" y="3280163"/>
              <a:ext cx="2645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Integrated BLM count</a:t>
              </a:r>
              <a:endParaRPr kumimoji="1" lang="ja-JP" altLang="en-US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181192" y="4550138"/>
              <a:ext cx="22541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Non-collimator area</a:t>
              </a:r>
            </a:p>
            <a:p>
              <a:r>
                <a:rPr lang="en-US" altLang="ja-JP" sz="1600" dirty="0">
                  <a:solidFill>
                    <a:srgbClr val="0000FF"/>
                  </a:solidFill>
                </a:rPr>
                <a:t>Monitor sensitivity</a:t>
              </a:r>
              <a:r>
                <a:rPr lang="ja-JP" altLang="en-US" sz="1600" dirty="0">
                  <a:solidFill>
                    <a:srgbClr val="0000FF"/>
                  </a:solidFill>
                </a:rPr>
                <a:t>×</a:t>
              </a:r>
              <a:r>
                <a:rPr lang="en-US" altLang="ja-JP" sz="1600" dirty="0">
                  <a:solidFill>
                    <a:srgbClr val="0000FF"/>
                  </a:solidFill>
                </a:rPr>
                <a:t>8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946886" y="5575237"/>
              <a:ext cx="2586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Address in the whole MR</a:t>
              </a:r>
              <a:r>
                <a:rPr kumimoji="1" lang="en-US" altLang="ja-JP" dirty="0"/>
                <a:t> 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16200000">
              <a:off x="5080612" y="1859242"/>
              <a:ext cx="931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Time (s)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317259" y="1326521"/>
              <a:ext cx="18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Time structure</a:t>
              </a:r>
            </a:p>
            <a:p>
              <a:r>
                <a:rPr kumimoji="1" lang="en-US" altLang="ja-JP" b="1" dirty="0">
                  <a:solidFill>
                    <a:schemeClr val="bg1"/>
                  </a:solidFill>
                </a:rPr>
                <a:t>BLM count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58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CBB7E-C4F8-41E6-B2B9-2ACCFD9B104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576" y="5741613"/>
            <a:ext cx="6280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MR total beam loss ~600 W  &lt;  MR collimator capacity 2 kW</a:t>
            </a:r>
          </a:p>
          <a:p>
            <a:r>
              <a:rPr lang="en-US" altLang="ja-JP" sz="1600" dirty="0"/>
              <a:t>3-50BT beam loss  ~100 W   &lt;  3-50BT collimator capacity 2 kW</a:t>
            </a:r>
            <a:endParaRPr lang="ja-JP" altLang="en-US" sz="1600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197846"/>
            <a:ext cx="8229600" cy="615180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Operation Status for Fast Extraction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700" y="1023179"/>
            <a:ext cx="5330070" cy="4387235"/>
            <a:chOff x="78131" y="810525"/>
            <a:chExt cx="5330070" cy="4387235"/>
          </a:xfrm>
        </p:grpSpPr>
        <p:pic>
          <p:nvPicPr>
            <p:cNvPr id="30" name="図 29" descr="dcct_Run68_Shot087706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98" y="810525"/>
              <a:ext cx="5139003" cy="342123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34860" y="1179056"/>
              <a:ext cx="40350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2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.15e14 </a:t>
              </a:r>
              <a:r>
                <a:rPr kumimoji="1" lang="en-US" altLang="ja-JP" dirty="0" err="1">
                  <a:solidFill>
                    <a:srgbClr val="C00000"/>
                  </a:solidFill>
                </a:rPr>
                <a:t>ppp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at extraction = </a:t>
              </a:r>
              <a:r>
                <a:rPr lang="en-US" altLang="ja-JP" dirty="0">
                  <a:solidFill>
                    <a:srgbClr val="C00000"/>
                  </a:solidFill>
                </a:rPr>
                <a:t>416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 kW</a:t>
              </a:r>
            </a:p>
            <a:p>
              <a:r>
                <a:rPr kumimoji="1" lang="en-US" altLang="ja-JP" dirty="0">
                  <a:solidFill>
                    <a:srgbClr val="C00000"/>
                  </a:solidFill>
                </a:rPr>
                <a:t> (4 batches = 8 bunches)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646029" y="3321992"/>
              <a:ext cx="32255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C00000"/>
                  </a:solidFill>
                </a:rPr>
                <a:t>2</a:t>
              </a:r>
              <a:r>
                <a:rPr kumimoji="1" lang="en-US" altLang="ja-JP" dirty="0">
                  <a:solidFill>
                    <a:srgbClr val="C00000"/>
                  </a:solidFill>
                </a:rPr>
                <a:t>.7e13 protons/bunch </a:t>
              </a:r>
            </a:p>
            <a:p>
              <a:r>
                <a:rPr kumimoji="1" lang="en-US" altLang="ja-JP" dirty="0">
                  <a:solidFill>
                    <a:srgbClr val="C00000"/>
                  </a:solidFill>
                </a:rPr>
                <a:t>*2 bunches at each injection</a:t>
              </a:r>
              <a:endParaRPr kumimoji="1" lang="ja-JP" alt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899592" y="3341032"/>
              <a:ext cx="1413455" cy="628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745232" y="4272780"/>
              <a:ext cx="37038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1115616" y="4267064"/>
              <a:ext cx="3015547" cy="57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126235" y="4267064"/>
              <a:ext cx="8058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56841" y="4473172"/>
              <a:ext cx="100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Injection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913693" y="4480233"/>
              <a:ext cx="1354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Acceleration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60797" y="4263488"/>
              <a:ext cx="1130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Extraction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061203" y="448293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Recovery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14293" y="482742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0.13 s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313047" y="482842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1.4 s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120543" y="482123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0</a:t>
              </a:r>
              <a:r>
                <a:rPr kumimoji="1" lang="en-US" altLang="ja-JP" dirty="0"/>
                <a:t>.95 s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00320" y="4229610"/>
              <a:ext cx="1467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2.48 sec cycle</a:t>
              </a: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080000" y="3758102"/>
              <a:ext cx="2520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964138" y="3862409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00B050"/>
                  </a:solidFill>
                </a:rPr>
                <a:t>Smoothing </a:t>
              </a:r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3967782" y="1635544"/>
              <a:ext cx="252000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/>
            <p:cNvSpPr txBox="1"/>
            <p:nvPr/>
          </p:nvSpPr>
          <p:spPr>
            <a:xfrm>
              <a:off x="3851920" y="1718585"/>
              <a:ext cx="896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00B050"/>
                  </a:solidFill>
                </a:rPr>
                <a:t>Smoothing 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093055" y="2257679"/>
              <a:ext cx="3544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MR total loss ~600 W </a:t>
              </a:r>
            </a:p>
            <a:p>
              <a:r>
                <a:rPr lang="en-US" altLang="ja-JP" dirty="0"/>
                <a:t>(inj. ~170 W + acc. ~420 W) W 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16200000">
              <a:off x="-1043097" y="2574886"/>
              <a:ext cx="2611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Beam Intensity with DCCT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5361860" y="750552"/>
            <a:ext cx="3739608" cy="5194017"/>
            <a:chOff x="5361860" y="750552"/>
            <a:chExt cx="3739608" cy="5194017"/>
          </a:xfrm>
        </p:grpSpPr>
        <p:pic>
          <p:nvPicPr>
            <p:cNvPr id="47" name="図 46" descr="スクリーンショット 2016-06-03 15.22.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8079" y="750552"/>
              <a:ext cx="3553389" cy="2598128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3237" y="3147240"/>
              <a:ext cx="3175816" cy="2535201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5893881" y="3647323"/>
              <a:ext cx="1632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</a:rPr>
                <a:t>Collimator area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>
              <a:off x="6018028" y="3915106"/>
              <a:ext cx="186559" cy="14653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5985577" y="3280163"/>
              <a:ext cx="2645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/>
                <a:t>Integrated BLM count</a:t>
              </a:r>
              <a:endParaRPr kumimoji="1" lang="ja-JP" altLang="en-US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181192" y="4550138"/>
              <a:ext cx="22541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Non-collimator area</a:t>
              </a:r>
            </a:p>
            <a:p>
              <a:r>
                <a:rPr lang="en-US" altLang="ja-JP" sz="1600" dirty="0">
                  <a:solidFill>
                    <a:srgbClr val="0000FF"/>
                  </a:solidFill>
                </a:rPr>
                <a:t>Monitor sensitivity</a:t>
              </a:r>
              <a:r>
                <a:rPr lang="ja-JP" altLang="en-US" sz="1600" dirty="0">
                  <a:solidFill>
                    <a:srgbClr val="0000FF"/>
                  </a:solidFill>
                </a:rPr>
                <a:t>×</a:t>
              </a:r>
              <a:r>
                <a:rPr lang="en-US" altLang="ja-JP" sz="1600" dirty="0">
                  <a:solidFill>
                    <a:srgbClr val="0000FF"/>
                  </a:solidFill>
                </a:rPr>
                <a:t>8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107007" y="4008399"/>
              <a:ext cx="154029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dirty="0"/>
                <a:t>Beam loss localized</a:t>
              </a:r>
            </a:p>
            <a:p>
              <a:r>
                <a:rPr lang="en-US" altLang="ja-JP" sz="1350" dirty="0"/>
                <a:t>in collimator area</a:t>
              </a: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946886" y="5575237"/>
              <a:ext cx="2586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Address in the whole MR</a:t>
              </a:r>
              <a:r>
                <a:rPr kumimoji="1" lang="en-US" altLang="ja-JP" dirty="0"/>
                <a:t> 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16200000">
              <a:off x="5080612" y="1859242"/>
              <a:ext cx="931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Time (s)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6317259" y="1326521"/>
              <a:ext cx="18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Time structure</a:t>
              </a:r>
            </a:p>
            <a:p>
              <a:r>
                <a:rPr kumimoji="1" lang="en-US" altLang="ja-JP" b="1" dirty="0">
                  <a:solidFill>
                    <a:schemeClr val="bg1"/>
                  </a:solidFill>
                </a:rPr>
                <a:t>BLM count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29607" y="6326369"/>
            <a:ext cx="81179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losses are well localized in collimator area and low energy time zone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83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altLang="ja-JP" sz="3200" dirty="0">
                <a:latin typeface="Times New Roman"/>
                <a:cs typeface="Times New Roman"/>
              </a:rPr>
              <a:t>MR Beam Power</a:t>
            </a:r>
            <a:r>
              <a:rPr kumimoji="1" lang="en-US" altLang="ja-JP" sz="3200" dirty="0">
                <a:latin typeface="Times New Roman"/>
                <a:cs typeface="Times New Roman"/>
              </a:rPr>
              <a:t> History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700" y="857193"/>
            <a:ext cx="8673651" cy="1099199"/>
          </a:xfrm>
        </p:spPr>
        <p:txBody>
          <a:bodyPr>
            <a:noAutofit/>
          </a:bodyPr>
          <a:lstStyle/>
          <a:p>
            <a:r>
              <a:rPr lang="en-US" altLang="ja-JP" sz="1800" dirty="0">
                <a:latin typeface="Times New Roman"/>
                <a:cs typeface="Times New Roman"/>
              </a:rPr>
              <a:t>In the operation of Jan ~ May 2016, the beam power was mostly about </a:t>
            </a:r>
            <a:r>
              <a:rPr lang="en-US" altLang="ja-JP" sz="1800" b="1" dirty="0">
                <a:latin typeface="Times New Roman"/>
                <a:cs typeface="Times New Roman"/>
              </a:rPr>
              <a:t>390 kW with 2×10</a:t>
            </a:r>
            <a:r>
              <a:rPr lang="en-US" altLang="ja-JP" sz="1800" b="1" baseline="30000" dirty="0">
                <a:latin typeface="Times New Roman"/>
                <a:cs typeface="Times New Roman"/>
              </a:rPr>
              <a:t>14</a:t>
            </a:r>
            <a:r>
              <a:rPr lang="en-US" altLang="ja-JP" sz="1800" b="1" dirty="0">
                <a:latin typeface="Times New Roman"/>
                <a:cs typeface="Times New Roman"/>
              </a:rPr>
              <a:t> protons per pulse</a:t>
            </a:r>
            <a:r>
              <a:rPr lang="en-US" altLang="ja-JP" sz="1800" dirty="0">
                <a:latin typeface="Times New Roman"/>
                <a:cs typeface="Times New Roman"/>
              </a:rPr>
              <a:t>. With the same protons per pulse, the designed beam power </a:t>
            </a:r>
            <a:r>
              <a:rPr lang="en-US" altLang="ja-JP" sz="1800" b="1" dirty="0">
                <a:latin typeface="Times New Roman"/>
                <a:cs typeface="Times New Roman"/>
              </a:rPr>
              <a:t>750 kW </a:t>
            </a:r>
            <a:r>
              <a:rPr lang="en-US" altLang="ja-JP" sz="1800" dirty="0">
                <a:latin typeface="Times New Roman"/>
                <a:cs typeface="Times New Roman"/>
              </a:rPr>
              <a:t>can be achieved after the faster cycling from </a:t>
            </a:r>
            <a:r>
              <a:rPr lang="en-US" altLang="ja-JP" sz="1800" b="1" dirty="0">
                <a:latin typeface="Times New Roman"/>
                <a:cs typeface="Times New Roman"/>
              </a:rPr>
              <a:t>2.48 s to 1.3 s</a:t>
            </a:r>
            <a:r>
              <a:rPr lang="en-US" altLang="ja-JP" sz="1800" dirty="0">
                <a:latin typeface="Times New Roman"/>
                <a:cs typeface="Times New Roman"/>
              </a:rPr>
              <a:t>.</a:t>
            </a:r>
          </a:p>
          <a:p>
            <a:r>
              <a:rPr lang="en-US" altLang="ja-JP" sz="1800" dirty="0">
                <a:latin typeface="Times New Roman"/>
                <a:cs typeface="Times New Roman"/>
              </a:rPr>
              <a:t>The user operation of  </a:t>
            </a:r>
            <a:r>
              <a:rPr lang="en-US" altLang="ja-JP" sz="1800" b="1" dirty="0">
                <a:latin typeface="Times New Roman"/>
                <a:cs typeface="Times New Roman"/>
              </a:rPr>
              <a:t>415~425 kW </a:t>
            </a:r>
            <a:r>
              <a:rPr lang="en-US" altLang="ja-JP" sz="1800" dirty="0">
                <a:latin typeface="Times New Roman"/>
                <a:cs typeface="Times New Roman"/>
              </a:rPr>
              <a:t>was successful in May 2016.</a:t>
            </a:r>
          </a:p>
        </p:txBody>
      </p:sp>
      <p:pic>
        <p:nvPicPr>
          <p:cNvPr id="4" name="図 3" descr="スクリーンショット 2016-06-28 14.3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81" y="2139376"/>
            <a:ext cx="8519453" cy="432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67560" y="3402420"/>
            <a:ext cx="3561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Times New Roman"/>
                <a:cs typeface="Times New Roman"/>
              </a:rPr>
              <a:t>The first beam in MR: </a:t>
            </a:r>
          </a:p>
          <a:p>
            <a:r>
              <a:rPr lang="en-US" altLang="ja-JP" sz="1400" dirty="0">
                <a:latin typeface="Times New Roman"/>
                <a:cs typeface="Times New Roman"/>
              </a:rPr>
              <a:t>May 2008: Injection;  </a:t>
            </a:r>
          </a:p>
          <a:p>
            <a:r>
              <a:rPr lang="en-US" altLang="ja-JP" sz="1400" dirty="0">
                <a:latin typeface="Times New Roman"/>
                <a:cs typeface="Times New Roman"/>
              </a:rPr>
              <a:t>Dec. 2008: acceleration and extraction</a:t>
            </a:r>
          </a:p>
        </p:txBody>
      </p:sp>
      <p:sp>
        <p:nvSpPr>
          <p:cNvPr id="6" name="テキスト プレースホルダ 8"/>
          <p:cNvSpPr txBox="1">
            <a:spLocks/>
          </p:cNvSpPr>
          <p:nvPr/>
        </p:nvSpPr>
        <p:spPr bwMode="auto">
          <a:xfrm>
            <a:off x="5742886" y="2067555"/>
            <a:ext cx="3135302" cy="72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The max. delivered beam power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 ~ 425 kW (2.2x10</a:t>
            </a:r>
            <a:r>
              <a:rPr lang="en-US" altLang="ja-JP" sz="16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14</a:t>
            </a: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 </a:t>
            </a:r>
            <a:r>
              <a:rPr lang="en-US" altLang="ja-JP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ppp</a:t>
            </a:r>
            <a:r>
              <a:rPr lang="en-US" altLang="ja-JP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98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023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50000"/>
                  </a:schemeClr>
                </a:solidFill>
              </a:rPr>
              <a:t>Outline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85693"/>
            <a:ext cx="7886700" cy="5036729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J-PARC MR and FX operation</a:t>
            </a:r>
          </a:p>
          <a:p>
            <a:endParaRPr lang="en-US" altLang="ja-JP" dirty="0"/>
          </a:p>
          <a:p>
            <a:r>
              <a:rPr lang="en-US" altLang="ja-JP" dirty="0"/>
              <a:t>Recent tunings</a:t>
            </a:r>
          </a:p>
          <a:p>
            <a:pPr lvl="1"/>
            <a:r>
              <a:rPr lang="en-US" altLang="ja-JP" dirty="0"/>
              <a:t>Beam loss sources</a:t>
            </a:r>
          </a:p>
          <a:p>
            <a:pPr lvl="1"/>
            <a:r>
              <a:rPr lang="en-US" altLang="ja-JP" dirty="0"/>
              <a:t>instability: chromaticity correction and transverse feedback</a:t>
            </a:r>
          </a:p>
          <a:p>
            <a:pPr lvl="1"/>
            <a:r>
              <a:rPr lang="en-US" altLang="ja-JP" dirty="0"/>
              <a:t>optics correction during acceleration</a:t>
            </a:r>
          </a:p>
          <a:p>
            <a:pPr lvl="1"/>
            <a:r>
              <a:rPr lang="en-US" altLang="ja-JP" dirty="0"/>
              <a:t>resonance corrections</a:t>
            </a:r>
          </a:p>
          <a:p>
            <a:pPr lvl="1"/>
            <a:r>
              <a:rPr lang="en-US" altLang="ja-JP" dirty="0"/>
              <a:t>2nd harmonic </a:t>
            </a:r>
            <a:r>
              <a:rPr lang="en-US" altLang="ja-JP" dirty="0" err="1"/>
              <a:t>rf</a:t>
            </a:r>
            <a:r>
              <a:rPr lang="en-US" altLang="ja-JP" dirty="0"/>
              <a:t>: larger bf, less </a:t>
            </a:r>
            <a:r>
              <a:rPr lang="en-US" altLang="ja-JP" dirty="0" err="1"/>
              <a:t>sc</a:t>
            </a:r>
            <a:r>
              <a:rPr lang="en-US" altLang="ja-JP" dirty="0"/>
              <a:t> effect</a:t>
            </a:r>
          </a:p>
          <a:p>
            <a:pPr lvl="1"/>
            <a:r>
              <a:rPr lang="en-US" altLang="ja-JP" dirty="0"/>
              <a:t>New operation point explore</a:t>
            </a:r>
          </a:p>
          <a:p>
            <a:pPr lvl="1"/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Midterm plan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High repetition scenario</a:t>
            </a:r>
          </a:p>
          <a:p>
            <a:pPr lvl="1"/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For &gt; 1MW</a:t>
            </a:r>
          </a:p>
          <a:p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3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4114</Words>
  <Application>Microsoft Office PowerPoint</Application>
  <PresentationFormat>画面に合わせる (4:3)</PresentationFormat>
  <Paragraphs>872</Paragraphs>
  <Slides>46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68" baseType="lpstr">
      <vt:lpstr>ＤＦＰ隷書体</vt:lpstr>
      <vt:lpstr>Gill Sans MT</vt:lpstr>
      <vt:lpstr>HG創英角ﾎﾟｯﾌﾟ体</vt:lpstr>
      <vt:lpstr>ＭＳ Ｐゴシック</vt:lpstr>
      <vt:lpstr>ＭＳ Ｐ明朝</vt:lpstr>
      <vt:lpstr>ＭＳ 明朝</vt:lpstr>
      <vt:lpstr>Osaka</vt:lpstr>
      <vt:lpstr>ヒラギノ角ゴ ProN W3</vt:lpstr>
      <vt:lpstr>平成角ゴシック</vt:lpstr>
      <vt:lpstr>游ゴシック</vt:lpstr>
      <vt:lpstr>游ゴシック Light</vt:lpstr>
      <vt:lpstr>Arial</vt:lpstr>
      <vt:lpstr>Book Antiqua</vt:lpstr>
      <vt:lpstr>Calibri</vt:lpstr>
      <vt:lpstr>Helvetica</vt:lpstr>
      <vt:lpstr>Symbol</vt:lpstr>
      <vt:lpstr>Times</vt:lpstr>
      <vt:lpstr>Times New Roman</vt:lpstr>
      <vt:lpstr>Wingdings</vt:lpstr>
      <vt:lpstr>Wingdings 3</vt:lpstr>
      <vt:lpstr>Office テーマ</vt:lpstr>
      <vt:lpstr>数式</vt:lpstr>
      <vt:lpstr>High power beam operation at J-PARC:  status and future</vt:lpstr>
      <vt:lpstr>Outline</vt:lpstr>
      <vt:lpstr>PowerPoint プレゼンテーション</vt:lpstr>
      <vt:lpstr>Main parameters of MR</vt:lpstr>
      <vt:lpstr>Main parameters of MR</vt:lpstr>
      <vt:lpstr>Typical Operation Status for Fast Extraction</vt:lpstr>
      <vt:lpstr>Typical Operation Status for Fast Extraction</vt:lpstr>
      <vt:lpstr>MR Beam Power History</vt:lpstr>
      <vt:lpstr>Outline</vt:lpstr>
      <vt:lpstr>Beam loss sources and Tuning Items for Fast Extraction</vt:lpstr>
      <vt:lpstr>Beam loss sources and Tuning Items for Fast Extraction</vt:lpstr>
      <vt:lpstr>Resonance lines and Estimated Tune Spread 380 kW</vt:lpstr>
      <vt:lpstr>Longitudinal Profiles with High Intensity Beam of 500 kW equivalent</vt:lpstr>
      <vt:lpstr>RF Pattern</vt:lpstr>
      <vt:lpstr>Chromaticity Pattern for Instability Suppression</vt:lpstr>
      <vt:lpstr>Bunch by Bunch and Intra-bunch Feedback</vt:lpstr>
      <vt:lpstr>FX Septum Leak Field</vt:lpstr>
      <vt:lpstr>3rd Order Resonance Corrections  with Trim Coils of Sextupole Magnets</vt:lpstr>
      <vt:lpstr>Operation with the Betatron Tune  of (21.35, 21.43)</vt:lpstr>
      <vt:lpstr>Optimization for (21.x, 21.x)</vt:lpstr>
      <vt:lpstr>440 kW Trial with (21.35, 21.43)</vt:lpstr>
      <vt:lpstr>30GeV acceleration in (21.24, 21.31)</vt:lpstr>
      <vt:lpstr>Recent keys of FX tunings</vt:lpstr>
      <vt:lpstr>Recent keys of FX tunings</vt:lpstr>
      <vt:lpstr>Outline</vt:lpstr>
      <vt:lpstr>Mid-term plan of MR FX operation</vt:lpstr>
      <vt:lpstr>Mid-term plan of MR FX operation</vt:lpstr>
      <vt:lpstr>Summary</vt:lpstr>
      <vt:lpstr>References</vt:lpstr>
      <vt:lpstr>Recent keys of FX tunings</vt:lpstr>
      <vt:lpstr>Recent keys of FX tunings</vt:lpstr>
      <vt:lpstr>History of MR beam power</vt:lpstr>
      <vt:lpstr>History of MR beam power</vt:lpstr>
      <vt:lpstr>History of MR beam power</vt:lpstr>
      <vt:lpstr>History of MR beam power</vt:lpstr>
      <vt:lpstr>History of MR beam power</vt:lpstr>
      <vt:lpstr>History of MR beam power</vt:lpstr>
      <vt:lpstr>RCS調整による入射ビーム分布の改善</vt:lpstr>
      <vt:lpstr>入射キッカー波形</vt:lpstr>
      <vt:lpstr>Linear Coupling Resonance Correction with Skew Quadrupole Magnets</vt:lpstr>
      <vt:lpstr>3rd Order Resonance Corrections  with Trim Coils of Sextupole Magnets</vt:lpstr>
      <vt:lpstr>Correction of the 3rd Order Resonances of  both νx+2νy = 64 and 3νx = 67 </vt:lpstr>
      <vt:lpstr>Correction of the 3rd Order Resonances of  both νx+2νy = 64 and 3νx = 67 (or 64)</vt:lpstr>
      <vt:lpstr>Mid-term plan of MR</vt:lpstr>
      <vt:lpstr>Faster Cycling 2.48 s → 1.3 s or Faster</vt:lpstr>
      <vt:lpstr>RF Cavities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beam operation at J-PARC: status and future</dc:title>
  <dc:creator>佐藤洋一</dc:creator>
  <cp:lastModifiedBy>佐藤洋一</cp:lastModifiedBy>
  <cp:revision>105</cp:revision>
  <dcterms:created xsi:type="dcterms:W3CDTF">2016-08-18T08:25:29Z</dcterms:created>
  <dcterms:modified xsi:type="dcterms:W3CDTF">2016-08-23T03:25:03Z</dcterms:modified>
</cp:coreProperties>
</file>