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mpg" ContentType="video/mpeg"/>
  <Default Extension="jpg" ContentType="image/jpeg"/>
  <Default Extension="emf" ContentType="image/x-emf"/>
  <Default Extension="tmp" ContentType="image/png"/>
  <Default Extension="vml" ContentType="application/vnd.openxmlformats-officedocument.vmlDrawing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61" r:id="rId4"/>
    <p:sldId id="264" r:id="rId5"/>
    <p:sldId id="265" r:id="rId6"/>
    <p:sldId id="266" r:id="rId7"/>
    <p:sldId id="267" r:id="rId8"/>
    <p:sldId id="268" r:id="rId9"/>
    <p:sldId id="269" r:id="rId10"/>
    <p:sldId id="295" r:id="rId11"/>
    <p:sldId id="296" r:id="rId12"/>
    <p:sldId id="284" r:id="rId13"/>
    <p:sldId id="299" r:id="rId14"/>
    <p:sldId id="285" r:id="rId15"/>
    <p:sldId id="259" r:id="rId16"/>
    <p:sldId id="290" r:id="rId17"/>
    <p:sldId id="292" r:id="rId18"/>
    <p:sldId id="293" r:id="rId19"/>
    <p:sldId id="298" r:id="rId20"/>
    <p:sldId id="288" r:id="rId21"/>
    <p:sldId id="302" r:id="rId22"/>
    <p:sldId id="270" r:id="rId23"/>
    <p:sldId id="274" r:id="rId24"/>
    <p:sldId id="279" r:id="rId25"/>
    <p:sldId id="306" r:id="rId26"/>
    <p:sldId id="280" r:id="rId27"/>
    <p:sldId id="273" r:id="rId28"/>
    <p:sldId id="277" r:id="rId29"/>
    <p:sldId id="278" r:id="rId30"/>
    <p:sldId id="303" r:id="rId31"/>
    <p:sldId id="271" r:id="rId32"/>
    <p:sldId id="286" r:id="rId33"/>
    <p:sldId id="287" r:id="rId34"/>
    <p:sldId id="304" r:id="rId35"/>
    <p:sldId id="258" r:id="rId36"/>
    <p:sldId id="315" r:id="rId37"/>
    <p:sldId id="308" r:id="rId38"/>
    <p:sldId id="305" r:id="rId39"/>
    <p:sldId id="312" r:id="rId40"/>
    <p:sldId id="311" r:id="rId41"/>
    <p:sldId id="313" r:id="rId42"/>
    <p:sldId id="309" r:id="rId43"/>
    <p:sldId id="310" r:id="rId44"/>
    <p:sldId id="314" r:id="rId45"/>
    <p:sldId id="31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7600"/>
    <a:srgbClr val="AB7942"/>
    <a:srgbClr val="A8D7FF"/>
    <a:srgbClr val="FB7300"/>
    <a:srgbClr val="5C0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1"/>
    <p:restoredTop sz="95126"/>
  </p:normalViewPr>
  <p:slideViewPr>
    <p:cSldViewPr>
      <p:cViewPr varScale="1">
        <p:scale>
          <a:sx n="107" d="100"/>
          <a:sy n="107" d="100"/>
        </p:scale>
        <p:origin x="184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slide footer_maroon_74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613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slide header_maroon_742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52999" y="152400"/>
            <a:ext cx="1903413" cy="30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18B65-4CBA-DB46-9D73-AD0C58E7BE22}" type="datetime1">
              <a:rPr lang="en-US" smtClean="0"/>
              <a:pPr/>
              <a:t>8/24/16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62000" y="8610601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24599" y="8685213"/>
            <a:ext cx="53181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6397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69693-4B73-3F4B-BE08-27CE2957F7EB}" type="datetime1">
              <a:rPr lang="en-US" smtClean="0"/>
              <a:pPr/>
              <a:t>8/24/16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4392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15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71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8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69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30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5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35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49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76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title header_maroon_742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title footer_maroon_7421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E126D5-D1A5-FF44-8195-6722A96D2680}" type="datetime1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6BB3E9-843F-724B-891C-CF8AE758B029}" type="datetime1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7EF812-5776-074A-848C-A952D67B6C00}" type="datetime1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32E7C3-6099-F14A-8D92-244EA8AB27A1}" type="datetime1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484A67-4837-774A-920A-B24BD89948AE}" type="datetime1">
              <a:rPr lang="en-US" smtClean="0"/>
              <a:t>8/24/16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9F2954-9A02-034D-A3FF-E4FD9A9211C2}" type="datetime1">
              <a:rPr lang="en-US" smtClean="0"/>
              <a:t>8/24/16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168525-F21C-3F43-B029-A613FFDC2569}" type="datetime1">
              <a:rPr lang="en-US" smtClean="0"/>
              <a:t>8/24/16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BD2602-74FB-B442-98F1-DBAF1568BCD4}" type="datetime1">
              <a:rPr lang="en-US" smtClean="0"/>
              <a:t>8/24/16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5D7304-04CF-4542-964B-0B3ACC86D017}" type="datetime1">
              <a:rPr lang="en-US" smtClean="0"/>
              <a:t>8/24/16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40EEE1-1FB5-4643-8476-FDB39D67A3BD}" type="datetime1">
              <a:rPr lang="en-US" smtClean="0"/>
              <a:t>8/24/16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slide footer_maroon_7421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23943190-44A0-104C-A1D5-AA0A17C8202B}" type="datetime1">
              <a:rPr lang="en-US" smtClean="0"/>
              <a:t>8/24/16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Peter Winter, Review of experimental status on precision muon physics and EDMs, NuFact2016, August 25, 2016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4" descr="slide header_maroon_7421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5C042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mp"/><Relationship Id="rId3" Type="http://schemas.openxmlformats.org/officeDocument/2006/relationships/image" Target="../media/image57.tm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0.png"/><Relationship Id="rId5" Type="http://schemas.openxmlformats.org/officeDocument/2006/relationships/image" Target="../media/image61.jp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3.emf"/><Relationship Id="rId5" Type="http://schemas.openxmlformats.org/officeDocument/2006/relationships/image" Target="../media/image74.tmp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Review of experimental status on precision muon physics and EDMs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Peter Winter</a:t>
            </a:r>
          </a:p>
          <a:p>
            <a:r>
              <a:rPr lang="en-US" dirty="0" smtClean="0"/>
              <a:t>Argonne National Laboratory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971800"/>
            <a:ext cx="4724400" cy="2844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Electroweak Theory needs 3 input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8" name="Text Box 2052"/>
          <p:cNvSpPr txBox="1">
            <a:spLocks noChangeArrowheads="1"/>
          </p:cNvSpPr>
          <p:nvPr/>
        </p:nvSpPr>
        <p:spPr bwMode="auto">
          <a:xfrm>
            <a:off x="134540" y="762000"/>
            <a:ext cx="6450035" cy="397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de-DE" sz="2800" dirty="0" smtClean="0"/>
              <a:t>Fine </a:t>
            </a:r>
            <a:r>
              <a:rPr lang="de-DE" sz="2800" dirty="0" err="1"/>
              <a:t>structure</a:t>
            </a:r>
            <a:r>
              <a:rPr lang="de-DE" sz="2800" dirty="0"/>
              <a:t> </a:t>
            </a:r>
            <a:r>
              <a:rPr lang="de-DE" sz="2800" dirty="0" err="1"/>
              <a:t>constant</a:t>
            </a:r>
            <a:r>
              <a:rPr lang="de-DE" sz="2800" dirty="0"/>
              <a:t> </a:t>
            </a:r>
            <a:r>
              <a:rPr lang="de-DE" sz="2800" b="1" dirty="0">
                <a:latin typeface="Symbol" charset="2"/>
                <a:cs typeface="Symbol" charset="2"/>
              </a:rPr>
              <a:t>a</a:t>
            </a:r>
            <a:r>
              <a:rPr lang="de-DE" sz="2800" b="1" dirty="0">
                <a:cs typeface="Symbol" charset="2"/>
              </a:rPr>
              <a:t> </a:t>
            </a:r>
            <a:r>
              <a:rPr lang="de-DE" sz="2800" dirty="0">
                <a:cs typeface="Symbol" charset="2"/>
              </a:rPr>
              <a:t> </a:t>
            </a:r>
            <a:r>
              <a:rPr lang="de-DE" sz="2800" dirty="0" smtClean="0">
                <a:cs typeface="Symbol" charset="2"/>
              </a:rPr>
              <a:t>(0.</a:t>
            </a:r>
            <a:r>
              <a:rPr lang="de-DE" sz="2800" dirty="0" smtClean="0"/>
              <a:t>37 ppb)</a:t>
            </a:r>
            <a:br>
              <a:rPr lang="de-DE" sz="2800" dirty="0" smtClean="0"/>
            </a:br>
            <a:r>
              <a:rPr lang="en-US" sz="2000" dirty="0">
                <a:sym typeface="Symbol"/>
              </a:rPr>
              <a:t>Ultra precise penning </a:t>
            </a:r>
            <a:r>
              <a:rPr lang="en-US" sz="2000" dirty="0" smtClean="0">
                <a:sym typeface="Symbol"/>
              </a:rPr>
              <a:t>trap</a:t>
            </a:r>
            <a:r>
              <a:rPr lang="en-US" sz="2000" dirty="0" smtClean="0">
                <a:solidFill>
                  <a:srgbClr val="00B050"/>
                </a:solidFill>
                <a:sym typeface="Symbol"/>
              </a:rPr>
              <a:t/>
            </a:r>
            <a:br>
              <a:rPr lang="en-US" sz="2000" dirty="0" smtClean="0">
                <a:solidFill>
                  <a:srgbClr val="00B050"/>
                </a:solidFill>
                <a:sym typeface="Symbol"/>
              </a:rPr>
            </a:br>
            <a:r>
              <a:rPr lang="en-US" sz="2000" dirty="0" smtClean="0">
                <a:solidFill>
                  <a:srgbClr val="00B050"/>
                </a:solidFill>
                <a:sym typeface="Symbol"/>
              </a:rPr>
              <a:t/>
            </a:r>
            <a:br>
              <a:rPr lang="en-US" sz="2000" dirty="0" smtClean="0">
                <a:solidFill>
                  <a:srgbClr val="00B050"/>
                </a:solidFill>
                <a:sym typeface="Symbol"/>
              </a:rPr>
            </a:br>
            <a:endParaRPr lang="de-DE" sz="2000" dirty="0">
              <a:solidFill>
                <a:srgbClr val="00B050"/>
              </a:solidFill>
              <a:sym typeface="Symbol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de-DE" sz="2800" dirty="0" smtClean="0"/>
              <a:t>Neutral </a:t>
            </a:r>
            <a:r>
              <a:rPr lang="de-DE" sz="2800" dirty="0" err="1"/>
              <a:t>weak</a:t>
            </a:r>
            <a:r>
              <a:rPr lang="de-DE" sz="2800" dirty="0"/>
              <a:t> </a:t>
            </a:r>
            <a:r>
              <a:rPr lang="de-DE" sz="2800" dirty="0" err="1"/>
              <a:t>boson</a:t>
            </a:r>
            <a:r>
              <a:rPr lang="de-DE" sz="2800" dirty="0"/>
              <a:t> </a:t>
            </a:r>
            <a:r>
              <a:rPr lang="de-DE" sz="2800" dirty="0" err="1"/>
              <a:t>mass</a:t>
            </a:r>
            <a:r>
              <a:rPr lang="de-DE" sz="2800" dirty="0"/>
              <a:t> </a:t>
            </a:r>
            <a:r>
              <a:rPr lang="de-DE" sz="2800" b="1" dirty="0"/>
              <a:t>M</a:t>
            </a:r>
            <a:r>
              <a:rPr lang="de-DE" sz="2800" b="1" baseline="-25000" dirty="0"/>
              <a:t>Z</a:t>
            </a:r>
            <a:r>
              <a:rPr lang="de-DE" sz="2800" dirty="0"/>
              <a:t>  (23 ppm</a:t>
            </a:r>
            <a:r>
              <a:rPr lang="de-DE" sz="2800" dirty="0" smtClean="0"/>
              <a:t>)</a:t>
            </a:r>
            <a:br>
              <a:rPr lang="de-DE" sz="2800" dirty="0" smtClean="0"/>
            </a:br>
            <a:r>
              <a:rPr lang="en-US" sz="2000" dirty="0">
                <a:sym typeface="Symbol"/>
              </a:rPr>
              <a:t>LEP </a:t>
            </a:r>
            <a:r>
              <a:rPr lang="en-US" sz="2000" dirty="0" smtClean="0">
                <a:sym typeface="Symbol"/>
              </a:rPr>
              <a:t>experiments</a:t>
            </a:r>
            <a:br>
              <a:rPr lang="en-US" sz="2000" dirty="0" smtClean="0">
                <a:sym typeface="Symbol"/>
              </a:rPr>
            </a:br>
            <a:r>
              <a:rPr lang="en-US" sz="2000" dirty="0" smtClean="0">
                <a:sym typeface="Symbol"/>
              </a:rPr>
              <a:t/>
            </a:r>
            <a:br>
              <a:rPr lang="en-US" sz="2000" dirty="0" smtClean="0">
                <a:sym typeface="Symbol"/>
              </a:rPr>
            </a:br>
            <a:endParaRPr lang="de-DE" sz="2000" dirty="0">
              <a:sym typeface="Symbol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de-DE" sz="2800" dirty="0" smtClean="0"/>
              <a:t>Fermi </a:t>
            </a:r>
            <a:r>
              <a:rPr lang="de-DE" sz="2800" dirty="0" err="1"/>
              <a:t>constant</a:t>
            </a:r>
            <a:r>
              <a:rPr lang="de-DE" sz="2800" dirty="0"/>
              <a:t> </a:t>
            </a:r>
            <a:r>
              <a:rPr lang="de-DE" sz="2800" b="1" dirty="0">
                <a:solidFill>
                  <a:srgbClr val="0000FF"/>
                </a:solidFill>
              </a:rPr>
              <a:t>G</a:t>
            </a:r>
            <a:r>
              <a:rPr lang="de-DE" sz="2800" b="1" baseline="-25000" dirty="0">
                <a:solidFill>
                  <a:srgbClr val="0000FF"/>
                </a:solidFill>
              </a:rPr>
              <a:t>F</a:t>
            </a:r>
            <a:r>
              <a:rPr lang="de-DE" sz="2800" b="1" baseline="-25000" dirty="0"/>
              <a:t> </a:t>
            </a:r>
            <a:r>
              <a:rPr lang="de-DE" sz="2800" dirty="0"/>
              <a:t> (9 ppm</a:t>
            </a:r>
            <a:r>
              <a:rPr lang="de-DE" sz="2800" dirty="0" smtClean="0"/>
              <a:t>)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en-US" sz="2000" dirty="0" smtClean="0">
                <a:sym typeface="Symbol"/>
              </a:rPr>
              <a:t>From muon lifetime measurement</a:t>
            </a:r>
            <a:br>
              <a:rPr lang="en-US" sz="2000" dirty="0" smtClean="0">
                <a:sym typeface="Symbol"/>
              </a:rPr>
            </a:br>
            <a:endParaRPr lang="de-DE" sz="28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79480" y="4336701"/>
                <a:ext cx="4422108" cy="1001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𝛿</m:t>
                              </m:r>
                              <m:r>
                                <a:rPr lang="en-US" sz="2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bg-BG" sz="2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s-IS" sz="20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bg-BG" sz="2000" b="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bg-BG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𝛿𝜏</m:t>
                                      </m:r>
                                    </m:num>
                                    <m:den>
                                      <m:r>
                                        <a:rPr lang="bg-BG" sz="20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𝜏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s-IS" sz="20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5</m:t>
                                  </m:r>
                                  <m:f>
                                    <m:fPr>
                                      <m:ctrlPr>
                                        <a:rPr lang="bg-BG" sz="20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bg-BG" sz="2000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𝛿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s-IS" sz="20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bg-BG" sz="20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bg-BG" sz="20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𝛿</m:t>
                                      </m:r>
                                      <m:r>
                                        <a:rPr lang="bg-BG" sz="20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∆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𝑞</m:t>
                                      </m:r>
                                    </m:num>
                                    <m:den>
                                      <m:r>
                                        <a:rPr lang="bg-BG" sz="20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∆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𝑞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480" y="4336701"/>
                <a:ext cx="4422108" cy="10016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193026" y="3509368"/>
            <a:ext cx="27900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7600"/>
                </a:solidFill>
                <a:sym typeface="Symbol"/>
              </a:rPr>
              <a:t>Giovanetti</a:t>
            </a:r>
            <a:r>
              <a:rPr lang="en-US" sz="1400" dirty="0">
                <a:solidFill>
                  <a:srgbClr val="007600"/>
                </a:solidFill>
                <a:sym typeface="Symbol"/>
              </a:rPr>
              <a:t> et al., PRD29, 343 (1984)</a:t>
            </a:r>
            <a:r>
              <a:rPr lang="de-DE" sz="1400" dirty="0">
                <a:solidFill>
                  <a:srgbClr val="007600"/>
                </a:solidFill>
                <a:sym typeface="Symbol"/>
              </a:rPr>
              <a:t/>
            </a:r>
            <a:br>
              <a:rPr lang="de-DE" sz="1400" dirty="0">
                <a:solidFill>
                  <a:srgbClr val="007600"/>
                </a:solidFill>
                <a:sym typeface="Symbol"/>
              </a:rPr>
            </a:br>
            <a:r>
              <a:rPr lang="de-DE" sz="1400" dirty="0">
                <a:solidFill>
                  <a:srgbClr val="007600"/>
                </a:solidFill>
                <a:sym typeface="Symbol"/>
              </a:rPr>
              <a:t>Bardin et al., PL B137, 135 (1984)</a:t>
            </a:r>
            <a:br>
              <a:rPr lang="de-DE" sz="1400" dirty="0">
                <a:solidFill>
                  <a:srgbClr val="007600"/>
                </a:solidFill>
                <a:sym typeface="Symbol"/>
              </a:rPr>
            </a:br>
            <a:r>
              <a:rPr lang="de-DE" sz="1400" dirty="0">
                <a:solidFill>
                  <a:srgbClr val="007600"/>
                </a:solidFill>
                <a:sym typeface="Symbol"/>
              </a:rPr>
              <a:t>Balandin et al., JETP 40, 811 (1975)</a:t>
            </a:r>
            <a:endParaRPr lang="en-US" sz="1400" dirty="0">
              <a:solidFill>
                <a:srgbClr val="007600"/>
              </a:solidFill>
              <a:sym typeface="Symbo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01588" y="883557"/>
            <a:ext cx="2954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600"/>
                </a:solidFill>
                <a:sym typeface="Symbol"/>
              </a:rPr>
              <a:t>Hanneke et al. PRL 100 (2008) 120801</a:t>
            </a:r>
            <a:endParaRPr lang="en-US" sz="1400" dirty="0">
              <a:solidFill>
                <a:srgbClr val="007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07913" y="5443611"/>
            <a:ext cx="3136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0.14ppm (radiative corrections)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07031" y="5734761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0.09 ppm muon mass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4485284" y="5211753"/>
            <a:ext cx="0" cy="523008"/>
          </a:xfrm>
          <a:prstGeom prst="straightConnector1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720617" y="5929237"/>
            <a:ext cx="226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18 ppm muon lifetime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3342284" y="5244814"/>
            <a:ext cx="0" cy="68442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5572910" y="5244814"/>
            <a:ext cx="0" cy="228443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1447800" y="5050339"/>
            <a:ext cx="381000" cy="194475"/>
          </a:xfrm>
          <a:prstGeom prst="straightConnector1">
            <a:avLst/>
          </a:prstGeom>
          <a:noFill/>
          <a:ln w="28575" cap="flat" cmpd="sng" algn="ctr">
            <a:solidFill>
              <a:srgbClr val="0432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816687" y="5177729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9 ppm</a:t>
            </a:r>
            <a:endParaRPr lang="en-US" dirty="0">
              <a:solidFill>
                <a:srgbClr val="0432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3304" y="5181600"/>
            <a:ext cx="3136179" cy="1112287"/>
            <a:chOff x="763304" y="5105400"/>
            <a:chExt cx="3136179" cy="1112287"/>
          </a:xfrm>
        </p:grpSpPr>
        <p:sp>
          <p:nvSpPr>
            <p:cNvPr id="22" name="TextBox 21"/>
            <p:cNvSpPr txBox="1"/>
            <p:nvPr/>
          </p:nvSpPr>
          <p:spPr>
            <a:xfrm>
              <a:off x="1720617" y="5848355"/>
              <a:ext cx="2178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 ppm (MuLan, FAST)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63304" y="5105400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432FF"/>
                  </a:solidFill>
                </a:rPr>
                <a:t>0.5 ppm</a:t>
              </a:r>
              <a:endParaRPr lang="en-US" dirty="0">
                <a:solidFill>
                  <a:srgbClr val="0432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86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MuLan concept in one slide...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4" descr="http://www.pa.uky.edu/~tishenko/eLog/eLogs/MuLan/Presentations/001649/attachments/MuLanBall_v2b_art_hi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16736">
            <a:off x="3886307" y="2492163"/>
            <a:ext cx="5339493" cy="4007477"/>
          </a:xfrm>
          <a:prstGeom prst="rect">
            <a:avLst/>
          </a:prstGeom>
          <a:noFill/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813766" y="46016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6794716" y="46143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6813766" y="460795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801066" y="46016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6820116" y="455715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6775666" y="45889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6794716" y="46270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6820116" y="463335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6820116" y="455715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6775666" y="4576207"/>
            <a:ext cx="95250" cy="10001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2792412" y="605146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2913062" y="597209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2921000" y="594192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2897187" y="591811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2830512" y="582286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2754312" y="588477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2859087" y="590541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2860675" y="593557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823913" y="1063625"/>
            <a:ext cx="0" cy="22987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23913" y="3362325"/>
            <a:ext cx="3286125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V="1">
            <a:off x="1611313" y="923925"/>
            <a:ext cx="0" cy="2438400"/>
          </a:xfrm>
          <a:prstGeom prst="line">
            <a:avLst/>
          </a:prstGeom>
          <a:noFill/>
          <a:ln w="3810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V="1">
            <a:off x="906463" y="2787650"/>
            <a:ext cx="42862" cy="5540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Freeform 27"/>
          <p:cNvSpPr>
            <a:spLocks/>
          </p:cNvSpPr>
          <p:nvPr/>
        </p:nvSpPr>
        <p:spPr bwMode="auto">
          <a:xfrm>
            <a:off x="947738" y="2366963"/>
            <a:ext cx="42862" cy="425450"/>
          </a:xfrm>
          <a:custGeom>
            <a:avLst/>
            <a:gdLst/>
            <a:ahLst/>
            <a:cxnLst>
              <a:cxn ang="0">
                <a:pos x="1" y="152"/>
              </a:cxn>
              <a:cxn ang="0">
                <a:pos x="3" y="132"/>
              </a:cxn>
              <a:cxn ang="0">
                <a:pos x="17" y="0"/>
              </a:cxn>
            </a:cxnLst>
            <a:rect l="0" t="0" r="r" b="b"/>
            <a:pathLst>
              <a:path w="17" h="157">
                <a:moveTo>
                  <a:pt x="1" y="152"/>
                </a:moveTo>
                <a:cubicBezTo>
                  <a:pt x="0" y="154"/>
                  <a:pt x="0" y="157"/>
                  <a:pt x="3" y="132"/>
                </a:cubicBezTo>
                <a:cubicBezTo>
                  <a:pt x="6" y="107"/>
                  <a:pt x="14" y="22"/>
                  <a:pt x="17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Freeform 28"/>
          <p:cNvSpPr>
            <a:spLocks/>
          </p:cNvSpPr>
          <p:nvPr/>
        </p:nvSpPr>
        <p:spPr bwMode="auto">
          <a:xfrm>
            <a:off x="992188" y="2193925"/>
            <a:ext cx="28575" cy="184150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10" y="50"/>
              </a:cxn>
              <a:cxn ang="0">
                <a:pos x="18" y="0"/>
              </a:cxn>
            </a:cxnLst>
            <a:rect l="0" t="0" r="r" b="b"/>
            <a:pathLst>
              <a:path w="18" h="116">
                <a:moveTo>
                  <a:pt x="0" y="116"/>
                </a:moveTo>
                <a:cubicBezTo>
                  <a:pt x="3" y="92"/>
                  <a:pt x="7" y="69"/>
                  <a:pt x="10" y="50"/>
                </a:cubicBezTo>
                <a:cubicBezTo>
                  <a:pt x="13" y="31"/>
                  <a:pt x="15" y="15"/>
                  <a:pt x="18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Freeform 29"/>
          <p:cNvSpPr>
            <a:spLocks/>
          </p:cNvSpPr>
          <p:nvPr/>
        </p:nvSpPr>
        <p:spPr bwMode="auto">
          <a:xfrm>
            <a:off x="1020763" y="1965325"/>
            <a:ext cx="63500" cy="234950"/>
          </a:xfrm>
          <a:custGeom>
            <a:avLst/>
            <a:gdLst/>
            <a:ahLst/>
            <a:cxnLst>
              <a:cxn ang="0">
                <a:pos x="0" y="148"/>
              </a:cxn>
              <a:cxn ang="0">
                <a:pos x="14" y="76"/>
              </a:cxn>
              <a:cxn ang="0">
                <a:pos x="40" y="0"/>
              </a:cxn>
            </a:cxnLst>
            <a:rect l="0" t="0" r="r" b="b"/>
            <a:pathLst>
              <a:path w="40" h="148">
                <a:moveTo>
                  <a:pt x="0" y="148"/>
                </a:moveTo>
                <a:cubicBezTo>
                  <a:pt x="3" y="124"/>
                  <a:pt x="7" y="101"/>
                  <a:pt x="14" y="76"/>
                </a:cubicBezTo>
                <a:cubicBezTo>
                  <a:pt x="21" y="51"/>
                  <a:pt x="30" y="25"/>
                  <a:pt x="40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reeform 30"/>
          <p:cNvSpPr>
            <a:spLocks/>
          </p:cNvSpPr>
          <p:nvPr/>
        </p:nvSpPr>
        <p:spPr bwMode="auto">
          <a:xfrm>
            <a:off x="1084263" y="1828800"/>
            <a:ext cx="63500" cy="142875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16" y="48"/>
              </a:cxn>
              <a:cxn ang="0">
                <a:pos x="40" y="0"/>
              </a:cxn>
            </a:cxnLst>
            <a:rect l="0" t="0" r="r" b="b"/>
            <a:pathLst>
              <a:path w="40" h="90">
                <a:moveTo>
                  <a:pt x="0" y="90"/>
                </a:moveTo>
                <a:cubicBezTo>
                  <a:pt x="4" y="76"/>
                  <a:pt x="9" y="63"/>
                  <a:pt x="16" y="48"/>
                </a:cubicBezTo>
                <a:cubicBezTo>
                  <a:pt x="23" y="33"/>
                  <a:pt x="35" y="9"/>
                  <a:pt x="40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Freeform 31"/>
          <p:cNvSpPr>
            <a:spLocks/>
          </p:cNvSpPr>
          <p:nvPr/>
        </p:nvSpPr>
        <p:spPr bwMode="auto">
          <a:xfrm>
            <a:off x="1141413" y="1701800"/>
            <a:ext cx="85725" cy="139700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18" y="46"/>
              </a:cxn>
              <a:cxn ang="0">
                <a:pos x="54" y="0"/>
              </a:cxn>
            </a:cxnLst>
            <a:rect l="0" t="0" r="r" b="b"/>
            <a:pathLst>
              <a:path w="54" h="88">
                <a:moveTo>
                  <a:pt x="0" y="88"/>
                </a:moveTo>
                <a:cubicBezTo>
                  <a:pt x="4" y="74"/>
                  <a:pt x="9" y="61"/>
                  <a:pt x="18" y="46"/>
                </a:cubicBezTo>
                <a:cubicBezTo>
                  <a:pt x="27" y="31"/>
                  <a:pt x="40" y="15"/>
                  <a:pt x="54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Freeform 32"/>
          <p:cNvSpPr>
            <a:spLocks/>
          </p:cNvSpPr>
          <p:nvPr/>
        </p:nvSpPr>
        <p:spPr bwMode="auto">
          <a:xfrm>
            <a:off x="1217613" y="1584325"/>
            <a:ext cx="165100" cy="127000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34" y="44"/>
              </a:cxn>
              <a:cxn ang="0">
                <a:pos x="104" y="0"/>
              </a:cxn>
            </a:cxnLst>
            <a:rect l="0" t="0" r="r" b="b"/>
            <a:pathLst>
              <a:path w="104" h="80">
                <a:moveTo>
                  <a:pt x="0" y="80"/>
                </a:moveTo>
                <a:cubicBezTo>
                  <a:pt x="8" y="68"/>
                  <a:pt x="17" y="57"/>
                  <a:pt x="34" y="44"/>
                </a:cubicBezTo>
                <a:cubicBezTo>
                  <a:pt x="51" y="31"/>
                  <a:pt x="90" y="6"/>
                  <a:pt x="104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Freeform 33"/>
          <p:cNvSpPr>
            <a:spLocks/>
          </p:cNvSpPr>
          <p:nvPr/>
        </p:nvSpPr>
        <p:spPr bwMode="auto">
          <a:xfrm>
            <a:off x="1373188" y="1549400"/>
            <a:ext cx="231775" cy="34925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68" y="4"/>
              </a:cxn>
              <a:cxn ang="0">
                <a:pos x="146" y="0"/>
              </a:cxn>
            </a:cxnLst>
            <a:rect l="0" t="0" r="r" b="b"/>
            <a:pathLst>
              <a:path w="146" h="22">
                <a:moveTo>
                  <a:pt x="0" y="22"/>
                </a:moveTo>
                <a:cubicBezTo>
                  <a:pt x="22" y="15"/>
                  <a:pt x="44" y="8"/>
                  <a:pt x="68" y="4"/>
                </a:cubicBezTo>
                <a:cubicBezTo>
                  <a:pt x="92" y="0"/>
                  <a:pt x="119" y="0"/>
                  <a:pt x="146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>
            <a:off x="1601788" y="1546225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1903413" y="1806575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>
            <a:off x="2490788" y="2314575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2784475" y="2571750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>
            <a:off x="2195513" y="2058988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>
            <a:off x="3009900" y="2768600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>
            <a:off x="3225800" y="2955925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>
            <a:off x="3374316" y="3092450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 Box 42"/>
          <p:cNvSpPr txBox="1">
            <a:spLocks noChangeArrowheads="1"/>
          </p:cNvSpPr>
          <p:nvPr/>
        </p:nvSpPr>
        <p:spPr bwMode="auto">
          <a:xfrm>
            <a:off x="2414588" y="833438"/>
            <a:ext cx="1187450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Kicker On</a:t>
            </a:r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 flipH="1">
            <a:off x="1725613" y="1050925"/>
            <a:ext cx="635000" cy="0"/>
          </a:xfrm>
          <a:prstGeom prst="line">
            <a:avLst/>
          </a:prstGeom>
          <a:noFill/>
          <a:ln w="57150">
            <a:solidFill>
              <a:srgbClr val="0099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 Box 44"/>
          <p:cNvSpPr txBox="1">
            <a:spLocks noChangeArrowheads="1"/>
          </p:cNvSpPr>
          <p:nvPr/>
        </p:nvSpPr>
        <p:spPr bwMode="auto">
          <a:xfrm>
            <a:off x="652463" y="3779838"/>
            <a:ext cx="1200150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Fill Period</a:t>
            </a:r>
          </a:p>
        </p:txBody>
      </p:sp>
      <p:sp>
        <p:nvSpPr>
          <p:cNvPr id="47" name="Line 45"/>
          <p:cNvSpPr>
            <a:spLocks noChangeShapeType="1"/>
          </p:cNvSpPr>
          <p:nvPr/>
        </p:nvSpPr>
        <p:spPr bwMode="auto">
          <a:xfrm flipV="1">
            <a:off x="1243013" y="2816225"/>
            <a:ext cx="0" cy="977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2325688" y="1773238"/>
            <a:ext cx="2305050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Measurement Period</a:t>
            </a:r>
          </a:p>
        </p:txBody>
      </p:sp>
      <p:sp>
        <p:nvSpPr>
          <p:cNvPr id="49" name="Text Box 48"/>
          <p:cNvSpPr txBox="1">
            <a:spLocks noChangeArrowheads="1"/>
          </p:cNvSpPr>
          <p:nvPr/>
        </p:nvSpPr>
        <p:spPr bwMode="auto">
          <a:xfrm>
            <a:off x="2497138" y="3411538"/>
            <a:ext cx="548467" cy="32312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</a:t>
            </a:r>
          </a:p>
        </p:txBody>
      </p:sp>
      <p:sp>
        <p:nvSpPr>
          <p:cNvPr id="50" name="Text Box 49"/>
          <p:cNvSpPr txBox="1">
            <a:spLocks noChangeArrowheads="1"/>
          </p:cNvSpPr>
          <p:nvPr/>
        </p:nvSpPr>
        <p:spPr bwMode="auto">
          <a:xfrm rot="16200000">
            <a:off x="-461324" y="2164123"/>
            <a:ext cx="1813236" cy="32312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Number (log scale)</a:t>
            </a: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 rot="20552552">
            <a:off x="2986087" y="6121315"/>
            <a:ext cx="1436688" cy="109538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 rot="20601052">
            <a:off x="2700337" y="5245034"/>
            <a:ext cx="1447800" cy="111125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 Box 53"/>
          <p:cNvSpPr txBox="1">
            <a:spLocks noChangeArrowheads="1"/>
          </p:cNvSpPr>
          <p:nvPr/>
        </p:nvSpPr>
        <p:spPr bwMode="auto">
          <a:xfrm rot="20625452">
            <a:off x="3019792" y="4933613"/>
            <a:ext cx="1092200" cy="2746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lIns="91400" tIns="45702" rIns="91400" bIns="45702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-12.5 kV</a:t>
            </a:r>
          </a:p>
        </p:txBody>
      </p:sp>
      <p:sp>
        <p:nvSpPr>
          <p:cNvPr id="54" name="Text Box 54"/>
          <p:cNvSpPr txBox="1">
            <a:spLocks noChangeArrowheads="1"/>
          </p:cNvSpPr>
          <p:nvPr/>
        </p:nvSpPr>
        <p:spPr bwMode="auto">
          <a:xfrm rot="20579971">
            <a:off x="3584564" y="6148782"/>
            <a:ext cx="708025" cy="2746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12.5 kV</a:t>
            </a:r>
          </a:p>
        </p:txBody>
      </p:sp>
      <p:grpSp>
        <p:nvGrpSpPr>
          <p:cNvPr id="55" name="Group 55"/>
          <p:cNvGrpSpPr>
            <a:grpSpLocks/>
          </p:cNvGrpSpPr>
          <p:nvPr/>
        </p:nvGrpSpPr>
        <p:grpSpPr bwMode="auto">
          <a:xfrm rot="399382">
            <a:off x="3062287" y="5283115"/>
            <a:ext cx="1103313" cy="877888"/>
            <a:chOff x="1921" y="3264"/>
            <a:chExt cx="695" cy="553"/>
          </a:xfrm>
        </p:grpSpPr>
        <p:sp>
          <p:nvSpPr>
            <p:cNvPr id="56" name="Line 56"/>
            <p:cNvSpPr>
              <a:spLocks noChangeShapeType="1"/>
            </p:cNvSpPr>
            <p:nvPr/>
          </p:nvSpPr>
          <p:spPr bwMode="auto">
            <a:xfrm flipH="1" flipV="1">
              <a:off x="2480" y="3264"/>
              <a:ext cx="136" cy="296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Line 57"/>
            <p:cNvSpPr>
              <a:spLocks noChangeShapeType="1"/>
            </p:cNvSpPr>
            <p:nvPr/>
          </p:nvSpPr>
          <p:spPr bwMode="auto">
            <a:xfrm flipH="1" flipV="1">
              <a:off x="1921" y="3521"/>
              <a:ext cx="136" cy="296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Line 58"/>
            <p:cNvSpPr>
              <a:spLocks noChangeShapeType="1"/>
            </p:cNvSpPr>
            <p:nvPr/>
          </p:nvSpPr>
          <p:spPr bwMode="auto">
            <a:xfrm flipH="1" flipV="1">
              <a:off x="2094" y="3434"/>
              <a:ext cx="136" cy="296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flipH="1" flipV="1">
              <a:off x="2283" y="3347"/>
              <a:ext cx="136" cy="296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Oval 60"/>
          <p:cNvSpPr>
            <a:spLocks noChangeArrowheads="1"/>
          </p:cNvSpPr>
          <p:nvPr/>
        </p:nvSpPr>
        <p:spPr bwMode="auto">
          <a:xfrm>
            <a:off x="2647950" y="6008603"/>
            <a:ext cx="112712" cy="109537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 Box 61"/>
          <p:cNvSpPr txBox="1">
            <a:spLocks noChangeArrowheads="1"/>
          </p:cNvSpPr>
          <p:nvPr/>
        </p:nvSpPr>
        <p:spPr bwMode="auto">
          <a:xfrm>
            <a:off x="1443038" y="820738"/>
            <a:ext cx="1010132" cy="32312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Real data</a:t>
            </a:r>
          </a:p>
        </p:txBody>
      </p:sp>
      <p:pic>
        <p:nvPicPr>
          <p:cNvPr id="62" name="Picture 64" descr="ExperimentalOverviewFromData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804532"/>
            <a:ext cx="3914775" cy="2846388"/>
          </a:xfrm>
          <a:prstGeom prst="rect">
            <a:avLst/>
          </a:prstGeom>
          <a:noFill/>
        </p:spPr>
      </p:pic>
      <p:pic>
        <p:nvPicPr>
          <p:cNvPr id="63" name="Picture 22" descr="F:\EigeneDateien\MuLan\Kicker\PICT0313.JPG"/>
          <p:cNvPicPr>
            <a:picLocks noChangeAspect="1" noChangeArrowheads="1"/>
          </p:cNvPicPr>
          <p:nvPr/>
        </p:nvPicPr>
        <p:blipFill>
          <a:blip r:embed="rId4" cstate="print"/>
          <a:srcRect r="9833"/>
          <a:stretch>
            <a:fillRect/>
          </a:stretch>
        </p:blipFill>
        <p:spPr bwMode="auto">
          <a:xfrm>
            <a:off x="228600" y="4191000"/>
            <a:ext cx="2058988" cy="254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4" descr="http://www.pa.uky.edu/~tishenko/eLog/eLogs/MuLan/Presentations/001649/attachments/MuLanBall_v2b_art_hit_3.png"/>
          <p:cNvPicPr>
            <a:picLocks noChangeAspect="1" noChangeArrowheads="1"/>
          </p:cNvPicPr>
          <p:nvPr/>
        </p:nvPicPr>
        <p:blipFill>
          <a:blip r:embed="rId2" cstate="print"/>
          <a:srcRect l="24897" t="65850" r="64178" b="25090"/>
          <a:stretch>
            <a:fillRect/>
          </a:stretch>
        </p:blipFill>
        <p:spPr bwMode="auto">
          <a:xfrm rot="516736">
            <a:off x="5105237" y="4965055"/>
            <a:ext cx="583323" cy="363075"/>
          </a:xfrm>
          <a:prstGeom prst="rect">
            <a:avLst/>
          </a:prstGeom>
          <a:noFill/>
        </p:spPr>
      </p:pic>
      <p:grpSp>
        <p:nvGrpSpPr>
          <p:cNvPr id="98" name="Group 97"/>
          <p:cNvGrpSpPr/>
          <p:nvPr/>
        </p:nvGrpSpPr>
        <p:grpSpPr>
          <a:xfrm>
            <a:off x="3394308" y="1539232"/>
            <a:ext cx="6064198" cy="1821491"/>
            <a:chOff x="1662113" y="1997075"/>
            <a:chExt cx="6064198" cy="1821491"/>
          </a:xfrm>
        </p:grpSpPr>
        <p:grpSp>
          <p:nvGrpSpPr>
            <p:cNvPr id="99" name="Group 98"/>
            <p:cNvGrpSpPr/>
            <p:nvPr/>
          </p:nvGrpSpPr>
          <p:grpSpPr>
            <a:xfrm>
              <a:off x="1662113" y="1997075"/>
              <a:ext cx="3286125" cy="1816100"/>
              <a:chOff x="1662113" y="1997075"/>
              <a:chExt cx="3286125" cy="1816100"/>
            </a:xfrm>
          </p:grpSpPr>
          <p:sp>
            <p:nvSpPr>
              <p:cNvPr id="119" name="Line 24"/>
              <p:cNvSpPr>
                <a:spLocks noChangeShapeType="1"/>
              </p:cNvSpPr>
              <p:nvPr/>
            </p:nvSpPr>
            <p:spPr bwMode="auto">
              <a:xfrm>
                <a:off x="1662113" y="3813175"/>
                <a:ext cx="3286125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0" name="Group 119"/>
              <p:cNvGrpSpPr/>
              <p:nvPr/>
            </p:nvGrpSpPr>
            <p:grpSpPr>
              <a:xfrm>
                <a:off x="1952858" y="1997075"/>
                <a:ext cx="2772653" cy="1812925"/>
                <a:chOff x="2637547" y="1698625"/>
                <a:chExt cx="2772653" cy="1812925"/>
              </a:xfrm>
            </p:grpSpPr>
            <p:sp>
              <p:nvSpPr>
                <p:cNvPr id="121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637547" y="2940050"/>
                  <a:ext cx="42862" cy="55403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2" name="Freeform 27"/>
                <p:cNvSpPr>
                  <a:spLocks/>
                </p:cNvSpPr>
                <p:nvPr/>
              </p:nvSpPr>
              <p:spPr bwMode="auto">
                <a:xfrm>
                  <a:off x="2678822" y="2519363"/>
                  <a:ext cx="42862" cy="425450"/>
                </a:xfrm>
                <a:custGeom>
                  <a:avLst/>
                  <a:gdLst/>
                  <a:ahLst/>
                  <a:cxnLst>
                    <a:cxn ang="0">
                      <a:pos x="1" y="152"/>
                    </a:cxn>
                    <a:cxn ang="0">
                      <a:pos x="3" y="13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157">
                      <a:moveTo>
                        <a:pt x="1" y="152"/>
                      </a:moveTo>
                      <a:cubicBezTo>
                        <a:pt x="0" y="154"/>
                        <a:pt x="0" y="157"/>
                        <a:pt x="3" y="132"/>
                      </a:cubicBezTo>
                      <a:cubicBezTo>
                        <a:pt x="6" y="107"/>
                        <a:pt x="14" y="22"/>
                        <a:pt x="17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3" name="Freeform 28"/>
                <p:cNvSpPr>
                  <a:spLocks/>
                </p:cNvSpPr>
                <p:nvPr/>
              </p:nvSpPr>
              <p:spPr bwMode="auto">
                <a:xfrm>
                  <a:off x="2723272" y="2346325"/>
                  <a:ext cx="28575" cy="184150"/>
                </a:xfrm>
                <a:custGeom>
                  <a:avLst/>
                  <a:gdLst/>
                  <a:ahLst/>
                  <a:cxnLst>
                    <a:cxn ang="0">
                      <a:pos x="0" y="116"/>
                    </a:cxn>
                    <a:cxn ang="0">
                      <a:pos x="10" y="5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18" h="116">
                      <a:moveTo>
                        <a:pt x="0" y="116"/>
                      </a:moveTo>
                      <a:cubicBezTo>
                        <a:pt x="3" y="92"/>
                        <a:pt x="7" y="69"/>
                        <a:pt x="10" y="50"/>
                      </a:cubicBezTo>
                      <a:cubicBezTo>
                        <a:pt x="13" y="31"/>
                        <a:pt x="15" y="15"/>
                        <a:pt x="18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4" name="Freeform 29"/>
                <p:cNvSpPr>
                  <a:spLocks/>
                </p:cNvSpPr>
                <p:nvPr/>
              </p:nvSpPr>
              <p:spPr bwMode="auto">
                <a:xfrm>
                  <a:off x="2751847" y="2117725"/>
                  <a:ext cx="63500" cy="234950"/>
                </a:xfrm>
                <a:custGeom>
                  <a:avLst/>
                  <a:gdLst/>
                  <a:ahLst/>
                  <a:cxnLst>
                    <a:cxn ang="0">
                      <a:pos x="0" y="148"/>
                    </a:cxn>
                    <a:cxn ang="0">
                      <a:pos x="14" y="76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40" h="148">
                      <a:moveTo>
                        <a:pt x="0" y="148"/>
                      </a:moveTo>
                      <a:cubicBezTo>
                        <a:pt x="3" y="124"/>
                        <a:pt x="7" y="101"/>
                        <a:pt x="14" y="76"/>
                      </a:cubicBezTo>
                      <a:cubicBezTo>
                        <a:pt x="21" y="51"/>
                        <a:pt x="30" y="25"/>
                        <a:pt x="4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5" name="Freeform 30"/>
                <p:cNvSpPr>
                  <a:spLocks/>
                </p:cNvSpPr>
                <p:nvPr/>
              </p:nvSpPr>
              <p:spPr bwMode="auto">
                <a:xfrm>
                  <a:off x="2815347" y="1981200"/>
                  <a:ext cx="63500" cy="142875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16" y="48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40" h="90">
                      <a:moveTo>
                        <a:pt x="0" y="90"/>
                      </a:moveTo>
                      <a:cubicBezTo>
                        <a:pt x="4" y="76"/>
                        <a:pt x="9" y="63"/>
                        <a:pt x="16" y="48"/>
                      </a:cubicBezTo>
                      <a:cubicBezTo>
                        <a:pt x="23" y="33"/>
                        <a:pt x="35" y="9"/>
                        <a:pt x="4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6" name="Freeform 31"/>
                <p:cNvSpPr>
                  <a:spLocks/>
                </p:cNvSpPr>
                <p:nvPr/>
              </p:nvSpPr>
              <p:spPr bwMode="auto">
                <a:xfrm>
                  <a:off x="2872497" y="1854200"/>
                  <a:ext cx="85725" cy="139700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18" y="46"/>
                    </a:cxn>
                    <a:cxn ang="0">
                      <a:pos x="54" y="0"/>
                    </a:cxn>
                  </a:cxnLst>
                  <a:rect l="0" t="0" r="r" b="b"/>
                  <a:pathLst>
                    <a:path w="54" h="88">
                      <a:moveTo>
                        <a:pt x="0" y="88"/>
                      </a:moveTo>
                      <a:cubicBezTo>
                        <a:pt x="4" y="74"/>
                        <a:pt x="9" y="61"/>
                        <a:pt x="18" y="46"/>
                      </a:cubicBezTo>
                      <a:cubicBezTo>
                        <a:pt x="27" y="31"/>
                        <a:pt x="40" y="15"/>
                        <a:pt x="54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7" name="Freeform 32"/>
                <p:cNvSpPr>
                  <a:spLocks/>
                </p:cNvSpPr>
                <p:nvPr/>
              </p:nvSpPr>
              <p:spPr bwMode="auto">
                <a:xfrm>
                  <a:off x="2948697" y="1736725"/>
                  <a:ext cx="165100" cy="127000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34" y="44"/>
                    </a:cxn>
                    <a:cxn ang="0">
                      <a:pos x="104" y="0"/>
                    </a:cxn>
                  </a:cxnLst>
                  <a:rect l="0" t="0" r="r" b="b"/>
                  <a:pathLst>
                    <a:path w="104" h="80">
                      <a:moveTo>
                        <a:pt x="0" y="80"/>
                      </a:moveTo>
                      <a:cubicBezTo>
                        <a:pt x="8" y="68"/>
                        <a:pt x="17" y="57"/>
                        <a:pt x="34" y="44"/>
                      </a:cubicBezTo>
                      <a:cubicBezTo>
                        <a:pt x="51" y="31"/>
                        <a:pt x="90" y="6"/>
                        <a:pt x="104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8" name="Freeform 33"/>
                <p:cNvSpPr>
                  <a:spLocks/>
                </p:cNvSpPr>
                <p:nvPr/>
              </p:nvSpPr>
              <p:spPr bwMode="auto">
                <a:xfrm>
                  <a:off x="3104272" y="1701800"/>
                  <a:ext cx="231775" cy="34925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68" y="4"/>
                    </a:cxn>
                    <a:cxn ang="0">
                      <a:pos x="146" y="0"/>
                    </a:cxn>
                  </a:cxnLst>
                  <a:rect l="0" t="0" r="r" b="b"/>
                  <a:pathLst>
                    <a:path w="146" h="22">
                      <a:moveTo>
                        <a:pt x="0" y="22"/>
                      </a:moveTo>
                      <a:cubicBezTo>
                        <a:pt x="22" y="15"/>
                        <a:pt x="44" y="8"/>
                        <a:pt x="68" y="4"/>
                      </a:cubicBezTo>
                      <a:cubicBezTo>
                        <a:pt x="92" y="0"/>
                        <a:pt x="119" y="0"/>
                        <a:pt x="146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9" name="Line 34"/>
                <p:cNvSpPr>
                  <a:spLocks noChangeShapeType="1"/>
                </p:cNvSpPr>
                <p:nvPr/>
              </p:nvSpPr>
              <p:spPr bwMode="auto">
                <a:xfrm>
                  <a:off x="3332872" y="1698625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0" name="Line 35"/>
                <p:cNvSpPr>
                  <a:spLocks noChangeShapeType="1"/>
                </p:cNvSpPr>
                <p:nvPr/>
              </p:nvSpPr>
              <p:spPr bwMode="auto">
                <a:xfrm>
                  <a:off x="3634497" y="1958975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1" name="Line 36"/>
                <p:cNvSpPr>
                  <a:spLocks noChangeShapeType="1"/>
                </p:cNvSpPr>
                <p:nvPr/>
              </p:nvSpPr>
              <p:spPr bwMode="auto">
                <a:xfrm>
                  <a:off x="4221872" y="2466975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2" name="Line 37"/>
                <p:cNvSpPr>
                  <a:spLocks noChangeShapeType="1"/>
                </p:cNvSpPr>
                <p:nvPr/>
              </p:nvSpPr>
              <p:spPr bwMode="auto">
                <a:xfrm>
                  <a:off x="4515559" y="2724150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3" name="Line 38"/>
                <p:cNvSpPr>
                  <a:spLocks noChangeShapeType="1"/>
                </p:cNvSpPr>
                <p:nvPr/>
              </p:nvSpPr>
              <p:spPr bwMode="auto">
                <a:xfrm>
                  <a:off x="3926597" y="2211388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4" name="Line 39"/>
                <p:cNvSpPr>
                  <a:spLocks noChangeShapeType="1"/>
                </p:cNvSpPr>
                <p:nvPr/>
              </p:nvSpPr>
              <p:spPr bwMode="auto">
                <a:xfrm>
                  <a:off x="4740984" y="2921000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5" name="Line 40"/>
                <p:cNvSpPr>
                  <a:spLocks noChangeShapeType="1"/>
                </p:cNvSpPr>
                <p:nvPr/>
              </p:nvSpPr>
              <p:spPr bwMode="auto">
                <a:xfrm>
                  <a:off x="4956884" y="3108325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6" name="Line 41"/>
                <p:cNvSpPr>
                  <a:spLocks noChangeShapeType="1"/>
                </p:cNvSpPr>
                <p:nvPr/>
              </p:nvSpPr>
              <p:spPr bwMode="auto">
                <a:xfrm>
                  <a:off x="5105400" y="3244850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00" name="Group 99"/>
            <p:cNvGrpSpPr/>
            <p:nvPr/>
          </p:nvGrpSpPr>
          <p:grpSpPr>
            <a:xfrm>
              <a:off x="4440186" y="2002466"/>
              <a:ext cx="3286125" cy="1816100"/>
              <a:chOff x="1662113" y="1997075"/>
              <a:chExt cx="3286125" cy="1816100"/>
            </a:xfrm>
          </p:grpSpPr>
          <p:sp>
            <p:nvSpPr>
              <p:cNvPr id="101" name="Line 24"/>
              <p:cNvSpPr>
                <a:spLocks noChangeShapeType="1"/>
              </p:cNvSpPr>
              <p:nvPr/>
            </p:nvSpPr>
            <p:spPr bwMode="auto">
              <a:xfrm>
                <a:off x="1662113" y="3813175"/>
                <a:ext cx="3286125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02" name="Group 101"/>
              <p:cNvGrpSpPr/>
              <p:nvPr/>
            </p:nvGrpSpPr>
            <p:grpSpPr>
              <a:xfrm>
                <a:off x="1952858" y="1997075"/>
                <a:ext cx="2772653" cy="1812925"/>
                <a:chOff x="2637547" y="1698625"/>
                <a:chExt cx="2772653" cy="1812925"/>
              </a:xfrm>
            </p:grpSpPr>
            <p:sp>
              <p:nvSpPr>
                <p:cNvPr id="103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637547" y="2940050"/>
                  <a:ext cx="42862" cy="55403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4" name="Freeform 27"/>
                <p:cNvSpPr>
                  <a:spLocks/>
                </p:cNvSpPr>
                <p:nvPr/>
              </p:nvSpPr>
              <p:spPr bwMode="auto">
                <a:xfrm>
                  <a:off x="2678822" y="2519363"/>
                  <a:ext cx="42862" cy="425450"/>
                </a:xfrm>
                <a:custGeom>
                  <a:avLst/>
                  <a:gdLst/>
                  <a:ahLst/>
                  <a:cxnLst>
                    <a:cxn ang="0">
                      <a:pos x="1" y="152"/>
                    </a:cxn>
                    <a:cxn ang="0">
                      <a:pos x="3" y="13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157">
                      <a:moveTo>
                        <a:pt x="1" y="152"/>
                      </a:moveTo>
                      <a:cubicBezTo>
                        <a:pt x="0" y="154"/>
                        <a:pt x="0" y="157"/>
                        <a:pt x="3" y="132"/>
                      </a:cubicBezTo>
                      <a:cubicBezTo>
                        <a:pt x="6" y="107"/>
                        <a:pt x="14" y="22"/>
                        <a:pt x="17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5" name="Freeform 28"/>
                <p:cNvSpPr>
                  <a:spLocks/>
                </p:cNvSpPr>
                <p:nvPr/>
              </p:nvSpPr>
              <p:spPr bwMode="auto">
                <a:xfrm>
                  <a:off x="2723272" y="2346325"/>
                  <a:ext cx="28575" cy="184150"/>
                </a:xfrm>
                <a:custGeom>
                  <a:avLst/>
                  <a:gdLst/>
                  <a:ahLst/>
                  <a:cxnLst>
                    <a:cxn ang="0">
                      <a:pos x="0" y="116"/>
                    </a:cxn>
                    <a:cxn ang="0">
                      <a:pos x="10" y="5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18" h="116">
                      <a:moveTo>
                        <a:pt x="0" y="116"/>
                      </a:moveTo>
                      <a:cubicBezTo>
                        <a:pt x="3" y="92"/>
                        <a:pt x="7" y="69"/>
                        <a:pt x="10" y="50"/>
                      </a:cubicBezTo>
                      <a:cubicBezTo>
                        <a:pt x="13" y="31"/>
                        <a:pt x="15" y="15"/>
                        <a:pt x="18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6" name="Freeform 29"/>
                <p:cNvSpPr>
                  <a:spLocks/>
                </p:cNvSpPr>
                <p:nvPr/>
              </p:nvSpPr>
              <p:spPr bwMode="auto">
                <a:xfrm>
                  <a:off x="2751847" y="2117725"/>
                  <a:ext cx="63500" cy="234950"/>
                </a:xfrm>
                <a:custGeom>
                  <a:avLst/>
                  <a:gdLst/>
                  <a:ahLst/>
                  <a:cxnLst>
                    <a:cxn ang="0">
                      <a:pos x="0" y="148"/>
                    </a:cxn>
                    <a:cxn ang="0">
                      <a:pos x="14" y="76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40" h="148">
                      <a:moveTo>
                        <a:pt x="0" y="148"/>
                      </a:moveTo>
                      <a:cubicBezTo>
                        <a:pt x="3" y="124"/>
                        <a:pt x="7" y="101"/>
                        <a:pt x="14" y="76"/>
                      </a:cubicBezTo>
                      <a:cubicBezTo>
                        <a:pt x="21" y="51"/>
                        <a:pt x="30" y="25"/>
                        <a:pt x="4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7" name="Freeform 30"/>
                <p:cNvSpPr>
                  <a:spLocks/>
                </p:cNvSpPr>
                <p:nvPr/>
              </p:nvSpPr>
              <p:spPr bwMode="auto">
                <a:xfrm>
                  <a:off x="2815347" y="1981200"/>
                  <a:ext cx="63500" cy="142875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16" y="48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40" h="90">
                      <a:moveTo>
                        <a:pt x="0" y="90"/>
                      </a:moveTo>
                      <a:cubicBezTo>
                        <a:pt x="4" y="76"/>
                        <a:pt x="9" y="63"/>
                        <a:pt x="16" y="48"/>
                      </a:cubicBezTo>
                      <a:cubicBezTo>
                        <a:pt x="23" y="33"/>
                        <a:pt x="35" y="9"/>
                        <a:pt x="4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8" name="Freeform 31"/>
                <p:cNvSpPr>
                  <a:spLocks/>
                </p:cNvSpPr>
                <p:nvPr/>
              </p:nvSpPr>
              <p:spPr bwMode="auto">
                <a:xfrm>
                  <a:off x="2872497" y="1854200"/>
                  <a:ext cx="85725" cy="139700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18" y="46"/>
                    </a:cxn>
                    <a:cxn ang="0">
                      <a:pos x="54" y="0"/>
                    </a:cxn>
                  </a:cxnLst>
                  <a:rect l="0" t="0" r="r" b="b"/>
                  <a:pathLst>
                    <a:path w="54" h="88">
                      <a:moveTo>
                        <a:pt x="0" y="88"/>
                      </a:moveTo>
                      <a:cubicBezTo>
                        <a:pt x="4" y="74"/>
                        <a:pt x="9" y="61"/>
                        <a:pt x="18" y="46"/>
                      </a:cubicBezTo>
                      <a:cubicBezTo>
                        <a:pt x="27" y="31"/>
                        <a:pt x="40" y="15"/>
                        <a:pt x="54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9" name="Freeform 32"/>
                <p:cNvSpPr>
                  <a:spLocks/>
                </p:cNvSpPr>
                <p:nvPr/>
              </p:nvSpPr>
              <p:spPr bwMode="auto">
                <a:xfrm>
                  <a:off x="2948697" y="1736725"/>
                  <a:ext cx="165100" cy="127000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34" y="44"/>
                    </a:cxn>
                    <a:cxn ang="0">
                      <a:pos x="104" y="0"/>
                    </a:cxn>
                  </a:cxnLst>
                  <a:rect l="0" t="0" r="r" b="b"/>
                  <a:pathLst>
                    <a:path w="104" h="80">
                      <a:moveTo>
                        <a:pt x="0" y="80"/>
                      </a:moveTo>
                      <a:cubicBezTo>
                        <a:pt x="8" y="68"/>
                        <a:pt x="17" y="57"/>
                        <a:pt x="34" y="44"/>
                      </a:cubicBezTo>
                      <a:cubicBezTo>
                        <a:pt x="51" y="31"/>
                        <a:pt x="90" y="6"/>
                        <a:pt x="104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0" name="Freeform 33"/>
                <p:cNvSpPr>
                  <a:spLocks/>
                </p:cNvSpPr>
                <p:nvPr/>
              </p:nvSpPr>
              <p:spPr bwMode="auto">
                <a:xfrm>
                  <a:off x="3104272" y="1701800"/>
                  <a:ext cx="231775" cy="34925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68" y="4"/>
                    </a:cxn>
                    <a:cxn ang="0">
                      <a:pos x="146" y="0"/>
                    </a:cxn>
                  </a:cxnLst>
                  <a:rect l="0" t="0" r="r" b="b"/>
                  <a:pathLst>
                    <a:path w="146" h="22">
                      <a:moveTo>
                        <a:pt x="0" y="22"/>
                      </a:moveTo>
                      <a:cubicBezTo>
                        <a:pt x="22" y="15"/>
                        <a:pt x="44" y="8"/>
                        <a:pt x="68" y="4"/>
                      </a:cubicBezTo>
                      <a:cubicBezTo>
                        <a:pt x="92" y="0"/>
                        <a:pt x="119" y="0"/>
                        <a:pt x="146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1" name="Line 34"/>
                <p:cNvSpPr>
                  <a:spLocks noChangeShapeType="1"/>
                </p:cNvSpPr>
                <p:nvPr/>
              </p:nvSpPr>
              <p:spPr bwMode="auto">
                <a:xfrm>
                  <a:off x="3332872" y="1698625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2" name="Line 35"/>
                <p:cNvSpPr>
                  <a:spLocks noChangeShapeType="1"/>
                </p:cNvSpPr>
                <p:nvPr/>
              </p:nvSpPr>
              <p:spPr bwMode="auto">
                <a:xfrm>
                  <a:off x="3634497" y="1958975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3" name="Line 36"/>
                <p:cNvSpPr>
                  <a:spLocks noChangeShapeType="1"/>
                </p:cNvSpPr>
                <p:nvPr/>
              </p:nvSpPr>
              <p:spPr bwMode="auto">
                <a:xfrm>
                  <a:off x="4221872" y="2466975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4" name="Line 37"/>
                <p:cNvSpPr>
                  <a:spLocks noChangeShapeType="1"/>
                </p:cNvSpPr>
                <p:nvPr/>
              </p:nvSpPr>
              <p:spPr bwMode="auto">
                <a:xfrm>
                  <a:off x="4515559" y="2724150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5" name="Line 38"/>
                <p:cNvSpPr>
                  <a:spLocks noChangeShapeType="1"/>
                </p:cNvSpPr>
                <p:nvPr/>
              </p:nvSpPr>
              <p:spPr bwMode="auto">
                <a:xfrm>
                  <a:off x="3926597" y="2211388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6" name="Line 39"/>
                <p:cNvSpPr>
                  <a:spLocks noChangeShapeType="1"/>
                </p:cNvSpPr>
                <p:nvPr/>
              </p:nvSpPr>
              <p:spPr bwMode="auto">
                <a:xfrm>
                  <a:off x="4740984" y="2921000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7" name="Line 40"/>
                <p:cNvSpPr>
                  <a:spLocks noChangeShapeType="1"/>
                </p:cNvSpPr>
                <p:nvPr/>
              </p:nvSpPr>
              <p:spPr bwMode="auto">
                <a:xfrm>
                  <a:off x="4956884" y="3108325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8" name="Line 41"/>
                <p:cNvSpPr>
                  <a:spLocks noChangeShapeType="1"/>
                </p:cNvSpPr>
                <p:nvPr/>
              </p:nvSpPr>
              <p:spPr bwMode="auto">
                <a:xfrm>
                  <a:off x="5105400" y="3244850"/>
                  <a:ext cx="304800" cy="266700"/>
                </a:xfrm>
                <a:prstGeom prst="line">
                  <a:avLst/>
                </a:prstGeom>
                <a:noFill/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pic>
        <p:nvPicPr>
          <p:cNvPr id="137" name="Picture 1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2963" y="814227"/>
            <a:ext cx="39180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tx2"/>
              </a:buClr>
              <a:buFont typeface="Wingdings" charset="2"/>
              <a:buChar char="§"/>
            </a:pPr>
            <a:r>
              <a:rPr lang="en-US" sz="2000" dirty="0" smtClean="0"/>
              <a:t>Collect </a:t>
            </a:r>
            <a:r>
              <a:rPr lang="en-US" sz="2000" dirty="0" smtClean="0">
                <a:solidFill>
                  <a:srgbClr val="0432FF"/>
                </a:solidFill>
              </a:rPr>
              <a:t>10</a:t>
            </a:r>
            <a:r>
              <a:rPr lang="en-US" sz="2000" baseline="30000" dirty="0" smtClean="0">
                <a:solidFill>
                  <a:srgbClr val="0432FF"/>
                </a:solidFill>
              </a:rPr>
              <a:t>12</a:t>
            </a:r>
            <a:r>
              <a:rPr lang="en-US" sz="2000" dirty="0" smtClean="0"/>
              <a:t> decay electrons</a:t>
            </a:r>
          </a:p>
          <a:p>
            <a:pPr marL="342900" indent="-342900">
              <a:buClr>
                <a:schemeClr val="tx2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0432FF"/>
                </a:solidFill>
              </a:rPr>
              <a:t>Fit</a:t>
            </a:r>
            <a:r>
              <a:rPr lang="en-US" sz="2000" dirty="0" smtClean="0"/>
              <a:t> decay spectrum to extract </a:t>
            </a:r>
            <a:r>
              <a:rPr lang="en-US" sz="2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000" baseline="-25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</a:p>
          <a:p>
            <a:pPr marL="342900" indent="-342900">
              <a:buClr>
                <a:schemeClr val="tx2"/>
              </a:buClr>
              <a:buFont typeface="Wingdings" charset="2"/>
              <a:buChar char="§"/>
            </a:pPr>
            <a:r>
              <a:rPr lang="en-US" sz="2000" dirty="0" smtClean="0"/>
              <a:t>Avoid “early-to-late” </a:t>
            </a:r>
            <a:r>
              <a:rPr lang="en-US" sz="2000" dirty="0" smtClean="0">
                <a:solidFill>
                  <a:srgbClr val="0432FF"/>
                </a:solidFill>
              </a:rPr>
              <a:t>systematics</a:t>
            </a:r>
          </a:p>
        </p:txBody>
      </p:sp>
      <p:sp>
        <p:nvSpPr>
          <p:cNvPr id="96" name="Rectangle 95"/>
          <p:cNvSpPr/>
          <p:nvPr/>
        </p:nvSpPr>
        <p:spPr>
          <a:xfrm>
            <a:off x="4505355" y="1981200"/>
            <a:ext cx="4413644" cy="91307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fr-FR" sz="2000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fr-FR" sz="2000" baseline="-25000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2000" baseline="-250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fr-FR" sz="2000" dirty="0" smtClean="0">
                <a:solidFill>
                  <a:srgbClr val="FF0000"/>
                </a:solidFill>
                <a:ea typeface="Symbol" charset="2"/>
                <a:cs typeface="Symbol" charset="2"/>
              </a:rPr>
              <a:t> = 2196980.3 ± 2.2ps</a:t>
            </a:r>
            <a:r>
              <a:rPr lang="fr-FR" sz="2000" baseline="-250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/>
            </a:r>
            <a:br>
              <a:rPr lang="fr-FR" sz="2000" baseline="-250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</a:br>
            <a:endParaRPr lang="fr-FR" sz="2000" baseline="-25000" dirty="0" smtClean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  <a:p>
            <a:r>
              <a:rPr lang="fr-FR" sz="2000" dirty="0" smtClean="0">
                <a:solidFill>
                  <a:srgbClr val="FF0000"/>
                </a:solidFill>
              </a:rPr>
              <a:t>G</a:t>
            </a:r>
            <a:r>
              <a:rPr lang="fr-FR" sz="2000" baseline="-25000" dirty="0" smtClean="0">
                <a:solidFill>
                  <a:srgbClr val="FF0000"/>
                </a:solidFill>
              </a:rPr>
              <a:t>F </a:t>
            </a:r>
            <a:r>
              <a:rPr lang="fr-FR" sz="2000" dirty="0">
                <a:solidFill>
                  <a:srgbClr val="FF0000"/>
                </a:solidFill>
              </a:rPr>
              <a:t>= 1.1663818(7) x 10</a:t>
            </a:r>
            <a:r>
              <a:rPr lang="fr-FR" sz="2000" baseline="30000" dirty="0">
                <a:solidFill>
                  <a:srgbClr val="FF0000"/>
                </a:solidFill>
              </a:rPr>
              <a:t>-5</a:t>
            </a:r>
            <a:r>
              <a:rPr lang="fr-FR" sz="2000" dirty="0">
                <a:solidFill>
                  <a:srgbClr val="FF0000"/>
                </a:solidFill>
              </a:rPr>
              <a:t> GeV</a:t>
            </a:r>
            <a:r>
              <a:rPr lang="fr-FR" sz="2000" baseline="30000" dirty="0">
                <a:solidFill>
                  <a:srgbClr val="FF0000"/>
                </a:solidFill>
              </a:rPr>
              <a:t>-2</a:t>
            </a:r>
            <a:r>
              <a:rPr lang="fr-FR" sz="2000" dirty="0">
                <a:solidFill>
                  <a:srgbClr val="FF0000"/>
                </a:solidFill>
              </a:rPr>
              <a:t>  (0.6 ppm)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8" name="Text Box 1029"/>
          <p:cNvSpPr txBox="1">
            <a:spLocks noChangeArrowheads="1"/>
          </p:cNvSpPr>
          <p:nvPr/>
        </p:nvSpPr>
        <p:spPr bwMode="auto">
          <a:xfrm>
            <a:off x="4511675" y="2955925"/>
            <a:ext cx="4073872" cy="73866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7600"/>
                </a:solidFill>
              </a:defRPr>
            </a:lvl1pPr>
          </a:lstStyle>
          <a:p>
            <a:r>
              <a:rPr lang="en-US" dirty="0"/>
              <a:t>D.B. </a:t>
            </a:r>
            <a:r>
              <a:rPr lang="en-US" dirty="0" err="1"/>
              <a:t>Chitwood</a:t>
            </a:r>
            <a:r>
              <a:rPr lang="en-US" dirty="0"/>
              <a:t> et al., Phys. Rev. Lett. 99, 03201 (2007)</a:t>
            </a:r>
          </a:p>
          <a:p>
            <a:r>
              <a:rPr lang="en-US" dirty="0"/>
              <a:t>D. Webber et al., Phys. Rev. Lett. 106, 041803  (2011)</a:t>
            </a:r>
          </a:p>
          <a:p>
            <a:r>
              <a:rPr lang="en-US" dirty="0" err="1"/>
              <a:t>Tishchenko</a:t>
            </a:r>
            <a:r>
              <a:rPr lang="en-US" dirty="0"/>
              <a:t> et al., Phys. Rev. D. 87, 052003 (2013)</a:t>
            </a:r>
          </a:p>
        </p:txBody>
      </p:sp>
      <p:sp>
        <p:nvSpPr>
          <p:cNvPr id="140" name="Text Box 1029"/>
          <p:cNvSpPr txBox="1">
            <a:spLocks noChangeArrowheads="1"/>
          </p:cNvSpPr>
          <p:nvPr/>
        </p:nvSpPr>
        <p:spPr bwMode="auto">
          <a:xfrm>
            <a:off x="-511804" y="4305254"/>
            <a:ext cx="762000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00B050"/>
                </a:solidFill>
              </a:rPr>
              <a:t>   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37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1227 L 0.42413 -0.1972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-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799 -0.00116 L 0.43402 -0.1798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8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34 -0.00116 L 0.43819 -0.2131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" y="-1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35 -0.01227 L 0.44236 -0.1888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8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5.E-6 5.92593E-6 L -0.19167 -0.16666 " pathEditMode="relative" ptsTypes="AA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798 -0.01227 L 0.425 -0.20162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-9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7.40741E-7 L 0.43107 -0.18773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-9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034 -0.00116 L 0.4309 -0.1919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-9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5.E-6 4.81481E-6 L 0.15834 0.16666 " pathEditMode="relative" ptsTypes="AA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6" presetClass="path" presetSubtype="0" accel="5000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035 -0.00116 L 0.42674 -0.19375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" y="-9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4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023 C 0.03976 -0.0243 0.08021 -0.04814 0.1 -0.07037 C 0.1198 -0.09259 0.11511 -0.12199 0.11771 -0.13379 " pathEditMode="relative" ptsTypes="aaA">
                                      <p:cBhvr>
                                        <p:cTn id="10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14722 -0.27222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" y="-13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6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889E-6 -3.7037E-6 L -0.10556 -0.26111 " pathEditMode="relative" rAng="0" ptsTypes="AA">
                                      <p:cBhvr>
                                        <p:cTn id="1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" y="-131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30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3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6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18 0.0037 L 0.22865 0.06203 " pathEditMode="relative" rAng="0" ptsTypes="AA">
                                      <p:cBhvr>
                                        <p:cTn id="1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29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0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6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91 0.00463 L 0.11128 0.23241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11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3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5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52 0.00556 L -0.23524 -0.06944 " pathEditMode="relative" rAng="0" ptsTypes="AA">
                                      <p:cBhvr>
                                        <p:cTn id="1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8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6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3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018 0.00185 L -0.10469 0.25463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6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6" presetClass="emph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0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3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64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1.66667E-6 -0.00116 L -1.66667E-6 -0.33449 " pathEditMode="relative" rAng="0" ptsTypes="AA">
                                      <p:cBhvr>
                                        <p:cTn id="1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180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6" presetClass="emph" presetSubtype="0" fill="hold" grpId="2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190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23" grpId="3" animBg="1"/>
      <p:bldP spid="24" grpId="0" animBg="1"/>
      <p:bldP spid="24" grpId="1" animBg="1"/>
      <p:bldP spid="24" grpId="2" animBg="1"/>
      <p:bldP spid="24" grpId="3" animBg="1"/>
      <p:bldP spid="25" grpId="0" animBg="1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5" grpId="0" animBg="1"/>
      <p:bldP spid="45" grpId="1" animBg="1"/>
      <p:bldP spid="46" grpId="0"/>
      <p:bldP spid="46" grpId="1"/>
      <p:bldP spid="47" grpId="0" animBg="1"/>
      <p:bldP spid="47" grpId="1" animBg="1"/>
      <p:bldP spid="48" grpId="0"/>
      <p:bldP spid="49" grpId="0"/>
      <p:bldP spid="50" grpId="0"/>
      <p:bldP spid="53" grpId="0"/>
      <p:bldP spid="54" grpId="0"/>
      <p:bldP spid="60" grpId="0" animBg="1"/>
      <p:bldP spid="60" grpId="1" animBg="1"/>
      <p:bldP spid="61" grpId="0"/>
      <p:bldP spid="3" grpId="0"/>
      <p:bldP spid="96" grpId="0" animBg="1"/>
      <p:bldP spid="1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MuCap: Measuring the nucleon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228" y="861314"/>
            <a:ext cx="8229600" cy="4525963"/>
          </a:xfrm>
        </p:spPr>
        <p:txBody>
          <a:bodyPr/>
          <a:lstStyle/>
          <a:p>
            <a:r>
              <a:rPr lang="en-US" sz="2400" kern="1200" dirty="0">
                <a:solidFill>
                  <a:srgbClr val="0432FF"/>
                </a:solidFill>
              </a:rPr>
              <a:t>MuLan</a:t>
            </a:r>
            <a:r>
              <a:rPr lang="en-US" sz="2400" dirty="0" smtClean="0"/>
              <a:t> result 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baseline="-25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baseline="-25000" dirty="0" smtClean="0"/>
              <a:t>+</a:t>
            </a:r>
            <a:r>
              <a:rPr lang="en-US" sz="2400" dirty="0" smtClean="0"/>
              <a:t> = 1/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400" baseline="-25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baseline="-25000" dirty="0" smtClean="0"/>
              <a:t>+</a:t>
            </a:r>
            <a:r>
              <a:rPr lang="en-US" sz="2400" dirty="0" smtClean="0"/>
              <a:t> is </a:t>
            </a:r>
            <a:r>
              <a:rPr lang="en-US" sz="2400" dirty="0" smtClean="0">
                <a:solidFill>
                  <a:srgbClr val="0432FF"/>
                </a:solidFill>
              </a:rPr>
              <a:t>input for MuCap</a:t>
            </a:r>
          </a:p>
          <a:p>
            <a:r>
              <a:rPr lang="en-US" sz="2400" dirty="0" smtClean="0"/>
              <a:t>Form </a:t>
            </a:r>
            <a:r>
              <a:rPr lang="en-US" sz="2400" dirty="0" err="1" smtClean="0"/>
              <a:t>muonic</a:t>
            </a:r>
            <a:r>
              <a:rPr lang="en-US" sz="2400" dirty="0" smtClean="0"/>
              <a:t> hydrogen 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p in </a:t>
            </a:r>
            <a:r>
              <a:rPr lang="en-US" sz="2400" dirty="0" smtClean="0">
                <a:solidFill>
                  <a:srgbClr val="0432FF"/>
                </a:solidFill>
              </a:rPr>
              <a:t>ultra-pure hydrogen TPC</a:t>
            </a:r>
          </a:p>
          <a:p>
            <a:r>
              <a:rPr lang="en-US" sz="2400" dirty="0" smtClean="0"/>
              <a:t>Measure disappearance rate 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baseline="-250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baseline="-25000" dirty="0" smtClean="0">
                <a:solidFill>
                  <a:srgbClr val="FF0000"/>
                </a:solidFill>
              </a:rPr>
              <a:t>-</a:t>
            </a:r>
          </a:p>
          <a:p>
            <a:r>
              <a:rPr lang="en-US" sz="2400" dirty="0" smtClean="0"/>
              <a:t>Extract singlet capture rate </a:t>
            </a:r>
            <a:r>
              <a:rPr lang="en-US" sz="24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baseline="-25000" dirty="0" smtClean="0">
                <a:solidFill>
                  <a:srgbClr val="0432FF"/>
                </a:solidFill>
              </a:rPr>
              <a:t>S</a:t>
            </a:r>
            <a:r>
              <a:rPr lang="en-US" sz="2400" dirty="0" smtClean="0">
                <a:solidFill>
                  <a:srgbClr val="0432FF"/>
                </a:solidFill>
              </a:rPr>
              <a:t> ≈ 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baseline="-250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baseline="-25000" dirty="0" smtClean="0">
                <a:solidFill>
                  <a:srgbClr val="FF0000"/>
                </a:solidFill>
              </a:rPr>
              <a:t>-</a:t>
            </a:r>
            <a:r>
              <a:rPr lang="en-US" sz="2400" dirty="0" smtClean="0">
                <a:solidFill>
                  <a:srgbClr val="0432FF"/>
                </a:solidFill>
              </a:rPr>
              <a:t> </a:t>
            </a:r>
            <a:r>
              <a:rPr lang="en-US" sz="2400" dirty="0" smtClean="0"/>
              <a:t>- 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baseline="-25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baseline="-25000" dirty="0" smtClean="0"/>
              <a:t>+</a:t>
            </a:r>
          </a:p>
          <a:p>
            <a:r>
              <a:rPr lang="en-US" sz="2400" dirty="0" smtClean="0">
                <a:solidFill>
                  <a:srgbClr val="0432FF"/>
                </a:solidFill>
              </a:rPr>
              <a:t>Determine</a:t>
            </a:r>
            <a:r>
              <a:rPr lang="en-US" sz="2400" dirty="0" smtClean="0"/>
              <a:t> the nucleon’s pseudo-scalar form factor </a:t>
            </a:r>
            <a:r>
              <a:rPr lang="en-US" sz="2400" dirty="0" err="1" smtClean="0">
                <a:solidFill>
                  <a:srgbClr val="0432FF"/>
                </a:solidFill>
              </a:rPr>
              <a:t>g</a:t>
            </a:r>
            <a:r>
              <a:rPr lang="en-US" sz="2400" baseline="-25000" dirty="0" err="1" smtClean="0">
                <a:solidFill>
                  <a:srgbClr val="0432FF"/>
                </a:solidFill>
              </a:rPr>
              <a:t>P</a:t>
            </a:r>
            <a:endParaRPr lang="en-US" sz="2400" baseline="-25000" dirty="0" smtClean="0">
              <a:solidFill>
                <a:srgbClr val="0432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7470775" y="980694"/>
            <a:ext cx="1524000" cy="1023620"/>
            <a:chOff x="2784" y="3480"/>
            <a:chExt cx="720" cy="744"/>
          </a:xfrm>
        </p:grpSpPr>
        <p:sp>
          <p:nvSpPr>
            <p:cNvPr id="34" name="AutoShape 5"/>
            <p:cNvSpPr>
              <a:spLocks noChangeArrowheads="1"/>
            </p:cNvSpPr>
            <p:nvPr/>
          </p:nvSpPr>
          <p:spPr bwMode="auto">
            <a:xfrm>
              <a:off x="2784" y="3648"/>
              <a:ext cx="432" cy="576"/>
            </a:xfrm>
            <a:prstGeom prst="curvedRightArrow">
              <a:avLst>
                <a:gd name="adj1" fmla="val 5741"/>
                <a:gd name="adj2" fmla="val 32407"/>
                <a:gd name="adj3" fmla="val 33333"/>
              </a:avLst>
            </a:prstGeom>
            <a:solidFill>
              <a:srgbClr val="333399"/>
            </a:solidFill>
            <a:ln w="12700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>
              <a:off x="3198" y="3480"/>
              <a:ext cx="203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00" tIns="45702" rIns="91400" bIns="4570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Symbol" pitchFamily="18" charset="2"/>
                </a:rPr>
                <a:t>m</a:t>
              </a:r>
              <a:r>
                <a:rPr kumimoji="0" lang="en-US" sz="2400" b="1" i="0" u="none" strike="noStrike" kern="0" cap="none" spc="0" normalizeH="0" baseline="3000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Times New Roman" pitchFamily="18" charset="0"/>
                </a:rPr>
                <a:t>-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C0128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6" name="Group 7"/>
            <p:cNvGrpSpPr>
              <a:grpSpLocks/>
            </p:cNvGrpSpPr>
            <p:nvPr/>
          </p:nvGrpSpPr>
          <p:grpSpPr bwMode="auto">
            <a:xfrm>
              <a:off x="3012" y="3714"/>
              <a:ext cx="288" cy="332"/>
              <a:chOff x="2976" y="3714"/>
              <a:chExt cx="288" cy="332"/>
            </a:xfrm>
          </p:grpSpPr>
          <p:sp>
            <p:nvSpPr>
              <p:cNvPr id="38" name="Oval 8"/>
              <p:cNvSpPr>
                <a:spLocks noChangeArrowheads="1"/>
              </p:cNvSpPr>
              <p:nvPr/>
            </p:nvSpPr>
            <p:spPr bwMode="auto">
              <a:xfrm>
                <a:off x="2976" y="374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99CC00"/>
                  </a:gs>
                  <a:gs pos="100000">
                    <a:srgbClr val="99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9" name="Text Box 9"/>
              <p:cNvSpPr txBox="1">
                <a:spLocks noChangeArrowheads="1"/>
              </p:cNvSpPr>
              <p:nvPr/>
            </p:nvSpPr>
            <p:spPr bwMode="auto">
              <a:xfrm>
                <a:off x="3018" y="3714"/>
                <a:ext cx="159" cy="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0" tIns="45702" rIns="91400" bIns="45702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rPr>
                  <a:t>p</a:t>
                </a: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37" name="Arc 10"/>
            <p:cNvSpPr>
              <a:spLocks/>
            </p:cNvSpPr>
            <p:nvPr/>
          </p:nvSpPr>
          <p:spPr bwMode="auto">
            <a:xfrm flipV="1">
              <a:off x="3264" y="3685"/>
              <a:ext cx="240" cy="443"/>
            </a:xfrm>
            <a:custGeom>
              <a:avLst/>
              <a:gdLst>
                <a:gd name="T0" fmla="*/ 0 w 21600"/>
                <a:gd name="T1" fmla="*/ 0 h 41034"/>
                <a:gd name="T2" fmla="*/ 0 w 21600"/>
                <a:gd name="T3" fmla="*/ 0 h 41034"/>
                <a:gd name="T4" fmla="*/ 0 w 21600"/>
                <a:gd name="T5" fmla="*/ 0 h 410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1034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874"/>
                    <a:pt x="16872" y="37422"/>
                    <a:pt x="9427" y="41034"/>
                  </a:cubicBezTo>
                </a:path>
                <a:path w="21600" h="41034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874"/>
                    <a:pt x="16872" y="37422"/>
                    <a:pt x="9427" y="4103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rgbClr val="3333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2" name="Footer Placeholder 3"/>
          <p:cNvSpPr txBox="1">
            <a:spLocks/>
          </p:cNvSpPr>
          <p:nvPr/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Peter Winter (ANL), CTEQ 2013 Summer School -- Part 1, July 2013</a:t>
            </a:r>
            <a:endParaRPr lang="en-US"/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" y="3257359"/>
            <a:ext cx="5140830" cy="361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18"/>
          <p:cNvGrpSpPr>
            <a:grpSpLocks/>
          </p:cNvGrpSpPr>
          <p:nvPr/>
        </p:nvGrpSpPr>
        <p:grpSpPr bwMode="auto">
          <a:xfrm>
            <a:off x="2104467" y="3710241"/>
            <a:ext cx="1161704" cy="1284324"/>
            <a:chOff x="2494" y="638"/>
            <a:chExt cx="1204" cy="1565"/>
          </a:xfrm>
          <a:solidFill>
            <a:srgbClr val="FF0000"/>
          </a:solidFill>
        </p:grpSpPr>
        <p:sp>
          <p:nvSpPr>
            <p:cNvPr id="45" name="Line 7"/>
            <p:cNvSpPr>
              <a:spLocks noChangeShapeType="1"/>
            </p:cNvSpPr>
            <p:nvPr/>
          </p:nvSpPr>
          <p:spPr bwMode="auto">
            <a:xfrm flipV="1">
              <a:off x="2494" y="638"/>
              <a:ext cx="1204" cy="1565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2763" y="1775"/>
              <a:ext cx="72" cy="62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3047" y="1414"/>
              <a:ext cx="72" cy="62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8" name="Oval 10"/>
            <p:cNvSpPr>
              <a:spLocks noChangeArrowheads="1"/>
            </p:cNvSpPr>
            <p:nvPr/>
          </p:nvSpPr>
          <p:spPr bwMode="auto">
            <a:xfrm>
              <a:off x="3176" y="1240"/>
              <a:ext cx="72" cy="62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grpSp>
        <p:nvGrpSpPr>
          <p:cNvPr id="49" name="Group 17"/>
          <p:cNvGrpSpPr>
            <a:grpSpLocks/>
          </p:cNvGrpSpPr>
          <p:nvPr/>
        </p:nvGrpSpPr>
        <p:grpSpPr bwMode="auto">
          <a:xfrm>
            <a:off x="1414860" y="4845205"/>
            <a:ext cx="678304" cy="149360"/>
            <a:chOff x="1817" y="2047"/>
            <a:chExt cx="703" cy="182"/>
          </a:xfrm>
          <a:solidFill>
            <a:srgbClr val="7030A0"/>
          </a:solidFill>
        </p:grpSpPr>
        <p:sp>
          <p:nvSpPr>
            <p:cNvPr id="50" name="Line 6"/>
            <p:cNvSpPr>
              <a:spLocks noChangeShapeType="1"/>
            </p:cNvSpPr>
            <p:nvPr/>
          </p:nvSpPr>
          <p:spPr bwMode="auto">
            <a:xfrm>
              <a:off x="1817" y="2047"/>
              <a:ext cx="703" cy="182"/>
            </a:xfrm>
            <a:prstGeom prst="line">
              <a:avLst/>
            </a:prstGeom>
            <a:grpFill/>
            <a:ln w="28575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1952" y="2070"/>
              <a:ext cx="35" cy="36"/>
            </a:xfrm>
            <a:prstGeom prst="ellipse">
              <a:avLst/>
            </a:prstGeom>
            <a:grpFill/>
            <a:ln w="28575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2050" y="2088"/>
              <a:ext cx="35" cy="36"/>
            </a:xfrm>
            <a:prstGeom prst="ellipse">
              <a:avLst/>
            </a:prstGeom>
            <a:grpFill/>
            <a:ln w="28575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2151" y="2121"/>
              <a:ext cx="34" cy="36"/>
            </a:xfrm>
            <a:prstGeom prst="ellipse">
              <a:avLst/>
            </a:prstGeom>
            <a:grpFill/>
            <a:ln w="28575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2255" y="2155"/>
              <a:ext cx="35" cy="35"/>
            </a:xfrm>
            <a:prstGeom prst="ellipse">
              <a:avLst/>
            </a:prstGeom>
            <a:grpFill/>
            <a:ln w="28575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2375" y="2178"/>
              <a:ext cx="35" cy="36"/>
            </a:xfrm>
            <a:prstGeom prst="ellipse">
              <a:avLst/>
            </a:prstGeom>
            <a:grpFill/>
            <a:ln w="28575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1559258" y="4439523"/>
            <a:ext cx="363882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itchFamily="18" charset="2"/>
                <a:cs typeface="Arial" pitchFamily="34" charset="0"/>
                <a:sym typeface="Symbol" pitchFamily="18" charset="2"/>
              </a:rPr>
              <a:t>m</a:t>
            </a: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3176853" y="3543341"/>
            <a:ext cx="35747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 pitchFamily="18" charset="2"/>
              </a:rPr>
              <a:t>e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95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2"/>
          <a:stretch/>
        </p:blipFill>
        <p:spPr>
          <a:xfrm>
            <a:off x="5381356" y="3525816"/>
            <a:ext cx="3605628" cy="26387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95382" y="5211277"/>
            <a:ext cx="280526" cy="3385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US" sz="2200" dirty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200" baseline="-25000" dirty="0">
                <a:solidFill>
                  <a:srgbClr val="0432FF"/>
                </a:solidFill>
              </a:rPr>
              <a:t>S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918183" y="5425415"/>
            <a:ext cx="1527175" cy="3505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10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MuCap: Muon capture on the proton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 Box 60"/>
          <p:cNvSpPr txBox="1">
            <a:spLocks noChangeArrowheads="1"/>
          </p:cNvSpPr>
          <p:nvPr/>
        </p:nvSpPr>
        <p:spPr bwMode="auto">
          <a:xfrm>
            <a:off x="4429238" y="990600"/>
            <a:ext cx="4536498" cy="167621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118800" rIns="92075" bIns="118800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eaLnBrk="1" hangingPunct="1"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 ~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</a:t>
            </a:r>
            <a:r>
              <a:rPr kumimoji="0" lang="de-DE" sz="20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</a:t>
            </a:r>
            <a:r>
              <a:rPr kumimoji="0" lang="de-DE" sz="20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ud</a:t>
            </a:r>
            <a:r>
              <a:rPr kumimoji="0" lang="de-DE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· 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</a:t>
            </a:r>
            <a:r>
              <a:rPr kumimoji="0" lang="de-DE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</a:t>
            </a:r>
            <a:r>
              <a:rPr kumimoji="0" lang="de-DE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</a:t>
            </a:r>
            <a:r>
              <a:rPr kumimoji="0" lang="de-DE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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(1-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</a:t>
            </a:r>
            <a:r>
              <a:rPr kumimoji="0" lang="de-DE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5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</a:t>
            </a:r>
            <a:r>
              <a:rPr kumimoji="0" lang="de-DE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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· 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 pitchFamily="18" charset="2"/>
              </a:rPr>
              <a:t></a:t>
            </a:r>
            <a:r>
              <a:rPr kumimoji="0" lang="de-DE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 pitchFamily="18" charset="2"/>
              </a:rPr>
              <a:t>n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</a:t>
            </a:r>
            <a:r>
              <a:rPr kumimoji="0" lang="de-DE" sz="2000" b="0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a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-A</a:t>
            </a:r>
            <a:r>
              <a:rPr kumimoji="0" lang="de-DE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a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)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 pitchFamily="18" charset="2"/>
              </a:rPr>
              <a:t></a:t>
            </a:r>
            <a:r>
              <a:rPr kumimoji="0" lang="de-DE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 pitchFamily="18" charset="2"/>
              </a:rPr>
              <a:t>p</a:t>
            </a:r>
          </a:p>
          <a:p>
            <a:pPr lvl="0" eaLnBrk="1" hangingPunct="1">
              <a:defRPr/>
            </a:pPr>
            <a:endParaRPr lang="de-DE" sz="2000" kern="0" dirty="0">
              <a:solidFill>
                <a:srgbClr val="FF0000"/>
              </a:solidFill>
              <a:latin typeface="cmmi10"/>
              <a:sym typeface="Symbol" pitchFamily="18" charset="2"/>
            </a:endParaRPr>
          </a:p>
          <a:p>
            <a:pPr eaLnBrk="1" hangingPunct="1">
              <a:defRPr/>
            </a:pPr>
            <a:r>
              <a:rPr lang="de-DE" sz="2000" kern="0" dirty="0">
                <a:solidFill>
                  <a:srgbClr val="FF0000"/>
                </a:solidFill>
              </a:rPr>
              <a:t>V</a:t>
            </a:r>
            <a:r>
              <a:rPr lang="de-DE" sz="2000" kern="0" baseline="50000" dirty="0">
                <a:solidFill>
                  <a:srgbClr val="FF0000"/>
                </a:solidFill>
                <a:sym typeface="Symbol" pitchFamily="18" charset="2"/>
              </a:rPr>
              <a:t></a:t>
            </a:r>
            <a:r>
              <a:rPr lang="de-DE" sz="2000" kern="0" dirty="0">
                <a:solidFill>
                  <a:srgbClr val="000000"/>
                </a:solidFill>
              </a:rPr>
              <a:t> = </a:t>
            </a:r>
            <a:r>
              <a:rPr lang="de-DE" sz="2000" kern="0" dirty="0" err="1">
                <a:solidFill>
                  <a:srgbClr val="FF0000"/>
                </a:solidFill>
              </a:rPr>
              <a:t>g</a:t>
            </a:r>
            <a:r>
              <a:rPr lang="de-DE" sz="2000" kern="0" baseline="-25000" dirty="0" err="1">
                <a:solidFill>
                  <a:srgbClr val="FF0000"/>
                </a:solidFill>
              </a:rPr>
              <a:t>V</a:t>
            </a:r>
            <a:r>
              <a:rPr lang="de-DE" sz="2000" kern="0" dirty="0">
                <a:solidFill>
                  <a:srgbClr val="FF0000"/>
                </a:solidFill>
              </a:rPr>
              <a:t>(q</a:t>
            </a:r>
            <a:r>
              <a:rPr lang="de-DE" sz="2000" kern="0" baseline="30000" dirty="0">
                <a:solidFill>
                  <a:srgbClr val="FF0000"/>
                </a:solidFill>
              </a:rPr>
              <a:t>2</a:t>
            </a:r>
            <a:r>
              <a:rPr lang="de-DE" sz="2000" kern="0" dirty="0">
                <a:solidFill>
                  <a:srgbClr val="FF0000"/>
                </a:solidFill>
              </a:rPr>
              <a:t>) </a:t>
            </a:r>
            <a:r>
              <a:rPr lang="de-DE" sz="2000" kern="0" dirty="0">
                <a:solidFill>
                  <a:srgbClr val="000000"/>
                </a:solidFill>
                <a:sym typeface="Symbol" pitchFamily="18" charset="2"/>
              </a:rPr>
              <a:t></a:t>
            </a:r>
            <a:r>
              <a:rPr lang="de-DE" sz="2000" kern="0" baseline="50000" dirty="0">
                <a:solidFill>
                  <a:srgbClr val="000000"/>
                </a:solidFill>
                <a:sym typeface="Symbol" pitchFamily="18" charset="2"/>
              </a:rPr>
              <a:t></a:t>
            </a:r>
            <a:r>
              <a:rPr lang="de-DE" sz="2000" kern="0" dirty="0">
                <a:solidFill>
                  <a:srgbClr val="000000"/>
                </a:solidFill>
              </a:rPr>
              <a:t> + i </a:t>
            </a:r>
            <a:r>
              <a:rPr lang="de-DE" sz="2000" kern="0" dirty="0" err="1">
                <a:solidFill>
                  <a:srgbClr val="FF0000"/>
                </a:solidFill>
              </a:rPr>
              <a:t>g</a:t>
            </a:r>
            <a:r>
              <a:rPr lang="de-DE" sz="2000" kern="0" baseline="-25000" dirty="0" err="1">
                <a:solidFill>
                  <a:srgbClr val="FF0000"/>
                </a:solidFill>
              </a:rPr>
              <a:t>M</a:t>
            </a:r>
            <a:r>
              <a:rPr lang="de-DE" sz="2000" kern="0" dirty="0">
                <a:solidFill>
                  <a:srgbClr val="FF0000"/>
                </a:solidFill>
              </a:rPr>
              <a:t>(q</a:t>
            </a:r>
            <a:r>
              <a:rPr lang="de-DE" sz="2000" kern="0" baseline="30000" dirty="0">
                <a:solidFill>
                  <a:srgbClr val="FF0000"/>
                </a:solidFill>
              </a:rPr>
              <a:t>2</a:t>
            </a:r>
            <a:r>
              <a:rPr lang="de-DE" sz="2000" kern="0" dirty="0">
                <a:solidFill>
                  <a:srgbClr val="FF0000"/>
                </a:solidFill>
              </a:rPr>
              <a:t>) </a:t>
            </a:r>
            <a:r>
              <a:rPr lang="de-DE" sz="2000" kern="0" dirty="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de-DE" sz="2000" kern="0" baseline="50000" dirty="0">
                <a:solidFill>
                  <a:srgbClr val="000000"/>
                </a:solidFill>
                <a:sym typeface="Symbol" pitchFamily="18" charset="2"/>
              </a:rPr>
              <a:t></a:t>
            </a:r>
            <a:r>
              <a:rPr lang="de-DE" sz="2000" kern="0" dirty="0" err="1">
                <a:solidFill>
                  <a:srgbClr val="000000"/>
                </a:solidFill>
              </a:rPr>
              <a:t>q</a:t>
            </a:r>
            <a:r>
              <a:rPr lang="de-DE" sz="2000" kern="0" baseline="-25000" dirty="0">
                <a:solidFill>
                  <a:srgbClr val="000000"/>
                </a:solidFill>
                <a:sym typeface="Symbol" pitchFamily="18" charset="2"/>
              </a:rPr>
              <a:t></a:t>
            </a:r>
            <a:r>
              <a:rPr lang="de-DE" sz="2000" kern="0" dirty="0">
                <a:solidFill>
                  <a:srgbClr val="000000"/>
                </a:solidFill>
              </a:rPr>
              <a:t>/</a:t>
            </a:r>
            <a:r>
              <a:rPr lang="de-DE" sz="2000" kern="0" dirty="0" smtClean="0">
                <a:solidFill>
                  <a:srgbClr val="000000"/>
                </a:solidFill>
              </a:rPr>
              <a:t>2M</a:t>
            </a:r>
            <a:r>
              <a:rPr lang="de-DE" sz="2000" kern="0" baseline="-25000" dirty="0" smtClean="0">
                <a:solidFill>
                  <a:srgbClr val="000000"/>
                </a:solidFill>
              </a:rPr>
              <a:t>N</a:t>
            </a:r>
          </a:p>
          <a:p>
            <a:pPr eaLnBrk="1" hangingPunct="1">
              <a:defRPr/>
            </a:pPr>
            <a:endParaRPr lang="de-DE" sz="2000" kern="0" baseline="-250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de-DE" sz="2000" kern="0" dirty="0">
                <a:solidFill>
                  <a:srgbClr val="FF0000"/>
                </a:solidFill>
              </a:rPr>
              <a:t>A</a:t>
            </a:r>
            <a:r>
              <a:rPr lang="de-DE" sz="2000" kern="0" baseline="50000" dirty="0">
                <a:solidFill>
                  <a:srgbClr val="FF0000"/>
                </a:solidFill>
                <a:sym typeface="Symbol" pitchFamily="18" charset="2"/>
              </a:rPr>
              <a:t></a:t>
            </a:r>
            <a:r>
              <a:rPr lang="de-DE" sz="2000" kern="0" dirty="0">
                <a:solidFill>
                  <a:srgbClr val="000000"/>
                </a:solidFill>
              </a:rPr>
              <a:t> = </a:t>
            </a:r>
            <a:r>
              <a:rPr lang="de-DE" sz="2000" kern="0" dirty="0" err="1">
                <a:solidFill>
                  <a:srgbClr val="FF0000"/>
                </a:solidFill>
              </a:rPr>
              <a:t>g</a:t>
            </a:r>
            <a:r>
              <a:rPr lang="de-DE" sz="2000" kern="0" baseline="-25000" dirty="0" err="1">
                <a:solidFill>
                  <a:srgbClr val="FF0000"/>
                </a:solidFill>
              </a:rPr>
              <a:t>A</a:t>
            </a:r>
            <a:r>
              <a:rPr lang="de-DE" sz="2000" kern="0" dirty="0">
                <a:solidFill>
                  <a:srgbClr val="FF0000"/>
                </a:solidFill>
              </a:rPr>
              <a:t>(q</a:t>
            </a:r>
            <a:r>
              <a:rPr lang="de-DE" sz="2000" kern="0" baseline="30000" dirty="0">
                <a:solidFill>
                  <a:srgbClr val="FF0000"/>
                </a:solidFill>
              </a:rPr>
              <a:t>2</a:t>
            </a:r>
            <a:r>
              <a:rPr lang="de-DE" sz="2000" kern="0" dirty="0">
                <a:solidFill>
                  <a:srgbClr val="FF0000"/>
                </a:solidFill>
              </a:rPr>
              <a:t>) </a:t>
            </a:r>
            <a:r>
              <a:rPr lang="de-DE" sz="2000" kern="0" dirty="0">
                <a:solidFill>
                  <a:srgbClr val="000000"/>
                </a:solidFill>
                <a:sym typeface="Symbol" pitchFamily="18" charset="2"/>
              </a:rPr>
              <a:t></a:t>
            </a:r>
            <a:r>
              <a:rPr lang="de-DE" sz="2000" kern="0" baseline="50000" dirty="0">
                <a:solidFill>
                  <a:srgbClr val="000000"/>
                </a:solidFill>
                <a:sym typeface="Symbol" pitchFamily="18" charset="2"/>
              </a:rPr>
              <a:t></a:t>
            </a:r>
            <a:r>
              <a:rPr lang="de-DE" sz="2000" kern="0" dirty="0">
                <a:solidFill>
                  <a:srgbClr val="000000"/>
                </a:solidFill>
                <a:sym typeface="Symbol" pitchFamily="18" charset="2"/>
              </a:rPr>
              <a:t></a:t>
            </a:r>
            <a:r>
              <a:rPr lang="de-DE" sz="2000" kern="0" baseline="-25000" dirty="0">
                <a:solidFill>
                  <a:srgbClr val="000000"/>
                </a:solidFill>
                <a:sym typeface="Symbol" pitchFamily="18" charset="2"/>
              </a:rPr>
              <a:t>5</a:t>
            </a:r>
            <a:r>
              <a:rPr lang="de-DE" sz="2000" kern="0" dirty="0">
                <a:solidFill>
                  <a:srgbClr val="000000"/>
                </a:solidFill>
              </a:rPr>
              <a:t> + </a:t>
            </a:r>
            <a:r>
              <a:rPr lang="de-DE" sz="2000" kern="0" dirty="0" err="1">
                <a:solidFill>
                  <a:srgbClr val="FF0000"/>
                </a:solidFill>
              </a:rPr>
              <a:t>g</a:t>
            </a:r>
            <a:r>
              <a:rPr lang="de-DE" sz="2000" kern="0" baseline="-25000" dirty="0" err="1">
                <a:solidFill>
                  <a:srgbClr val="FF0000"/>
                </a:solidFill>
              </a:rPr>
              <a:t>P</a:t>
            </a:r>
            <a:r>
              <a:rPr lang="de-DE" sz="2000" kern="0" dirty="0">
                <a:solidFill>
                  <a:srgbClr val="FF0000"/>
                </a:solidFill>
              </a:rPr>
              <a:t>(q</a:t>
            </a:r>
            <a:r>
              <a:rPr lang="de-DE" sz="2000" kern="0" baseline="30000" dirty="0">
                <a:solidFill>
                  <a:srgbClr val="FF0000"/>
                </a:solidFill>
              </a:rPr>
              <a:t>2</a:t>
            </a:r>
            <a:r>
              <a:rPr lang="de-DE" sz="2000" kern="0" dirty="0">
                <a:solidFill>
                  <a:srgbClr val="FF0000"/>
                </a:solidFill>
              </a:rPr>
              <a:t>) </a:t>
            </a:r>
            <a:r>
              <a:rPr lang="de-DE" sz="2000" kern="0" dirty="0" err="1">
                <a:solidFill>
                  <a:srgbClr val="000000"/>
                </a:solidFill>
              </a:rPr>
              <a:t>q</a:t>
            </a:r>
            <a:r>
              <a:rPr lang="de-DE" sz="2000" kern="0" baseline="50000" dirty="0">
                <a:solidFill>
                  <a:srgbClr val="000000"/>
                </a:solidFill>
                <a:sym typeface="Symbol" pitchFamily="18" charset="2"/>
              </a:rPr>
              <a:t></a:t>
            </a:r>
            <a:r>
              <a:rPr lang="de-DE" sz="2000" kern="0" dirty="0">
                <a:solidFill>
                  <a:srgbClr val="000000"/>
                </a:solidFill>
              </a:rPr>
              <a:t>/m</a:t>
            </a:r>
            <a:r>
              <a:rPr lang="de-DE" sz="2000" kern="0" baseline="-25000" dirty="0">
                <a:solidFill>
                  <a:srgbClr val="000000"/>
                </a:solidFill>
                <a:sym typeface="Symbol" pitchFamily="18" charset="2"/>
              </a:rPr>
              <a:t></a:t>
            </a:r>
            <a:r>
              <a:rPr lang="de-DE" sz="2000" kern="0" dirty="0">
                <a:solidFill>
                  <a:srgbClr val="000000"/>
                </a:solidFill>
                <a:sym typeface="Symbol" pitchFamily="18" charset="2"/>
              </a:rPr>
              <a:t></a:t>
            </a:r>
            <a:r>
              <a:rPr lang="de-DE" sz="2000" kern="0" baseline="-25000" dirty="0" smtClean="0">
                <a:solidFill>
                  <a:srgbClr val="000000"/>
                </a:solidFill>
                <a:sym typeface="Symbol" pitchFamily="18" charset="2"/>
              </a:rPr>
              <a:t>5</a:t>
            </a:r>
            <a:endParaRPr lang="de-DE" sz="2000" kern="0" baseline="-25000" dirty="0">
              <a:solidFill>
                <a:srgbClr val="000000"/>
              </a:solidFill>
              <a:sym typeface="Symbol" pitchFamily="18" charset="2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43852" y="994982"/>
            <a:ext cx="3906450" cy="3043238"/>
            <a:chOff x="2481284" y="2590165"/>
            <a:chExt cx="3906450" cy="3043238"/>
          </a:xfrm>
        </p:grpSpPr>
        <p:grpSp>
          <p:nvGrpSpPr>
            <p:cNvPr id="7" name="Group 39"/>
            <p:cNvGrpSpPr>
              <a:grpSpLocks/>
            </p:cNvGrpSpPr>
            <p:nvPr/>
          </p:nvGrpSpPr>
          <p:grpSpPr bwMode="auto">
            <a:xfrm flipV="1">
              <a:off x="3036909" y="4628515"/>
              <a:ext cx="2438400" cy="533400"/>
              <a:chOff x="1872" y="240"/>
              <a:chExt cx="1536" cy="336"/>
            </a:xfrm>
          </p:grpSpPr>
          <p:sp>
            <p:nvSpPr>
              <p:cNvPr id="8" name="Line 40"/>
              <p:cNvSpPr>
                <a:spLocks noChangeShapeType="1"/>
              </p:cNvSpPr>
              <p:nvPr/>
            </p:nvSpPr>
            <p:spPr bwMode="auto">
              <a:xfrm>
                <a:off x="1872" y="240"/>
                <a:ext cx="768" cy="3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cs"/>
                </a:endParaRPr>
              </a:p>
            </p:txBody>
          </p:sp>
          <p:sp>
            <p:nvSpPr>
              <p:cNvPr id="9" name="Line 41"/>
              <p:cNvSpPr>
                <a:spLocks noChangeShapeType="1"/>
              </p:cNvSpPr>
              <p:nvPr/>
            </p:nvSpPr>
            <p:spPr bwMode="auto">
              <a:xfrm flipH="1">
                <a:off x="2640" y="240"/>
                <a:ext cx="768" cy="3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cs"/>
                </a:endParaRPr>
              </a:p>
            </p:txBody>
          </p:sp>
        </p:grpSp>
        <p:grpSp>
          <p:nvGrpSpPr>
            <p:cNvPr id="10" name="Group 42"/>
            <p:cNvGrpSpPr>
              <a:grpSpLocks/>
            </p:cNvGrpSpPr>
            <p:nvPr/>
          </p:nvGrpSpPr>
          <p:grpSpPr bwMode="auto">
            <a:xfrm flipV="1">
              <a:off x="3036909" y="4780915"/>
              <a:ext cx="2438400" cy="533400"/>
              <a:chOff x="1872" y="240"/>
              <a:chExt cx="1536" cy="336"/>
            </a:xfrm>
          </p:grpSpPr>
          <p:sp>
            <p:nvSpPr>
              <p:cNvPr id="11" name="Line 43"/>
              <p:cNvSpPr>
                <a:spLocks noChangeShapeType="1"/>
              </p:cNvSpPr>
              <p:nvPr/>
            </p:nvSpPr>
            <p:spPr bwMode="auto">
              <a:xfrm>
                <a:off x="1872" y="240"/>
                <a:ext cx="768" cy="3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cs"/>
                </a:endParaRPr>
              </a:p>
            </p:txBody>
          </p:sp>
          <p:sp>
            <p:nvSpPr>
              <p:cNvPr id="12" name="Line 44"/>
              <p:cNvSpPr>
                <a:spLocks noChangeShapeType="1"/>
              </p:cNvSpPr>
              <p:nvPr/>
            </p:nvSpPr>
            <p:spPr bwMode="auto">
              <a:xfrm flipH="1">
                <a:off x="2640" y="240"/>
                <a:ext cx="768" cy="3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cs"/>
                </a:endParaRPr>
              </a:p>
            </p:txBody>
          </p:sp>
        </p:grpSp>
        <p:grpSp>
          <p:nvGrpSpPr>
            <p:cNvPr id="13" name="Group 45"/>
            <p:cNvGrpSpPr>
              <a:grpSpLocks/>
            </p:cNvGrpSpPr>
            <p:nvPr/>
          </p:nvGrpSpPr>
          <p:grpSpPr bwMode="auto">
            <a:xfrm flipV="1">
              <a:off x="3036909" y="4933315"/>
              <a:ext cx="2438400" cy="533400"/>
              <a:chOff x="1872" y="240"/>
              <a:chExt cx="1536" cy="336"/>
            </a:xfrm>
          </p:grpSpPr>
          <p:sp>
            <p:nvSpPr>
              <p:cNvPr id="14" name="Line 46"/>
              <p:cNvSpPr>
                <a:spLocks noChangeShapeType="1"/>
              </p:cNvSpPr>
              <p:nvPr/>
            </p:nvSpPr>
            <p:spPr bwMode="auto">
              <a:xfrm>
                <a:off x="1872" y="240"/>
                <a:ext cx="768" cy="3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cs"/>
                </a:endParaRPr>
              </a:p>
            </p:txBody>
          </p:sp>
          <p:sp>
            <p:nvSpPr>
              <p:cNvPr id="15" name="Line 47"/>
              <p:cNvSpPr>
                <a:spLocks noChangeShapeType="1"/>
              </p:cNvSpPr>
              <p:nvPr/>
            </p:nvSpPr>
            <p:spPr bwMode="auto">
              <a:xfrm flipH="1">
                <a:off x="2640" y="240"/>
                <a:ext cx="768" cy="3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16" name="Line 31"/>
            <p:cNvSpPr>
              <a:spLocks noChangeShapeType="1"/>
            </p:cNvSpPr>
            <p:nvPr/>
          </p:nvSpPr>
          <p:spPr bwMode="auto">
            <a:xfrm>
              <a:off x="3027384" y="2980690"/>
              <a:ext cx="1219200" cy="533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7" name="Line 33"/>
            <p:cNvSpPr>
              <a:spLocks noChangeShapeType="1"/>
            </p:cNvSpPr>
            <p:nvPr/>
          </p:nvSpPr>
          <p:spPr bwMode="auto">
            <a:xfrm flipH="1">
              <a:off x="4246584" y="2980690"/>
              <a:ext cx="1219200" cy="533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8" name="Rectangle 34"/>
            <p:cNvSpPr>
              <a:spLocks noChangeArrowheads="1"/>
            </p:cNvSpPr>
            <p:nvPr/>
          </p:nvSpPr>
          <p:spPr bwMode="auto">
            <a:xfrm>
              <a:off x="5459434" y="2606040"/>
              <a:ext cx="42227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</a:t>
              </a:r>
            </a:p>
          </p:txBody>
        </p:sp>
        <p:sp>
          <p:nvSpPr>
            <p:cNvPr id="19" name="Rectangle 35"/>
            <p:cNvSpPr>
              <a:spLocks noChangeArrowheads="1"/>
            </p:cNvSpPr>
            <p:nvPr/>
          </p:nvSpPr>
          <p:spPr bwMode="auto">
            <a:xfrm>
              <a:off x="2501922" y="2590165"/>
              <a:ext cx="54927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</a:t>
              </a:r>
              <a:r>
                <a:rPr kumimoji="0" lang="de-DE" sz="3600" b="1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-</a:t>
              </a:r>
            </a:p>
          </p:txBody>
        </p:sp>
        <p:sp>
          <p:nvSpPr>
            <p:cNvPr id="20" name="Line 37"/>
            <p:cNvSpPr>
              <a:spLocks noChangeShapeType="1"/>
            </p:cNvSpPr>
            <p:nvPr/>
          </p:nvSpPr>
          <p:spPr bwMode="auto">
            <a:xfrm>
              <a:off x="4246584" y="3514090"/>
              <a:ext cx="0" cy="1143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1" name="Rectangle 48"/>
            <p:cNvSpPr>
              <a:spLocks noChangeArrowheads="1"/>
            </p:cNvSpPr>
            <p:nvPr/>
          </p:nvSpPr>
          <p:spPr bwMode="auto">
            <a:xfrm>
              <a:off x="2481284" y="4961890"/>
              <a:ext cx="479425" cy="67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p</a:t>
              </a:r>
            </a:p>
          </p:txBody>
        </p:sp>
        <p:sp>
          <p:nvSpPr>
            <p:cNvPr id="22" name="Rectangle 49"/>
            <p:cNvSpPr>
              <a:spLocks noChangeArrowheads="1"/>
            </p:cNvSpPr>
            <p:nvPr/>
          </p:nvSpPr>
          <p:spPr bwMode="auto">
            <a:xfrm>
              <a:off x="5529284" y="4961890"/>
              <a:ext cx="479425" cy="67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n</a:t>
              </a:r>
            </a:p>
          </p:txBody>
        </p:sp>
        <p:sp>
          <p:nvSpPr>
            <p:cNvPr id="23" name="Line 50"/>
            <p:cNvSpPr>
              <a:spLocks noChangeAspect="1" noChangeShapeType="1"/>
            </p:cNvSpPr>
            <p:nvPr/>
          </p:nvSpPr>
          <p:spPr bwMode="auto">
            <a:xfrm>
              <a:off x="3565547" y="3218815"/>
              <a:ext cx="144462" cy="63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4" name="Line 52"/>
            <p:cNvSpPr>
              <a:spLocks noChangeAspect="1" noChangeShapeType="1"/>
            </p:cNvSpPr>
            <p:nvPr/>
          </p:nvSpPr>
          <p:spPr bwMode="auto">
            <a:xfrm rot="10800000" flipH="1">
              <a:off x="4797447" y="3209290"/>
              <a:ext cx="144462" cy="63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5" name="Line 53"/>
            <p:cNvSpPr>
              <a:spLocks noChangeAspect="1" noChangeShapeType="1"/>
            </p:cNvSpPr>
            <p:nvPr/>
          </p:nvSpPr>
          <p:spPr bwMode="auto">
            <a:xfrm rot="10800000" flipH="1">
              <a:off x="3494109" y="5050790"/>
              <a:ext cx="144463" cy="635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6" name="Line 54"/>
            <p:cNvSpPr>
              <a:spLocks noChangeAspect="1" noChangeShapeType="1"/>
            </p:cNvSpPr>
            <p:nvPr/>
          </p:nvSpPr>
          <p:spPr bwMode="auto">
            <a:xfrm>
              <a:off x="5026047" y="5119053"/>
              <a:ext cx="144462" cy="635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7" name="Text Box 61"/>
            <p:cNvSpPr txBox="1">
              <a:spLocks noChangeArrowheads="1"/>
            </p:cNvSpPr>
            <p:nvPr/>
          </p:nvSpPr>
          <p:spPr bwMode="auto">
            <a:xfrm>
              <a:off x="4375965" y="3845030"/>
              <a:ext cx="2011769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q</a:t>
              </a:r>
              <a:r>
                <a:rPr kumimoji="0" lang="de-DE" sz="2400" b="0" i="0" u="none" strike="noStrike" kern="0" cap="none" spc="0" normalizeH="0" baseline="5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  <a:r>
                <a:rPr kumimoji="0" lang="de-D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= -0.88m</a:t>
              </a:r>
              <a:r>
                <a:rPr kumimoji="0" lang="de-DE" sz="24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Symbol" pitchFamily="18" charset="2"/>
                </a:rPr>
                <a:t></a:t>
              </a:r>
              <a:r>
                <a:rPr kumimoji="0" lang="de-DE" sz="2400" b="0" i="0" u="none" strike="noStrike" kern="0" cap="none" spc="0" normalizeH="0" baseline="5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8" name="Oval 38" descr="Diagonal hell nach unten"/>
            <p:cNvSpPr>
              <a:spLocks noChangeArrowheads="1"/>
            </p:cNvSpPr>
            <p:nvPr/>
          </p:nvSpPr>
          <p:spPr bwMode="auto">
            <a:xfrm>
              <a:off x="3976709" y="4544378"/>
              <a:ext cx="533400" cy="5334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9" name="Oval 38" descr="Diagonal hell nach unten"/>
            <p:cNvSpPr>
              <a:spLocks noChangeArrowheads="1"/>
            </p:cNvSpPr>
            <p:nvPr/>
          </p:nvSpPr>
          <p:spPr bwMode="auto">
            <a:xfrm>
              <a:off x="3979884" y="4542790"/>
              <a:ext cx="533400" cy="533400"/>
            </a:xfrm>
            <a:prstGeom prst="ellipse">
              <a:avLst/>
            </a:prstGeom>
            <a:solidFill>
              <a:srgbClr val="FF0000">
                <a:alpha val="2902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</p:grpSp>
      <p:sp>
        <p:nvSpPr>
          <p:cNvPr id="34" name="Rectangle 51"/>
          <p:cNvSpPr>
            <a:spLocks noChangeArrowheads="1"/>
          </p:cNvSpPr>
          <p:nvPr/>
        </p:nvSpPr>
        <p:spPr bwMode="auto">
          <a:xfrm>
            <a:off x="2816064" y="5862293"/>
            <a:ext cx="3666067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de-DE" sz="2400" dirty="0" err="1" smtClean="0">
                <a:solidFill>
                  <a:srgbClr val="616161"/>
                </a:solidFill>
              </a:rPr>
              <a:t>g</a:t>
            </a:r>
            <a:r>
              <a:rPr lang="de-DE" sz="2400" baseline="-25000" dirty="0" err="1" smtClean="0">
                <a:solidFill>
                  <a:srgbClr val="616161"/>
                </a:solidFill>
              </a:rPr>
              <a:t>P</a:t>
            </a:r>
            <a:r>
              <a:rPr lang="de-DE" sz="2400" dirty="0" smtClean="0">
                <a:solidFill>
                  <a:srgbClr val="616161"/>
                </a:solidFill>
              </a:rPr>
              <a:t>(</a:t>
            </a:r>
            <a:r>
              <a:rPr lang="de-DE" sz="2400" dirty="0" err="1" smtClean="0">
                <a:solidFill>
                  <a:srgbClr val="616161"/>
                </a:solidFill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de-DE" sz="2400" dirty="0" err="1" smtClean="0">
                <a:solidFill>
                  <a:srgbClr val="616161"/>
                </a:solidFill>
              </a:rPr>
              <a:t>PT</a:t>
            </a:r>
            <a:r>
              <a:rPr lang="de-DE" sz="2400" dirty="0" smtClean="0">
                <a:solidFill>
                  <a:srgbClr val="616161"/>
                </a:solidFill>
              </a:rPr>
              <a:t> </a:t>
            </a:r>
            <a:r>
              <a:rPr lang="de-DE" sz="2400" dirty="0" err="1" smtClean="0">
                <a:solidFill>
                  <a:srgbClr val="616161"/>
                </a:solidFill>
              </a:rPr>
              <a:t>theory</a:t>
            </a:r>
            <a:r>
              <a:rPr lang="de-DE" sz="2400" dirty="0" smtClean="0">
                <a:solidFill>
                  <a:srgbClr val="616161"/>
                </a:solidFill>
              </a:rPr>
              <a:t>) </a:t>
            </a:r>
            <a:r>
              <a:rPr lang="de-DE" sz="2400" dirty="0">
                <a:solidFill>
                  <a:srgbClr val="616161"/>
                </a:solidFill>
              </a:rPr>
              <a:t>= 8.26 ± 0.23</a:t>
            </a:r>
          </a:p>
        </p:txBody>
      </p:sp>
      <p:sp>
        <p:nvSpPr>
          <p:cNvPr id="35" name="Rectangle 51"/>
          <p:cNvSpPr>
            <a:spLocks noChangeArrowheads="1"/>
          </p:cNvSpPr>
          <p:nvPr/>
        </p:nvSpPr>
        <p:spPr bwMode="auto">
          <a:xfrm>
            <a:off x="2542754" y="4804371"/>
            <a:ext cx="4212693" cy="585418"/>
          </a:xfrm>
          <a:prstGeom prst="rect">
            <a:avLst/>
          </a:prstGeom>
          <a:noFill/>
          <a:ln w="9525">
            <a:solidFill>
              <a:srgbClr val="61616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de-DE" sz="3200" dirty="0" err="1" smtClean="0">
                <a:solidFill>
                  <a:srgbClr val="616161"/>
                </a:solidFill>
              </a:rPr>
              <a:t>g</a:t>
            </a:r>
            <a:r>
              <a:rPr lang="de-DE" sz="3200" baseline="-25000" dirty="0" err="1" smtClean="0">
                <a:solidFill>
                  <a:srgbClr val="616161"/>
                </a:solidFill>
              </a:rPr>
              <a:t>P</a:t>
            </a:r>
            <a:r>
              <a:rPr lang="de-DE" sz="3200" dirty="0" smtClean="0">
                <a:solidFill>
                  <a:srgbClr val="616161"/>
                </a:solidFill>
              </a:rPr>
              <a:t>(MuCap) </a:t>
            </a:r>
            <a:r>
              <a:rPr lang="de-DE" sz="3200" dirty="0">
                <a:solidFill>
                  <a:srgbClr val="616161"/>
                </a:solidFill>
              </a:rPr>
              <a:t>= </a:t>
            </a:r>
            <a:r>
              <a:rPr lang="de-DE" sz="3200" dirty="0" smtClean="0">
                <a:solidFill>
                  <a:srgbClr val="616161"/>
                </a:solidFill>
              </a:rPr>
              <a:t>8.06 ± 0.55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724715" y="5407223"/>
            <a:ext cx="3848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err="1">
                <a:solidFill>
                  <a:srgbClr val="007600"/>
                </a:solidFill>
              </a:rPr>
              <a:t>Andreev</a:t>
            </a:r>
            <a:r>
              <a:rPr lang="hu-HU" sz="1400" dirty="0">
                <a:solidFill>
                  <a:srgbClr val="007600"/>
                </a:solidFill>
              </a:rPr>
              <a:t> et </a:t>
            </a:r>
            <a:r>
              <a:rPr lang="hu-HU" sz="1400" dirty="0" err="1">
                <a:solidFill>
                  <a:srgbClr val="007600"/>
                </a:solidFill>
              </a:rPr>
              <a:t>al</a:t>
            </a:r>
            <a:r>
              <a:rPr lang="hu-HU" sz="1400" dirty="0">
                <a:solidFill>
                  <a:srgbClr val="007600"/>
                </a:solidFill>
              </a:rPr>
              <a:t>., </a:t>
            </a:r>
            <a:r>
              <a:rPr lang="hu-HU" sz="1400" dirty="0" err="1">
                <a:solidFill>
                  <a:srgbClr val="007600"/>
                </a:solidFill>
              </a:rPr>
              <a:t>Phys</a:t>
            </a:r>
            <a:r>
              <a:rPr lang="hu-HU" sz="1400" dirty="0">
                <a:solidFill>
                  <a:srgbClr val="007600"/>
                </a:solidFill>
              </a:rPr>
              <a:t>. </a:t>
            </a:r>
            <a:r>
              <a:rPr lang="hu-HU" sz="1400" dirty="0" err="1">
                <a:solidFill>
                  <a:srgbClr val="007600"/>
                </a:solidFill>
              </a:rPr>
              <a:t>Rev</a:t>
            </a:r>
            <a:r>
              <a:rPr lang="hu-HU" sz="1400" dirty="0">
                <a:solidFill>
                  <a:srgbClr val="007600"/>
                </a:solidFill>
              </a:rPr>
              <a:t>. Lett. 110, 012504 (2013)</a:t>
            </a:r>
            <a:endParaRPr lang="en-US" sz="1400" dirty="0">
              <a:solidFill>
                <a:srgbClr val="007600"/>
              </a:solidFill>
            </a:endParaRP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4171513" y="2956424"/>
            <a:ext cx="4855450" cy="2834776"/>
          </a:xfrm>
        </p:spPr>
        <p:txBody>
          <a:bodyPr/>
          <a:lstStyle/>
          <a:p>
            <a:r>
              <a:rPr lang="en-US" sz="2400" dirty="0" smtClean="0"/>
              <a:t>Since </a:t>
            </a:r>
            <a:r>
              <a:rPr lang="en-US" sz="2400" dirty="0" err="1" smtClean="0"/>
              <a:t>g</a:t>
            </a:r>
            <a:r>
              <a:rPr lang="en-US" sz="2400" baseline="-25000" dirty="0" err="1" smtClean="0"/>
              <a:t>V</a:t>
            </a:r>
            <a:r>
              <a:rPr lang="en-US" sz="2400" dirty="0"/>
              <a:t>, </a:t>
            </a:r>
            <a:r>
              <a:rPr lang="en-US" sz="2400" dirty="0" err="1"/>
              <a:t>g</a:t>
            </a:r>
            <a:r>
              <a:rPr lang="en-US" sz="2400" baseline="-25000" dirty="0" err="1"/>
              <a:t>M</a:t>
            </a:r>
            <a:r>
              <a:rPr lang="en-US" sz="2400" dirty="0"/>
              <a:t>, </a:t>
            </a:r>
            <a:r>
              <a:rPr lang="en-US" sz="2400" dirty="0" err="1"/>
              <a:t>g</a:t>
            </a:r>
            <a:r>
              <a:rPr lang="en-US" sz="2400" baseline="-25000" dirty="0" err="1"/>
              <a:t>A</a:t>
            </a:r>
            <a:r>
              <a:rPr lang="en-US" sz="2400" dirty="0"/>
              <a:t>, and </a:t>
            </a:r>
            <a:r>
              <a:rPr lang="en-US" sz="2400" dirty="0" err="1"/>
              <a:t>V</a:t>
            </a:r>
            <a:r>
              <a:rPr lang="en-US" sz="2400" baseline="-25000" dirty="0" err="1"/>
              <a:t>ud</a:t>
            </a:r>
            <a:r>
              <a:rPr lang="en-US" sz="2400" dirty="0"/>
              <a:t> </a:t>
            </a:r>
            <a:r>
              <a:rPr lang="en-US" sz="2400" dirty="0" smtClean="0"/>
              <a:t>are well known, </a:t>
            </a:r>
            <a:r>
              <a:rPr lang="en-US" sz="2400" dirty="0" smtClean="0">
                <a:solidFill>
                  <a:srgbClr val="0432FF"/>
                </a:solidFill>
                <a:latin typeface="Symbol" charset="2"/>
                <a:cs typeface="Symbol" charset="2"/>
              </a:rPr>
              <a:t>L</a:t>
            </a:r>
            <a:r>
              <a:rPr lang="en-US" sz="2400" baseline="-25000" dirty="0" smtClean="0">
                <a:solidFill>
                  <a:srgbClr val="0432FF"/>
                </a:solidFill>
              </a:rPr>
              <a:t>S</a:t>
            </a:r>
            <a:r>
              <a:rPr lang="en-US" sz="2400" dirty="0" smtClean="0">
                <a:solidFill>
                  <a:srgbClr val="0432FF"/>
                </a:solidFill>
              </a:rPr>
              <a:t> </a:t>
            </a:r>
            <a:r>
              <a:rPr lang="en-US" sz="2400" dirty="0">
                <a:solidFill>
                  <a:srgbClr val="0432FF"/>
                </a:solidFill>
              </a:rPr>
              <a:t>determines </a:t>
            </a:r>
            <a:r>
              <a:rPr lang="en-US" sz="2400" dirty="0" smtClean="0"/>
              <a:t>the </a:t>
            </a:r>
            <a:br>
              <a:rPr lang="en-US" sz="2400" dirty="0" smtClean="0"/>
            </a:br>
            <a:r>
              <a:rPr lang="en-US" sz="2400" dirty="0" smtClean="0"/>
              <a:t>pseudo-scalar </a:t>
            </a:r>
            <a:r>
              <a:rPr lang="en-US" sz="2400" dirty="0"/>
              <a:t>form factor </a:t>
            </a:r>
            <a:r>
              <a:rPr lang="en-US" sz="2400" dirty="0" err="1" smtClean="0">
                <a:solidFill>
                  <a:srgbClr val="0432FF"/>
                </a:solidFill>
              </a:rPr>
              <a:t>g</a:t>
            </a:r>
            <a:r>
              <a:rPr lang="en-US" sz="2400" baseline="-25000" dirty="0" err="1" smtClean="0">
                <a:solidFill>
                  <a:srgbClr val="0432FF"/>
                </a:solidFill>
              </a:rPr>
              <a:t>P</a:t>
            </a:r>
            <a:endParaRPr lang="en-US" sz="2400" baseline="-25000" dirty="0" smtClean="0">
              <a:solidFill>
                <a:srgbClr val="0432FF"/>
              </a:solidFill>
            </a:endParaRPr>
          </a:p>
          <a:p>
            <a:r>
              <a:rPr lang="en-US" sz="2400" dirty="0" smtClean="0">
                <a:solidFill>
                  <a:srgbClr val="0432FF"/>
                </a:solidFill>
              </a:rPr>
              <a:t>Test</a:t>
            </a:r>
            <a:r>
              <a:rPr lang="en-US" sz="2400" dirty="0" smtClean="0"/>
              <a:t> of </a:t>
            </a:r>
            <a:r>
              <a:rPr lang="en-US" sz="2400" dirty="0" err="1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US" sz="2400" dirty="0" err="1" smtClean="0">
                <a:solidFill>
                  <a:srgbClr val="0432FF"/>
                </a:solidFill>
              </a:rPr>
              <a:t>PT</a:t>
            </a:r>
            <a:r>
              <a:rPr lang="en-US" sz="2400" dirty="0" smtClean="0">
                <a:solidFill>
                  <a:srgbClr val="0432FF"/>
                </a:solidFill>
              </a:rPr>
              <a:t> theory </a:t>
            </a:r>
            <a:r>
              <a:rPr lang="en-US" sz="2400" dirty="0" smtClean="0"/>
              <a:t>prediction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709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MuSun: Muon capture on the deuteron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80931" y="840145"/>
                <a:ext cx="5213843" cy="4525963"/>
              </a:xfrm>
            </p:spPr>
            <p:txBody>
              <a:bodyPr/>
              <a:lstStyle/>
              <a:p>
                <a:r>
                  <a:rPr lang="en-US" dirty="0" smtClean="0"/>
                  <a:t>Next step: Measure simplest </a:t>
                </a:r>
                <a:r>
                  <a:rPr lang="en-US" dirty="0" smtClean="0">
                    <a:solidFill>
                      <a:srgbClr val="0432FF"/>
                    </a:solidFill>
                  </a:rPr>
                  <a:t>two-body</a:t>
                </a:r>
                <a:r>
                  <a:rPr lang="en-US" dirty="0" smtClean="0"/>
                  <a:t> system</a:t>
                </a:r>
              </a:p>
              <a:p>
                <a:r>
                  <a:rPr lang="en-US" dirty="0" smtClean="0"/>
                  <a:t>EFT relates this process to </a:t>
                </a:r>
                <a:r>
                  <a:rPr lang="en-US" dirty="0" smtClean="0">
                    <a:solidFill>
                      <a:srgbClr val="0432FF"/>
                    </a:solidFill>
                  </a:rPr>
                  <a:t>low energy constant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baseline="-25000" dirty="0" smtClean="0">
                    <a:solidFill>
                      <a:srgbClr val="0432FF"/>
                    </a:solidFill>
                  </a:rPr>
                  <a:t>R</a:t>
                </a:r>
                <a:r>
                  <a:rPr lang="en-US" dirty="0" smtClean="0"/>
                  <a:t> relevant for </a:t>
                </a:r>
                <a:r>
                  <a:rPr lang="en-US" dirty="0" smtClean="0">
                    <a:solidFill>
                      <a:srgbClr val="0432FF"/>
                    </a:solidFill>
                  </a:rPr>
                  <a:t>other processes</a:t>
                </a:r>
              </a:p>
              <a:p>
                <a:r>
                  <a:rPr lang="en-US" dirty="0" smtClean="0"/>
                  <a:t>Similar to MuCap with </a:t>
                </a:r>
                <a:r>
                  <a:rPr lang="en-US" dirty="0" smtClean="0">
                    <a:solidFill>
                      <a:srgbClr val="0432FF"/>
                    </a:solidFill>
                  </a:rPr>
                  <a:t>ultra-pure deuterium, </a:t>
                </a:r>
                <a:r>
                  <a:rPr lang="en-US" dirty="0" err="1" smtClean="0">
                    <a:solidFill>
                      <a:srgbClr val="0432FF"/>
                    </a:solidFill>
                  </a:rPr>
                  <a:t>cryo</a:t>
                </a:r>
                <a:r>
                  <a:rPr lang="en-US" dirty="0" smtClean="0">
                    <a:solidFill>
                      <a:srgbClr val="0432FF"/>
                    </a:solidFill>
                  </a:rPr>
                  <a:t>-TPC</a:t>
                </a:r>
                <a:r>
                  <a:rPr lang="en-US" dirty="0" smtClean="0"/>
                  <a:t> (30K)</a:t>
                </a:r>
              </a:p>
              <a:p>
                <a:r>
                  <a:rPr lang="en-US" dirty="0" smtClean="0"/>
                  <a:t>Data taking mostly completed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0432FF"/>
                    </a:solidFill>
                  </a:rPr>
                  <a:t>analysis ongoing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1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80931" y="840145"/>
                <a:ext cx="5213843" cy="4525963"/>
              </a:xfrm>
              <a:blipFill rotWithShape="0">
                <a:blip r:embed="rId2"/>
                <a:stretch>
                  <a:fillRect l="-701" t="-809" r="-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5"/>
          <a:stretch/>
        </p:blipFill>
        <p:spPr>
          <a:xfrm>
            <a:off x="31429" y="3083452"/>
            <a:ext cx="5380240" cy="3574395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533400" y="667230"/>
            <a:ext cx="2819400" cy="2239962"/>
            <a:chOff x="304800" y="918681"/>
            <a:chExt cx="3408097" cy="2738919"/>
          </a:xfrm>
        </p:grpSpPr>
        <p:sp>
          <p:nvSpPr>
            <p:cNvPr id="40" name="Line 44"/>
            <p:cNvSpPr>
              <a:spLocks noChangeShapeType="1"/>
            </p:cNvSpPr>
            <p:nvPr/>
          </p:nvSpPr>
          <p:spPr bwMode="auto">
            <a:xfrm flipH="1" flipV="1">
              <a:off x="2261921" y="2638340"/>
              <a:ext cx="1024223" cy="6140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41" name="Line 54"/>
            <p:cNvSpPr>
              <a:spLocks noChangeAspect="1" noChangeShapeType="1"/>
            </p:cNvSpPr>
            <p:nvPr/>
          </p:nvSpPr>
          <p:spPr bwMode="auto">
            <a:xfrm rot="20280000">
              <a:off x="2701727" y="2643918"/>
              <a:ext cx="97366" cy="427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35" name="Line 40"/>
            <p:cNvSpPr>
              <a:spLocks noChangeShapeType="1"/>
            </p:cNvSpPr>
            <p:nvPr/>
          </p:nvSpPr>
          <p:spPr bwMode="auto">
            <a:xfrm>
              <a:off x="777874" y="2602309"/>
              <a:ext cx="1311275" cy="31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grpSp>
          <p:nvGrpSpPr>
            <p:cNvPr id="15" name="Group 42"/>
            <p:cNvGrpSpPr>
              <a:grpSpLocks/>
            </p:cNvGrpSpPr>
            <p:nvPr/>
          </p:nvGrpSpPr>
          <p:grpSpPr bwMode="auto">
            <a:xfrm flipV="1">
              <a:off x="777875" y="2641997"/>
              <a:ext cx="2500313" cy="533400"/>
              <a:chOff x="1833" y="240"/>
              <a:chExt cx="1575" cy="336"/>
            </a:xfrm>
          </p:grpSpPr>
          <p:sp>
            <p:nvSpPr>
              <p:cNvPr id="33" name="Line 43"/>
              <p:cNvSpPr>
                <a:spLocks noChangeShapeType="1"/>
              </p:cNvSpPr>
              <p:nvPr/>
            </p:nvSpPr>
            <p:spPr bwMode="auto">
              <a:xfrm>
                <a:off x="1833" y="551"/>
                <a:ext cx="826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cs"/>
                </a:endParaRPr>
              </a:p>
            </p:txBody>
          </p:sp>
          <p:sp>
            <p:nvSpPr>
              <p:cNvPr id="34" name="Line 44"/>
              <p:cNvSpPr>
                <a:spLocks noChangeShapeType="1"/>
              </p:cNvSpPr>
              <p:nvPr/>
            </p:nvSpPr>
            <p:spPr bwMode="auto">
              <a:xfrm flipH="1">
                <a:off x="2640" y="240"/>
                <a:ext cx="768" cy="3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17" name="Line 31"/>
            <p:cNvSpPr>
              <a:spLocks noChangeShapeType="1"/>
            </p:cNvSpPr>
            <p:nvPr/>
          </p:nvSpPr>
          <p:spPr bwMode="auto">
            <a:xfrm>
              <a:off x="830262" y="1309206"/>
              <a:ext cx="1219200" cy="533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8" name="Line 33"/>
            <p:cNvSpPr>
              <a:spLocks noChangeShapeType="1"/>
            </p:cNvSpPr>
            <p:nvPr/>
          </p:nvSpPr>
          <p:spPr bwMode="auto">
            <a:xfrm flipH="1">
              <a:off x="2049462" y="1309206"/>
              <a:ext cx="1219200" cy="533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19" name="Rectangle 34"/>
            <p:cNvSpPr>
              <a:spLocks noChangeArrowheads="1"/>
            </p:cNvSpPr>
            <p:nvPr/>
          </p:nvSpPr>
          <p:spPr bwMode="auto">
            <a:xfrm>
              <a:off x="3262312" y="934556"/>
              <a:ext cx="42227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</a:t>
              </a:r>
            </a:p>
          </p:txBody>
        </p:sp>
        <p:sp>
          <p:nvSpPr>
            <p:cNvPr id="20" name="Rectangle 35"/>
            <p:cNvSpPr>
              <a:spLocks noChangeArrowheads="1"/>
            </p:cNvSpPr>
            <p:nvPr/>
          </p:nvSpPr>
          <p:spPr bwMode="auto">
            <a:xfrm>
              <a:off x="304800" y="918681"/>
              <a:ext cx="54927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Symbol" pitchFamily="18" charset="2"/>
                </a:rPr>
                <a:t></a:t>
              </a:r>
              <a:r>
                <a:rPr kumimoji="0" lang="de-DE" sz="3600" b="1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-</a:t>
              </a:r>
            </a:p>
          </p:txBody>
        </p:sp>
        <p:sp>
          <p:nvSpPr>
            <p:cNvPr id="21" name="Line 37"/>
            <p:cNvSpPr>
              <a:spLocks noChangeShapeType="1"/>
            </p:cNvSpPr>
            <p:nvPr/>
          </p:nvSpPr>
          <p:spPr bwMode="auto">
            <a:xfrm>
              <a:off x="2049462" y="1842606"/>
              <a:ext cx="0" cy="83907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2" name="Rectangle 48"/>
            <p:cNvSpPr>
              <a:spLocks noChangeArrowheads="1"/>
            </p:cNvSpPr>
            <p:nvPr/>
          </p:nvSpPr>
          <p:spPr bwMode="auto">
            <a:xfrm>
              <a:off x="310219" y="2302157"/>
              <a:ext cx="447237" cy="677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d</a:t>
              </a:r>
              <a:endParaRPr kumimoji="0" lang="de-DE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Rectangle 49"/>
            <p:cNvSpPr>
              <a:spLocks noChangeArrowheads="1"/>
            </p:cNvSpPr>
            <p:nvPr/>
          </p:nvSpPr>
          <p:spPr bwMode="auto">
            <a:xfrm>
              <a:off x="3233472" y="2986087"/>
              <a:ext cx="479425" cy="67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n</a:t>
              </a:r>
              <a:endParaRPr kumimoji="0" lang="de-DE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Line 50"/>
            <p:cNvSpPr>
              <a:spLocks noChangeAspect="1" noChangeShapeType="1"/>
            </p:cNvSpPr>
            <p:nvPr/>
          </p:nvSpPr>
          <p:spPr bwMode="auto">
            <a:xfrm>
              <a:off x="1368425" y="1547331"/>
              <a:ext cx="144462" cy="63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5" name="Line 52"/>
            <p:cNvSpPr>
              <a:spLocks noChangeAspect="1" noChangeShapeType="1"/>
            </p:cNvSpPr>
            <p:nvPr/>
          </p:nvSpPr>
          <p:spPr bwMode="auto">
            <a:xfrm rot="10800000" flipH="1">
              <a:off x="2600325" y="1537806"/>
              <a:ext cx="144462" cy="63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7" name="Line 54"/>
            <p:cNvSpPr>
              <a:spLocks noChangeAspect="1" noChangeShapeType="1"/>
            </p:cNvSpPr>
            <p:nvPr/>
          </p:nvSpPr>
          <p:spPr bwMode="auto">
            <a:xfrm>
              <a:off x="2852473" y="2990486"/>
              <a:ext cx="97366" cy="427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29" name="Oval 38" descr="Diagonal hell nach unten"/>
            <p:cNvSpPr>
              <a:spLocks noChangeArrowheads="1"/>
            </p:cNvSpPr>
            <p:nvPr/>
          </p:nvSpPr>
          <p:spPr bwMode="auto">
            <a:xfrm>
              <a:off x="1779587" y="2405460"/>
              <a:ext cx="533400" cy="5334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30" name="Oval 38" descr="Diagonal hell nach unten"/>
            <p:cNvSpPr>
              <a:spLocks noChangeArrowheads="1"/>
            </p:cNvSpPr>
            <p:nvPr/>
          </p:nvSpPr>
          <p:spPr bwMode="auto">
            <a:xfrm>
              <a:off x="1782762" y="2403872"/>
              <a:ext cx="533400" cy="533400"/>
            </a:xfrm>
            <a:prstGeom prst="ellipse">
              <a:avLst/>
            </a:prstGeom>
            <a:solidFill>
              <a:srgbClr val="FF0000">
                <a:alpha val="2902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endParaRPr>
            </a:p>
          </p:txBody>
        </p:sp>
        <p:sp>
          <p:nvSpPr>
            <p:cNvPr id="37" name="Rectangle 49"/>
            <p:cNvSpPr>
              <a:spLocks noChangeArrowheads="1"/>
            </p:cNvSpPr>
            <p:nvPr/>
          </p:nvSpPr>
          <p:spPr bwMode="auto">
            <a:xfrm>
              <a:off x="3224079" y="2378471"/>
              <a:ext cx="479425" cy="67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n</a:t>
              </a:r>
              <a:endParaRPr kumimoji="0" lang="de-DE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468866"/>
            <a:ext cx="3719002" cy="245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r>
              <a:rPr lang="en-US" dirty="0" err="1" smtClean="0"/>
              <a:t>Muonium</a:t>
            </a:r>
            <a:r>
              <a:rPr lang="en-US" dirty="0" smtClean="0"/>
              <a:t> hyperfine spectroscopy (LAMPF, J-PARC)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" y="3429000"/>
            <a:ext cx="5029200" cy="2696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866" y="3429000"/>
            <a:ext cx="3886200" cy="296994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578066" cy="2514600"/>
          </a:xfrm>
        </p:spPr>
        <p:txBody>
          <a:bodyPr/>
          <a:lstStyle/>
          <a:p>
            <a:r>
              <a:rPr lang="en-US" sz="2000" dirty="0" smtClean="0">
                <a:solidFill>
                  <a:srgbClr val="0432FF"/>
                </a:solidFill>
              </a:rPr>
              <a:t>Form </a:t>
            </a:r>
            <a:r>
              <a:rPr lang="en-US" sz="2000" dirty="0" err="1" smtClean="0">
                <a:solidFill>
                  <a:srgbClr val="0432FF"/>
                </a:solidFill>
              </a:rPr>
              <a:t>muonium</a:t>
            </a:r>
            <a:r>
              <a:rPr lang="en-US" sz="2000" dirty="0" smtClean="0">
                <a:solidFill>
                  <a:srgbClr val="0432FF"/>
                </a:solidFill>
              </a:rPr>
              <a:t>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0432FF"/>
                </a:solidFill>
              </a:rPr>
              <a:t>excite hyperfine transitions </a:t>
            </a:r>
            <a:r>
              <a:rPr lang="en-US" sz="2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Dn</a:t>
            </a:r>
            <a:r>
              <a:rPr lang="en-US" sz="2000" baseline="-25000" dirty="0" smtClean="0">
                <a:solidFill>
                  <a:srgbClr val="0432FF"/>
                </a:solidFill>
              </a:rPr>
              <a:t>12</a:t>
            </a:r>
            <a:r>
              <a:rPr lang="en-US" sz="2000" dirty="0" smtClean="0">
                <a:solidFill>
                  <a:srgbClr val="0432FF"/>
                </a:solidFill>
              </a:rPr>
              <a:t> and </a:t>
            </a:r>
            <a:r>
              <a:rPr lang="en-US" sz="2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Dn</a:t>
            </a:r>
            <a:r>
              <a:rPr lang="en-US" sz="2000" baseline="-25000" dirty="0" smtClean="0">
                <a:solidFill>
                  <a:srgbClr val="0432FF"/>
                </a:solidFill>
              </a:rPr>
              <a:t>34</a:t>
            </a:r>
            <a:endParaRPr lang="en-US" sz="2000" dirty="0" smtClean="0"/>
          </a:p>
          <a:p>
            <a:r>
              <a:rPr lang="en-US" sz="2000" dirty="0" smtClean="0"/>
              <a:t>Purely </a:t>
            </a:r>
            <a:r>
              <a:rPr lang="en-US" sz="2000" dirty="0" err="1" smtClean="0">
                <a:solidFill>
                  <a:srgbClr val="0432FF"/>
                </a:solidFill>
              </a:rPr>
              <a:t>leptonic</a:t>
            </a:r>
            <a:r>
              <a:rPr lang="en-US" sz="2000" dirty="0" smtClean="0">
                <a:solidFill>
                  <a:srgbClr val="0432FF"/>
                </a:solidFill>
              </a:rPr>
              <a:t> </a:t>
            </a:r>
            <a:r>
              <a:rPr lang="en-US" sz="2000" dirty="0" smtClean="0"/>
              <a:t>system allows for precision </a:t>
            </a:r>
            <a:r>
              <a:rPr lang="en-US" sz="2000" dirty="0" smtClean="0">
                <a:solidFill>
                  <a:srgbClr val="0432FF"/>
                </a:solidFill>
              </a:rPr>
              <a:t>tests of bound-state QED</a:t>
            </a:r>
          </a:p>
          <a:p>
            <a:r>
              <a:rPr lang="en-US" sz="2000" dirty="0" smtClean="0">
                <a:solidFill>
                  <a:srgbClr val="0432FF"/>
                </a:solidFill>
              </a:rPr>
              <a:t>Extract</a:t>
            </a:r>
            <a:r>
              <a:rPr lang="en-US" sz="2000" dirty="0" smtClean="0"/>
              <a:t> hyperfine splitting   </a:t>
            </a:r>
            <a:r>
              <a:rPr lang="en-US" sz="2000" dirty="0" err="1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Dn</a:t>
            </a:r>
            <a:r>
              <a:rPr lang="en-US" sz="2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 = </a:t>
            </a:r>
            <a:r>
              <a:rPr lang="en-US" sz="2000" dirty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Dn</a:t>
            </a:r>
            <a:r>
              <a:rPr lang="en-US" sz="2000" baseline="-25000" dirty="0">
                <a:solidFill>
                  <a:srgbClr val="0432FF"/>
                </a:solidFill>
              </a:rPr>
              <a:t>12 </a:t>
            </a:r>
            <a:r>
              <a:rPr lang="en-US" sz="2000" dirty="0" smtClean="0">
                <a:solidFill>
                  <a:srgbClr val="0432FF"/>
                </a:solidFill>
              </a:rPr>
              <a:t> </a:t>
            </a:r>
            <a:r>
              <a:rPr lang="en-US" sz="2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+ Dn</a:t>
            </a:r>
            <a:r>
              <a:rPr lang="en-US" sz="2000" baseline="-25000" dirty="0" smtClean="0">
                <a:solidFill>
                  <a:srgbClr val="0432FF"/>
                </a:solidFill>
              </a:rPr>
              <a:t>34</a:t>
            </a:r>
            <a:r>
              <a:rPr lang="en-US" sz="2000" dirty="0" smtClean="0">
                <a:solidFill>
                  <a:srgbClr val="FF0000"/>
                </a:solidFill>
              </a:rPr>
              <a:t>   </a:t>
            </a:r>
            <a:r>
              <a:rPr lang="en-US" sz="2000" dirty="0" smtClean="0"/>
              <a:t>and   </a:t>
            </a:r>
            <a:r>
              <a:rPr lang="en-US" sz="2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aseline="-25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/</a:t>
            </a:r>
            <a:r>
              <a:rPr lang="en-US" sz="2000" dirty="0" err="1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aseline="-25000" dirty="0" err="1" smtClean="0">
                <a:solidFill>
                  <a:srgbClr val="0432FF"/>
                </a:solidFill>
              </a:rPr>
              <a:t>p</a:t>
            </a:r>
            <a:r>
              <a:rPr lang="en-US" sz="2000" dirty="0" smtClean="0">
                <a:solidFill>
                  <a:srgbClr val="0432FF"/>
                </a:solidFill>
              </a:rPr>
              <a:t> ∝</a:t>
            </a:r>
            <a:r>
              <a:rPr lang="en-US" sz="2000" dirty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 Dn</a:t>
            </a:r>
            <a:r>
              <a:rPr lang="en-US" sz="2000" baseline="-25000" dirty="0">
                <a:solidFill>
                  <a:srgbClr val="0432FF"/>
                </a:solidFill>
              </a:rPr>
              <a:t>12 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  <a:r>
              <a:rPr lang="en-US" sz="2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- </a:t>
            </a:r>
            <a:r>
              <a:rPr lang="en-US" sz="2000" dirty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Dn</a:t>
            </a:r>
            <a:r>
              <a:rPr lang="en-US" sz="2000" baseline="-25000" dirty="0">
                <a:solidFill>
                  <a:srgbClr val="0432FF"/>
                </a:solidFill>
              </a:rPr>
              <a:t>34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  <a:endParaRPr lang="en-US" sz="2000" dirty="0" smtClean="0">
              <a:solidFill>
                <a:srgbClr val="0432FF"/>
              </a:solidFill>
            </a:endParaRPr>
          </a:p>
          <a:p>
            <a:r>
              <a:rPr lang="en-US" sz="2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aseline="-25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/</a:t>
            </a:r>
            <a:r>
              <a:rPr lang="en-US" sz="2000" dirty="0" err="1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aseline="-25000" dirty="0" err="1" smtClean="0">
                <a:solidFill>
                  <a:srgbClr val="0432FF"/>
                </a:solidFill>
              </a:rPr>
              <a:t>p</a:t>
            </a:r>
            <a:r>
              <a:rPr lang="en-US" sz="2000" dirty="0" smtClean="0"/>
              <a:t> is an </a:t>
            </a:r>
            <a:r>
              <a:rPr lang="en-US" sz="2000" dirty="0" smtClean="0">
                <a:solidFill>
                  <a:srgbClr val="0432FF"/>
                </a:solidFill>
              </a:rPr>
              <a:t>important</a:t>
            </a:r>
            <a:r>
              <a:rPr lang="en-US" sz="2000" dirty="0" smtClean="0"/>
              <a:t> input to the </a:t>
            </a:r>
            <a:r>
              <a:rPr lang="en-US" sz="2000" dirty="0" smtClean="0">
                <a:solidFill>
                  <a:srgbClr val="0432FF"/>
                </a:solidFill>
              </a:rPr>
              <a:t>Muon g-2</a:t>
            </a:r>
            <a:r>
              <a:rPr lang="en-US" sz="2000" dirty="0" smtClean="0"/>
              <a:t> experiments</a:t>
            </a:r>
          </a:p>
          <a:p>
            <a:r>
              <a:rPr lang="en-US" sz="2000" dirty="0" err="1" smtClean="0">
                <a:solidFill>
                  <a:srgbClr val="0432FF"/>
                </a:solidFill>
              </a:rPr>
              <a:t>MuSEUM</a:t>
            </a:r>
            <a:r>
              <a:rPr lang="en-US" sz="2000" dirty="0" smtClean="0">
                <a:solidFill>
                  <a:srgbClr val="0432FF"/>
                </a:solidFill>
              </a:rPr>
              <a:t> @ J-PARC </a:t>
            </a:r>
            <a:r>
              <a:rPr lang="en-US" sz="2000" dirty="0" smtClean="0"/>
              <a:t>aims for </a:t>
            </a:r>
            <a:r>
              <a:rPr lang="en-US" sz="2000" dirty="0" smtClean="0">
                <a:solidFill>
                  <a:srgbClr val="0432FF"/>
                </a:solidFill>
              </a:rPr>
              <a:t>order of magnitude more precise </a:t>
            </a:r>
            <a:r>
              <a:rPr lang="en-US" sz="2000" dirty="0" smtClean="0"/>
              <a:t>measurement</a:t>
            </a:r>
          </a:p>
          <a:p>
            <a:endParaRPr lang="en-US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544840" y="5973860"/>
            <a:ext cx="200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MuSEUM</a:t>
            </a:r>
            <a:r>
              <a:rPr lang="en-US" dirty="0" smtClean="0"/>
              <a:t> @ J-PARC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52632" y="2743200"/>
            <a:ext cx="50433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Dn</a:t>
            </a:r>
            <a:r>
              <a:rPr lang="en-US" sz="2000" dirty="0" smtClean="0">
                <a:ea typeface="Symbol" charset="2"/>
                <a:cs typeface="Symbol" charset="2"/>
              </a:rPr>
              <a:t>(LAMPF) = 4 463 302 765(53) Hz    (</a:t>
            </a:r>
            <a:r>
              <a:rPr lang="en-US" sz="2000" dirty="0" smtClean="0">
                <a:solidFill>
                  <a:srgbClr val="0432FF"/>
                </a:solidFill>
                <a:ea typeface="Symbol" charset="2"/>
                <a:cs typeface="Symbol" charset="2"/>
              </a:rPr>
              <a:t>12ppb</a:t>
            </a:r>
            <a:r>
              <a:rPr lang="en-US" sz="2000" dirty="0" smtClean="0">
                <a:ea typeface="Symbol" charset="2"/>
                <a:cs typeface="Symbol" charset="2"/>
              </a:rPr>
              <a:t>)</a:t>
            </a:r>
          </a:p>
          <a:p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aseline="-25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/</a:t>
            </a:r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aseline="-25000" dirty="0" err="1" smtClean="0"/>
              <a:t>p</a:t>
            </a:r>
            <a:r>
              <a:rPr lang="en-US" sz="2000" dirty="0" smtClean="0"/>
              <a:t>(LAMPF) = 3.183 345 13(39)       (</a:t>
            </a:r>
            <a:r>
              <a:rPr lang="en-US" sz="2000" dirty="0" smtClean="0">
                <a:solidFill>
                  <a:srgbClr val="0432FF"/>
                </a:solidFill>
              </a:rPr>
              <a:t>120 ppb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258722" y="6197312"/>
            <a:ext cx="2220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See also talk by H. Torii</a:t>
            </a:r>
          </a:p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WG4, today @ 11:45am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64395" y="2940374"/>
            <a:ext cx="22468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err="1">
                <a:solidFill>
                  <a:srgbClr val="007600"/>
                </a:solidFill>
              </a:rPr>
              <a:t>Liu</a:t>
            </a:r>
            <a:r>
              <a:rPr lang="hu-HU" sz="1400" dirty="0">
                <a:solidFill>
                  <a:srgbClr val="007600"/>
                </a:solidFill>
              </a:rPr>
              <a:t> et </a:t>
            </a:r>
            <a:r>
              <a:rPr lang="hu-HU" sz="1400" dirty="0" err="1">
                <a:solidFill>
                  <a:srgbClr val="007600"/>
                </a:solidFill>
              </a:rPr>
              <a:t>al</a:t>
            </a:r>
            <a:r>
              <a:rPr lang="hu-HU" sz="1400" dirty="0">
                <a:solidFill>
                  <a:srgbClr val="007600"/>
                </a:solidFill>
              </a:rPr>
              <a:t>., PRL 82, 711 (1999)</a:t>
            </a:r>
            <a:endParaRPr lang="en-US" sz="1400" dirty="0">
              <a:solidFill>
                <a:srgbClr val="007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9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Muonic Hydrogen Lamb Shift – Proton Charge Radius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r>
              <a:rPr lang="en-US" sz="2000" dirty="0" smtClean="0">
                <a:solidFill>
                  <a:srgbClr val="0432FF"/>
                </a:solidFill>
              </a:rPr>
              <a:t>Bohr </a:t>
            </a:r>
            <a:r>
              <a:rPr lang="en-US" sz="2000" dirty="0">
                <a:solidFill>
                  <a:srgbClr val="0432FF"/>
                </a:solidFill>
              </a:rPr>
              <a:t>radius</a:t>
            </a:r>
            <a:r>
              <a:rPr lang="en-US" sz="2000" dirty="0"/>
              <a:t> </a:t>
            </a:r>
            <a:r>
              <a:rPr lang="en-US" sz="2000" dirty="0" smtClean="0"/>
              <a:t>in </a:t>
            </a:r>
            <a:r>
              <a:rPr lang="en-US" sz="2000" dirty="0" err="1" smtClean="0"/>
              <a:t>muonic</a:t>
            </a:r>
            <a:r>
              <a:rPr lang="en-US" sz="2000" dirty="0" smtClean="0"/>
              <a:t> hydrogen is </a:t>
            </a:r>
            <a:r>
              <a:rPr lang="en-US" sz="2000" dirty="0" smtClean="0">
                <a:solidFill>
                  <a:srgbClr val="0432FF"/>
                </a:solidFill>
              </a:rPr>
              <a:t>smaller by </a:t>
            </a:r>
            <a:r>
              <a:rPr lang="en-US" sz="2000" dirty="0" err="1" smtClean="0">
                <a:solidFill>
                  <a:srgbClr val="0432FF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0432FF"/>
                </a:solidFill>
              </a:rPr>
              <a:t>red</a:t>
            </a:r>
            <a:r>
              <a:rPr lang="en-US" sz="2000" dirty="0" smtClean="0">
                <a:solidFill>
                  <a:srgbClr val="0432FF"/>
                </a:solidFill>
              </a:rPr>
              <a:t> = 186m</a:t>
            </a:r>
            <a:r>
              <a:rPr lang="en-US" sz="2000" baseline="-25000" dirty="0" smtClean="0">
                <a:solidFill>
                  <a:srgbClr val="0432FF"/>
                </a:solidFill>
              </a:rPr>
              <a:t>e</a:t>
            </a:r>
            <a:r>
              <a:rPr lang="en-US" sz="2000" dirty="0" smtClean="0">
                <a:solidFill>
                  <a:srgbClr val="0432FF"/>
                </a:solidFill>
              </a:rPr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than </a:t>
            </a:r>
            <a:r>
              <a:rPr lang="en-US" sz="2000" dirty="0"/>
              <a:t>in hydrogen</a:t>
            </a:r>
          </a:p>
          <a:p>
            <a:r>
              <a:rPr lang="en-US" sz="2000" dirty="0" smtClean="0"/>
              <a:t>The muon overlap with the proton is larger by m</a:t>
            </a:r>
            <a:r>
              <a:rPr lang="en-US" sz="2000" baseline="30000" dirty="0" smtClean="0"/>
              <a:t>3</a:t>
            </a:r>
            <a:r>
              <a:rPr lang="en-US" sz="2000" baseline="-25000" dirty="0" smtClean="0"/>
              <a:t>red </a:t>
            </a:r>
            <a:r>
              <a:rPr lang="en-US" sz="2000" dirty="0" smtClean="0"/>
              <a:t>and hence 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0432FF"/>
                </a:solidFill>
                <a:latin typeface="Symbol" charset="2"/>
                <a:cs typeface="Symbol" charset="2"/>
              </a:rPr>
              <a:t>m</a:t>
            </a:r>
            <a:r>
              <a:rPr lang="en-US" sz="2000" baseline="30000" dirty="0" smtClean="0">
                <a:solidFill>
                  <a:srgbClr val="0432FF"/>
                </a:solidFill>
              </a:rPr>
              <a:t>-</a:t>
            </a:r>
            <a:r>
              <a:rPr lang="en-US" sz="2000" dirty="0" smtClean="0">
                <a:solidFill>
                  <a:srgbClr val="0432FF"/>
                </a:solidFill>
              </a:rPr>
              <a:t>p is more sensitive to the proton’s charge distribution</a:t>
            </a:r>
            <a:endParaRPr lang="en-US" sz="2000" dirty="0">
              <a:solidFill>
                <a:srgbClr val="0432FF"/>
              </a:solidFill>
            </a:endParaRPr>
          </a:p>
          <a:p>
            <a:r>
              <a:rPr lang="en-US" sz="2000" dirty="0" smtClean="0">
                <a:solidFill>
                  <a:srgbClr val="0432FF"/>
                </a:solidFill>
              </a:rPr>
              <a:t>Extract</a:t>
            </a:r>
            <a:r>
              <a:rPr lang="en-US" sz="2000" dirty="0" smtClean="0"/>
              <a:t> </a:t>
            </a:r>
            <a:r>
              <a:rPr lang="en-US" sz="2000" dirty="0"/>
              <a:t>proton charge radius </a:t>
            </a:r>
            <a:r>
              <a:rPr lang="en-US" sz="2000" dirty="0" err="1">
                <a:solidFill>
                  <a:srgbClr val="FF0000"/>
                </a:solidFill>
              </a:rPr>
              <a:t>r</a:t>
            </a:r>
            <a:r>
              <a:rPr lang="en-US" sz="2000" baseline="-25000" dirty="0" err="1">
                <a:solidFill>
                  <a:srgbClr val="FF0000"/>
                </a:solidFill>
              </a:rPr>
              <a:t>p</a:t>
            </a:r>
            <a:r>
              <a:rPr lang="en-US" sz="2000" dirty="0"/>
              <a:t> from 2S – 2P transition </a:t>
            </a:r>
            <a:r>
              <a:rPr lang="en-US" sz="2000" dirty="0" smtClean="0"/>
              <a:t>(Lamb </a:t>
            </a:r>
            <a:r>
              <a:rPr lang="en-US" sz="2000" dirty="0"/>
              <a:t>shift)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Knowledge of the charge and magnetic</a:t>
            </a:r>
            <a:br>
              <a:rPr lang="en-US" sz="2000" dirty="0"/>
            </a:br>
            <a:r>
              <a:rPr lang="en-US" sz="2000" dirty="0"/>
              <a:t>distributions inside the proton are needed</a:t>
            </a:r>
            <a:br>
              <a:rPr lang="en-US" sz="2000" dirty="0"/>
            </a:br>
            <a:r>
              <a:rPr lang="en-US" sz="2000" dirty="0"/>
              <a:t>for precision </a:t>
            </a:r>
            <a:r>
              <a:rPr lang="en-US" sz="2000" dirty="0">
                <a:solidFill>
                  <a:srgbClr val="0432FF"/>
                </a:solidFill>
              </a:rPr>
              <a:t>tests of bound-state QED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7467600" y="685800"/>
            <a:ext cx="1524000" cy="1023620"/>
            <a:chOff x="2784" y="3480"/>
            <a:chExt cx="720" cy="744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2784" y="3648"/>
              <a:ext cx="432" cy="576"/>
            </a:xfrm>
            <a:prstGeom prst="curvedRightArrow">
              <a:avLst>
                <a:gd name="adj1" fmla="val 5741"/>
                <a:gd name="adj2" fmla="val 32407"/>
                <a:gd name="adj3" fmla="val 33333"/>
              </a:avLst>
            </a:prstGeom>
            <a:solidFill>
              <a:srgbClr val="333399"/>
            </a:solidFill>
            <a:ln w="12700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198" y="3480"/>
              <a:ext cx="203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00" tIns="45702" rIns="91400" bIns="4570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Symbol" pitchFamily="18" charset="2"/>
                </a:rPr>
                <a:t>m</a:t>
              </a:r>
              <a:r>
                <a:rPr kumimoji="0" lang="en-US" sz="2400" b="1" i="0" u="none" strike="noStrike" kern="0" cap="none" spc="0" normalizeH="0" baseline="3000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Times New Roman" pitchFamily="18" charset="0"/>
                </a:rPr>
                <a:t>-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C0128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3012" y="3714"/>
              <a:ext cx="288" cy="332"/>
              <a:chOff x="2976" y="3714"/>
              <a:chExt cx="288" cy="332"/>
            </a:xfrm>
          </p:grpSpPr>
          <p:sp>
            <p:nvSpPr>
              <p:cNvPr id="13" name="Oval 8"/>
              <p:cNvSpPr>
                <a:spLocks noChangeArrowheads="1"/>
              </p:cNvSpPr>
              <p:nvPr/>
            </p:nvSpPr>
            <p:spPr bwMode="auto">
              <a:xfrm>
                <a:off x="2976" y="374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99CC00"/>
                  </a:gs>
                  <a:gs pos="100000">
                    <a:srgbClr val="99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4" name="Text Box 9"/>
              <p:cNvSpPr txBox="1">
                <a:spLocks noChangeArrowheads="1"/>
              </p:cNvSpPr>
              <p:nvPr/>
            </p:nvSpPr>
            <p:spPr bwMode="auto">
              <a:xfrm>
                <a:off x="3018" y="3714"/>
                <a:ext cx="159" cy="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0" tIns="45702" rIns="91400" bIns="45702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</a:rPr>
                  <a:t>p</a:t>
                </a: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12" name="Arc 10"/>
            <p:cNvSpPr>
              <a:spLocks/>
            </p:cNvSpPr>
            <p:nvPr/>
          </p:nvSpPr>
          <p:spPr bwMode="auto">
            <a:xfrm flipV="1">
              <a:off x="3264" y="3685"/>
              <a:ext cx="240" cy="443"/>
            </a:xfrm>
            <a:custGeom>
              <a:avLst/>
              <a:gdLst>
                <a:gd name="T0" fmla="*/ 0 w 21600"/>
                <a:gd name="T1" fmla="*/ 0 h 41034"/>
                <a:gd name="T2" fmla="*/ 0 w 21600"/>
                <a:gd name="T3" fmla="*/ 0 h 41034"/>
                <a:gd name="T4" fmla="*/ 0 w 21600"/>
                <a:gd name="T5" fmla="*/ 0 h 410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1034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874"/>
                    <a:pt x="16872" y="37422"/>
                    <a:pt x="9427" y="41034"/>
                  </a:cubicBezTo>
                </a:path>
                <a:path w="21600" h="41034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874"/>
                    <a:pt x="16872" y="37422"/>
                    <a:pt x="9427" y="4103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rgbClr val="3333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2746451"/>
            <a:ext cx="6934200" cy="42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811">
            <a:off x="6144096" y="3434712"/>
            <a:ext cx="2340558" cy="325914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114417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Muonic Lamb Shift – Experimental technique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914400"/>
            <a:ext cx="4230291" cy="289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5556" b="44722"/>
          <a:stretch/>
        </p:blipFill>
        <p:spPr>
          <a:xfrm>
            <a:off x="4648200" y="762000"/>
            <a:ext cx="1828800" cy="198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4419600"/>
            <a:ext cx="8763000" cy="1905000"/>
          </a:xfrm>
        </p:spPr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n-US" sz="2000" dirty="0"/>
              <a:t>Excited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dirty="0" err="1"/>
              <a:t>p</a:t>
            </a:r>
            <a:r>
              <a:rPr lang="en-US" sz="2000" dirty="0"/>
              <a:t> atoms </a:t>
            </a:r>
            <a:r>
              <a:rPr lang="en-US" sz="2000" dirty="0" err="1"/>
              <a:t>deexcite</a:t>
            </a:r>
            <a:r>
              <a:rPr lang="en-US" sz="2000" dirty="0"/>
              <a:t> to </a:t>
            </a:r>
            <a:r>
              <a:rPr lang="en-US" sz="2000" dirty="0">
                <a:solidFill>
                  <a:srgbClr val="0000FF"/>
                </a:solidFill>
              </a:rPr>
              <a:t>1S ground state (99%)</a:t>
            </a:r>
            <a:r>
              <a:rPr lang="en-US" sz="2000" dirty="0"/>
              <a:t> and meta-stable </a:t>
            </a:r>
            <a:r>
              <a:rPr lang="en-US" sz="2000" dirty="0">
                <a:solidFill>
                  <a:srgbClr val="FF0000"/>
                </a:solidFill>
              </a:rPr>
              <a:t>2S (1%)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Delayed (0.9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dirty="0" err="1"/>
              <a:t>s</a:t>
            </a:r>
            <a:r>
              <a:rPr lang="en-US" sz="2000" dirty="0"/>
              <a:t>) laser induces </a:t>
            </a:r>
            <a:r>
              <a:rPr lang="en-US" sz="2000" dirty="0">
                <a:solidFill>
                  <a:srgbClr val="FF0000"/>
                </a:solidFill>
              </a:rPr>
              <a:t>2S – 2P</a:t>
            </a:r>
            <a:r>
              <a:rPr lang="en-US" sz="2000" dirty="0"/>
              <a:t> transition followed by immediate </a:t>
            </a:r>
            <a:r>
              <a:rPr lang="en-US" sz="2000" dirty="0" err="1"/>
              <a:t>deexcitation</a:t>
            </a:r>
            <a:r>
              <a:rPr lang="en-US" sz="2000" dirty="0"/>
              <a:t> via </a:t>
            </a:r>
            <a:r>
              <a:rPr lang="en-US" sz="2000" dirty="0">
                <a:solidFill>
                  <a:srgbClr val="0000FF"/>
                </a:solidFill>
              </a:rPr>
              <a:t>1.9 </a:t>
            </a:r>
            <a:r>
              <a:rPr lang="en-US" sz="2000" dirty="0" err="1">
                <a:solidFill>
                  <a:srgbClr val="0000FF"/>
                </a:solidFill>
              </a:rPr>
              <a:t>keV</a:t>
            </a:r>
            <a:r>
              <a:rPr lang="en-US" sz="2000" dirty="0">
                <a:solidFill>
                  <a:srgbClr val="0000FF"/>
                </a:solidFill>
              </a:rPr>
              <a:t> X-ray (2P – 1S) transition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Transitions measured: </a:t>
            </a:r>
            <a:r>
              <a:rPr lang="en-US" sz="2000" dirty="0" err="1">
                <a:solidFill>
                  <a:srgbClr val="00B050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 err="1">
                <a:solidFill>
                  <a:srgbClr val="00B050"/>
                </a:solidFill>
              </a:rPr>
              <a:t>triplet</a:t>
            </a:r>
            <a:r>
              <a:rPr lang="en-US" sz="2000" dirty="0">
                <a:solidFill>
                  <a:srgbClr val="00B050"/>
                </a:solidFill>
              </a:rPr>
              <a:t> (6 </a:t>
            </a:r>
            <a:r>
              <a:rPr lang="en-US" sz="2000" dirty="0">
                <a:solidFill>
                  <a:srgbClr val="00B050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>
                <a:solidFill>
                  <a:srgbClr val="00B050"/>
                </a:solidFill>
              </a:rPr>
              <a:t>m)</a:t>
            </a:r>
            <a:r>
              <a:rPr lang="en-US" sz="2000" dirty="0"/>
              <a:t> and </a:t>
            </a:r>
            <a:r>
              <a:rPr lang="en-US" sz="20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 err="1">
                <a:solidFill>
                  <a:srgbClr val="0000FF"/>
                </a:solidFill>
              </a:rPr>
              <a:t>singlet</a:t>
            </a:r>
            <a:r>
              <a:rPr lang="en-US" sz="2000" dirty="0">
                <a:solidFill>
                  <a:srgbClr val="0000FF"/>
                </a:solidFill>
              </a:rPr>
              <a:t> (5.5 </a:t>
            </a:r>
            <a:r>
              <a:rPr lang="en-US" sz="2000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>
                <a:solidFill>
                  <a:srgbClr val="0000FF"/>
                </a:solidFill>
              </a:rPr>
              <a:t>m)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Laser calibration </a:t>
            </a:r>
            <a:r>
              <a:rPr lang="en-US" sz="2000" dirty="0" smtClean="0"/>
              <a:t>with well known </a:t>
            </a:r>
            <a:r>
              <a:rPr lang="en-US" sz="2000" dirty="0"/>
              <a:t>water absorption lines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1" r="55556" b="-2052"/>
          <a:stretch/>
        </p:blipFill>
        <p:spPr>
          <a:xfrm>
            <a:off x="4648200" y="762000"/>
            <a:ext cx="18288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-1" t="1" r="-954" b="-2052"/>
          <a:stretch/>
        </p:blipFill>
        <p:spPr>
          <a:xfrm>
            <a:off x="4648200" y="762000"/>
            <a:ext cx="415409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038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Muonic</a:t>
            </a:r>
            <a:r>
              <a:rPr lang="en-US" dirty="0"/>
              <a:t> Lamb Shift – </a:t>
            </a:r>
            <a:r>
              <a:rPr lang="en-US" dirty="0" smtClean="0"/>
              <a:t>Results for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err="1" smtClean="0"/>
              <a:t>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46138"/>
            <a:ext cx="5256971" cy="358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3147" y="4432642"/>
            <a:ext cx="2367571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7600"/>
                </a:solidFill>
              </a:defRPr>
            </a:lvl1pPr>
          </a:lstStyle>
          <a:p>
            <a:r>
              <a:rPr lang="en-US"/>
              <a:t>Pohl et al., Nature 466 (2010)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200" y="4663125"/>
            <a:ext cx="2798267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7600"/>
                </a:solidFill>
              </a:defRPr>
            </a:lvl1pPr>
          </a:lstStyle>
          <a:p>
            <a:r>
              <a:rPr lang="en-US"/>
              <a:t>Antonigni</a:t>
            </a:r>
            <a:r>
              <a:rPr lang="en-US" dirty="0"/>
              <a:t> et al., Science 339 (2013) 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6200" y="5181600"/>
            <a:ext cx="9067800" cy="80768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432FF"/>
                </a:solidFill>
              </a:rPr>
              <a:t>7</a:t>
            </a:r>
            <a:r>
              <a:rPr lang="en-US" sz="2400" b="1" dirty="0" smtClean="0">
                <a:solidFill>
                  <a:srgbClr val="0432FF"/>
                </a:solidFill>
                <a:latin typeface="Symbol" charset="2"/>
                <a:cs typeface="Symbol" charset="2"/>
              </a:rPr>
              <a:t>s</a:t>
            </a:r>
            <a:r>
              <a:rPr lang="en-US" sz="2400" b="1" dirty="0" smtClean="0">
                <a:solidFill>
                  <a:srgbClr val="0432FF"/>
                </a:solidFill>
                <a:cs typeface="Symbol" charset="2"/>
              </a:rPr>
              <a:t> smaller </a:t>
            </a:r>
            <a:r>
              <a:rPr lang="en-US" sz="2400" b="1" dirty="0" err="1" smtClean="0">
                <a:solidFill>
                  <a:srgbClr val="0432FF"/>
                </a:solidFill>
                <a:cs typeface="Symbol" charset="2"/>
              </a:rPr>
              <a:t>r</a:t>
            </a:r>
            <a:r>
              <a:rPr lang="en-US" sz="2400" b="1" baseline="-25000" dirty="0" err="1" smtClean="0">
                <a:solidFill>
                  <a:srgbClr val="0432FF"/>
                </a:solidFill>
                <a:cs typeface="Symbol" charset="2"/>
              </a:rPr>
              <a:t>p</a:t>
            </a:r>
            <a:r>
              <a:rPr lang="en-US" sz="2400" dirty="0" smtClean="0">
                <a:solidFill>
                  <a:srgbClr val="0432FF"/>
                </a:solidFill>
              </a:rPr>
              <a:t> </a:t>
            </a:r>
            <a:r>
              <a:rPr lang="en-US" sz="2400" dirty="0" smtClean="0"/>
              <a:t>compared </a:t>
            </a:r>
            <a:r>
              <a:rPr lang="en-US" sz="2400" dirty="0"/>
              <a:t>to H spectroscopy and </a:t>
            </a:r>
            <a:r>
              <a:rPr lang="en-US" sz="2400" dirty="0" smtClean="0"/>
              <a:t>e-p scattering!</a:t>
            </a:r>
            <a:endParaRPr lang="en-US" sz="2400" dirty="0"/>
          </a:p>
          <a:p>
            <a:r>
              <a:rPr lang="en-US" sz="2400" dirty="0"/>
              <a:t>This proton radius puzzle is still </a:t>
            </a:r>
            <a:r>
              <a:rPr lang="en-US" sz="2400" dirty="0" smtClean="0"/>
              <a:t>unsolved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32281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48" y="533400"/>
            <a:ext cx="3807099" cy="472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Muonic</a:t>
            </a:r>
            <a:r>
              <a:rPr lang="en-US" dirty="0"/>
              <a:t> Lamb Shift – </a:t>
            </a:r>
            <a:r>
              <a:rPr lang="en-US" dirty="0" smtClean="0"/>
              <a:t>Recent results </a:t>
            </a:r>
            <a:r>
              <a:rPr lang="en-US" dirty="0"/>
              <a:t>for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447800"/>
          </a:xfrm>
        </p:spPr>
        <p:txBody>
          <a:bodyPr/>
          <a:lstStyle/>
          <a:p>
            <a:r>
              <a:rPr lang="en-US" sz="2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 smtClean="0">
                <a:solidFill>
                  <a:srgbClr val="0432FF"/>
                </a:solidFill>
              </a:rPr>
              <a:t>d </a:t>
            </a:r>
            <a:r>
              <a:rPr lang="en-US" sz="2000" dirty="0">
                <a:solidFill>
                  <a:srgbClr val="0432FF"/>
                </a:solidFill>
              </a:rPr>
              <a:t>is </a:t>
            </a:r>
            <a:r>
              <a:rPr lang="en-US" sz="2000" dirty="0" smtClean="0">
                <a:solidFill>
                  <a:srgbClr val="0432FF"/>
                </a:solidFill>
              </a:rPr>
              <a:t>also 7.5</a:t>
            </a:r>
            <a:r>
              <a:rPr lang="en-US" sz="2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000" dirty="0" smtClean="0">
                <a:solidFill>
                  <a:srgbClr val="0432FF"/>
                </a:solidFill>
              </a:rPr>
              <a:t> smaller </a:t>
            </a:r>
            <a:r>
              <a:rPr lang="en-US" sz="2000" dirty="0" smtClean="0"/>
              <a:t>than electron systems</a:t>
            </a:r>
            <a:endParaRPr lang="en-US" sz="2000" dirty="0"/>
          </a:p>
          <a:p>
            <a:r>
              <a:rPr lang="en-US" sz="2000" dirty="0" smtClean="0">
                <a:solidFill>
                  <a:srgbClr val="0432FF"/>
                </a:solidFill>
              </a:rPr>
              <a:t>Confirms </a:t>
            </a:r>
            <a:r>
              <a:rPr lang="en-US" sz="2000" dirty="0" err="1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 err="1" smtClean="0">
                <a:solidFill>
                  <a:srgbClr val="0432FF"/>
                </a:solidFill>
              </a:rPr>
              <a:t>p</a:t>
            </a:r>
            <a:r>
              <a:rPr lang="en-US" sz="2000" dirty="0" smtClean="0">
                <a:solidFill>
                  <a:srgbClr val="0432FF"/>
                </a:solidFill>
              </a:rPr>
              <a:t> </a:t>
            </a:r>
            <a:r>
              <a:rPr lang="en-US" sz="2000" dirty="0" err="1" smtClean="0">
                <a:solidFill>
                  <a:srgbClr val="0432FF"/>
                </a:solidFill>
              </a:rPr>
              <a:t>muonic</a:t>
            </a:r>
            <a:r>
              <a:rPr lang="en-US" sz="2000" dirty="0" smtClean="0">
                <a:solidFill>
                  <a:srgbClr val="0432FF"/>
                </a:solidFill>
              </a:rPr>
              <a:t> Lamb shift</a:t>
            </a:r>
            <a:r>
              <a:rPr lang="en-US" sz="2000" dirty="0" smtClean="0"/>
              <a:t> measurement</a:t>
            </a:r>
          </a:p>
          <a:p>
            <a:r>
              <a:rPr lang="en-US" sz="2000" dirty="0" smtClean="0"/>
              <a:t>More measurements in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He and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He...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413185" y="4579243"/>
            <a:ext cx="240995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7600"/>
                </a:solidFill>
              </a:defRPr>
            </a:lvl1pPr>
          </a:lstStyle>
          <a:p>
            <a:r>
              <a:rPr lang="en-US" dirty="0"/>
              <a:t>Pohl et al., Science 353 (2016)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05021"/>
            <a:ext cx="2221412" cy="310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0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muon in a nutshell</a:t>
            </a:r>
          </a:p>
          <a:p>
            <a:r>
              <a:rPr lang="en-US" sz="2400" dirty="0" smtClean="0"/>
              <a:t>SM measurements with muons</a:t>
            </a:r>
          </a:p>
          <a:p>
            <a:r>
              <a:rPr lang="en-US" sz="2400" dirty="0" smtClean="0"/>
              <a:t>BSM searches with EDMs</a:t>
            </a:r>
          </a:p>
          <a:p>
            <a:r>
              <a:rPr lang="en-US" sz="2400" dirty="0" smtClean="0"/>
              <a:t>BSM searches with muons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MUSE @ PSI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Peter Winter, Review of experimental status on precision muon physics and EDMs, NuFact2016, August 25,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559368"/>
              </p:ext>
            </p:extLst>
          </p:nvPr>
        </p:nvGraphicFramePr>
        <p:xfrm>
          <a:off x="1589926" y="821084"/>
          <a:ext cx="6096000" cy="13868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52600"/>
                <a:gridCol w="1676400"/>
                <a:gridCol w="2667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</a:t>
                      </a:r>
                      <a:r>
                        <a:rPr lang="en-US" baseline="-250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</a:t>
                      </a:r>
                      <a: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(</a:t>
                      </a:r>
                      <a:r>
                        <a:rPr lang="en-US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fm</a:t>
                      </a:r>
                      <a: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7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electron</a:t>
                      </a:r>
                      <a:endParaRPr lang="en-US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7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muon</a:t>
                      </a:r>
                      <a:endParaRPr lang="en-US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7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spectroscopy</a:t>
                      </a:r>
                      <a:r>
                        <a:rPr lang="en-US" sz="18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7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0.877±0.007</a:t>
                      </a:r>
                      <a:endParaRPr lang="en-US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7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0.841±0.0004 (</a:t>
                      </a:r>
                      <a:r>
                        <a:rPr lang="en-US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</a:t>
                      </a:r>
                      <a: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)</a:t>
                      </a:r>
                    </a:p>
                    <a:p>
                      <a: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0.8356±0.0020 (</a:t>
                      </a:r>
                      <a:r>
                        <a:rPr lang="en-US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d+iso</a:t>
                      </a:r>
                      <a: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7FF"/>
                    </a:solidFill>
                  </a:tcPr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scattering</a:t>
                      </a:r>
                      <a:endParaRPr lang="en-US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8D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0.875±0.006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8D7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?</a:t>
                      </a:r>
                      <a:endParaRPr lang="en-US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8D7FF"/>
                    </a:solidFill>
                  </a:tcPr>
                </a:tc>
              </a:tr>
            </a:tbl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17643" y="2541696"/>
            <a:ext cx="4876800" cy="1752600"/>
          </a:xfrm>
        </p:spPr>
        <p:txBody>
          <a:bodyPr/>
          <a:lstStyle/>
          <a:p>
            <a:r>
              <a:rPr lang="en-US" sz="2200" dirty="0" smtClean="0"/>
              <a:t>New experiment at PSI to measure </a:t>
            </a:r>
            <a:r>
              <a:rPr lang="en-US" sz="2200" dirty="0" smtClean="0">
                <a:solidFill>
                  <a:srgbClr val="0432FF"/>
                </a:solidFill>
              </a:rPr>
              <a:t>low-energy scattering of </a:t>
            </a:r>
            <a:r>
              <a:rPr lang="en-US" sz="2200" dirty="0" err="1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200" baseline="30000" dirty="0" err="1" smtClean="0">
                <a:solidFill>
                  <a:srgbClr val="0432FF"/>
                </a:solidFill>
              </a:rPr>
              <a:t>±</a:t>
            </a:r>
            <a:r>
              <a:rPr lang="en-US" sz="2200" dirty="0" err="1" smtClean="0">
                <a:solidFill>
                  <a:srgbClr val="0432FF"/>
                </a:solidFill>
              </a:rPr>
              <a:t>p</a:t>
            </a:r>
            <a:r>
              <a:rPr lang="en-US" sz="2200" dirty="0" smtClean="0">
                <a:solidFill>
                  <a:srgbClr val="0432FF"/>
                </a:solidFill>
              </a:rPr>
              <a:t> and </a:t>
            </a:r>
            <a:r>
              <a:rPr lang="en-US" sz="2200" dirty="0" err="1" smtClean="0">
                <a:solidFill>
                  <a:srgbClr val="0432FF"/>
                </a:solidFill>
              </a:rPr>
              <a:t>e</a:t>
            </a:r>
            <a:r>
              <a:rPr lang="en-US" sz="2200" baseline="30000" dirty="0" err="1" smtClean="0">
                <a:solidFill>
                  <a:srgbClr val="0432FF"/>
                </a:solidFill>
              </a:rPr>
              <a:t>±</a:t>
            </a:r>
            <a:r>
              <a:rPr lang="en-US" sz="2200" dirty="0" err="1" smtClean="0">
                <a:solidFill>
                  <a:srgbClr val="0432FF"/>
                </a:solidFill>
              </a:rPr>
              <a:t>p</a:t>
            </a:r>
            <a:endParaRPr lang="en-US" sz="2200" dirty="0" smtClean="0">
              <a:solidFill>
                <a:srgbClr val="0432FF"/>
              </a:solidFill>
            </a:endParaRPr>
          </a:p>
          <a:p>
            <a:r>
              <a:rPr lang="en-US" sz="2200" dirty="0" smtClean="0"/>
              <a:t>Goal: </a:t>
            </a:r>
            <a:r>
              <a:rPr lang="en-US" sz="2200" dirty="0" err="1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200" dirty="0" err="1" smtClean="0">
                <a:solidFill>
                  <a:srgbClr val="0432FF"/>
                </a:solidFill>
              </a:rPr>
              <a:t>r</a:t>
            </a:r>
            <a:r>
              <a:rPr lang="en-US" sz="2200" baseline="-25000" dirty="0" err="1" smtClean="0">
                <a:solidFill>
                  <a:srgbClr val="0432FF"/>
                </a:solidFill>
              </a:rPr>
              <a:t>p</a:t>
            </a:r>
            <a:r>
              <a:rPr lang="en-US" sz="2200" dirty="0">
                <a:solidFill>
                  <a:srgbClr val="0432FF"/>
                </a:solidFill>
              </a:rPr>
              <a:t> ≈</a:t>
            </a:r>
            <a:r>
              <a:rPr lang="en-US" sz="2200" dirty="0" smtClean="0">
                <a:solidFill>
                  <a:srgbClr val="0432FF"/>
                </a:solidFill>
              </a:rPr>
              <a:t> 0.007 </a:t>
            </a:r>
            <a:r>
              <a:rPr lang="en-US" sz="2200" dirty="0" err="1" smtClean="0">
                <a:solidFill>
                  <a:srgbClr val="0432FF"/>
                </a:solidFill>
              </a:rPr>
              <a:t>fm</a:t>
            </a:r>
            <a:r>
              <a:rPr lang="en-US" sz="2200" dirty="0" smtClean="0">
                <a:solidFill>
                  <a:srgbClr val="0432FF"/>
                </a:solidFill>
              </a:rPr>
              <a:t>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(similar to current CODATA) </a:t>
            </a:r>
            <a:endParaRPr lang="en-US" sz="2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5228690" y="2387587"/>
            <a:ext cx="3766085" cy="4467238"/>
            <a:chOff x="5228690" y="2387587"/>
            <a:chExt cx="3766085" cy="44672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" b="1160"/>
            <a:stretch/>
          </p:blipFill>
          <p:spPr>
            <a:xfrm>
              <a:off x="5228690" y="2387587"/>
              <a:ext cx="3766085" cy="446723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5228690" y="5770456"/>
              <a:ext cx="3810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234683" y="6489700"/>
              <a:ext cx="3810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87" y="4294296"/>
            <a:ext cx="2958731" cy="24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picture of BSM searches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4407"/>
            <a:ext cx="8229600" cy="4525963"/>
          </a:xfrm>
        </p:spPr>
        <p:txBody>
          <a:bodyPr/>
          <a:lstStyle/>
          <a:p>
            <a:r>
              <a:rPr lang="en-US" sz="2400" dirty="0" smtClean="0"/>
              <a:t>Hints for new physics:</a:t>
            </a:r>
          </a:p>
          <a:p>
            <a:pPr lvl="1"/>
            <a:r>
              <a:rPr lang="en-US" sz="2000" dirty="0" smtClean="0"/>
              <a:t>Proton charge radius puzzle?</a:t>
            </a:r>
          </a:p>
          <a:p>
            <a:pPr lvl="1"/>
            <a:r>
              <a:rPr lang="en-US" sz="2000" dirty="0" smtClean="0">
                <a:solidFill>
                  <a:srgbClr val="0432FF"/>
                </a:solidFill>
              </a:rPr>
              <a:t>3.3</a:t>
            </a:r>
            <a:r>
              <a:rPr lang="en-US" sz="2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000" dirty="0" smtClean="0"/>
              <a:t> difference between BNL </a:t>
            </a:r>
            <a:r>
              <a:rPr lang="en-US" sz="2000" dirty="0" smtClean="0">
                <a:solidFill>
                  <a:srgbClr val="0432FF"/>
                </a:solidFill>
              </a:rPr>
              <a:t>g-2</a:t>
            </a:r>
            <a:r>
              <a:rPr lang="en-US" sz="2000" dirty="0" smtClean="0"/>
              <a:t> experiment and SM</a:t>
            </a:r>
          </a:p>
          <a:p>
            <a:pPr lvl="1"/>
            <a:r>
              <a:rPr lang="en-US" sz="2000" dirty="0" smtClean="0"/>
              <a:t>...</a:t>
            </a:r>
          </a:p>
          <a:p>
            <a:r>
              <a:rPr lang="en-US" sz="2400" dirty="0" smtClean="0"/>
              <a:t>Unanswered big questions:</a:t>
            </a:r>
          </a:p>
          <a:p>
            <a:pPr lvl="1"/>
            <a:r>
              <a:rPr lang="en-US" sz="2000" dirty="0" smtClean="0">
                <a:solidFill>
                  <a:srgbClr val="0432FF"/>
                </a:solidFill>
              </a:rPr>
              <a:t>Baryon-antibaryon asymmetry </a:t>
            </a:r>
            <a:r>
              <a:rPr lang="en-US" sz="2000" dirty="0" smtClean="0"/>
              <a:t>(missing CPV in the SM)</a:t>
            </a:r>
          </a:p>
          <a:p>
            <a:pPr lvl="1"/>
            <a:r>
              <a:rPr lang="en-US" sz="2000" dirty="0" smtClean="0"/>
              <a:t>What </a:t>
            </a:r>
            <a:r>
              <a:rPr lang="en-US" sz="2000" dirty="0" smtClean="0">
                <a:solidFill>
                  <a:srgbClr val="0432FF"/>
                </a:solidFill>
              </a:rPr>
              <a:t>type of new physics </a:t>
            </a:r>
            <a:r>
              <a:rPr lang="en-US" sz="2000" dirty="0" smtClean="0"/>
              <a:t>will we find and </a:t>
            </a:r>
            <a:r>
              <a:rPr lang="en-US" sz="2000" dirty="0" smtClean="0">
                <a:solidFill>
                  <a:srgbClr val="0432FF"/>
                </a:solidFill>
              </a:rPr>
              <a:t>properties of new particles</a:t>
            </a:r>
            <a:r>
              <a:rPr lang="en-US" sz="2000" dirty="0" smtClean="0"/>
              <a:t>?</a:t>
            </a:r>
          </a:p>
          <a:p>
            <a:pPr lvl="1"/>
            <a:r>
              <a:rPr lang="en-US" sz="2000" dirty="0" smtClean="0"/>
              <a:t>...</a:t>
            </a:r>
          </a:p>
          <a:p>
            <a:r>
              <a:rPr lang="en-US" sz="2400" dirty="0" smtClean="0"/>
              <a:t>Experimental approaches:</a:t>
            </a:r>
          </a:p>
          <a:p>
            <a:pPr lvl="1"/>
            <a:r>
              <a:rPr lang="en-US" sz="1800" dirty="0" smtClean="0"/>
              <a:t>Direct search at the LHC (</a:t>
            </a:r>
            <a:r>
              <a:rPr lang="en-US" sz="1800" dirty="0" err="1" smtClean="0"/>
              <a:t>TeV</a:t>
            </a:r>
            <a:r>
              <a:rPr lang="en-US" sz="1800" dirty="0" smtClean="0"/>
              <a:t> scale new particles)</a:t>
            </a:r>
          </a:p>
          <a:p>
            <a:pPr lvl="1"/>
            <a:r>
              <a:rPr lang="en-US" sz="1800" dirty="0" smtClean="0"/>
              <a:t>EDMs</a:t>
            </a:r>
          </a:p>
          <a:p>
            <a:pPr lvl="1"/>
            <a:r>
              <a:rPr lang="en-US" sz="1800" dirty="0" smtClean="0"/>
              <a:t>CLFV</a:t>
            </a:r>
          </a:p>
          <a:p>
            <a:pPr lvl="1"/>
            <a:r>
              <a:rPr lang="en-US" sz="1800" dirty="0" smtClean="0"/>
              <a:t>Muon g-2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Peter Winter, Review of experimental status on precision muon physics and EDMs, NuFact2016, August 25,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Right Brace 5"/>
          <p:cNvSpPr/>
          <p:nvPr/>
        </p:nvSpPr>
        <p:spPr bwMode="auto">
          <a:xfrm>
            <a:off x="2575157" y="5083628"/>
            <a:ext cx="155575" cy="857530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3389" y="5189228"/>
            <a:ext cx="631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charset="2"/>
              <a:buChar char="§"/>
            </a:pPr>
            <a:r>
              <a:rPr lang="en-US" dirty="0" smtClean="0"/>
              <a:t>Can </a:t>
            </a:r>
            <a:r>
              <a:rPr lang="en-US" dirty="0" smtClean="0">
                <a:solidFill>
                  <a:srgbClr val="0432FF"/>
                </a:solidFill>
              </a:rPr>
              <a:t>probe &gt;</a:t>
            </a:r>
            <a:r>
              <a:rPr lang="en-US" dirty="0" err="1" smtClean="0">
                <a:solidFill>
                  <a:srgbClr val="0432FF"/>
                </a:solidFill>
              </a:rPr>
              <a:t>TeV</a:t>
            </a:r>
            <a:r>
              <a:rPr lang="en-US" dirty="0" smtClean="0">
                <a:solidFill>
                  <a:srgbClr val="0432FF"/>
                </a:solidFill>
              </a:rPr>
              <a:t> scale </a:t>
            </a:r>
            <a:r>
              <a:rPr lang="en-US" dirty="0" smtClean="0"/>
              <a:t>physics (if LHC doesn’t find anything)</a:t>
            </a:r>
          </a:p>
          <a:p>
            <a:pPr marL="285750" indent="-285750">
              <a:buClr>
                <a:schemeClr val="tx2"/>
              </a:buClr>
              <a:buFont typeface="Wingdings" charset="2"/>
              <a:buChar char="§"/>
            </a:pPr>
            <a:r>
              <a:rPr lang="en-US" dirty="0" smtClean="0"/>
              <a:t>Help to </a:t>
            </a:r>
            <a:r>
              <a:rPr lang="en-US" dirty="0" smtClean="0">
                <a:solidFill>
                  <a:srgbClr val="0432FF"/>
                </a:solidFill>
              </a:rPr>
              <a:t>disentangle</a:t>
            </a:r>
            <a:r>
              <a:rPr lang="en-US" dirty="0" smtClean="0"/>
              <a:t> the type of </a:t>
            </a:r>
            <a:r>
              <a:rPr lang="en-US" dirty="0" smtClean="0">
                <a:solidFill>
                  <a:srgbClr val="0432FF"/>
                </a:solidFill>
              </a:rPr>
              <a:t>new physics</a:t>
            </a:r>
            <a:r>
              <a:rPr lang="en-US" dirty="0" smtClean="0"/>
              <a:t> (if LHC discovery)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6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muon in a nutshell</a:t>
            </a:r>
          </a:p>
          <a:p>
            <a:r>
              <a:rPr lang="en-US" sz="2400" dirty="0" smtClean="0"/>
              <a:t>SM measurements with muons</a:t>
            </a:r>
          </a:p>
          <a:p>
            <a:r>
              <a:rPr lang="en-US" sz="2400" dirty="0" smtClean="0"/>
              <a:t>BSM searches with EDMs</a:t>
            </a:r>
          </a:p>
          <a:p>
            <a:r>
              <a:rPr lang="en-US" sz="24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BSM searches with muons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Dipole Moments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39" y="884237"/>
            <a:ext cx="8342761" cy="4525963"/>
          </a:xfrm>
        </p:spPr>
        <p:txBody>
          <a:bodyPr/>
          <a:lstStyle/>
          <a:p>
            <a:r>
              <a:rPr lang="en-US" sz="2400" dirty="0" smtClean="0">
                <a:solidFill>
                  <a:srgbClr val="0432FF"/>
                </a:solidFill>
              </a:rPr>
              <a:t>EDMs</a:t>
            </a:r>
            <a:r>
              <a:rPr lang="en-US" sz="2400" dirty="0" smtClean="0"/>
              <a:t> are </a:t>
            </a:r>
          </a:p>
          <a:p>
            <a:pPr lvl="1"/>
            <a:r>
              <a:rPr lang="en-US" sz="2000" dirty="0" smtClean="0">
                <a:solidFill>
                  <a:srgbClr val="0432FF"/>
                </a:solidFill>
              </a:rPr>
              <a:t>P- and T- violating </a:t>
            </a:r>
            <a:r>
              <a:rPr lang="en-US" sz="2000" dirty="0" smtClean="0"/>
              <a:t>(and CP-violating via CPT theorem)</a:t>
            </a:r>
          </a:p>
          <a:p>
            <a:pPr lvl="1"/>
            <a:r>
              <a:rPr lang="en-US" sz="2000" dirty="0" smtClean="0"/>
              <a:t>EDMs are flavor-conserving CPV</a:t>
            </a:r>
          </a:p>
          <a:p>
            <a:r>
              <a:rPr lang="en-US" sz="2400" dirty="0" smtClean="0">
                <a:solidFill>
                  <a:srgbClr val="0432FF"/>
                </a:solidFill>
              </a:rPr>
              <a:t>Many types of systems </a:t>
            </a:r>
            <a:r>
              <a:rPr lang="en-US" sz="2400" dirty="0" smtClean="0"/>
              <a:t>can be studied (</a:t>
            </a:r>
            <a:r>
              <a:rPr lang="en-US" sz="2400" dirty="0"/>
              <a:t>n</a:t>
            </a:r>
            <a:r>
              <a:rPr lang="en-US" sz="2400" dirty="0" smtClean="0"/>
              <a:t>ucleon, leptons, atoms, molecules)</a:t>
            </a:r>
          </a:p>
          <a:p>
            <a:r>
              <a:rPr lang="en-US" sz="2400" dirty="0" smtClean="0"/>
              <a:t>Typical EDM experiment:</a:t>
            </a:r>
          </a:p>
          <a:p>
            <a:pPr lvl="1">
              <a:buFont typeface="+mj-lt"/>
              <a:buAutoNum type="arabicPeriod"/>
            </a:pPr>
            <a:r>
              <a:rPr lang="en-US" sz="2000" dirty="0" smtClean="0"/>
              <a:t>Bring </a:t>
            </a:r>
            <a:r>
              <a:rPr lang="en-US" sz="2000" dirty="0" smtClean="0">
                <a:solidFill>
                  <a:srgbClr val="0432FF"/>
                </a:solidFill>
              </a:rPr>
              <a:t>particle</a:t>
            </a:r>
            <a:r>
              <a:rPr lang="en-US" sz="2000" dirty="0" smtClean="0"/>
              <a:t> into </a:t>
            </a:r>
            <a:r>
              <a:rPr lang="en-US" sz="2000" dirty="0" smtClean="0">
                <a:solidFill>
                  <a:srgbClr val="0432FF"/>
                </a:solidFill>
              </a:rPr>
              <a:t>magnetic field</a:t>
            </a:r>
          </a:p>
          <a:p>
            <a:pPr lvl="1">
              <a:buFont typeface="+mj-lt"/>
              <a:buAutoNum type="arabicPeriod"/>
            </a:pPr>
            <a:r>
              <a:rPr lang="en-US" sz="2000" dirty="0" smtClean="0">
                <a:solidFill>
                  <a:srgbClr val="0432FF"/>
                </a:solidFill>
              </a:rPr>
              <a:t>Prepare spin </a:t>
            </a:r>
            <a:r>
              <a:rPr lang="en-US" sz="2000" dirty="0" smtClean="0"/>
              <a:t>state so that it induces </a:t>
            </a:r>
            <a:br>
              <a:rPr lang="en-US" sz="2000" dirty="0" smtClean="0"/>
            </a:br>
            <a:r>
              <a:rPr lang="en-US" sz="2000" dirty="0" smtClean="0"/>
              <a:t>precession signal</a:t>
            </a:r>
          </a:p>
          <a:p>
            <a:pPr lvl="1">
              <a:buFont typeface="+mj-lt"/>
              <a:buAutoNum type="arabicPeriod"/>
            </a:pPr>
            <a:r>
              <a:rPr lang="en-US" sz="2000" dirty="0" smtClean="0">
                <a:solidFill>
                  <a:srgbClr val="0432FF"/>
                </a:solidFill>
              </a:rPr>
              <a:t>Superimpose E-field </a:t>
            </a:r>
            <a:r>
              <a:rPr lang="en-US" sz="2000" dirty="0" smtClean="0"/>
              <a:t>(alternating direction)</a:t>
            </a:r>
          </a:p>
          <a:p>
            <a:pPr lvl="1">
              <a:buFont typeface="+mj-lt"/>
              <a:buAutoNum type="arabicPeriod"/>
            </a:pPr>
            <a:r>
              <a:rPr lang="en-US" sz="2000" dirty="0" smtClean="0"/>
              <a:t>Look for </a:t>
            </a:r>
            <a:r>
              <a:rPr lang="en-US" sz="2000" dirty="0" smtClean="0">
                <a:solidFill>
                  <a:srgbClr val="0432FF"/>
                </a:solidFill>
              </a:rPr>
              <a:t>EDM signature</a:t>
            </a:r>
            <a:r>
              <a:rPr lang="en-US" sz="2000" dirty="0" smtClean="0"/>
              <a:t>: </a:t>
            </a:r>
            <a:r>
              <a:rPr lang="en-US" sz="2000" dirty="0" err="1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Dw</a:t>
            </a:r>
            <a:r>
              <a:rPr lang="en-US" sz="2000" dirty="0" smtClean="0">
                <a:solidFill>
                  <a:srgbClr val="0432FF"/>
                </a:solidFill>
              </a:rPr>
              <a:t> </a:t>
            </a:r>
            <a:r>
              <a:rPr lang="en-US" sz="200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= </a:t>
            </a:r>
            <a:r>
              <a:rPr lang="en-US" sz="2000" dirty="0" smtClean="0">
                <a:solidFill>
                  <a:srgbClr val="0432FF"/>
                </a:solidFill>
                <a:ea typeface="Symbol" charset="2"/>
                <a:cs typeface="Symbol" charset="2"/>
              </a:rPr>
              <a:t>4dE/</a:t>
            </a:r>
            <a:r>
              <a:rPr lang="en-US" sz="2000" dirty="0" err="1" smtClean="0">
                <a:solidFill>
                  <a:srgbClr val="0432FF"/>
                </a:solidFill>
                <a:ea typeface="Symbol" charset="2"/>
                <a:cs typeface="Symbol" charset="2"/>
              </a:rPr>
              <a:t>ℏ</a:t>
            </a:r>
            <a:endParaRPr lang="en-US" sz="2000" dirty="0" smtClean="0">
              <a:solidFill>
                <a:srgbClr val="0432FF"/>
              </a:solidFill>
              <a:ea typeface="Symbol" charset="2"/>
              <a:cs typeface="Symbol" charset="2"/>
            </a:endParaRPr>
          </a:p>
          <a:p>
            <a:pPr lvl="1">
              <a:buFont typeface="+mj-lt"/>
              <a:buAutoNum type="arabicPeriod"/>
            </a:pPr>
            <a:r>
              <a:rPr lang="en-US" sz="2000" dirty="0" smtClean="0"/>
              <a:t>Study </a:t>
            </a:r>
            <a:r>
              <a:rPr lang="en-US" sz="2000" dirty="0" smtClean="0">
                <a:solidFill>
                  <a:srgbClr val="0432FF"/>
                </a:solidFill>
              </a:rPr>
              <a:t>systematics</a:t>
            </a:r>
            <a:r>
              <a:rPr lang="en-US" sz="2000" dirty="0" smtClean="0"/>
              <a:t>, systematics, </a:t>
            </a:r>
            <a:br>
              <a:rPr lang="en-US" sz="2000" dirty="0" smtClean="0"/>
            </a:br>
            <a:r>
              <a:rPr lang="en-US" sz="2000" dirty="0" smtClean="0"/>
              <a:t>systematics...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640" y="3200400"/>
            <a:ext cx="2566458" cy="190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01882" y="2649838"/>
                <a:ext cx="2808718" cy="423899"/>
              </a:xfrm>
              <a:prstGeom prst="rect">
                <a:avLst/>
              </a:prstGeom>
              <a:noFill/>
              <a:ln>
                <a:solidFill>
                  <a:schemeClr val="accent5">
                    <a:shade val="95000"/>
                    <a:satMod val="105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ℋ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=−(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 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</m:e>
                    </m:acc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400" dirty="0" smtClean="0"/>
                  <a:t>)</a:t>
                </a:r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1882" y="2649838"/>
                <a:ext cx="2808718" cy="423899"/>
              </a:xfrm>
              <a:prstGeom prst="rect">
                <a:avLst/>
              </a:prstGeom>
              <a:blipFill rotWithShape="0">
                <a:blip r:embed="rId4"/>
                <a:stretch>
                  <a:fillRect t="-8451" r="-5184" b="-40845"/>
                </a:stretch>
              </a:blipFill>
              <a:ln>
                <a:solidFill>
                  <a:schemeClr val="accent5">
                    <a:shade val="95000"/>
                    <a:satMod val="10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00249" y="5351365"/>
                <a:ext cx="3591240" cy="818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𝜔</m:t>
                      </m:r>
                      <m:d>
                        <m:dPr>
                          <m:ctrlPr>
                            <a:rPr lang="is-IS" sz="28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𝐸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↑− 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𝐸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↓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f>
                        <m:fPr>
                          <m:ctrlPr>
                            <a:rPr lang="bg-BG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𝑑𝐸</m:t>
                          </m:r>
                        </m:num>
                        <m:den>
                          <m:r>
                            <a:rPr lang="bg-BG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ℏ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249" y="5351365"/>
                <a:ext cx="3591240" cy="81804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825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EDM measurements in different systems?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15459"/>
            <a:ext cx="6183675" cy="4161341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57224" y="4800600"/>
            <a:ext cx="8029575" cy="1066800"/>
          </a:xfrm>
        </p:spPr>
        <p:txBody>
          <a:bodyPr/>
          <a:lstStyle/>
          <a:p>
            <a:r>
              <a:rPr lang="en-US" dirty="0" smtClean="0">
                <a:solidFill>
                  <a:srgbClr val="0432FF"/>
                </a:solidFill>
              </a:rPr>
              <a:t>Interpretation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432FF"/>
                </a:solidFill>
              </a:rPr>
              <a:t>of experimental observables </a:t>
            </a:r>
            <a:r>
              <a:rPr lang="en-US" dirty="0" smtClean="0"/>
              <a:t>(EDMs, Schiff moments, ...) in terms of </a:t>
            </a:r>
            <a:r>
              <a:rPr lang="en-US" dirty="0" smtClean="0">
                <a:solidFill>
                  <a:srgbClr val="0432FF"/>
                </a:solidFill>
              </a:rPr>
              <a:t>CPV sources </a:t>
            </a:r>
            <a:r>
              <a:rPr lang="en-US" dirty="0" smtClean="0"/>
              <a:t>of the underlying physics </a:t>
            </a:r>
            <a:r>
              <a:rPr lang="en-US" dirty="0" smtClean="0">
                <a:solidFill>
                  <a:srgbClr val="0432FF"/>
                </a:solidFill>
              </a:rPr>
              <a:t>requires theory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Observables</a:t>
            </a:r>
            <a:r>
              <a:rPr lang="en-US" dirty="0" smtClean="0"/>
              <a:t> have </a:t>
            </a:r>
            <a:r>
              <a:rPr lang="en-US" dirty="0" smtClean="0">
                <a:solidFill>
                  <a:srgbClr val="0432FF"/>
                </a:solidFill>
              </a:rPr>
              <a:t>multiple underlying CPV sources</a:t>
            </a:r>
            <a:r>
              <a:rPr lang="en-US" dirty="0" smtClean="0"/>
              <a:t> (e.g. </a:t>
            </a:r>
            <a:r>
              <a:rPr lang="en-US" dirty="0"/>
              <a:t>p</a:t>
            </a:r>
            <a:r>
              <a:rPr lang="en-US" dirty="0" smtClean="0"/>
              <a:t>aramagnetic molecules sensitive to electron EDM d</a:t>
            </a:r>
            <a:r>
              <a:rPr lang="en-US" baseline="-25000" dirty="0" smtClean="0"/>
              <a:t>e</a:t>
            </a:r>
            <a:r>
              <a:rPr lang="en-US" dirty="0" smtClean="0"/>
              <a:t> and scalar </a:t>
            </a:r>
            <a:r>
              <a:rPr lang="en-US" dirty="0" err="1" smtClean="0"/>
              <a:t>eN</a:t>
            </a:r>
            <a:r>
              <a:rPr lang="en-US" dirty="0" smtClean="0"/>
              <a:t> interaction C</a:t>
            </a:r>
            <a:r>
              <a:rPr lang="en-US" baseline="-25000" dirty="0" smtClean="0"/>
              <a:t>S</a:t>
            </a:r>
            <a:r>
              <a:rPr lang="en-US" dirty="0" smtClean="0"/>
              <a:t>)</a:t>
            </a:r>
          </a:p>
          <a:p>
            <a:r>
              <a:rPr lang="en-US" dirty="0" smtClean="0"/>
              <a:t>Need to measure </a:t>
            </a:r>
            <a:r>
              <a:rPr lang="en-US" dirty="0" smtClean="0">
                <a:solidFill>
                  <a:srgbClr val="0432FF"/>
                </a:solidFill>
              </a:rPr>
              <a:t>different systems to disentangle </a:t>
            </a:r>
            <a:r>
              <a:rPr lang="en-US" dirty="0" smtClean="0"/>
              <a:t>the underlying physics </a:t>
            </a:r>
          </a:p>
        </p:txBody>
      </p:sp>
    </p:spTree>
    <p:extLst>
      <p:ext uri="{BB962C8B-B14F-4D97-AF65-F5344CB8AC3E}">
        <p14:creationId xmlns:p14="http://schemas.microsoft.com/office/powerpoint/2010/main" val="145141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6861" y="401077"/>
            <a:ext cx="4299290" cy="5333662"/>
          </a:xfrm>
        </p:spPr>
        <p:txBody>
          <a:bodyPr>
            <a:noAutofit/>
          </a:bodyPr>
          <a:lstStyle/>
          <a:p>
            <a:r>
              <a:rPr lang="en-US" dirty="0" smtClean="0"/>
              <a:t>Current sensitivity </a:t>
            </a:r>
            <a:r>
              <a:rPr lang="en-US" dirty="0" smtClean="0">
                <a:solidFill>
                  <a:srgbClr val="0432FF"/>
                </a:solidFill>
              </a:rPr>
              <a:t>~2 </a:t>
            </a:r>
            <a:r>
              <a:rPr lang="en-US" dirty="0" smtClean="0">
                <a:solidFill>
                  <a:srgbClr val="0432FF"/>
                </a:solidFill>
                <a:sym typeface="Wingdings"/>
              </a:rPr>
              <a:t>x 10</a:t>
            </a:r>
            <a:r>
              <a:rPr lang="en-US" baseline="30000" dirty="0" smtClean="0">
                <a:solidFill>
                  <a:srgbClr val="0432FF"/>
                </a:solidFill>
                <a:sym typeface="Wingdings"/>
              </a:rPr>
              <a:t>-26</a:t>
            </a:r>
            <a:r>
              <a:rPr lang="en-US" dirty="0" smtClean="0">
                <a:solidFill>
                  <a:srgbClr val="0432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0432FF"/>
                </a:solidFill>
                <a:sym typeface="Wingdings"/>
              </a:rPr>
              <a:t>e∙cm</a:t>
            </a:r>
            <a:endParaRPr lang="en-US" dirty="0" smtClean="0">
              <a:solidFill>
                <a:srgbClr val="0432FF"/>
              </a:solidFill>
            </a:endParaRPr>
          </a:p>
          <a:p>
            <a:r>
              <a:rPr lang="en-US" dirty="0" err="1" smtClean="0"/>
              <a:t>nEDM@PSI</a:t>
            </a:r>
            <a:r>
              <a:rPr lang="en-US" dirty="0" smtClean="0"/>
              <a:t> should reach sensitivity </a:t>
            </a:r>
            <a:br>
              <a:rPr lang="en-US" dirty="0" smtClean="0"/>
            </a:br>
            <a:r>
              <a:rPr lang="en-US" dirty="0" smtClean="0">
                <a:solidFill>
                  <a:srgbClr val="0432FF"/>
                </a:solidFill>
              </a:rPr>
              <a:t>10</a:t>
            </a:r>
            <a:r>
              <a:rPr lang="en-US" baseline="30000" dirty="0" smtClean="0">
                <a:solidFill>
                  <a:srgbClr val="0432FF"/>
                </a:solidFill>
              </a:rPr>
              <a:t>-26 </a:t>
            </a:r>
            <a:r>
              <a:rPr lang="en-US" dirty="0" err="1" smtClean="0">
                <a:solidFill>
                  <a:srgbClr val="0432FF"/>
                </a:solidFill>
              </a:rPr>
              <a:t>e</a:t>
            </a:r>
            <a:r>
              <a:rPr lang="en-US" dirty="0" err="1" smtClean="0">
                <a:solidFill>
                  <a:srgbClr val="0432FF"/>
                </a:solidFill>
                <a:sym typeface="Wingdings"/>
              </a:rPr>
              <a:t>∙</a:t>
            </a:r>
            <a:r>
              <a:rPr lang="en-US" dirty="0" err="1" smtClean="0">
                <a:solidFill>
                  <a:srgbClr val="0432FF"/>
                </a:solidFill>
              </a:rPr>
              <a:t>cm</a:t>
            </a:r>
            <a:r>
              <a:rPr lang="en-US" dirty="0" smtClean="0">
                <a:solidFill>
                  <a:srgbClr val="0432FF"/>
                </a:solidFill>
              </a:rPr>
              <a:t> in 2016</a:t>
            </a:r>
          </a:p>
          <a:p>
            <a:r>
              <a:rPr lang="en-US" dirty="0" smtClean="0"/>
              <a:t>Next generation </a:t>
            </a:r>
            <a:r>
              <a:rPr lang="en-US" dirty="0" smtClean="0">
                <a:solidFill>
                  <a:srgbClr val="0432FF"/>
                </a:solidFill>
              </a:rPr>
              <a:t>n2EDM (start 2018-19)</a:t>
            </a:r>
          </a:p>
          <a:p>
            <a:pPr lvl="1"/>
            <a:r>
              <a:rPr lang="en-US" dirty="0" smtClean="0"/>
              <a:t>Mu-metal Shield</a:t>
            </a:r>
          </a:p>
          <a:p>
            <a:pPr lvl="1"/>
            <a:r>
              <a:rPr lang="en-US" dirty="0" smtClean="0"/>
              <a:t>Double chamber setup (two E direction) </a:t>
            </a:r>
          </a:p>
          <a:p>
            <a:pPr lvl="1"/>
            <a:r>
              <a:rPr lang="en-US" dirty="0" smtClean="0"/>
              <a:t>Magnetometers (improved </a:t>
            </a:r>
            <a:r>
              <a:rPr lang="en-US" baseline="30000" dirty="0" smtClean="0"/>
              <a:t>199</a:t>
            </a:r>
            <a:r>
              <a:rPr lang="en-US" dirty="0" smtClean="0"/>
              <a:t>Hg, He-3)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olidFill>
                  <a:srgbClr val="0432FF"/>
                </a:solidFill>
                <a:sym typeface="Wingdings"/>
              </a:rPr>
              <a:t>Goal: 3 x 10</a:t>
            </a:r>
            <a:r>
              <a:rPr lang="en-US" baseline="30000" dirty="0" smtClean="0">
                <a:solidFill>
                  <a:srgbClr val="0432FF"/>
                </a:solidFill>
                <a:sym typeface="Wingdings"/>
              </a:rPr>
              <a:t>-27</a:t>
            </a:r>
            <a:r>
              <a:rPr lang="en-US" dirty="0" smtClean="0">
                <a:solidFill>
                  <a:srgbClr val="0432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0432FF"/>
                </a:solidFill>
                <a:sym typeface="Wingdings"/>
              </a:rPr>
              <a:t>e∙cm</a:t>
            </a:r>
            <a:r>
              <a:rPr lang="en-US" dirty="0" smtClean="0">
                <a:solidFill>
                  <a:srgbClr val="0432FF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early 2020s</a:t>
            </a:r>
          </a:p>
          <a:p>
            <a:endParaRPr lang="en-US" sz="1000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Also: </a:t>
            </a:r>
            <a:r>
              <a:rPr lang="en-US" u="sng" dirty="0" smtClean="0">
                <a:solidFill>
                  <a:srgbClr val="0432FF"/>
                </a:solidFill>
                <a:sym typeface="Wingdings"/>
              </a:rPr>
              <a:t>SNS EDM </a:t>
            </a:r>
            <a:r>
              <a:rPr lang="en-US" dirty="0" smtClean="0">
                <a:sym typeface="Wingdings"/>
              </a:rPr>
              <a:t>effort in critical component demonstration phase now, integration ~2018, </a:t>
            </a:r>
            <a:r>
              <a:rPr lang="en-US" dirty="0" smtClean="0">
                <a:solidFill>
                  <a:srgbClr val="0432FF"/>
                </a:solidFill>
                <a:sym typeface="Wingdings"/>
              </a:rPr>
              <a:t>data early 2020s</a:t>
            </a:r>
          </a:p>
          <a:p>
            <a:endParaRPr lang="en-US" sz="1000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Many other </a:t>
            </a:r>
            <a:r>
              <a:rPr lang="en-US" dirty="0" err="1" smtClean="0">
                <a:sym typeface="Wingdings"/>
              </a:rPr>
              <a:t>nEDM</a:t>
            </a:r>
            <a:r>
              <a:rPr lang="en-US" dirty="0" smtClean="0">
                <a:sym typeface="Wingdings"/>
              </a:rPr>
              <a:t> efforts worldwide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Winter, Review of experimental status on precision muon physics and EDMs, NuFact2016, August 25, 2016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B9BFB-67EC-0E4D-9713-3D651FBA3B54}" type="slidenum">
              <a:rPr lang="en-US" smtClean="0"/>
              <a:pPr>
                <a:defRPr/>
              </a:pPr>
              <a:t>25</a:t>
            </a:fld>
            <a:r>
              <a:rPr lang="en-US" dirty="0" smtClean="0"/>
              <a:t>/29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Neutron EDM Efforts 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1444398" y="904687"/>
            <a:ext cx="1739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/>
              <a:t>nEDM</a:t>
            </a:r>
            <a:r>
              <a:rPr lang="en-US" sz="2400" u="sng" dirty="0"/>
              <a:t> @ PSI</a:t>
            </a:r>
          </a:p>
        </p:txBody>
      </p:sp>
      <p:pic>
        <p:nvPicPr>
          <p:cNvPr id="9" name="Content Placeholder 11" descr="Screen Shot 2015-05-23 at 12.31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r="2434"/>
          <a:stretch>
            <a:fillRect/>
          </a:stretch>
        </p:blipFill>
        <p:spPr>
          <a:xfrm>
            <a:off x="228600" y="1455252"/>
            <a:ext cx="4171176" cy="4038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06" y="4481489"/>
            <a:ext cx="4495800" cy="237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58"/>
    </mc:Choice>
    <mc:Fallback xmlns="">
      <p:transition xmlns:p14="http://schemas.microsoft.com/office/powerpoint/2010/main" spd="slow" advTm="7145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Paramagnetic </a:t>
            </a:r>
            <a:r>
              <a:rPr lang="en-US" dirty="0" err="1" smtClean="0"/>
              <a:t>ThO</a:t>
            </a:r>
            <a:r>
              <a:rPr lang="en-US" dirty="0" smtClean="0"/>
              <a:t> EDM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9015"/>
            <a:ext cx="4648200" cy="2050949"/>
          </a:xfrm>
        </p:spPr>
        <p:txBody>
          <a:bodyPr/>
          <a:lstStyle/>
          <a:p>
            <a:r>
              <a:rPr lang="en-US" sz="2000" dirty="0">
                <a:solidFill>
                  <a:srgbClr val="0432FF"/>
                </a:solidFill>
              </a:rPr>
              <a:t>Paramagnetic</a:t>
            </a:r>
            <a:r>
              <a:rPr lang="en-US" sz="2000" dirty="0"/>
              <a:t> </a:t>
            </a:r>
            <a:r>
              <a:rPr lang="en-US" sz="2000" dirty="0" smtClean="0"/>
              <a:t>system (sensitive to d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Modest </a:t>
            </a:r>
            <a:r>
              <a:rPr lang="en-US" sz="2000" dirty="0" err="1"/>
              <a:t>E</a:t>
            </a:r>
            <a:r>
              <a:rPr lang="en-US" sz="2000" baseline="-25000" dirty="0" err="1"/>
              <a:t>applied</a:t>
            </a:r>
            <a:r>
              <a:rPr lang="en-US" sz="2000" dirty="0"/>
              <a:t>=10 V/cm </a:t>
            </a:r>
            <a:endParaRPr lang="en-US" sz="2000" baseline="-25000" dirty="0"/>
          </a:p>
          <a:p>
            <a:r>
              <a:rPr lang="en-US" sz="2000" dirty="0">
                <a:solidFill>
                  <a:srgbClr val="0432FF"/>
                </a:solidFill>
              </a:rPr>
              <a:t>Large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0432FF"/>
                </a:solidFill>
              </a:rPr>
              <a:t>E</a:t>
            </a:r>
            <a:r>
              <a:rPr lang="en-US" sz="2000" baseline="-25000" dirty="0" err="1">
                <a:solidFill>
                  <a:srgbClr val="0432FF"/>
                </a:solidFill>
              </a:rPr>
              <a:t>effective</a:t>
            </a:r>
            <a:r>
              <a:rPr lang="en-US" sz="2000" baseline="-25000" dirty="0">
                <a:solidFill>
                  <a:srgbClr val="0432FF"/>
                </a:solidFill>
              </a:rPr>
              <a:t> </a:t>
            </a:r>
            <a:r>
              <a:rPr lang="en-US" sz="2000" dirty="0" smtClean="0">
                <a:solidFill>
                  <a:srgbClr val="0432FF"/>
                </a:solidFill>
              </a:rPr>
              <a:t>≈ 84 GV/cm</a:t>
            </a:r>
          </a:p>
          <a:p>
            <a:r>
              <a:rPr lang="en-US" sz="2000" dirty="0" smtClean="0"/>
              <a:t>Prepare state by transition from H to C states of </a:t>
            </a:r>
            <a:r>
              <a:rPr lang="en-US" sz="2000" dirty="0" err="1" smtClean="0"/>
              <a:t>ThO</a:t>
            </a:r>
            <a:r>
              <a:rPr lang="en-US" sz="2000" dirty="0" smtClean="0"/>
              <a:t> molecule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d</a:t>
            </a:r>
            <a:r>
              <a:rPr lang="en-US" sz="2000" baseline="-25000" dirty="0" smtClean="0">
                <a:solidFill>
                  <a:srgbClr val="FF0000"/>
                </a:solidFill>
              </a:rPr>
              <a:t>e</a:t>
            </a:r>
            <a:r>
              <a:rPr lang="en-US" sz="2000" dirty="0" smtClean="0">
                <a:solidFill>
                  <a:srgbClr val="FF0000"/>
                </a:solidFill>
              </a:rPr>
              <a:t> = (2.1 ± </a:t>
            </a:r>
            <a:r>
              <a:rPr lang="en-US" sz="2000" dirty="0">
                <a:solidFill>
                  <a:srgbClr val="FF0000"/>
                </a:solidFill>
              </a:rPr>
              <a:t>3.7</a:t>
            </a:r>
            <a:r>
              <a:rPr lang="en-US" sz="2000" baseline="-25000" dirty="0">
                <a:solidFill>
                  <a:srgbClr val="FF0000"/>
                </a:solidFill>
              </a:rPr>
              <a:t>stat</a:t>
            </a:r>
            <a:r>
              <a:rPr lang="en-US" sz="2000" dirty="0">
                <a:solidFill>
                  <a:srgbClr val="FF0000"/>
                </a:solidFill>
              </a:rPr>
              <a:t> ± </a:t>
            </a:r>
            <a:r>
              <a:rPr lang="en-US" sz="2000" dirty="0" smtClean="0">
                <a:solidFill>
                  <a:srgbClr val="FF0000"/>
                </a:solidFill>
              </a:rPr>
              <a:t>2.5</a:t>
            </a:r>
            <a:r>
              <a:rPr lang="en-US" sz="2000" baseline="-25000" dirty="0" smtClean="0">
                <a:solidFill>
                  <a:srgbClr val="FF0000"/>
                </a:solidFill>
              </a:rPr>
              <a:t>syst</a:t>
            </a:r>
            <a:r>
              <a:rPr lang="en-US" sz="2000" dirty="0" smtClean="0">
                <a:solidFill>
                  <a:srgbClr val="FF0000"/>
                </a:solidFill>
              </a:rPr>
              <a:t>) × 10</a:t>
            </a:r>
            <a:r>
              <a:rPr lang="en-US" sz="2000" baseline="30000" dirty="0" smtClean="0">
                <a:solidFill>
                  <a:srgbClr val="FF0000"/>
                </a:solidFill>
              </a:rPr>
              <a:t>-29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e∙cm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56" y="3505200"/>
            <a:ext cx="6536911" cy="3167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r="5246"/>
          <a:stretch/>
        </p:blipFill>
        <p:spPr>
          <a:xfrm>
            <a:off x="5161175" y="359645"/>
            <a:ext cx="3962400" cy="27846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86400" y="3079964"/>
            <a:ext cx="2841868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7600"/>
                </a:solidFill>
              </a:defRPr>
            </a:lvl1pPr>
          </a:lstStyle>
          <a:p>
            <a:r>
              <a:rPr lang="en-US" dirty="0"/>
              <a:t>Baron et al., Science 343, 269 (2014)</a:t>
            </a:r>
          </a:p>
        </p:txBody>
      </p:sp>
    </p:spTree>
    <p:extLst>
      <p:ext uri="{BB962C8B-B14F-4D97-AF65-F5344CB8AC3E}">
        <p14:creationId xmlns:p14="http://schemas.microsoft.com/office/powerpoint/2010/main" val="3244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EDM limit from the </a:t>
            </a:r>
            <a:r>
              <a:rPr lang="en-US" baseline="30000" dirty="0" smtClean="0"/>
              <a:t>199</a:t>
            </a:r>
            <a:r>
              <a:rPr lang="en-US" dirty="0" smtClean="0"/>
              <a:t>Hg experiment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26883" y="6016823"/>
            <a:ext cx="3907673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7600"/>
                </a:solidFill>
              </a:defRPr>
            </a:lvl1pPr>
          </a:lstStyle>
          <a:p>
            <a:r>
              <a:rPr lang="sk-SK" dirty="0"/>
              <a:t>B. </a:t>
            </a:r>
            <a:r>
              <a:rPr lang="sk-SK" dirty="0" err="1"/>
              <a:t>Graner</a:t>
            </a:r>
            <a:r>
              <a:rPr lang="sk-SK" dirty="0"/>
              <a:t> et al., </a:t>
            </a:r>
            <a:r>
              <a:rPr lang="sk-SK" dirty="0" err="1"/>
              <a:t>Phys</a:t>
            </a:r>
            <a:r>
              <a:rPr lang="sk-SK" dirty="0"/>
              <a:t>. Rev. </a:t>
            </a:r>
            <a:r>
              <a:rPr lang="sk-SK" dirty="0" err="1"/>
              <a:t>Lett</a:t>
            </a:r>
            <a:r>
              <a:rPr lang="sk-SK" dirty="0"/>
              <a:t>. 116, 161601 (2016)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199" y="997051"/>
            <a:ext cx="8537575" cy="2050949"/>
          </a:xfrm>
        </p:spPr>
        <p:txBody>
          <a:bodyPr/>
          <a:lstStyle/>
          <a:p>
            <a:r>
              <a:rPr lang="en-US" sz="2000" dirty="0" smtClean="0">
                <a:solidFill>
                  <a:srgbClr val="0432FF"/>
                </a:solidFill>
              </a:rPr>
              <a:t>Diamagnetic molecule </a:t>
            </a:r>
            <a:r>
              <a:rPr lang="en-US" sz="2000" dirty="0" smtClean="0"/>
              <a:t>(sensitive to </a:t>
            </a:r>
            <a:r>
              <a:rPr lang="en-US" sz="2000" dirty="0" err="1" smtClean="0"/>
              <a:t>d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 and TVPV </a:t>
            </a:r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pp</a:t>
            </a:r>
            <a:r>
              <a:rPr lang="en-US" sz="2000" dirty="0" err="1" smtClean="0"/>
              <a:t>N</a:t>
            </a:r>
            <a:r>
              <a:rPr lang="en-US" sz="2000" dirty="0" smtClean="0"/>
              <a:t> interaction)</a:t>
            </a:r>
          </a:p>
          <a:p>
            <a:r>
              <a:rPr lang="en-US" sz="2000" dirty="0" smtClean="0">
                <a:solidFill>
                  <a:srgbClr val="0432FF"/>
                </a:solidFill>
              </a:rPr>
              <a:t>4 vapor cells </a:t>
            </a:r>
            <a:r>
              <a:rPr lang="en-US" sz="2000" dirty="0" smtClean="0"/>
              <a:t>with Hg gas, only </a:t>
            </a:r>
            <a:r>
              <a:rPr lang="en-US" sz="2000" dirty="0" smtClean="0">
                <a:solidFill>
                  <a:srgbClr val="0432FF"/>
                </a:solidFill>
              </a:rPr>
              <a:t>inner cells have E field </a:t>
            </a:r>
            <a:r>
              <a:rPr lang="en-US" sz="2000" dirty="0" smtClean="0"/>
              <a:t>in opposite direction</a:t>
            </a:r>
          </a:p>
          <a:p>
            <a:r>
              <a:rPr lang="en-US" sz="2000" dirty="0" smtClean="0"/>
              <a:t>Spin polarize Hg with pump laser and observe Faraday rotation angle</a:t>
            </a:r>
          </a:p>
          <a:p>
            <a:r>
              <a:rPr lang="en-US" sz="2000" dirty="0" smtClean="0">
                <a:solidFill>
                  <a:srgbClr val="0432FF"/>
                </a:solidFill>
              </a:rPr>
              <a:t>Improved systematics </a:t>
            </a:r>
            <a:r>
              <a:rPr lang="en-US" sz="2000" dirty="0" smtClean="0"/>
              <a:t>(leak currents, sparks, parameter correlation, ...)</a:t>
            </a:r>
            <a:endParaRPr lang="en-US" sz="2000" dirty="0"/>
          </a:p>
          <a:p>
            <a:r>
              <a:rPr lang="en-US" sz="2000" dirty="0" err="1" smtClean="0">
                <a:solidFill>
                  <a:srgbClr val="FF0000"/>
                </a:solidFill>
              </a:rPr>
              <a:t>d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Hg</a:t>
            </a:r>
            <a:r>
              <a:rPr lang="en-US" sz="2000" dirty="0" smtClean="0">
                <a:solidFill>
                  <a:srgbClr val="FF0000"/>
                </a:solidFill>
              </a:rPr>
              <a:t> = (-2.2 ± 2.75</a:t>
            </a:r>
            <a:r>
              <a:rPr lang="en-US" sz="2000" baseline="-25000" dirty="0" smtClean="0">
                <a:solidFill>
                  <a:srgbClr val="FF0000"/>
                </a:solidFill>
              </a:rPr>
              <a:t>stat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± </a:t>
            </a:r>
            <a:r>
              <a:rPr lang="en-US" sz="2000" dirty="0" smtClean="0">
                <a:solidFill>
                  <a:srgbClr val="FF0000"/>
                </a:solidFill>
              </a:rPr>
              <a:t>1.4</a:t>
            </a:r>
            <a:r>
              <a:rPr lang="en-US" sz="2000" baseline="-25000" dirty="0" smtClean="0">
                <a:solidFill>
                  <a:srgbClr val="FF0000"/>
                </a:solidFill>
              </a:rPr>
              <a:t>syst</a:t>
            </a:r>
            <a:r>
              <a:rPr lang="en-US" sz="2000" dirty="0" smtClean="0">
                <a:solidFill>
                  <a:srgbClr val="FF0000"/>
                </a:solidFill>
              </a:rPr>
              <a:t>) × 10</a:t>
            </a:r>
            <a:r>
              <a:rPr lang="en-US" sz="2000" baseline="30000" dirty="0" smtClean="0">
                <a:solidFill>
                  <a:srgbClr val="FF0000"/>
                </a:solidFill>
              </a:rPr>
              <a:t>-30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e∙cm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38" y="2895600"/>
            <a:ext cx="5973762" cy="311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8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measurement of </a:t>
            </a:r>
            <a:r>
              <a:rPr lang="en-US" baseline="30000" dirty="0" smtClean="0"/>
              <a:t>225</a:t>
            </a:r>
            <a:r>
              <a:rPr lang="en-US" dirty="0" smtClean="0"/>
              <a:t>Ra EDM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90600" y="1822341"/>
            <a:ext cx="7435795" cy="4959269"/>
            <a:chOff x="311" y="577"/>
            <a:chExt cx="4872" cy="3261"/>
          </a:xfrm>
        </p:grpSpPr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 flipH="1">
              <a:off x="1669" y="824"/>
              <a:ext cx="363" cy="310"/>
            </a:xfrm>
            <a:prstGeom prst="rightArrow">
              <a:avLst>
                <a:gd name="adj1" fmla="val 46315"/>
                <a:gd name="adj2" fmla="val 49994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19499993" rev="0"/>
              </a:camera>
              <a:lightRig rig="legacyFlat4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 rot="5400000" flipH="1">
              <a:off x="1470" y="1119"/>
              <a:ext cx="364" cy="310"/>
            </a:xfrm>
            <a:prstGeom prst="rightArrow">
              <a:avLst>
                <a:gd name="adj1" fmla="val 46315"/>
                <a:gd name="adj2" fmla="val 50132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19499993" rev="0"/>
              </a:camera>
              <a:lightRig rig="legacyFlat4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1" name="AutoShape 6"/>
            <p:cNvSpPr>
              <a:spLocks noChangeArrowheads="1"/>
            </p:cNvSpPr>
            <p:nvPr/>
          </p:nvSpPr>
          <p:spPr bwMode="auto">
            <a:xfrm rot="5400000" flipH="1" flipV="1">
              <a:off x="4415" y="2765"/>
              <a:ext cx="310" cy="310"/>
            </a:xfrm>
            <a:prstGeom prst="rightArrow">
              <a:avLst>
                <a:gd name="adj1" fmla="val 43167"/>
                <a:gd name="adj2" fmla="val 42745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3000000" rev="0"/>
              </a:camera>
              <a:lightRig rig="legacyFlat4" dir="t"/>
            </a:scene3d>
            <a:sp3d extrusionH="2778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 flipH="1">
              <a:off x="4873" y="2490"/>
              <a:ext cx="310" cy="311"/>
            </a:xfrm>
            <a:prstGeom prst="rightArrow">
              <a:avLst>
                <a:gd name="adj1" fmla="val 43167"/>
                <a:gd name="adj2" fmla="val 42745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0" rev="0"/>
              </a:camera>
              <a:lightRig rig="legacyFlat4" dir="t"/>
            </a:scene3d>
            <a:sp3d extrusionH="2778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 flipH="1">
              <a:off x="4652" y="2334"/>
              <a:ext cx="309" cy="310"/>
            </a:xfrm>
            <a:prstGeom prst="rightArrow">
              <a:avLst>
                <a:gd name="adj1" fmla="val 43167"/>
                <a:gd name="adj2" fmla="val 42745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17099992" rev="0"/>
              </a:camera>
              <a:lightRig rig="legacyFlat4" dir="t"/>
            </a:scene3d>
            <a:sp3d extrusionH="2778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4" name="AutoShape 9"/>
            <p:cNvSpPr>
              <a:spLocks noChangeArrowheads="1"/>
            </p:cNvSpPr>
            <p:nvPr/>
          </p:nvSpPr>
          <p:spPr bwMode="auto">
            <a:xfrm flipV="1">
              <a:off x="1040" y="936"/>
              <a:ext cx="938" cy="70"/>
            </a:xfrm>
            <a:prstGeom prst="rightArrow">
              <a:avLst>
                <a:gd name="adj1" fmla="val 50000"/>
                <a:gd name="adj2" fmla="val 335000"/>
              </a:avLst>
            </a:prstGeom>
            <a:solidFill>
              <a:srgbClr val="2BE36A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37500" lon="3375000" rev="0"/>
              </a:camera>
              <a:lightRig rig="legacyFlat4" dir="t"/>
            </a:scene3d>
            <a:sp3d extrusionH="49200" prstMaterial="legacyMatte">
              <a:bevelT w="13500" h="13500" prst="angle"/>
              <a:bevelB w="13500" h="13500" prst="angle"/>
              <a:extrusionClr>
                <a:srgbClr val="2BE36A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" y="935"/>
              <a:ext cx="3363" cy="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>
              <a:off x="4004" y="2501"/>
              <a:ext cx="363" cy="310"/>
            </a:xfrm>
            <a:prstGeom prst="rightArrow">
              <a:avLst>
                <a:gd name="adj1" fmla="val 46315"/>
                <a:gd name="adj2" fmla="val 49994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21299992" rev="0"/>
              </a:camera>
              <a:lightRig rig="legacyFlat4" dir="t"/>
            </a:scene3d>
            <a:sp3d extrusionH="2778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AutoShape 12"/>
            <p:cNvSpPr>
              <a:spLocks noChangeArrowheads="1"/>
            </p:cNvSpPr>
            <p:nvPr/>
          </p:nvSpPr>
          <p:spPr bwMode="auto">
            <a:xfrm flipH="1">
              <a:off x="4721" y="2642"/>
              <a:ext cx="309" cy="310"/>
            </a:xfrm>
            <a:prstGeom prst="rightArrow">
              <a:avLst>
                <a:gd name="adj1" fmla="val 43167"/>
                <a:gd name="adj2" fmla="val 42745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3000000" rev="0"/>
              </a:camera>
              <a:lightRig rig="legacyFlat4" dir="t"/>
            </a:scene3d>
            <a:sp3d extrusionH="2778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8" name="AutoShape 13"/>
            <p:cNvSpPr>
              <a:spLocks noChangeArrowheads="1"/>
            </p:cNvSpPr>
            <p:nvPr/>
          </p:nvSpPr>
          <p:spPr bwMode="auto">
            <a:xfrm rot="16200000" flipH="1">
              <a:off x="4420" y="2133"/>
              <a:ext cx="310" cy="312"/>
            </a:xfrm>
            <a:prstGeom prst="rightArrow">
              <a:avLst>
                <a:gd name="adj1" fmla="val 43167"/>
                <a:gd name="adj2" fmla="val 42745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3000000" rev="0"/>
              </a:camera>
              <a:lightRig rig="legacyFlat4" dir="t"/>
            </a:scene3d>
            <a:sp3d extrusionH="2778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1070" y="643"/>
              <a:ext cx="167" cy="167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ObliqueTopLeft">
                <a:rot lat="300000" lon="20399993" rev="0"/>
              </a:camera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1143" y="713"/>
              <a:ext cx="32" cy="4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16"/>
            <p:cNvSpPr>
              <a:spLocks noChangeArrowheads="1"/>
            </p:cNvSpPr>
            <p:nvPr/>
          </p:nvSpPr>
          <p:spPr bwMode="auto">
            <a:xfrm rot="-7479724">
              <a:off x="2733" y="2653"/>
              <a:ext cx="974" cy="103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20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453" y="14402"/>
                  </a:moveTo>
                  <a:cubicBezTo>
                    <a:pt x="1010" y="13253"/>
                    <a:pt x="783" y="12031"/>
                    <a:pt x="783" y="10800"/>
                  </a:cubicBezTo>
                  <a:cubicBezTo>
                    <a:pt x="783" y="5267"/>
                    <a:pt x="5267" y="783"/>
                    <a:pt x="10800" y="783"/>
                  </a:cubicBezTo>
                  <a:cubicBezTo>
                    <a:pt x="16332" y="783"/>
                    <a:pt x="20817" y="5267"/>
                    <a:pt x="20817" y="10800"/>
                  </a:cubicBezTo>
                  <a:cubicBezTo>
                    <a:pt x="20817" y="12031"/>
                    <a:pt x="20589" y="13253"/>
                    <a:pt x="20146" y="14402"/>
                  </a:cubicBezTo>
                  <a:lnTo>
                    <a:pt x="20877" y="14684"/>
                  </a:lnTo>
                  <a:cubicBezTo>
                    <a:pt x="21354" y="13445"/>
                    <a:pt x="21600" y="1212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128"/>
                    <a:pt x="245" y="13445"/>
                    <a:pt x="722" y="14684"/>
                  </a:cubicBezTo>
                  <a:lnTo>
                    <a:pt x="1453" y="1440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ObliqueFront">
                <a:rot lat="1500000" lon="2700000" rev="0"/>
              </a:camera>
              <a:lightRig rig="legacyFlat2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AutoShape 17"/>
            <p:cNvSpPr>
              <a:spLocks noChangeArrowheads="1"/>
            </p:cNvSpPr>
            <p:nvPr/>
          </p:nvSpPr>
          <p:spPr bwMode="auto">
            <a:xfrm rot="-7482870">
              <a:off x="2846" y="2786"/>
              <a:ext cx="749" cy="79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33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50" y="15322"/>
                  </a:moveTo>
                  <a:cubicBezTo>
                    <a:pt x="1420" y="13927"/>
                    <a:pt x="1039" y="12375"/>
                    <a:pt x="1039" y="10800"/>
                  </a:cubicBezTo>
                  <a:cubicBezTo>
                    <a:pt x="1039" y="5409"/>
                    <a:pt x="5409" y="1039"/>
                    <a:pt x="10800" y="1039"/>
                  </a:cubicBezTo>
                  <a:cubicBezTo>
                    <a:pt x="16190" y="1039"/>
                    <a:pt x="20561" y="5409"/>
                    <a:pt x="20561" y="10800"/>
                  </a:cubicBezTo>
                  <a:cubicBezTo>
                    <a:pt x="20561" y="12375"/>
                    <a:pt x="20179" y="13927"/>
                    <a:pt x="19449" y="15322"/>
                  </a:cubicBezTo>
                  <a:lnTo>
                    <a:pt x="20370" y="15804"/>
                  </a:lnTo>
                  <a:cubicBezTo>
                    <a:pt x="21178" y="14259"/>
                    <a:pt x="21600" y="12542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542"/>
                    <a:pt x="421" y="14259"/>
                    <a:pt x="1229" y="15804"/>
                  </a:cubicBezTo>
                  <a:lnTo>
                    <a:pt x="2150" y="1532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ObliqueFront">
                <a:rot lat="1500000" lon="2700000" rev="0"/>
              </a:camera>
              <a:lightRig rig="legacyFlat2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3" name="AutoShape 18"/>
            <p:cNvSpPr>
              <a:spLocks noChangeArrowheads="1"/>
            </p:cNvSpPr>
            <p:nvPr/>
          </p:nvSpPr>
          <p:spPr bwMode="auto">
            <a:xfrm rot="14115794">
              <a:off x="2951" y="2907"/>
              <a:ext cx="525" cy="5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268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403" y="14618"/>
                  </a:moveTo>
                  <a:cubicBezTo>
                    <a:pt x="1858" y="13419"/>
                    <a:pt x="1576" y="12117"/>
                    <a:pt x="1576" y="10800"/>
                  </a:cubicBezTo>
                  <a:cubicBezTo>
                    <a:pt x="1576" y="5705"/>
                    <a:pt x="5705" y="1576"/>
                    <a:pt x="10800" y="1576"/>
                  </a:cubicBezTo>
                  <a:cubicBezTo>
                    <a:pt x="15894" y="1576"/>
                    <a:pt x="20024" y="5705"/>
                    <a:pt x="20024" y="10800"/>
                  </a:cubicBezTo>
                  <a:cubicBezTo>
                    <a:pt x="20024" y="12117"/>
                    <a:pt x="19741" y="13419"/>
                    <a:pt x="19196" y="14618"/>
                  </a:cubicBezTo>
                  <a:lnTo>
                    <a:pt x="20630" y="15271"/>
                  </a:lnTo>
                  <a:cubicBezTo>
                    <a:pt x="21269" y="13867"/>
                    <a:pt x="21600" y="12342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342"/>
                    <a:pt x="330" y="13867"/>
                    <a:pt x="969" y="15271"/>
                  </a:cubicBezTo>
                  <a:lnTo>
                    <a:pt x="2403" y="1461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ObliqueFront">
                <a:rot lat="1500000" lon="2700000" rev="0"/>
              </a:camera>
              <a:lightRig rig="legacyFlat2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3180" y="3193"/>
              <a:ext cx="298" cy="28"/>
            </a:xfrm>
            <a:prstGeom prst="rect">
              <a:avLst/>
            </a:prstGeom>
            <a:solidFill>
              <a:srgbClr val="0FFFB3"/>
            </a:solidFill>
            <a:ln w="9525">
              <a:miter lim="800000"/>
              <a:headEnd/>
              <a:tailEnd/>
            </a:ln>
            <a:scene3d>
              <a:camera prst="legacyObliqueTopRight">
                <a:rot lat="0" lon="1799996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0FFFB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5" name="Oval 20"/>
            <p:cNvSpPr>
              <a:spLocks noChangeArrowheads="1"/>
            </p:cNvSpPr>
            <p:nvPr/>
          </p:nvSpPr>
          <p:spPr bwMode="auto">
            <a:xfrm>
              <a:off x="2919" y="3213"/>
              <a:ext cx="120" cy="119"/>
            </a:xfrm>
            <a:prstGeom prst="ellipse">
              <a:avLst/>
            </a:prstGeom>
            <a:solidFill>
              <a:schemeClr val="accent2"/>
            </a:solidFill>
            <a:ln w="9525">
              <a:round/>
              <a:headEnd/>
              <a:tailEnd/>
            </a:ln>
            <a:scene3d>
              <a:camera prst="legacyPerspectiveTopRight">
                <a:rot lat="899996" lon="2400000" rev="0"/>
              </a:camera>
              <a:lightRig rig="legacyFlat2" dir="b"/>
            </a:scene3d>
            <a:sp3d extrusionH="50530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4570" y="2570"/>
              <a:ext cx="70" cy="64"/>
            </a:xfrm>
            <a:prstGeom prst="ellipse">
              <a:avLst/>
            </a:prstGeom>
            <a:gradFill rotWithShape="0">
              <a:gsLst>
                <a:gs pos="0">
                  <a:srgbClr val="2BE36A"/>
                </a:gs>
                <a:gs pos="100000">
                  <a:srgbClr val="14693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2"/>
            <p:cNvSpPr>
              <a:spLocks noChangeArrowheads="1"/>
            </p:cNvSpPr>
            <p:nvPr/>
          </p:nvSpPr>
          <p:spPr bwMode="auto">
            <a:xfrm>
              <a:off x="3548" y="3021"/>
              <a:ext cx="70" cy="66"/>
            </a:xfrm>
            <a:prstGeom prst="ellipse">
              <a:avLst/>
            </a:prstGeom>
            <a:gradFill rotWithShape="0">
              <a:gsLst>
                <a:gs pos="0">
                  <a:srgbClr val="2BE36A"/>
                </a:gs>
                <a:gs pos="100000">
                  <a:srgbClr val="14693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3200" y="3035"/>
              <a:ext cx="298" cy="26"/>
            </a:xfrm>
            <a:prstGeom prst="rect">
              <a:avLst/>
            </a:prstGeom>
            <a:solidFill>
              <a:srgbClr val="0FFFB3"/>
            </a:solidFill>
            <a:ln w="9525">
              <a:miter lim="800000"/>
              <a:headEnd/>
              <a:tailEnd/>
            </a:ln>
            <a:scene3d>
              <a:camera prst="legacyObliqueTopRight">
                <a:rot lat="0" lon="1799996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0FFFB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4072" y="2863"/>
              <a:ext cx="318" cy="358"/>
            </a:xfrm>
            <a:custGeom>
              <a:avLst/>
              <a:gdLst>
                <a:gd name="T0" fmla="*/ 55 w 768"/>
                <a:gd name="T1" fmla="*/ 61 h 864"/>
                <a:gd name="T2" fmla="*/ 48 w 768"/>
                <a:gd name="T3" fmla="*/ 58 h 864"/>
                <a:gd name="T4" fmla="*/ 20 w 768"/>
                <a:gd name="T5" fmla="*/ 41 h 864"/>
                <a:gd name="T6" fmla="*/ 48 w 768"/>
                <a:gd name="T7" fmla="*/ 38 h 864"/>
                <a:gd name="T8" fmla="*/ 0 w 768"/>
                <a:gd name="T9" fmla="*/ 0 h 8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864"/>
                <a:gd name="T17" fmla="*/ 768 w 768"/>
                <a:gd name="T18" fmla="*/ 864 h 8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864">
                  <a:moveTo>
                    <a:pt x="768" y="864"/>
                  </a:moveTo>
                  <a:cubicBezTo>
                    <a:pt x="760" y="864"/>
                    <a:pt x="752" y="864"/>
                    <a:pt x="672" y="816"/>
                  </a:cubicBezTo>
                  <a:cubicBezTo>
                    <a:pt x="592" y="768"/>
                    <a:pt x="288" y="624"/>
                    <a:pt x="288" y="576"/>
                  </a:cubicBezTo>
                  <a:cubicBezTo>
                    <a:pt x="288" y="528"/>
                    <a:pt x="720" y="624"/>
                    <a:pt x="672" y="528"/>
                  </a:cubicBezTo>
                  <a:cubicBezTo>
                    <a:pt x="624" y="432"/>
                    <a:pt x="312" y="216"/>
                    <a:pt x="0" y="0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5"/>
            <p:cNvSpPr>
              <a:spLocks noChangeArrowheads="1"/>
            </p:cNvSpPr>
            <p:nvPr/>
          </p:nvSpPr>
          <p:spPr bwMode="auto">
            <a:xfrm>
              <a:off x="4323" y="2648"/>
              <a:ext cx="363" cy="310"/>
            </a:xfrm>
            <a:prstGeom prst="rightArrow">
              <a:avLst>
                <a:gd name="adj1" fmla="val 46315"/>
                <a:gd name="adj2" fmla="val 49994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17099992" rev="0"/>
              </a:camera>
              <a:lightRig rig="legacyFlat4" dir="t"/>
            </a:scene3d>
            <a:sp3d extrusionH="2778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517" y="1153"/>
              <a:ext cx="699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>
                  <a:latin typeface="Calibri" pitchFamily="34" charset="0"/>
                </a:rPr>
                <a:t>Transverse</a:t>
              </a:r>
            </a:p>
            <a:p>
              <a:pPr algn="ctr" eaLnBrk="0" hangingPunct="0"/>
              <a:r>
                <a:rPr lang="en-US" sz="1600">
                  <a:latin typeface="Calibri" pitchFamily="34" charset="0"/>
                </a:rPr>
                <a:t>cooling</a:t>
              </a:r>
            </a:p>
          </p:txBody>
        </p:sp>
        <p:sp>
          <p:nvSpPr>
            <p:cNvPr id="32" name="Rectangle 27"/>
            <p:cNvSpPr>
              <a:spLocks noChangeArrowheads="1"/>
            </p:cNvSpPr>
            <p:nvPr/>
          </p:nvSpPr>
          <p:spPr bwMode="auto">
            <a:xfrm>
              <a:off x="311" y="577"/>
              <a:ext cx="443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>
                  <a:latin typeface="Calibri" pitchFamily="34" charset="0"/>
                </a:rPr>
                <a:t>Oven:</a:t>
              </a:r>
            </a:p>
            <a:p>
              <a:pPr algn="ctr" eaLnBrk="0" hangingPunct="0"/>
              <a:r>
                <a:rPr lang="en-US" sz="1600" baseline="30000">
                  <a:latin typeface="Calibri" pitchFamily="34" charset="0"/>
                </a:rPr>
                <a:t>225</a:t>
              </a:r>
              <a:r>
                <a:rPr lang="en-US" sz="1600">
                  <a:latin typeface="Calibri" pitchFamily="34" charset="0"/>
                </a:rPr>
                <a:t>Ra</a:t>
              </a:r>
            </a:p>
          </p:txBody>
        </p:sp>
        <p:sp>
          <p:nvSpPr>
            <p:cNvPr id="33" name="Rectangle 28"/>
            <p:cNvSpPr>
              <a:spLocks noChangeArrowheads="1"/>
            </p:cNvSpPr>
            <p:nvPr/>
          </p:nvSpPr>
          <p:spPr bwMode="auto">
            <a:xfrm>
              <a:off x="2391" y="1415"/>
              <a:ext cx="62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FFFF99"/>
                  </a:solidFill>
                  <a:latin typeface="Calibri" pitchFamily="34" charset="0"/>
                </a:rPr>
                <a:t>Zeeman </a:t>
              </a:r>
            </a:p>
            <a:p>
              <a:pPr algn="ctr" eaLnBrk="0" hangingPunct="0"/>
              <a:r>
                <a:rPr lang="en-US" sz="1800">
                  <a:solidFill>
                    <a:srgbClr val="FFFF99"/>
                  </a:solidFill>
                  <a:latin typeface="Calibri" pitchFamily="34" charset="0"/>
                </a:rPr>
                <a:t>Slower</a:t>
              </a:r>
            </a:p>
          </p:txBody>
        </p:sp>
        <p:sp>
          <p:nvSpPr>
            <p:cNvPr id="34" name="Rectangle 29"/>
            <p:cNvSpPr>
              <a:spLocks noChangeArrowheads="1"/>
            </p:cNvSpPr>
            <p:nvPr/>
          </p:nvSpPr>
          <p:spPr bwMode="auto">
            <a:xfrm>
              <a:off x="3928" y="1653"/>
              <a:ext cx="1023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dirty="0">
                  <a:latin typeface="Calibri" pitchFamily="34" charset="0"/>
                </a:rPr>
                <a:t>Magneto-optical</a:t>
              </a:r>
            </a:p>
            <a:p>
              <a:pPr algn="ctr" eaLnBrk="0" hangingPunct="0"/>
              <a:r>
                <a:rPr lang="en-US" sz="1600" dirty="0">
                  <a:latin typeface="Calibri" pitchFamily="34" charset="0"/>
                </a:rPr>
                <a:t>Trap (MOT)</a:t>
              </a:r>
            </a:p>
          </p:txBody>
        </p:sp>
        <p:sp>
          <p:nvSpPr>
            <p:cNvPr id="35" name="Rectangle 30"/>
            <p:cNvSpPr>
              <a:spLocks noChangeArrowheads="1"/>
            </p:cNvSpPr>
            <p:nvPr/>
          </p:nvSpPr>
          <p:spPr bwMode="auto">
            <a:xfrm>
              <a:off x="4295" y="3112"/>
              <a:ext cx="877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dirty="0">
                  <a:latin typeface="Calibri" pitchFamily="34" charset="0"/>
                </a:rPr>
                <a:t>Optical dipole</a:t>
              </a:r>
            </a:p>
            <a:p>
              <a:pPr algn="ctr" eaLnBrk="0" hangingPunct="0"/>
              <a:r>
                <a:rPr lang="en-US" sz="1600" dirty="0">
                  <a:latin typeface="Calibri" pitchFamily="34" charset="0"/>
                </a:rPr>
                <a:t>trap (ODT)</a:t>
              </a:r>
            </a:p>
          </p:txBody>
        </p:sp>
        <p:sp>
          <p:nvSpPr>
            <p:cNvPr id="36" name="Rectangle 31"/>
            <p:cNvSpPr>
              <a:spLocks noChangeArrowheads="1"/>
            </p:cNvSpPr>
            <p:nvPr/>
          </p:nvSpPr>
          <p:spPr bwMode="auto">
            <a:xfrm>
              <a:off x="3556" y="3453"/>
              <a:ext cx="884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dirty="0">
                  <a:latin typeface="Calibri" pitchFamily="34" charset="0"/>
                </a:rPr>
                <a:t>EDM</a:t>
              </a:r>
            </a:p>
            <a:p>
              <a:pPr algn="ctr" eaLnBrk="0" hangingPunct="0"/>
              <a:r>
                <a:rPr lang="en-US" sz="1600" dirty="0">
                  <a:latin typeface="Calibri" pitchFamily="34" charset="0"/>
                </a:rPr>
                <a:t>measurement</a:t>
              </a:r>
            </a:p>
          </p:txBody>
        </p:sp>
        <p:sp>
          <p:nvSpPr>
            <p:cNvPr id="37" name="AutoShape 32"/>
            <p:cNvSpPr>
              <a:spLocks noChangeArrowheads="1"/>
            </p:cNvSpPr>
            <p:nvPr/>
          </p:nvSpPr>
          <p:spPr bwMode="auto">
            <a:xfrm>
              <a:off x="1192" y="918"/>
              <a:ext cx="363" cy="310"/>
            </a:xfrm>
            <a:prstGeom prst="rightArrow">
              <a:avLst>
                <a:gd name="adj1" fmla="val 46315"/>
                <a:gd name="adj2" fmla="val 49994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19499993" rev="0"/>
              </a:camera>
              <a:lightRig rig="legacyFlat4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" name="AutoShape 33"/>
            <p:cNvSpPr>
              <a:spLocks noChangeArrowheads="1"/>
            </p:cNvSpPr>
            <p:nvPr/>
          </p:nvSpPr>
          <p:spPr bwMode="auto">
            <a:xfrm rot="16200000" flipH="1">
              <a:off x="1381" y="631"/>
              <a:ext cx="363" cy="310"/>
            </a:xfrm>
            <a:prstGeom prst="rightArrow">
              <a:avLst>
                <a:gd name="adj1" fmla="val 46315"/>
                <a:gd name="adj2" fmla="val 49994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19499993" rev="0"/>
              </a:camera>
              <a:lightRig rig="legacyFlat4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4800601" y="914400"/>
            <a:ext cx="4191000" cy="4154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1125" indent="-1111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287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600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717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lnSpc>
                <a:spcPct val="130000"/>
              </a:lnSpc>
            </a:pPr>
            <a:endParaRPr lang="en-US" sz="1800" b="1" dirty="0" smtClean="0">
              <a:solidFill>
                <a:srgbClr val="0000FF"/>
              </a:solidFill>
              <a:latin typeface="+mj-lt"/>
              <a:ea typeface="PMingLiU" pitchFamily="18" charset="-120"/>
            </a:endParaRPr>
          </a:p>
        </p:txBody>
      </p:sp>
      <p:sp>
        <p:nvSpPr>
          <p:cNvPr id="40" name="Text Box 56"/>
          <p:cNvSpPr txBox="1">
            <a:spLocks noChangeArrowheads="1"/>
          </p:cNvSpPr>
          <p:nvPr/>
        </p:nvSpPr>
        <p:spPr bwMode="auto">
          <a:xfrm>
            <a:off x="5043655" y="2389581"/>
            <a:ext cx="398105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2000" dirty="0">
              <a:latin typeface="Calibri" pitchFamily="34" charset="0"/>
            </a:endParaRPr>
          </a:p>
        </p:txBody>
      </p:sp>
      <p:pic>
        <p:nvPicPr>
          <p:cNvPr id="41" name="Picture 9" descr="K53_2262_201303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55" y="4055680"/>
            <a:ext cx="3729503" cy="248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4367503" y="884949"/>
            <a:ext cx="4648200" cy="2011063"/>
          </a:xfrm>
        </p:spPr>
        <p:txBody>
          <a:bodyPr/>
          <a:lstStyle/>
          <a:p>
            <a:r>
              <a:rPr lang="en-US" dirty="0" smtClean="0"/>
              <a:t>Efficient </a:t>
            </a:r>
            <a:r>
              <a:rPr lang="en-US" dirty="0"/>
              <a:t>use of the rare 225Ra atoms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High </a:t>
            </a:r>
            <a:r>
              <a:rPr lang="en-US" dirty="0">
                <a:solidFill>
                  <a:srgbClr val="0432FF"/>
                </a:solidFill>
              </a:rPr>
              <a:t>electric field </a:t>
            </a:r>
            <a:r>
              <a:rPr lang="en-US" dirty="0"/>
              <a:t>(&gt; 100 kV/cm)</a:t>
            </a:r>
          </a:p>
          <a:p>
            <a:r>
              <a:rPr lang="en-US" dirty="0" smtClean="0"/>
              <a:t>Long </a:t>
            </a:r>
            <a:r>
              <a:rPr lang="en-US" dirty="0"/>
              <a:t>coherence time </a:t>
            </a:r>
            <a:r>
              <a:rPr lang="en-US" dirty="0" smtClean="0"/>
              <a:t>(~100 </a:t>
            </a:r>
            <a:r>
              <a:rPr lang="en-US" dirty="0"/>
              <a:t>s)</a:t>
            </a:r>
          </a:p>
          <a:p>
            <a:r>
              <a:rPr lang="en-US" dirty="0" err="1" smtClean="0">
                <a:solidFill>
                  <a:srgbClr val="0432FF"/>
                </a:solidFill>
              </a:rPr>
              <a:t>Octupole</a:t>
            </a:r>
            <a:r>
              <a:rPr lang="en-US" dirty="0" smtClean="0">
                <a:solidFill>
                  <a:srgbClr val="0432FF"/>
                </a:solidFill>
              </a:rPr>
              <a:t> deformed</a:t>
            </a:r>
            <a:r>
              <a:rPr lang="en-US" dirty="0" smtClean="0"/>
              <a:t> nucleus </a:t>
            </a:r>
            <a:r>
              <a:rPr lang="en-US" dirty="0" smtClean="0">
                <a:solidFill>
                  <a:srgbClr val="0432FF"/>
                </a:solidFill>
              </a:rPr>
              <a:t>enhances sensitivity</a:t>
            </a:r>
            <a:r>
              <a:rPr lang="en-US" dirty="0" smtClean="0"/>
              <a:t> to EDM </a:t>
            </a:r>
          </a:p>
          <a:p>
            <a:r>
              <a:rPr lang="en-US" altLang="en-US" dirty="0"/>
              <a:t>Long-term goal: </a:t>
            </a:r>
            <a:r>
              <a:rPr lang="en-US" altLang="en-US" dirty="0" smtClean="0">
                <a:solidFill>
                  <a:srgbClr val="0432FF"/>
                </a:solidFill>
                <a:latin typeface="Calibri" pitchFamily="34" charset="0"/>
              </a:rPr>
              <a:t>d </a:t>
            </a:r>
            <a:r>
              <a:rPr lang="en-US" altLang="en-US" dirty="0">
                <a:solidFill>
                  <a:srgbClr val="0432FF"/>
                </a:solidFill>
                <a:latin typeface="Calibri" pitchFamily="34" charset="0"/>
              </a:rPr>
              <a:t>= 3 x 10</a:t>
            </a:r>
            <a:r>
              <a:rPr lang="en-US" altLang="en-US" baseline="30000" dirty="0">
                <a:solidFill>
                  <a:srgbClr val="0432FF"/>
                </a:solidFill>
                <a:latin typeface="Calibri" pitchFamily="34" charset="0"/>
              </a:rPr>
              <a:t>-28</a:t>
            </a:r>
            <a:r>
              <a:rPr lang="en-US" altLang="en-US" dirty="0">
                <a:solidFill>
                  <a:srgbClr val="0432FF"/>
                </a:solidFill>
                <a:latin typeface="Calibri" pitchFamily="34" charset="0"/>
              </a:rPr>
              <a:t> </a:t>
            </a:r>
            <a:r>
              <a:rPr lang="en-US" altLang="en-US" dirty="0" err="1" smtClean="0">
                <a:solidFill>
                  <a:srgbClr val="0432FF"/>
                </a:solidFill>
                <a:latin typeface="Calibri" pitchFamily="34" charset="0"/>
              </a:rPr>
              <a:t>e</a:t>
            </a:r>
            <a:r>
              <a:rPr lang="en-US" dirty="0" err="1" smtClean="0">
                <a:solidFill>
                  <a:srgbClr val="0432FF"/>
                </a:solidFill>
                <a:sym typeface="Wingdings"/>
              </a:rPr>
              <a:t>∙</a:t>
            </a:r>
            <a:r>
              <a:rPr lang="en-US" altLang="en-US" dirty="0" err="1" smtClean="0">
                <a:solidFill>
                  <a:srgbClr val="0432FF"/>
                </a:solidFill>
                <a:latin typeface="Calibri" pitchFamily="34" charset="0"/>
              </a:rPr>
              <a:t>cm</a:t>
            </a:r>
            <a:endParaRPr lang="en-US" altLang="en-US" dirty="0">
              <a:solidFill>
                <a:srgbClr val="0432FF"/>
              </a:solidFill>
              <a:latin typeface="Calibri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94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measurement of </a:t>
            </a:r>
            <a:r>
              <a:rPr lang="en-US" baseline="30000" dirty="0" smtClean="0"/>
              <a:t>225</a:t>
            </a:r>
            <a:r>
              <a:rPr lang="en-US" dirty="0" smtClean="0"/>
              <a:t>Ra EDM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059945"/>
            <a:ext cx="7162800" cy="3517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" y="728344"/>
            <a:ext cx="5285862" cy="1845415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158656" y="5769114"/>
            <a:ext cx="5105400" cy="70788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d</a:t>
            </a:r>
            <a:r>
              <a:rPr lang="en-US" sz="2000" baseline="-25000" dirty="0" smtClean="0">
                <a:solidFill>
                  <a:srgbClr val="FF0000"/>
                </a:solidFill>
              </a:rPr>
              <a:t>Ra-225</a:t>
            </a:r>
            <a:r>
              <a:rPr lang="en-US" sz="2000" dirty="0" smtClean="0">
                <a:solidFill>
                  <a:srgbClr val="FF0000"/>
                </a:solidFill>
              </a:rPr>
              <a:t> = (-0.5 ± 2.5</a:t>
            </a:r>
            <a:r>
              <a:rPr lang="en-US" sz="2000" baseline="-25000" dirty="0" smtClean="0">
                <a:solidFill>
                  <a:srgbClr val="FF0000"/>
                </a:solidFill>
              </a:rPr>
              <a:t>stat</a:t>
            </a:r>
            <a:r>
              <a:rPr lang="en-US" sz="2000" dirty="0" smtClean="0">
                <a:solidFill>
                  <a:srgbClr val="FF0000"/>
                </a:solidFill>
              </a:rPr>
              <a:t> ± 0.2</a:t>
            </a:r>
            <a:r>
              <a:rPr lang="en-US" sz="2000" baseline="-25000" dirty="0" smtClean="0">
                <a:solidFill>
                  <a:srgbClr val="FF0000"/>
                </a:solidFill>
              </a:rPr>
              <a:t>syst</a:t>
            </a:r>
            <a:r>
              <a:rPr lang="en-US" sz="2000" dirty="0" smtClean="0">
                <a:solidFill>
                  <a:srgbClr val="FF0000"/>
                </a:solidFill>
              </a:rPr>
              <a:t>) × 10</a:t>
            </a:r>
            <a:r>
              <a:rPr lang="en-US" sz="2000" baseline="30000" dirty="0" smtClean="0">
                <a:solidFill>
                  <a:srgbClr val="FF0000"/>
                </a:solidFill>
              </a:rPr>
              <a:t>-22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e∙cm</a:t>
            </a:r>
            <a:endParaRPr lang="en-US" sz="2000" dirty="0">
              <a:solidFill>
                <a:srgbClr val="FF0000"/>
              </a:solidFill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sz="2000" dirty="0" smtClean="0"/>
              <a:t>|</a:t>
            </a:r>
            <a:r>
              <a:rPr lang="en-US" sz="2000" dirty="0"/>
              <a:t> </a:t>
            </a:r>
            <a:r>
              <a:rPr lang="en-US" sz="2000" dirty="0" smtClean="0"/>
              <a:t>d</a:t>
            </a:r>
            <a:r>
              <a:rPr lang="en-US" sz="2000" baseline="-25000" dirty="0" smtClean="0"/>
              <a:t>Ra-225</a:t>
            </a:r>
            <a:r>
              <a:rPr lang="en-US" sz="2000" dirty="0" smtClean="0"/>
              <a:t>| &lt; 5.0 </a:t>
            </a:r>
            <a:r>
              <a:rPr lang="en-US" sz="2000" dirty="0"/>
              <a:t>× 10</a:t>
            </a:r>
            <a:r>
              <a:rPr lang="en-US" sz="2000" baseline="30000" dirty="0"/>
              <a:t>-22</a:t>
            </a:r>
            <a:r>
              <a:rPr lang="en-US" sz="2000" dirty="0"/>
              <a:t> </a:t>
            </a:r>
            <a:r>
              <a:rPr lang="en-US" sz="2000" dirty="0" err="1"/>
              <a:t>e∙</a:t>
            </a:r>
            <a:r>
              <a:rPr lang="en-US" sz="2000" dirty="0" err="1" smtClean="0"/>
              <a:t>cm</a:t>
            </a:r>
            <a:r>
              <a:rPr lang="en-US" sz="2000" dirty="0" smtClean="0"/>
              <a:t> (95% confidence)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819540" y="1233658"/>
            <a:ext cx="2867260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7600"/>
                </a:solidFill>
              </a:defRPr>
            </a:lvl1pPr>
          </a:lstStyle>
          <a:p>
            <a:r>
              <a:rPr lang="en-US" dirty="0"/>
              <a:t>Parker et al., PRL 114, 233002 (2015)</a:t>
            </a:r>
          </a:p>
        </p:txBody>
      </p:sp>
    </p:spTree>
    <p:extLst>
      <p:ext uri="{BB962C8B-B14F-4D97-AF65-F5344CB8AC3E}">
        <p14:creationId xmlns:p14="http://schemas.microsoft.com/office/powerpoint/2010/main" val="164780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muon in a nutshell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881380"/>
            <a:ext cx="8686800" cy="559562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 dirty="0" err="1" smtClean="0">
                <a:solidFill>
                  <a:srgbClr val="0432FF"/>
                </a:solidFill>
              </a:rPr>
              <a:t>Discovered</a:t>
            </a:r>
            <a:r>
              <a:rPr lang="de-DE" sz="2800" dirty="0" smtClean="0"/>
              <a:t> in </a:t>
            </a:r>
            <a:r>
              <a:rPr lang="de-DE" sz="2800" dirty="0">
                <a:solidFill>
                  <a:srgbClr val="0432FF"/>
                </a:solidFill>
              </a:rPr>
              <a:t>1936 </a:t>
            </a:r>
            <a:r>
              <a:rPr lang="de-DE" sz="2800" dirty="0" err="1"/>
              <a:t>by</a:t>
            </a:r>
            <a:r>
              <a:rPr lang="de-DE" sz="2800" dirty="0"/>
              <a:t> Anderson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Neddermeyer</a:t>
            </a:r>
            <a:endParaRPr lang="de-DE" sz="2800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 dirty="0"/>
              <a:t>Big </a:t>
            </a:r>
            <a:r>
              <a:rPr lang="de-DE" sz="2800" dirty="0" err="1"/>
              <a:t>brother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electron</a:t>
            </a:r>
            <a:r>
              <a:rPr lang="de-DE" sz="2800" dirty="0"/>
              <a:t>, </a:t>
            </a:r>
            <a:r>
              <a:rPr lang="de-DE" sz="2800" dirty="0">
                <a:solidFill>
                  <a:srgbClr val="0432FF"/>
                </a:solidFill>
              </a:rPr>
              <a:t>m</a:t>
            </a:r>
            <a:r>
              <a:rPr lang="de-DE" sz="2800" baseline="-25000" dirty="0">
                <a:solidFill>
                  <a:srgbClr val="0432FF"/>
                </a:solidFill>
                <a:latin typeface="Symbol" charset="2"/>
                <a:cs typeface="Symbol" charset="2"/>
              </a:rPr>
              <a:t>m</a:t>
            </a:r>
            <a:r>
              <a:rPr lang="de-DE" sz="2800" dirty="0">
                <a:solidFill>
                  <a:srgbClr val="0432FF"/>
                </a:solidFill>
              </a:rPr>
              <a:t> = 207∙m</a:t>
            </a:r>
            <a:r>
              <a:rPr lang="de-DE" sz="2800" baseline="-25000" dirty="0">
                <a:solidFill>
                  <a:srgbClr val="0432FF"/>
                </a:solidFill>
              </a:rPr>
              <a:t>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 dirty="0" err="1"/>
              <a:t>Weak</a:t>
            </a:r>
            <a:r>
              <a:rPr lang="de-DE" sz="2800" dirty="0"/>
              <a:t> </a:t>
            </a:r>
            <a:r>
              <a:rPr lang="de-DE" sz="2800" dirty="0" err="1"/>
              <a:t>decay</a:t>
            </a:r>
            <a:r>
              <a:rPr lang="de-DE" sz="2800" dirty="0"/>
              <a:t> </a:t>
            </a:r>
            <a:r>
              <a:rPr lang="de-DE" sz="2800" dirty="0" err="1"/>
              <a:t>gives</a:t>
            </a:r>
            <a:r>
              <a:rPr lang="de-DE" sz="2800" dirty="0"/>
              <a:t> </a:t>
            </a:r>
            <a:r>
              <a:rPr lang="de-DE" sz="2800" dirty="0">
                <a:solidFill>
                  <a:srgbClr val="0432FF"/>
                </a:solidFill>
              </a:rPr>
              <a:t>"</a:t>
            </a:r>
            <a:r>
              <a:rPr lang="de-DE" sz="2800" dirty="0" err="1">
                <a:solidFill>
                  <a:srgbClr val="0432FF"/>
                </a:solidFill>
              </a:rPr>
              <a:t>long</a:t>
            </a:r>
            <a:r>
              <a:rPr lang="de-DE" sz="2800" dirty="0">
                <a:solidFill>
                  <a:srgbClr val="0432FF"/>
                </a:solidFill>
              </a:rPr>
              <a:t>" </a:t>
            </a:r>
            <a:r>
              <a:rPr lang="de-DE" sz="2800" dirty="0" err="1">
                <a:solidFill>
                  <a:srgbClr val="0432FF"/>
                </a:solidFill>
              </a:rPr>
              <a:t>lifetime</a:t>
            </a:r>
            <a:r>
              <a:rPr lang="de-DE" sz="2800" dirty="0">
                <a:solidFill>
                  <a:srgbClr val="0432FF"/>
                </a:solidFill>
              </a:rPr>
              <a:t> </a:t>
            </a:r>
            <a:r>
              <a:rPr lang="de-DE" sz="2800" dirty="0"/>
              <a:t>(</a:t>
            </a:r>
            <a:r>
              <a:rPr lang="de-DE" sz="2800" dirty="0" err="1">
                <a:latin typeface="Symbol" charset="2"/>
                <a:cs typeface="Symbol" charset="2"/>
              </a:rPr>
              <a:t>m</a:t>
            </a:r>
            <a:r>
              <a:rPr lang="de-DE" sz="2800" dirty="0" err="1"/>
              <a:t>s</a:t>
            </a:r>
            <a:r>
              <a:rPr lang="de-DE" sz="2800" dirty="0"/>
              <a:t>): </a:t>
            </a:r>
            <a:r>
              <a:rPr lang="de-DE" sz="2800" dirty="0" err="1"/>
              <a:t>beams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probe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 dirty="0"/>
              <a:t>Main </a:t>
            </a:r>
            <a:r>
              <a:rPr lang="de-DE" sz="2800" dirty="0" err="1"/>
              <a:t>decay</a:t>
            </a:r>
            <a:r>
              <a:rPr lang="de-DE" sz="2800" dirty="0"/>
              <a:t> </a:t>
            </a:r>
            <a:r>
              <a:rPr lang="de-DE" sz="2800" dirty="0">
                <a:latin typeface="Symbol" charset="2"/>
                <a:cs typeface="Symbol" charset="2"/>
              </a:rPr>
              <a:t>m</a:t>
            </a:r>
            <a:r>
              <a:rPr lang="de-DE" sz="2800" dirty="0"/>
              <a:t> → </a:t>
            </a:r>
            <a:r>
              <a:rPr lang="de-DE" sz="2800" dirty="0" err="1"/>
              <a:t>e</a:t>
            </a:r>
            <a:r>
              <a:rPr lang="de-DE" sz="2800" dirty="0"/>
              <a:t> </a:t>
            </a:r>
            <a:r>
              <a:rPr lang="de-DE" sz="2800" dirty="0">
                <a:latin typeface="Symbol" charset="2"/>
                <a:cs typeface="Symbol" charset="2"/>
              </a:rPr>
              <a:t>n</a:t>
            </a:r>
            <a:r>
              <a:rPr lang="de-DE" sz="2800" baseline="-25000" dirty="0"/>
              <a:t>e</a:t>
            </a:r>
            <a:r>
              <a:rPr lang="de-DE" sz="2800" dirty="0"/>
              <a:t> </a:t>
            </a:r>
            <a:r>
              <a:rPr lang="de-DE" sz="2800" dirty="0" err="1">
                <a:latin typeface="Symbol" charset="2"/>
                <a:cs typeface="Symbol" charset="2"/>
              </a:rPr>
              <a:t>n</a:t>
            </a:r>
            <a:r>
              <a:rPr lang="de-DE" sz="2800" baseline="-25000" dirty="0" err="1">
                <a:latin typeface="Symbol" charset="2"/>
                <a:cs typeface="Symbol" charset="2"/>
              </a:rPr>
              <a:t>m</a:t>
            </a:r>
            <a:r>
              <a:rPr lang="de-DE" sz="2800" dirty="0"/>
              <a:t>  (</a:t>
            </a:r>
            <a:r>
              <a:rPr lang="de-DE" sz="2800" dirty="0" err="1">
                <a:solidFill>
                  <a:srgbClr val="0432FF"/>
                </a:solidFill>
              </a:rPr>
              <a:t>parity</a:t>
            </a:r>
            <a:r>
              <a:rPr lang="de-DE" sz="2800" dirty="0">
                <a:solidFill>
                  <a:srgbClr val="0432FF"/>
                </a:solidFill>
              </a:rPr>
              <a:t> </a:t>
            </a:r>
            <a:r>
              <a:rPr lang="de-DE" sz="2800" dirty="0" err="1">
                <a:solidFill>
                  <a:srgbClr val="0432FF"/>
                </a:solidFill>
              </a:rPr>
              <a:t>violating</a:t>
            </a:r>
            <a:r>
              <a:rPr lang="de-DE" sz="2800" dirty="0"/>
              <a:t>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 dirty="0" err="1">
                <a:solidFill>
                  <a:srgbClr val="0432FF"/>
                </a:solidFill>
              </a:rPr>
              <a:t>Polarized</a:t>
            </a:r>
            <a:r>
              <a:rPr lang="de-DE" sz="2800" dirty="0">
                <a:solidFill>
                  <a:srgbClr val="0432FF"/>
                </a:solidFill>
              </a:rPr>
              <a:t> </a:t>
            </a:r>
            <a:r>
              <a:rPr lang="de-DE" sz="2800" dirty="0"/>
              <a:t>muon </a:t>
            </a:r>
            <a:r>
              <a:rPr lang="de-DE" sz="2800" dirty="0" err="1"/>
              <a:t>beams</a:t>
            </a:r>
            <a:r>
              <a:rPr lang="de-DE" sz="2800" dirty="0"/>
              <a:t> </a:t>
            </a:r>
            <a:r>
              <a:rPr lang="de-DE" sz="2800" dirty="0" err="1"/>
              <a:t>from</a:t>
            </a:r>
            <a:r>
              <a:rPr lang="de-DE" sz="2800" dirty="0"/>
              <a:t> </a:t>
            </a:r>
            <a:r>
              <a:rPr lang="de-DE" sz="2800" dirty="0" err="1"/>
              <a:t>pion</a:t>
            </a:r>
            <a:r>
              <a:rPr lang="de-DE" sz="2800" dirty="0"/>
              <a:t> </a:t>
            </a:r>
            <a:r>
              <a:rPr lang="de-DE" sz="2800" dirty="0" err="1"/>
              <a:t>decay</a:t>
            </a:r>
            <a:endParaRPr lang="de-DE" sz="2800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 dirty="0" smtClean="0"/>
              <a:t>Forms </a:t>
            </a:r>
            <a:r>
              <a:rPr lang="de-DE" sz="2800" dirty="0" err="1" smtClean="0">
                <a:solidFill>
                  <a:srgbClr val="0432FF"/>
                </a:solidFill>
              </a:rPr>
              <a:t>bound</a:t>
            </a:r>
            <a:r>
              <a:rPr lang="de-DE" sz="2800" dirty="0" smtClean="0">
                <a:solidFill>
                  <a:srgbClr val="0432FF"/>
                </a:solidFill>
              </a:rPr>
              <a:t> </a:t>
            </a:r>
            <a:r>
              <a:rPr lang="de-DE" sz="2800" dirty="0" err="1">
                <a:solidFill>
                  <a:srgbClr val="0432FF"/>
                </a:solidFill>
              </a:rPr>
              <a:t>states</a:t>
            </a:r>
            <a:r>
              <a:rPr lang="de-DE" sz="2800" dirty="0">
                <a:solidFill>
                  <a:srgbClr val="0432FF"/>
                </a:solidFill>
              </a:rPr>
              <a:t> </a:t>
            </a:r>
            <a:r>
              <a:rPr lang="de-DE" sz="2800" dirty="0"/>
              <a:t>(</a:t>
            </a:r>
            <a:r>
              <a:rPr lang="de-DE" sz="2800" dirty="0">
                <a:latin typeface="Symbol" charset="2"/>
                <a:cs typeface="Symbol" charset="2"/>
              </a:rPr>
              <a:t>m</a:t>
            </a:r>
            <a:r>
              <a:rPr lang="de-DE" sz="2800" baseline="30000" dirty="0"/>
              <a:t>-</a:t>
            </a:r>
            <a:r>
              <a:rPr lang="de-DE" sz="2800" dirty="0"/>
              <a:t>p, </a:t>
            </a:r>
            <a:r>
              <a:rPr lang="de-DE" sz="2800" dirty="0">
                <a:latin typeface="Symbol" charset="2"/>
                <a:cs typeface="Symbol" charset="2"/>
              </a:rPr>
              <a:t>m</a:t>
            </a:r>
            <a:r>
              <a:rPr lang="de-DE" sz="2800" baseline="30000" dirty="0"/>
              <a:t>-</a:t>
            </a:r>
            <a:r>
              <a:rPr lang="de-DE" sz="2800" dirty="0"/>
              <a:t>d,      </a:t>
            </a:r>
            <a:r>
              <a:rPr lang="de-DE" sz="2800" dirty="0" err="1"/>
              <a:t>muonium</a:t>
            </a:r>
            <a:r>
              <a:rPr lang="de-DE" sz="2800" dirty="0"/>
              <a:t>: </a:t>
            </a:r>
            <a:r>
              <a:rPr lang="de-DE" sz="2800" dirty="0" err="1">
                <a:latin typeface="Symbol" charset="2"/>
                <a:cs typeface="Symbol" charset="2"/>
              </a:rPr>
              <a:t>m</a:t>
            </a:r>
            <a:r>
              <a:rPr lang="de-DE" sz="2800" baseline="30000" dirty="0" err="1"/>
              <a:t>+</a:t>
            </a:r>
            <a:r>
              <a:rPr lang="de-DE" sz="2800" dirty="0" err="1"/>
              <a:t>e</a:t>
            </a:r>
            <a:r>
              <a:rPr lang="de-DE" sz="2800" baseline="30000" dirty="0"/>
              <a:t>-</a:t>
            </a:r>
            <a:r>
              <a:rPr lang="de-DE" sz="2800" dirty="0"/>
              <a:t>)</a:t>
            </a:r>
            <a:br>
              <a:rPr lang="de-DE" sz="2800" dirty="0"/>
            </a:br>
            <a:r>
              <a:rPr lang="de-DE" sz="2800" dirty="0"/>
              <a:t/>
            </a:r>
            <a:br>
              <a:rPr lang="de-DE" sz="2800" dirty="0"/>
            </a:br>
            <a:endParaRPr lang="de-DE" sz="2800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 dirty="0">
                <a:solidFill>
                  <a:srgbClr val="0432FF"/>
                </a:solidFill>
              </a:rPr>
              <a:t>Enhanced </a:t>
            </a:r>
            <a:r>
              <a:rPr lang="de-DE" sz="2800" dirty="0" err="1">
                <a:solidFill>
                  <a:srgbClr val="0432FF"/>
                </a:solidFill>
              </a:rPr>
              <a:t>sensitivity</a:t>
            </a:r>
            <a:r>
              <a:rPr lang="de-DE" sz="2800" dirty="0">
                <a:solidFill>
                  <a:srgbClr val="0432FF"/>
                </a:solidFill>
              </a:rPr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new</a:t>
            </a:r>
            <a:r>
              <a:rPr lang="de-DE" sz="2800" dirty="0"/>
              <a:t> </a:t>
            </a:r>
            <a:r>
              <a:rPr lang="de-DE" sz="2800" dirty="0" err="1"/>
              <a:t>physics</a:t>
            </a:r>
            <a:r>
              <a:rPr lang="de-DE" sz="2800" dirty="0"/>
              <a:t> </a:t>
            </a:r>
            <a:r>
              <a:rPr lang="de-DE" sz="2800" dirty="0" smtClean="0"/>
              <a:t>(m</a:t>
            </a:r>
            <a:r>
              <a:rPr lang="de-DE" sz="2800" baseline="-25000" dirty="0" smtClean="0">
                <a:latin typeface="Symbol" charset="2"/>
                <a:cs typeface="Symbol" charset="2"/>
              </a:rPr>
              <a:t>m</a:t>
            </a:r>
            <a:r>
              <a:rPr lang="de-DE" sz="2800" dirty="0" smtClean="0"/>
              <a:t>/</a:t>
            </a:r>
            <a:r>
              <a:rPr lang="de-DE" sz="2800" dirty="0" err="1" smtClean="0"/>
              <a:t>m</a:t>
            </a:r>
            <a:r>
              <a:rPr lang="de-DE" sz="2800" baseline="-25000" dirty="0" err="1" smtClean="0"/>
              <a:t>e</a:t>
            </a:r>
            <a:r>
              <a:rPr lang="de-DE" sz="2800" dirty="0" smtClean="0"/>
              <a:t>)</a:t>
            </a:r>
            <a:r>
              <a:rPr lang="de-DE" sz="2800" baseline="30000" dirty="0" smtClean="0"/>
              <a:t>2 </a:t>
            </a:r>
            <a:r>
              <a:rPr lang="de-DE" sz="2800" dirty="0" smtClean="0"/>
              <a:t>≈ 40,000</a:t>
            </a:r>
            <a:endParaRPr lang="de-DE" sz="2800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 dirty="0" err="1">
                <a:solidFill>
                  <a:srgbClr val="0432FF"/>
                </a:solidFill>
              </a:rPr>
              <a:t>Lepton</a:t>
            </a:r>
            <a:r>
              <a:rPr lang="de-DE" sz="2800" dirty="0">
                <a:solidFill>
                  <a:srgbClr val="0432FF"/>
                </a:solidFill>
              </a:rPr>
              <a:t> </a:t>
            </a:r>
            <a:r>
              <a:rPr lang="de-DE" sz="2800" dirty="0" err="1">
                <a:solidFill>
                  <a:srgbClr val="0432FF"/>
                </a:solidFill>
              </a:rPr>
              <a:t>number</a:t>
            </a:r>
            <a:r>
              <a:rPr lang="de-DE" sz="2800" dirty="0">
                <a:solidFill>
                  <a:srgbClr val="0432FF"/>
                </a:solidFill>
              </a:rPr>
              <a:t> </a:t>
            </a:r>
            <a:r>
              <a:rPr lang="de-DE" sz="2800" dirty="0" err="1">
                <a:solidFill>
                  <a:srgbClr val="0432FF"/>
                </a:solidFill>
              </a:rPr>
              <a:t>violation</a:t>
            </a:r>
            <a:r>
              <a:rPr lang="de-DE" sz="2800" dirty="0">
                <a:solidFill>
                  <a:srgbClr val="0432FF"/>
                </a:solidFill>
              </a:rPr>
              <a:t> </a:t>
            </a:r>
            <a:r>
              <a:rPr lang="de-DE" sz="2800" dirty="0"/>
              <a:t>(</a:t>
            </a:r>
            <a:r>
              <a:rPr lang="de-DE" sz="2800" dirty="0">
                <a:sym typeface="Symbol"/>
              </a:rPr>
              <a:t></a:t>
            </a:r>
            <a:r>
              <a:rPr lang="de-DE" sz="2800" dirty="0" err="1">
                <a:sym typeface="Symbol"/>
              </a:rPr>
              <a:t>e</a:t>
            </a:r>
            <a:r>
              <a:rPr lang="de-DE" sz="2800" dirty="0">
                <a:sym typeface="Symbol"/>
              </a:rPr>
              <a:t>)</a:t>
            </a:r>
            <a:r>
              <a:rPr lang="de-DE" sz="2800" dirty="0"/>
              <a:t> </a:t>
            </a:r>
            <a:r>
              <a:rPr lang="de-DE" sz="2800" dirty="0" err="1">
                <a:solidFill>
                  <a:srgbClr val="0432FF"/>
                </a:solidFill>
              </a:rPr>
              <a:t>extremely</a:t>
            </a:r>
            <a:r>
              <a:rPr lang="de-DE" sz="2800" dirty="0">
                <a:solidFill>
                  <a:srgbClr val="0432FF"/>
                </a:solidFill>
              </a:rPr>
              <a:t> </a:t>
            </a:r>
            <a:r>
              <a:rPr lang="de-DE" sz="2800" dirty="0" err="1">
                <a:solidFill>
                  <a:srgbClr val="0432FF"/>
                </a:solidFill>
              </a:rPr>
              <a:t>small</a:t>
            </a:r>
            <a:r>
              <a:rPr lang="de-DE" sz="2800" dirty="0">
                <a:solidFill>
                  <a:srgbClr val="0432FF"/>
                </a:solidFill>
              </a:rPr>
              <a:t> </a:t>
            </a:r>
            <a:r>
              <a:rPr lang="de-DE" sz="2800" dirty="0"/>
              <a:t>in SM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de-DE" sz="2800" dirty="0" smtClean="0"/>
              <a:t>Easy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detect</a:t>
            </a:r>
            <a:r>
              <a:rPr lang="de-DE" sz="2800" dirty="0" smtClean="0"/>
              <a:t>: </a:t>
            </a:r>
            <a:r>
              <a:rPr lang="de-DE" sz="2800" dirty="0" err="1" smtClean="0">
                <a:solidFill>
                  <a:srgbClr val="0432FF"/>
                </a:solidFill>
              </a:rPr>
              <a:t>P</a:t>
            </a:r>
            <a:r>
              <a:rPr lang="de-DE" sz="2800" baseline="-25000" dirty="0" err="1" smtClean="0">
                <a:solidFill>
                  <a:srgbClr val="0432FF"/>
                </a:solidFill>
              </a:rPr>
              <a:t>detection</a:t>
            </a:r>
            <a:r>
              <a:rPr lang="de-DE" sz="2800" dirty="0" smtClean="0">
                <a:solidFill>
                  <a:srgbClr val="0432FF"/>
                </a:solidFill>
              </a:rPr>
              <a:t> ≈ 1</a:t>
            </a:r>
            <a:endParaRPr lang="de-DE" sz="2800" dirty="0">
              <a:solidFill>
                <a:srgbClr val="0432FF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</a:pP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3733800" y="3810000"/>
            <a:ext cx="3831629" cy="1023620"/>
            <a:chOff x="3505200" y="5181600"/>
            <a:chExt cx="3831629" cy="1023620"/>
          </a:xfrm>
        </p:grpSpPr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3505200" y="5181600"/>
              <a:ext cx="1524000" cy="1023620"/>
              <a:chOff x="2784" y="3480"/>
              <a:chExt cx="720" cy="744"/>
            </a:xfrm>
          </p:grpSpPr>
          <p:sp>
            <p:nvSpPr>
              <p:cNvPr id="10" name="AutoShape 5"/>
              <p:cNvSpPr>
                <a:spLocks noChangeArrowheads="1"/>
              </p:cNvSpPr>
              <p:nvPr/>
            </p:nvSpPr>
            <p:spPr bwMode="auto">
              <a:xfrm>
                <a:off x="2784" y="3648"/>
                <a:ext cx="432" cy="576"/>
              </a:xfrm>
              <a:prstGeom prst="curvedRightArrow">
                <a:avLst>
                  <a:gd name="adj1" fmla="val 5741"/>
                  <a:gd name="adj2" fmla="val 32407"/>
                  <a:gd name="adj3" fmla="val 33333"/>
                </a:avLst>
              </a:prstGeom>
              <a:solidFill>
                <a:srgbClr val="333399"/>
              </a:solidFill>
              <a:ln w="12700">
                <a:solidFill>
                  <a:srgbClr val="3333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>
                <a:off x="3198" y="3480"/>
                <a:ext cx="203" cy="3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400" tIns="45702" rIns="91400" bIns="45702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C0128"/>
                    </a:solidFill>
                    <a:effectLst/>
                    <a:uLnTx/>
                    <a:uFillTx/>
                    <a:latin typeface="Symbol" pitchFamily="18" charset="2"/>
                  </a:rPr>
                  <a:t>m</a:t>
                </a:r>
                <a:r>
                  <a:rPr kumimoji="0" lang="en-US" sz="24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C0128"/>
                    </a:solidFill>
                    <a:effectLst/>
                    <a:uLnTx/>
                    <a:uFillTx/>
                    <a:latin typeface="Times New Roman" pitchFamily="18" charset="0"/>
                  </a:rPr>
                  <a:t>-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12" name="Group 7"/>
              <p:cNvGrpSpPr>
                <a:grpSpLocks/>
              </p:cNvGrpSpPr>
              <p:nvPr/>
            </p:nvGrpSpPr>
            <p:grpSpPr bwMode="auto">
              <a:xfrm>
                <a:off x="3012" y="3714"/>
                <a:ext cx="288" cy="332"/>
                <a:chOff x="2976" y="3714"/>
                <a:chExt cx="288" cy="332"/>
              </a:xfrm>
            </p:grpSpPr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auto">
                <a:xfrm>
                  <a:off x="2976" y="3744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CC00"/>
                    </a:gs>
                    <a:gs pos="100000">
                      <a:srgbClr val="99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018" y="3714"/>
                  <a:ext cx="159" cy="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00" tIns="45702" rIns="91400" bIns="45702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algn="l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p</a:t>
                  </a: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3" name="Arc 10"/>
              <p:cNvSpPr>
                <a:spLocks/>
              </p:cNvSpPr>
              <p:nvPr/>
            </p:nvSpPr>
            <p:spPr bwMode="auto">
              <a:xfrm flipV="1">
                <a:off x="3264" y="3685"/>
                <a:ext cx="240" cy="443"/>
              </a:xfrm>
              <a:custGeom>
                <a:avLst/>
                <a:gdLst>
                  <a:gd name="T0" fmla="*/ 0 w 21600"/>
                  <a:gd name="T1" fmla="*/ 0 h 41034"/>
                  <a:gd name="T2" fmla="*/ 0 w 21600"/>
                  <a:gd name="T3" fmla="*/ 0 h 41034"/>
                  <a:gd name="T4" fmla="*/ 0 w 21600"/>
                  <a:gd name="T5" fmla="*/ 0 h 4103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4103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9874"/>
                      <a:pt x="16872" y="37422"/>
                      <a:pt x="9427" y="41034"/>
                    </a:cubicBezTo>
                  </a:path>
                  <a:path w="21600" h="4103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9874"/>
                      <a:pt x="16872" y="37422"/>
                      <a:pt x="9427" y="41034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5400">
                <a:solidFill>
                  <a:srgbClr val="333399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9" name="Picture 8" descr="myoniu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570"/>
            <a:stretch/>
          </p:blipFill>
          <p:spPr bwMode="auto">
            <a:xfrm>
              <a:off x="5943600" y="5410200"/>
              <a:ext cx="1393229" cy="760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916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EDMs – 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432FF"/>
                </a:solidFill>
              </a:rPr>
              <a:t>EDM limits </a:t>
            </a:r>
            <a:r>
              <a:rPr lang="en-US" dirty="0" smtClean="0"/>
              <a:t>for various systems (some limits assume a single source)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Full interpretation to </a:t>
            </a:r>
            <a:r>
              <a:rPr lang="en-US" dirty="0" smtClean="0">
                <a:solidFill>
                  <a:srgbClr val="0432FF"/>
                </a:solidFill>
              </a:rPr>
              <a:t>understand underlying CPV interaction requires theory</a:t>
            </a:r>
          </a:p>
          <a:p>
            <a:r>
              <a:rPr lang="en-US" dirty="0" smtClean="0"/>
              <a:t>While experiments have set impressive limits, </a:t>
            </a:r>
            <a:r>
              <a:rPr lang="en-US" dirty="0" smtClean="0">
                <a:solidFill>
                  <a:srgbClr val="0432FF"/>
                </a:solidFill>
              </a:rPr>
              <a:t>order of magnitude improvements expected</a:t>
            </a:r>
            <a:r>
              <a:rPr lang="en-US" dirty="0" smtClean="0"/>
              <a:t> over the next decade:</a:t>
            </a:r>
          </a:p>
          <a:p>
            <a:pPr lvl="1"/>
            <a:r>
              <a:rPr lang="en-US" dirty="0" smtClean="0"/>
              <a:t>Several </a:t>
            </a:r>
            <a:r>
              <a:rPr lang="en-US" dirty="0" err="1" smtClean="0"/>
              <a:t>nEDM</a:t>
            </a:r>
            <a:r>
              <a:rPr lang="en-US" dirty="0" smtClean="0"/>
              <a:t> experiments with up to 2 orders of magnitude improvement</a:t>
            </a:r>
          </a:p>
          <a:p>
            <a:pPr lvl="1"/>
            <a:r>
              <a:rPr lang="en-US" dirty="0" err="1" smtClean="0"/>
              <a:t>Octupole</a:t>
            </a:r>
            <a:r>
              <a:rPr lang="en-US" dirty="0" smtClean="0"/>
              <a:t> enhanced systems </a:t>
            </a:r>
            <a:r>
              <a:rPr lang="en-US" baseline="30000" dirty="0" smtClean="0"/>
              <a:t>225</a:t>
            </a:r>
            <a:r>
              <a:rPr lang="en-US" dirty="0" smtClean="0"/>
              <a:t>Ra and </a:t>
            </a:r>
            <a:r>
              <a:rPr lang="en-US" baseline="30000" dirty="0" smtClean="0"/>
              <a:t>221</a:t>
            </a:r>
            <a:r>
              <a:rPr lang="en-US" dirty="0" smtClean="0"/>
              <a:t>Rn/</a:t>
            </a:r>
            <a:r>
              <a:rPr lang="en-US" baseline="30000" dirty="0" smtClean="0"/>
              <a:t>223</a:t>
            </a:r>
            <a:r>
              <a:rPr lang="en-US" dirty="0" smtClean="0"/>
              <a:t>Rn</a:t>
            </a:r>
          </a:p>
          <a:p>
            <a:pPr lvl="1"/>
            <a:r>
              <a:rPr lang="en-US" dirty="0" smtClean="0"/>
              <a:t>Light charged particle EDMs in storage rings</a:t>
            </a:r>
          </a:p>
          <a:p>
            <a:pPr lvl="1"/>
            <a:r>
              <a:rPr lang="en-US" dirty="0" smtClean="0"/>
              <a:t>...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900109"/>
              </p:ext>
            </p:extLst>
          </p:nvPr>
        </p:nvGraphicFramePr>
        <p:xfrm>
          <a:off x="1243154" y="1524000"/>
          <a:ext cx="6505292" cy="21336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83433"/>
                <a:gridCol w="1044318"/>
                <a:gridCol w="2777541"/>
              </a:tblGrid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Type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System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EDM limit (</a:t>
                      </a:r>
                      <a:r>
                        <a:rPr lang="en-US" sz="1600" dirty="0" err="1" smtClean="0"/>
                        <a:t>e∙cm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355600"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Paramagnetic molecule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YbF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r>
                        <a:rPr lang="en-US" sz="1600" baseline="-25000" dirty="0" smtClean="0"/>
                        <a:t>e</a:t>
                      </a:r>
                      <a:r>
                        <a:rPr lang="en-US" sz="1600" dirty="0" smtClean="0"/>
                        <a:t> = (-2.4 ± 5.9)</a:t>
                      </a:r>
                      <a:r>
                        <a:rPr lang="en-US" sz="1600" baseline="0" dirty="0" smtClean="0"/>
                        <a:t> × 10</a:t>
                      </a:r>
                      <a:r>
                        <a:rPr lang="en-US" sz="1600" baseline="30000" dirty="0" smtClean="0"/>
                        <a:t>-28</a:t>
                      </a:r>
                      <a:endParaRPr lang="en-US" sz="1600" baseline="300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5560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ThO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</a:t>
                      </a:r>
                      <a:r>
                        <a:rPr lang="en-US" sz="1600" baseline="-25000" dirty="0" smtClean="0"/>
                        <a:t>e</a:t>
                      </a:r>
                      <a:r>
                        <a:rPr lang="en-US" sz="1600" dirty="0" smtClean="0"/>
                        <a:t> = (-2.1 ± 4.5)</a:t>
                      </a:r>
                      <a:r>
                        <a:rPr lang="en-US" sz="1600" baseline="0" dirty="0" smtClean="0"/>
                        <a:t> × 10</a:t>
                      </a:r>
                      <a:r>
                        <a:rPr lang="en-US" sz="1600" baseline="30000" dirty="0" smtClean="0"/>
                        <a:t>-29</a:t>
                      </a: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00"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Diamagnetic atom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199</a:t>
                      </a:r>
                      <a:r>
                        <a:rPr lang="en-US" sz="1600" dirty="0" smtClean="0"/>
                        <a:t>Hg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d</a:t>
                      </a:r>
                      <a:r>
                        <a:rPr lang="en-US" sz="1600" baseline="-25000" dirty="0" err="1" smtClean="0"/>
                        <a:t>Hg</a:t>
                      </a:r>
                      <a:r>
                        <a:rPr lang="en-US" sz="1600" baseline="0" dirty="0" smtClean="0"/>
                        <a:t> = (2.2 </a:t>
                      </a:r>
                      <a:r>
                        <a:rPr lang="en-US" sz="1600" dirty="0" smtClean="0"/>
                        <a:t>± 3.1)</a:t>
                      </a:r>
                      <a:r>
                        <a:rPr lang="en-US" sz="1600" baseline="0" dirty="0" smtClean="0"/>
                        <a:t> × 10</a:t>
                      </a:r>
                      <a:r>
                        <a:rPr lang="en-US" sz="1600" baseline="30000" dirty="0" smtClean="0"/>
                        <a:t>-30</a:t>
                      </a: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5560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225</a:t>
                      </a:r>
                      <a:r>
                        <a:rPr lang="en-US" sz="1600" dirty="0" smtClean="0"/>
                        <a:t>Ra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</a:t>
                      </a:r>
                      <a:r>
                        <a:rPr lang="en-US" sz="1600" baseline="-25000" dirty="0" smtClean="0"/>
                        <a:t>Ra225</a:t>
                      </a:r>
                      <a:r>
                        <a:rPr lang="en-US" sz="1600" baseline="0" dirty="0" smtClean="0"/>
                        <a:t> = (-0.5 </a:t>
                      </a:r>
                      <a:r>
                        <a:rPr lang="en-US" sz="1600" dirty="0" smtClean="0"/>
                        <a:t>± 2.51)</a:t>
                      </a:r>
                      <a:r>
                        <a:rPr lang="en-US" sz="1600" baseline="0" dirty="0" smtClean="0"/>
                        <a:t> × 10</a:t>
                      </a:r>
                      <a:r>
                        <a:rPr lang="en-US" sz="1600" baseline="30000" dirty="0" smtClean="0"/>
                        <a:t>-22</a:t>
                      </a: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Nucleon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</a:t>
                      </a:r>
                      <a:r>
                        <a:rPr lang="en-US" sz="1600" baseline="-25000" dirty="0" err="1" smtClean="0"/>
                        <a:t>n</a:t>
                      </a:r>
                      <a:r>
                        <a:rPr lang="en-US" sz="1600" dirty="0" smtClean="0"/>
                        <a:t> = (0.21 ± 1.82)</a:t>
                      </a:r>
                      <a:r>
                        <a:rPr lang="en-US" sz="1600" baseline="0" dirty="0" smtClean="0"/>
                        <a:t> × 10</a:t>
                      </a:r>
                      <a:r>
                        <a:rPr lang="en-US" sz="1600" baseline="30000" dirty="0" smtClean="0"/>
                        <a:t>-26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28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muon in a nutshell</a:t>
            </a:r>
          </a:p>
          <a:p>
            <a:r>
              <a:rPr lang="en-US" sz="2400" dirty="0" smtClean="0"/>
              <a:t>SM measurements with muons</a:t>
            </a:r>
          </a:p>
          <a:p>
            <a:r>
              <a:rPr lang="en-US" sz="2400" dirty="0" smtClean="0"/>
              <a:t>BSM searches with EDMs</a:t>
            </a:r>
          </a:p>
          <a:p>
            <a:r>
              <a:rPr lang="en-US" sz="2400" dirty="0" smtClean="0"/>
              <a:t>BSM searches with muons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7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of the V-A structure of the weak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98" y="1066800"/>
            <a:ext cx="8293482" cy="4525963"/>
          </a:xfrm>
        </p:spPr>
        <p:txBody>
          <a:bodyPr/>
          <a:lstStyle/>
          <a:p>
            <a:r>
              <a:rPr lang="en-US" sz="2000" dirty="0"/>
              <a:t>M</a:t>
            </a:r>
            <a:r>
              <a:rPr lang="en-US" sz="2000" dirty="0" smtClean="0"/>
              <a:t>ost </a:t>
            </a:r>
            <a:r>
              <a:rPr lang="en-US" sz="2000" dirty="0" smtClean="0">
                <a:solidFill>
                  <a:srgbClr val="0432FF"/>
                </a:solidFill>
              </a:rPr>
              <a:t>general</a:t>
            </a:r>
            <a:r>
              <a:rPr lang="en-US" sz="2000" dirty="0" smtClean="0"/>
              <a:t> interaction involves </a:t>
            </a:r>
            <a:r>
              <a:rPr lang="en-US" sz="2000" dirty="0" smtClean="0">
                <a:solidFill>
                  <a:srgbClr val="0432FF"/>
                </a:solidFill>
              </a:rPr>
              <a:t>S, P, V, A, and T</a:t>
            </a:r>
            <a:r>
              <a:rPr lang="en-US" sz="2000" dirty="0" smtClean="0"/>
              <a:t> terms giving rise to </a:t>
            </a:r>
            <a:r>
              <a:rPr lang="en-US" sz="2000" dirty="0" smtClean="0">
                <a:solidFill>
                  <a:srgbClr val="0432FF"/>
                </a:solidFill>
              </a:rPr>
              <a:t>9 parameters </a:t>
            </a:r>
            <a:r>
              <a:rPr lang="en-US" sz="2000" dirty="0" smtClean="0"/>
              <a:t>for the muon decay spectra and polarization observables</a:t>
            </a:r>
          </a:p>
          <a:p>
            <a:r>
              <a:rPr lang="en-US" sz="2000" dirty="0" smtClean="0"/>
              <a:t>The weak interaction in the SM is a pure </a:t>
            </a:r>
            <a:r>
              <a:rPr lang="en-US" sz="2000" dirty="0" smtClean="0">
                <a:solidFill>
                  <a:srgbClr val="0432FF"/>
                </a:solidFill>
              </a:rPr>
              <a:t>V-A current-current interaction</a:t>
            </a:r>
            <a:r>
              <a:rPr lang="en-US" sz="2000" dirty="0" smtClean="0"/>
              <a:t> implies </a:t>
            </a:r>
            <a:r>
              <a:rPr lang="en-US" sz="2000" dirty="0" smtClean="0">
                <a:solidFill>
                  <a:srgbClr val="0432FF"/>
                </a:solidFill>
              </a:rPr>
              <a:t>specific values </a:t>
            </a:r>
            <a:r>
              <a:rPr lang="en-US" sz="2000" dirty="0" smtClean="0"/>
              <a:t>for these 9 par</a:t>
            </a:r>
            <a:r>
              <a:rPr lang="en-US" sz="2000" dirty="0"/>
              <a:t>ameters</a:t>
            </a:r>
            <a:endParaRPr lang="en-US" sz="2000" dirty="0" smtClean="0"/>
          </a:p>
          <a:p>
            <a:r>
              <a:rPr lang="en-US" sz="2000" dirty="0" smtClean="0"/>
              <a:t>Experiments at TRIUMF and PSI have </a:t>
            </a:r>
            <a:r>
              <a:rPr lang="en-US" sz="2000" dirty="0" smtClean="0">
                <a:solidFill>
                  <a:srgbClr val="0432FF"/>
                </a:solidFill>
              </a:rPr>
              <a:t>improved</a:t>
            </a:r>
            <a:r>
              <a:rPr lang="en-US" sz="2000" dirty="0" smtClean="0"/>
              <a:t> the </a:t>
            </a:r>
            <a:r>
              <a:rPr lang="en-US" sz="2000" dirty="0" smtClean="0">
                <a:solidFill>
                  <a:srgbClr val="0432FF"/>
                </a:solidFill>
              </a:rPr>
              <a:t>precision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432FF"/>
                </a:solidFill>
              </a:rPr>
              <a:t>by a factor of 10 and more</a:t>
            </a:r>
            <a:endParaRPr lang="en-US" sz="2000" dirty="0">
              <a:solidFill>
                <a:srgbClr val="0432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9" y="3329781"/>
            <a:ext cx="5397500" cy="26051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73929" y="3707368"/>
            <a:ext cx="30700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solidFill>
                  <a:srgbClr val="007600"/>
                </a:solidFill>
              </a:rPr>
              <a:t>TWIST </a:t>
            </a:r>
            <a:r>
              <a:rPr lang="sk-SK" sz="1400" dirty="0" err="1" smtClean="0">
                <a:solidFill>
                  <a:srgbClr val="007600"/>
                </a:solidFill>
              </a:rPr>
              <a:t>collaboration</a:t>
            </a:r>
            <a:endParaRPr lang="sk-SK" sz="1400" dirty="0" smtClean="0">
              <a:solidFill>
                <a:srgbClr val="007600"/>
              </a:solidFill>
            </a:endParaRPr>
          </a:p>
          <a:p>
            <a:r>
              <a:rPr lang="sk-SK" sz="1400" dirty="0" smtClean="0">
                <a:solidFill>
                  <a:srgbClr val="007600"/>
                </a:solidFill>
              </a:rPr>
              <a:t>A. </a:t>
            </a:r>
            <a:r>
              <a:rPr lang="sk-SK" sz="1400" dirty="0" err="1" smtClean="0">
                <a:solidFill>
                  <a:srgbClr val="007600"/>
                </a:solidFill>
              </a:rPr>
              <a:t>Hillairet</a:t>
            </a:r>
            <a:r>
              <a:rPr lang="sk-SK" sz="1400" dirty="0" smtClean="0">
                <a:solidFill>
                  <a:srgbClr val="007600"/>
                </a:solidFill>
              </a:rPr>
              <a:t> et al., PRD85, 092013 (2012)</a:t>
            </a:r>
          </a:p>
          <a:p>
            <a:r>
              <a:rPr lang="sk-SK" sz="1400" dirty="0" smtClean="0">
                <a:solidFill>
                  <a:srgbClr val="007600"/>
                </a:solidFill>
              </a:rPr>
              <a:t>J .</a:t>
            </a:r>
            <a:r>
              <a:rPr lang="sk-SK" sz="1400" dirty="0" err="1" smtClean="0">
                <a:solidFill>
                  <a:srgbClr val="007600"/>
                </a:solidFill>
              </a:rPr>
              <a:t>Bueno</a:t>
            </a:r>
            <a:r>
              <a:rPr lang="sk-SK" sz="1400" dirty="0" smtClean="0">
                <a:solidFill>
                  <a:srgbClr val="007600"/>
                </a:solidFill>
              </a:rPr>
              <a:t> et al., PRD84, 032005 (2011)</a:t>
            </a:r>
            <a:endParaRPr lang="sk-SK" sz="1400" dirty="0">
              <a:solidFill>
                <a:srgbClr val="007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3929" y="411182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sz="1400" dirty="0">
              <a:solidFill>
                <a:srgbClr val="00B05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073929" y="3733800"/>
            <a:ext cx="0" cy="685800"/>
          </a:xfrm>
          <a:prstGeom prst="line">
            <a:avLst/>
          </a:prstGeom>
          <a:noFill/>
          <a:ln w="28575" cap="flat" cmpd="sng" algn="ctr">
            <a:solidFill>
              <a:srgbClr val="007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073929" y="4650065"/>
            <a:ext cx="2931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solidFill>
                  <a:srgbClr val="0070C0"/>
                </a:solidFill>
              </a:rPr>
              <a:t>R </a:t>
            </a:r>
            <a:r>
              <a:rPr lang="sk-SK" sz="1400" dirty="0" err="1" smtClean="0">
                <a:solidFill>
                  <a:srgbClr val="0070C0"/>
                </a:solidFill>
              </a:rPr>
              <a:t>Prieels</a:t>
            </a:r>
            <a:r>
              <a:rPr lang="sk-SK" sz="1400" dirty="0" smtClean="0">
                <a:solidFill>
                  <a:srgbClr val="0070C0"/>
                </a:solidFill>
              </a:rPr>
              <a:t> et al., PRD90, 112003 (2014)</a:t>
            </a:r>
            <a:endParaRPr lang="sk-SK" sz="1400" dirty="0">
              <a:solidFill>
                <a:srgbClr val="0070C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6073929" y="4676497"/>
            <a:ext cx="0" cy="281345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073929" y="4965182"/>
            <a:ext cx="3093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sz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sk-SK" sz="1400" dirty="0" smtClean="0">
                <a:solidFill>
                  <a:schemeClr val="accent6">
                    <a:lumMod val="75000"/>
                  </a:schemeClr>
                </a:solidFill>
              </a:rPr>
              <a:t>N. </a:t>
            </a:r>
            <a:r>
              <a:rPr lang="sk-SK" sz="1400" dirty="0" err="1" smtClean="0">
                <a:solidFill>
                  <a:schemeClr val="accent6">
                    <a:lumMod val="75000"/>
                  </a:schemeClr>
                </a:solidFill>
              </a:rPr>
              <a:t>Danneberg</a:t>
            </a:r>
            <a:r>
              <a:rPr lang="sk-SK" sz="1400" dirty="0" smtClean="0">
                <a:solidFill>
                  <a:schemeClr val="accent6">
                    <a:lumMod val="75000"/>
                  </a:schemeClr>
                </a:solidFill>
              </a:rPr>
              <a:t> et al., PRL, 021802 (2005)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73929" y="536963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sz="1400" dirty="0">
              <a:solidFill>
                <a:srgbClr val="00B05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6073929" y="4991614"/>
            <a:ext cx="0" cy="685800"/>
          </a:xfrm>
          <a:prstGeom prst="line">
            <a:avLst/>
          </a:prstGeom>
          <a:noFill/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3139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TWIST: Michel parameters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89076" y="1037432"/>
            <a:ext cx="4495800" cy="4525963"/>
          </a:xfrm>
        </p:spPr>
        <p:txBody>
          <a:bodyPr/>
          <a:lstStyle/>
          <a:p>
            <a:r>
              <a:rPr lang="en-US" sz="2000" dirty="0" smtClean="0">
                <a:solidFill>
                  <a:srgbClr val="0432FF"/>
                </a:solidFill>
              </a:rPr>
              <a:t>Compare</a:t>
            </a:r>
            <a:r>
              <a:rPr lang="en-US" sz="2000" dirty="0" smtClean="0"/>
              <a:t> precise </a:t>
            </a:r>
            <a:r>
              <a:rPr lang="en-US" sz="2000" dirty="0">
                <a:solidFill>
                  <a:srgbClr val="0432FF"/>
                </a:solidFill>
              </a:rPr>
              <a:t>measurement</a:t>
            </a:r>
            <a:r>
              <a:rPr lang="en-US" sz="2000" dirty="0"/>
              <a:t> </a:t>
            </a:r>
            <a:r>
              <a:rPr lang="en-US" sz="2000" dirty="0" smtClean="0"/>
              <a:t>to </a:t>
            </a:r>
            <a:r>
              <a:rPr lang="en-US" sz="2000" dirty="0">
                <a:solidFill>
                  <a:srgbClr val="0432FF"/>
                </a:solidFill>
              </a:rPr>
              <a:t>SM </a:t>
            </a:r>
            <a:r>
              <a:rPr lang="en-US" sz="2000" dirty="0" smtClean="0">
                <a:solidFill>
                  <a:srgbClr val="0432FF"/>
                </a:solidFill>
              </a:rPr>
              <a:t>prediction</a:t>
            </a:r>
            <a:r>
              <a:rPr lang="en-US" sz="2000" dirty="0"/>
              <a:t>:</a:t>
            </a:r>
            <a:r>
              <a:rPr lang="en-US" sz="2000" dirty="0">
                <a:solidFill>
                  <a:srgbClr val="616161"/>
                </a:solidFill>
                <a:latin typeface="Symbol" charset="2"/>
                <a:cs typeface="Symbol" charset="2"/>
              </a:rPr>
              <a:t>	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616161"/>
                </a:solidFill>
                <a:latin typeface="Symbol" charset="2"/>
                <a:cs typeface="Symbol" charset="2"/>
              </a:rPr>
              <a:t>	r = 0.75	   h = 0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616161"/>
                </a:solidFill>
                <a:latin typeface="Symbol" charset="2"/>
                <a:cs typeface="Symbol" charset="2"/>
              </a:rPr>
              <a:t>	</a:t>
            </a:r>
            <a:r>
              <a:rPr lang="en-US" sz="2000" b="1" dirty="0" err="1">
                <a:solidFill>
                  <a:srgbClr val="616161"/>
                </a:solidFill>
                <a:cs typeface="Symbol" charset="2"/>
              </a:rPr>
              <a:t>P</a:t>
            </a:r>
            <a:r>
              <a:rPr lang="en-US" sz="2000" b="1" baseline="-25000" dirty="0" err="1">
                <a:solidFill>
                  <a:srgbClr val="616161"/>
                </a:solidFill>
                <a:latin typeface="Symbol" charset="2"/>
                <a:cs typeface="Symbol" charset="2"/>
              </a:rPr>
              <a:t>m</a:t>
            </a:r>
            <a:r>
              <a:rPr lang="en-US" sz="2000" b="1" dirty="0" err="1">
                <a:solidFill>
                  <a:srgbClr val="616161"/>
                </a:solidFill>
                <a:latin typeface="Symbol" charset="2"/>
                <a:cs typeface="Symbol" charset="2"/>
              </a:rPr>
              <a:t>x</a:t>
            </a:r>
            <a:r>
              <a:rPr lang="en-US" sz="2000" b="1" dirty="0">
                <a:solidFill>
                  <a:srgbClr val="616161"/>
                </a:solidFill>
                <a:latin typeface="Symbol" charset="2"/>
                <a:cs typeface="Symbol" charset="2"/>
              </a:rPr>
              <a:t> = 1	   d = 0.75</a:t>
            </a:r>
          </a:p>
          <a:p>
            <a:r>
              <a:rPr lang="en-US" sz="2000" dirty="0" smtClean="0"/>
              <a:t>Highly </a:t>
            </a:r>
            <a:r>
              <a:rPr lang="en-US" sz="2000" dirty="0">
                <a:solidFill>
                  <a:srgbClr val="0432FF"/>
                </a:solidFill>
              </a:rPr>
              <a:t>polarized </a:t>
            </a:r>
            <a:r>
              <a:rPr lang="en-US" sz="2000" dirty="0">
                <a:solidFill>
                  <a:srgbClr val="0432FF"/>
                </a:solidFill>
                <a:latin typeface="Symbol" charset="2"/>
                <a:cs typeface="Symbol" charset="2"/>
              </a:rPr>
              <a:t>m</a:t>
            </a:r>
            <a:r>
              <a:rPr lang="en-US" sz="2000" baseline="30000" dirty="0">
                <a:solidFill>
                  <a:srgbClr val="0432FF"/>
                </a:solidFill>
              </a:rPr>
              <a:t>+</a:t>
            </a:r>
            <a:r>
              <a:rPr lang="en-US" sz="2000" dirty="0"/>
              <a:t> beam stopped in </a:t>
            </a:r>
            <a:r>
              <a:rPr lang="en-US" sz="2000" dirty="0" smtClean="0"/>
              <a:t>in </a:t>
            </a:r>
            <a:r>
              <a:rPr lang="en-US" sz="2000" dirty="0"/>
              <a:t>a </a:t>
            </a:r>
            <a:r>
              <a:rPr lang="en-US" sz="2000" dirty="0">
                <a:solidFill>
                  <a:srgbClr val="0432FF"/>
                </a:solidFill>
              </a:rPr>
              <a:t>very symmetric detector</a:t>
            </a:r>
          </a:p>
          <a:p>
            <a:r>
              <a:rPr lang="en-US" sz="2000" dirty="0" smtClean="0">
                <a:solidFill>
                  <a:srgbClr val="0432FF"/>
                </a:solidFill>
              </a:rPr>
              <a:t>Measure angular distribution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0432FF"/>
                </a:solidFill>
              </a:rPr>
              <a:t>energy spectrum</a:t>
            </a:r>
            <a:r>
              <a:rPr lang="en-US" sz="2000" dirty="0" smtClean="0"/>
              <a:t> of decay electrons</a:t>
            </a:r>
          </a:p>
          <a:p>
            <a:r>
              <a:rPr lang="en-US" sz="2000" dirty="0" smtClean="0"/>
              <a:t>Analysis requires </a:t>
            </a:r>
            <a:r>
              <a:rPr lang="en-US" sz="2000" dirty="0" smtClean="0">
                <a:solidFill>
                  <a:srgbClr val="0432FF"/>
                </a:solidFill>
              </a:rPr>
              <a:t>comparison with simulations</a:t>
            </a:r>
          </a:p>
          <a:p>
            <a:r>
              <a:rPr lang="en-US" sz="2000" dirty="0" smtClean="0"/>
              <a:t>Results</a:t>
            </a:r>
            <a:r>
              <a:rPr lang="en-US" sz="2000" dirty="0" smtClean="0">
                <a:solidFill>
                  <a:srgbClr val="0432FF"/>
                </a:solidFill>
              </a:rPr>
              <a:t> compatible with SM</a:t>
            </a:r>
            <a:r>
              <a:rPr lang="en-US" sz="2000" dirty="0" smtClean="0"/>
              <a:t>, set limits on Left-Right-Symmetric Models</a:t>
            </a:r>
            <a:endParaRPr lang="en-US" sz="2000" dirty="0">
              <a:solidFill>
                <a:srgbClr val="0432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224" y="152400"/>
            <a:ext cx="3939551" cy="3271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800" y="5562600"/>
            <a:ext cx="363189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7600"/>
                </a:solidFill>
              </a:defRPr>
            </a:lvl1pPr>
          </a:lstStyle>
          <a:p>
            <a:r>
              <a:rPr lang="en-US" dirty="0" err="1"/>
              <a:t>Hillairet</a:t>
            </a:r>
            <a:r>
              <a:rPr lang="en-US" dirty="0"/>
              <a:t> et al., Phys. Rev. D 85, 092013 (2012)</a:t>
            </a:r>
          </a:p>
          <a:p>
            <a:r>
              <a:rPr lang="en-US" dirty="0"/>
              <a:t>J.F. Bueno et al., Phys. Rev. D 84, 032005 (2011)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423" y="3304307"/>
            <a:ext cx="3511264" cy="2451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248" y="5686880"/>
            <a:ext cx="34432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8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g-2: Motivation measuring a</a:t>
            </a:r>
            <a:r>
              <a:rPr lang="en-US" baseline="-25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/>
              <a:t> = (g-2)/2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4314043"/>
            <a:ext cx="505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err="1" smtClean="0"/>
              <a:t>a</a:t>
            </a:r>
            <a:r>
              <a:rPr lang="en-US" sz="3200" baseline="-25000" dirty="0" err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3200" baseline="30000" dirty="0" err="1" smtClean="0"/>
              <a:t>Expt</a:t>
            </a:r>
            <a:r>
              <a:rPr lang="en-US" sz="3200" baseline="30000" dirty="0"/>
              <a:t>.</a:t>
            </a:r>
            <a:r>
              <a:rPr lang="en-US" sz="3200" dirty="0"/>
              <a:t> </a:t>
            </a:r>
            <a:r>
              <a:rPr lang="en-US" sz="3200" dirty="0" smtClean="0"/>
              <a:t>  =   </a:t>
            </a:r>
            <a:r>
              <a:rPr lang="en-US" sz="3200" dirty="0" err="1" smtClean="0">
                <a:solidFill>
                  <a:srgbClr val="AB7942"/>
                </a:solidFill>
              </a:rPr>
              <a:t>a</a:t>
            </a:r>
            <a:r>
              <a:rPr lang="en-US" sz="3200" baseline="-25000" dirty="0" err="1" smtClean="0">
                <a:solidFill>
                  <a:srgbClr val="AB794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3200" baseline="30000" dirty="0" err="1" smtClean="0">
                <a:solidFill>
                  <a:srgbClr val="AB7942"/>
                </a:solidFill>
              </a:rPr>
              <a:t>SM</a:t>
            </a:r>
            <a:r>
              <a:rPr lang="en-US" sz="3200" dirty="0" smtClean="0">
                <a:solidFill>
                  <a:srgbClr val="AB7942"/>
                </a:solidFill>
              </a:rPr>
              <a:t>   </a:t>
            </a:r>
            <a:r>
              <a:rPr lang="en-US" sz="3200" dirty="0" smtClean="0"/>
              <a:t>+   </a:t>
            </a:r>
            <a:r>
              <a:rPr lang="en-US" sz="3200" dirty="0" err="1" smtClean="0">
                <a:solidFill>
                  <a:srgbClr val="008000"/>
                </a:solidFill>
              </a:rPr>
              <a:t>a</a:t>
            </a:r>
            <a:r>
              <a:rPr lang="en-US" sz="3200" baseline="-25000" dirty="0" err="1" smtClean="0">
                <a:solidFill>
                  <a:srgbClr val="008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3200" baseline="30000" dirty="0" err="1" smtClean="0">
                <a:solidFill>
                  <a:srgbClr val="008000"/>
                </a:solidFill>
              </a:rPr>
              <a:t>New</a:t>
            </a:r>
            <a:r>
              <a:rPr lang="en-US" sz="3200" baseline="30000" dirty="0" smtClean="0">
                <a:solidFill>
                  <a:srgbClr val="008000"/>
                </a:solidFill>
              </a:rPr>
              <a:t> </a:t>
            </a:r>
            <a:r>
              <a:rPr lang="en-US" sz="3200" baseline="30000" dirty="0">
                <a:solidFill>
                  <a:srgbClr val="008000"/>
                </a:solidFill>
              </a:rPr>
              <a:t>Physics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970424" y="1752600"/>
            <a:ext cx="6970048" cy="1905000"/>
            <a:chOff x="240" y="864"/>
            <a:chExt cx="5235" cy="1423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40" y="864"/>
              <a:ext cx="5235" cy="1423"/>
            </a:xfrm>
            <a:prstGeom prst="rect">
              <a:avLst/>
            </a:prstGeom>
            <a:solidFill>
              <a:srgbClr val="292929"/>
            </a:solidFill>
            <a:ln w="63500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508" y="1139"/>
              <a:ext cx="817" cy="485"/>
            </a:xfrm>
            <a:custGeom>
              <a:avLst/>
              <a:gdLst>
                <a:gd name="T0" fmla="*/ 0 w 637"/>
                <a:gd name="T1" fmla="*/ 0 h 382"/>
                <a:gd name="T2" fmla="*/ 39 w 637"/>
                <a:gd name="T3" fmla="*/ 55 h 382"/>
                <a:gd name="T4" fmla="*/ 50 w 637"/>
                <a:gd name="T5" fmla="*/ 72 h 382"/>
                <a:gd name="T6" fmla="*/ 56 w 637"/>
                <a:gd name="T7" fmla="*/ 89 h 382"/>
                <a:gd name="T8" fmla="*/ 84 w 637"/>
                <a:gd name="T9" fmla="*/ 116 h 382"/>
                <a:gd name="T10" fmla="*/ 156 w 637"/>
                <a:gd name="T11" fmla="*/ 216 h 382"/>
                <a:gd name="T12" fmla="*/ 272 w 637"/>
                <a:gd name="T13" fmla="*/ 382 h 382"/>
                <a:gd name="T14" fmla="*/ 344 w 637"/>
                <a:gd name="T15" fmla="*/ 316 h 382"/>
                <a:gd name="T16" fmla="*/ 405 w 637"/>
                <a:gd name="T17" fmla="*/ 238 h 382"/>
                <a:gd name="T18" fmla="*/ 477 w 637"/>
                <a:gd name="T19" fmla="*/ 161 h 382"/>
                <a:gd name="T20" fmla="*/ 504 w 637"/>
                <a:gd name="T21" fmla="*/ 139 h 382"/>
                <a:gd name="T22" fmla="*/ 527 w 637"/>
                <a:gd name="T23" fmla="*/ 111 h 382"/>
                <a:gd name="T24" fmla="*/ 599 w 637"/>
                <a:gd name="T25" fmla="*/ 55 h 382"/>
                <a:gd name="T26" fmla="*/ 637 w 637"/>
                <a:gd name="T27" fmla="*/ 2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7" h="382">
                  <a:moveTo>
                    <a:pt x="0" y="0"/>
                  </a:moveTo>
                  <a:cubicBezTo>
                    <a:pt x="8" y="24"/>
                    <a:pt x="23" y="36"/>
                    <a:pt x="39" y="55"/>
                  </a:cubicBezTo>
                  <a:cubicBezTo>
                    <a:pt x="43" y="60"/>
                    <a:pt x="47" y="66"/>
                    <a:pt x="50" y="72"/>
                  </a:cubicBezTo>
                  <a:cubicBezTo>
                    <a:pt x="53" y="77"/>
                    <a:pt x="52" y="84"/>
                    <a:pt x="56" y="89"/>
                  </a:cubicBezTo>
                  <a:cubicBezTo>
                    <a:pt x="64" y="99"/>
                    <a:pt x="84" y="116"/>
                    <a:pt x="84" y="116"/>
                  </a:cubicBezTo>
                  <a:cubicBezTo>
                    <a:pt x="92" y="145"/>
                    <a:pt x="133" y="195"/>
                    <a:pt x="156" y="216"/>
                  </a:cubicBezTo>
                  <a:cubicBezTo>
                    <a:pt x="172" y="270"/>
                    <a:pt x="224" y="351"/>
                    <a:pt x="272" y="382"/>
                  </a:cubicBezTo>
                  <a:cubicBezTo>
                    <a:pt x="306" y="371"/>
                    <a:pt x="320" y="339"/>
                    <a:pt x="344" y="316"/>
                  </a:cubicBezTo>
                  <a:cubicBezTo>
                    <a:pt x="359" y="286"/>
                    <a:pt x="383" y="264"/>
                    <a:pt x="405" y="238"/>
                  </a:cubicBezTo>
                  <a:cubicBezTo>
                    <a:pt x="427" y="212"/>
                    <a:pt x="448" y="180"/>
                    <a:pt x="477" y="161"/>
                  </a:cubicBezTo>
                  <a:cubicBezTo>
                    <a:pt x="500" y="126"/>
                    <a:pt x="475" y="157"/>
                    <a:pt x="504" y="139"/>
                  </a:cubicBezTo>
                  <a:cubicBezTo>
                    <a:pt x="518" y="130"/>
                    <a:pt x="515" y="123"/>
                    <a:pt x="527" y="111"/>
                  </a:cubicBezTo>
                  <a:cubicBezTo>
                    <a:pt x="548" y="90"/>
                    <a:pt x="577" y="75"/>
                    <a:pt x="599" y="55"/>
                  </a:cubicBezTo>
                  <a:cubicBezTo>
                    <a:pt x="637" y="21"/>
                    <a:pt x="616" y="22"/>
                    <a:pt x="637" y="22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746" y="1644"/>
              <a:ext cx="149" cy="354"/>
            </a:xfrm>
            <a:custGeom>
              <a:avLst/>
              <a:gdLst>
                <a:gd name="T0" fmla="*/ 100 w 117"/>
                <a:gd name="T1" fmla="*/ 0 h 277"/>
                <a:gd name="T2" fmla="*/ 61 w 117"/>
                <a:gd name="T3" fmla="*/ 6 h 277"/>
                <a:gd name="T4" fmla="*/ 33 w 117"/>
                <a:gd name="T5" fmla="*/ 11 h 277"/>
                <a:gd name="T6" fmla="*/ 72 w 117"/>
                <a:gd name="T7" fmla="*/ 45 h 277"/>
                <a:gd name="T8" fmla="*/ 117 w 117"/>
                <a:gd name="T9" fmla="*/ 67 h 277"/>
                <a:gd name="T10" fmla="*/ 28 w 117"/>
                <a:gd name="T11" fmla="*/ 100 h 277"/>
                <a:gd name="T12" fmla="*/ 83 w 117"/>
                <a:gd name="T13" fmla="*/ 139 h 277"/>
                <a:gd name="T14" fmla="*/ 28 w 117"/>
                <a:gd name="T15" fmla="*/ 194 h 277"/>
                <a:gd name="T16" fmla="*/ 61 w 117"/>
                <a:gd name="T17" fmla="*/ 227 h 277"/>
                <a:gd name="T18" fmla="*/ 72 w 117"/>
                <a:gd name="T1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277">
                  <a:moveTo>
                    <a:pt x="100" y="0"/>
                  </a:moveTo>
                  <a:cubicBezTo>
                    <a:pt x="87" y="2"/>
                    <a:pt x="74" y="4"/>
                    <a:pt x="61" y="6"/>
                  </a:cubicBezTo>
                  <a:cubicBezTo>
                    <a:pt x="52" y="8"/>
                    <a:pt x="39" y="4"/>
                    <a:pt x="33" y="11"/>
                  </a:cubicBezTo>
                  <a:cubicBezTo>
                    <a:pt x="15" y="34"/>
                    <a:pt x="64" y="42"/>
                    <a:pt x="72" y="45"/>
                  </a:cubicBezTo>
                  <a:cubicBezTo>
                    <a:pt x="99" y="38"/>
                    <a:pt x="107" y="40"/>
                    <a:pt x="117" y="67"/>
                  </a:cubicBezTo>
                  <a:cubicBezTo>
                    <a:pt x="102" y="107"/>
                    <a:pt x="71" y="96"/>
                    <a:pt x="28" y="100"/>
                  </a:cubicBezTo>
                  <a:cubicBezTo>
                    <a:pt x="0" y="143"/>
                    <a:pt x="52" y="135"/>
                    <a:pt x="83" y="139"/>
                  </a:cubicBezTo>
                  <a:cubicBezTo>
                    <a:pt x="114" y="184"/>
                    <a:pt x="59" y="185"/>
                    <a:pt x="28" y="194"/>
                  </a:cubicBezTo>
                  <a:cubicBezTo>
                    <a:pt x="34" y="216"/>
                    <a:pt x="39" y="220"/>
                    <a:pt x="61" y="227"/>
                  </a:cubicBezTo>
                  <a:cubicBezTo>
                    <a:pt x="98" y="251"/>
                    <a:pt x="90" y="243"/>
                    <a:pt x="72" y="27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718" y="1381"/>
              <a:ext cx="304" cy="115"/>
            </a:xfrm>
            <a:custGeom>
              <a:avLst/>
              <a:gdLst>
                <a:gd name="T0" fmla="*/ 0 w 238"/>
                <a:gd name="T1" fmla="*/ 46 h 90"/>
                <a:gd name="T2" fmla="*/ 28 w 238"/>
                <a:gd name="T3" fmla="*/ 1 h 90"/>
                <a:gd name="T4" fmla="*/ 67 w 238"/>
                <a:gd name="T5" fmla="*/ 79 h 90"/>
                <a:gd name="T6" fmla="*/ 94 w 238"/>
                <a:gd name="T7" fmla="*/ 12 h 90"/>
                <a:gd name="T8" fmla="*/ 133 w 238"/>
                <a:gd name="T9" fmla="*/ 90 h 90"/>
                <a:gd name="T10" fmla="*/ 166 w 238"/>
                <a:gd name="T11" fmla="*/ 12 h 90"/>
                <a:gd name="T12" fmla="*/ 205 w 238"/>
                <a:gd name="T13" fmla="*/ 79 h 90"/>
                <a:gd name="T14" fmla="*/ 238 w 238"/>
                <a:gd name="T15" fmla="*/ 4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8" h="90">
                  <a:moveTo>
                    <a:pt x="0" y="46"/>
                  </a:moveTo>
                  <a:cubicBezTo>
                    <a:pt x="8" y="23"/>
                    <a:pt x="3" y="10"/>
                    <a:pt x="28" y="1"/>
                  </a:cubicBezTo>
                  <a:cubicBezTo>
                    <a:pt x="37" y="30"/>
                    <a:pt x="41" y="62"/>
                    <a:pt x="67" y="79"/>
                  </a:cubicBezTo>
                  <a:cubicBezTo>
                    <a:pt x="75" y="51"/>
                    <a:pt x="54" y="0"/>
                    <a:pt x="94" y="12"/>
                  </a:cubicBezTo>
                  <a:cubicBezTo>
                    <a:pt x="106" y="46"/>
                    <a:pt x="101" y="69"/>
                    <a:pt x="133" y="90"/>
                  </a:cubicBezTo>
                  <a:cubicBezTo>
                    <a:pt x="152" y="61"/>
                    <a:pt x="132" y="25"/>
                    <a:pt x="166" y="12"/>
                  </a:cubicBezTo>
                  <a:cubicBezTo>
                    <a:pt x="185" y="33"/>
                    <a:pt x="190" y="56"/>
                    <a:pt x="205" y="79"/>
                  </a:cubicBezTo>
                  <a:cubicBezTo>
                    <a:pt x="223" y="68"/>
                    <a:pt x="229" y="59"/>
                    <a:pt x="238" y="40"/>
                  </a:cubicBezTo>
                </a:path>
              </a:pathLst>
            </a:custGeom>
            <a:noFill/>
            <a:ln w="25400" cap="flat" cmpd="sng">
              <a:solidFill>
                <a:srgbClr val="D2EAE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852" y="1771"/>
              <a:ext cx="296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</a:rPr>
                <a:t>B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380" y="1139"/>
              <a:ext cx="297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</a:rPr>
                <a:t>m</a:t>
              </a: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1214" y="1173"/>
              <a:ext cx="296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</a:rPr>
                <a:t>m</a:t>
              </a: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782" y="1132"/>
              <a:ext cx="296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Symbol" pitchFamily="18" charset="2"/>
                </a:rPr>
                <a:t>g</a:t>
              </a: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619" y="2027"/>
              <a:ext cx="485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</a:rPr>
                <a:t>QED</a:t>
              </a: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735" y="1122"/>
              <a:ext cx="816" cy="485"/>
            </a:xfrm>
            <a:custGeom>
              <a:avLst/>
              <a:gdLst>
                <a:gd name="T0" fmla="*/ 0 w 637"/>
                <a:gd name="T1" fmla="*/ 0 h 382"/>
                <a:gd name="T2" fmla="*/ 39 w 637"/>
                <a:gd name="T3" fmla="*/ 55 h 382"/>
                <a:gd name="T4" fmla="*/ 50 w 637"/>
                <a:gd name="T5" fmla="*/ 72 h 382"/>
                <a:gd name="T6" fmla="*/ 56 w 637"/>
                <a:gd name="T7" fmla="*/ 89 h 382"/>
                <a:gd name="T8" fmla="*/ 84 w 637"/>
                <a:gd name="T9" fmla="*/ 116 h 382"/>
                <a:gd name="T10" fmla="*/ 156 w 637"/>
                <a:gd name="T11" fmla="*/ 216 h 382"/>
                <a:gd name="T12" fmla="*/ 272 w 637"/>
                <a:gd name="T13" fmla="*/ 382 h 382"/>
                <a:gd name="T14" fmla="*/ 344 w 637"/>
                <a:gd name="T15" fmla="*/ 316 h 382"/>
                <a:gd name="T16" fmla="*/ 405 w 637"/>
                <a:gd name="T17" fmla="*/ 238 h 382"/>
                <a:gd name="T18" fmla="*/ 477 w 637"/>
                <a:gd name="T19" fmla="*/ 161 h 382"/>
                <a:gd name="T20" fmla="*/ 504 w 637"/>
                <a:gd name="T21" fmla="*/ 139 h 382"/>
                <a:gd name="T22" fmla="*/ 527 w 637"/>
                <a:gd name="T23" fmla="*/ 111 h 382"/>
                <a:gd name="T24" fmla="*/ 599 w 637"/>
                <a:gd name="T25" fmla="*/ 55 h 382"/>
                <a:gd name="T26" fmla="*/ 637 w 637"/>
                <a:gd name="T27" fmla="*/ 2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7" h="382">
                  <a:moveTo>
                    <a:pt x="0" y="0"/>
                  </a:moveTo>
                  <a:cubicBezTo>
                    <a:pt x="8" y="24"/>
                    <a:pt x="23" y="36"/>
                    <a:pt x="39" y="55"/>
                  </a:cubicBezTo>
                  <a:cubicBezTo>
                    <a:pt x="43" y="60"/>
                    <a:pt x="47" y="66"/>
                    <a:pt x="50" y="72"/>
                  </a:cubicBezTo>
                  <a:cubicBezTo>
                    <a:pt x="53" y="77"/>
                    <a:pt x="52" y="84"/>
                    <a:pt x="56" y="89"/>
                  </a:cubicBezTo>
                  <a:cubicBezTo>
                    <a:pt x="64" y="99"/>
                    <a:pt x="84" y="116"/>
                    <a:pt x="84" y="116"/>
                  </a:cubicBezTo>
                  <a:cubicBezTo>
                    <a:pt x="92" y="145"/>
                    <a:pt x="133" y="195"/>
                    <a:pt x="156" y="216"/>
                  </a:cubicBezTo>
                  <a:cubicBezTo>
                    <a:pt x="172" y="270"/>
                    <a:pt x="224" y="351"/>
                    <a:pt x="272" y="382"/>
                  </a:cubicBezTo>
                  <a:cubicBezTo>
                    <a:pt x="306" y="371"/>
                    <a:pt x="320" y="339"/>
                    <a:pt x="344" y="316"/>
                  </a:cubicBezTo>
                  <a:cubicBezTo>
                    <a:pt x="359" y="286"/>
                    <a:pt x="383" y="264"/>
                    <a:pt x="405" y="238"/>
                  </a:cubicBezTo>
                  <a:cubicBezTo>
                    <a:pt x="427" y="212"/>
                    <a:pt x="448" y="180"/>
                    <a:pt x="477" y="161"/>
                  </a:cubicBezTo>
                  <a:cubicBezTo>
                    <a:pt x="500" y="126"/>
                    <a:pt x="475" y="157"/>
                    <a:pt x="504" y="139"/>
                  </a:cubicBezTo>
                  <a:cubicBezTo>
                    <a:pt x="518" y="130"/>
                    <a:pt x="515" y="123"/>
                    <a:pt x="527" y="111"/>
                  </a:cubicBezTo>
                  <a:cubicBezTo>
                    <a:pt x="548" y="90"/>
                    <a:pt x="577" y="75"/>
                    <a:pt x="599" y="55"/>
                  </a:cubicBezTo>
                  <a:cubicBezTo>
                    <a:pt x="637" y="21"/>
                    <a:pt x="616" y="22"/>
                    <a:pt x="637" y="22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972" y="1628"/>
              <a:ext cx="150" cy="353"/>
            </a:xfrm>
            <a:custGeom>
              <a:avLst/>
              <a:gdLst>
                <a:gd name="T0" fmla="*/ 100 w 117"/>
                <a:gd name="T1" fmla="*/ 0 h 277"/>
                <a:gd name="T2" fmla="*/ 61 w 117"/>
                <a:gd name="T3" fmla="*/ 6 h 277"/>
                <a:gd name="T4" fmla="*/ 33 w 117"/>
                <a:gd name="T5" fmla="*/ 11 h 277"/>
                <a:gd name="T6" fmla="*/ 72 w 117"/>
                <a:gd name="T7" fmla="*/ 45 h 277"/>
                <a:gd name="T8" fmla="*/ 117 w 117"/>
                <a:gd name="T9" fmla="*/ 67 h 277"/>
                <a:gd name="T10" fmla="*/ 28 w 117"/>
                <a:gd name="T11" fmla="*/ 100 h 277"/>
                <a:gd name="T12" fmla="*/ 83 w 117"/>
                <a:gd name="T13" fmla="*/ 139 h 277"/>
                <a:gd name="T14" fmla="*/ 28 w 117"/>
                <a:gd name="T15" fmla="*/ 194 h 277"/>
                <a:gd name="T16" fmla="*/ 61 w 117"/>
                <a:gd name="T17" fmla="*/ 227 h 277"/>
                <a:gd name="T18" fmla="*/ 72 w 117"/>
                <a:gd name="T1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277">
                  <a:moveTo>
                    <a:pt x="100" y="0"/>
                  </a:moveTo>
                  <a:cubicBezTo>
                    <a:pt x="87" y="2"/>
                    <a:pt x="74" y="4"/>
                    <a:pt x="61" y="6"/>
                  </a:cubicBezTo>
                  <a:cubicBezTo>
                    <a:pt x="52" y="8"/>
                    <a:pt x="39" y="4"/>
                    <a:pt x="33" y="11"/>
                  </a:cubicBezTo>
                  <a:cubicBezTo>
                    <a:pt x="15" y="34"/>
                    <a:pt x="64" y="42"/>
                    <a:pt x="72" y="45"/>
                  </a:cubicBezTo>
                  <a:cubicBezTo>
                    <a:pt x="99" y="38"/>
                    <a:pt x="107" y="40"/>
                    <a:pt x="117" y="67"/>
                  </a:cubicBezTo>
                  <a:cubicBezTo>
                    <a:pt x="102" y="107"/>
                    <a:pt x="71" y="96"/>
                    <a:pt x="28" y="100"/>
                  </a:cubicBezTo>
                  <a:cubicBezTo>
                    <a:pt x="0" y="143"/>
                    <a:pt x="52" y="135"/>
                    <a:pt x="83" y="139"/>
                  </a:cubicBezTo>
                  <a:cubicBezTo>
                    <a:pt x="114" y="184"/>
                    <a:pt x="59" y="185"/>
                    <a:pt x="28" y="194"/>
                  </a:cubicBezTo>
                  <a:cubicBezTo>
                    <a:pt x="34" y="216"/>
                    <a:pt x="39" y="220"/>
                    <a:pt x="61" y="227"/>
                  </a:cubicBezTo>
                  <a:cubicBezTo>
                    <a:pt x="98" y="251"/>
                    <a:pt x="90" y="243"/>
                    <a:pt x="72" y="27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1981" y="1149"/>
              <a:ext cx="296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Comic Sans MS" pitchFamily="66" charset="0"/>
                </a:rPr>
                <a:t>Z</a:t>
              </a:r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1776" y="1981"/>
              <a:ext cx="565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</a:rPr>
                <a:t>Weak</a:t>
              </a:r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>
              <a:off x="1932" y="1401"/>
              <a:ext cx="335" cy="3"/>
            </a:xfrm>
            <a:prstGeom prst="line">
              <a:avLst/>
            </a:prstGeom>
            <a:noFill/>
            <a:ln w="25400">
              <a:solidFill>
                <a:srgbClr val="D2EAE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187" y="1122"/>
              <a:ext cx="1146" cy="221"/>
            </a:xfrm>
            <a:custGeom>
              <a:avLst/>
              <a:gdLst>
                <a:gd name="T0" fmla="*/ 0 w 637"/>
                <a:gd name="T1" fmla="*/ 0 h 382"/>
                <a:gd name="T2" fmla="*/ 39 w 637"/>
                <a:gd name="T3" fmla="*/ 55 h 382"/>
                <a:gd name="T4" fmla="*/ 50 w 637"/>
                <a:gd name="T5" fmla="*/ 72 h 382"/>
                <a:gd name="T6" fmla="*/ 56 w 637"/>
                <a:gd name="T7" fmla="*/ 89 h 382"/>
                <a:gd name="T8" fmla="*/ 84 w 637"/>
                <a:gd name="T9" fmla="*/ 116 h 382"/>
                <a:gd name="T10" fmla="*/ 156 w 637"/>
                <a:gd name="T11" fmla="*/ 216 h 382"/>
                <a:gd name="T12" fmla="*/ 272 w 637"/>
                <a:gd name="T13" fmla="*/ 382 h 382"/>
                <a:gd name="T14" fmla="*/ 344 w 637"/>
                <a:gd name="T15" fmla="*/ 316 h 382"/>
                <a:gd name="T16" fmla="*/ 405 w 637"/>
                <a:gd name="T17" fmla="*/ 238 h 382"/>
                <a:gd name="T18" fmla="*/ 477 w 637"/>
                <a:gd name="T19" fmla="*/ 161 h 382"/>
                <a:gd name="T20" fmla="*/ 504 w 637"/>
                <a:gd name="T21" fmla="*/ 139 h 382"/>
                <a:gd name="T22" fmla="*/ 527 w 637"/>
                <a:gd name="T23" fmla="*/ 111 h 382"/>
                <a:gd name="T24" fmla="*/ 599 w 637"/>
                <a:gd name="T25" fmla="*/ 55 h 382"/>
                <a:gd name="T26" fmla="*/ 637 w 637"/>
                <a:gd name="T27" fmla="*/ 2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7" h="382">
                  <a:moveTo>
                    <a:pt x="0" y="0"/>
                  </a:moveTo>
                  <a:cubicBezTo>
                    <a:pt x="8" y="24"/>
                    <a:pt x="23" y="36"/>
                    <a:pt x="39" y="55"/>
                  </a:cubicBezTo>
                  <a:cubicBezTo>
                    <a:pt x="43" y="60"/>
                    <a:pt x="47" y="66"/>
                    <a:pt x="50" y="72"/>
                  </a:cubicBezTo>
                  <a:cubicBezTo>
                    <a:pt x="53" y="77"/>
                    <a:pt x="52" y="84"/>
                    <a:pt x="56" y="89"/>
                  </a:cubicBezTo>
                  <a:cubicBezTo>
                    <a:pt x="64" y="99"/>
                    <a:pt x="84" y="116"/>
                    <a:pt x="84" y="116"/>
                  </a:cubicBezTo>
                  <a:cubicBezTo>
                    <a:pt x="92" y="145"/>
                    <a:pt x="133" y="195"/>
                    <a:pt x="156" y="216"/>
                  </a:cubicBezTo>
                  <a:cubicBezTo>
                    <a:pt x="172" y="270"/>
                    <a:pt x="224" y="351"/>
                    <a:pt x="272" y="382"/>
                  </a:cubicBezTo>
                  <a:cubicBezTo>
                    <a:pt x="306" y="371"/>
                    <a:pt x="320" y="339"/>
                    <a:pt x="344" y="316"/>
                  </a:cubicBezTo>
                  <a:cubicBezTo>
                    <a:pt x="359" y="286"/>
                    <a:pt x="383" y="264"/>
                    <a:pt x="405" y="238"/>
                  </a:cubicBezTo>
                  <a:cubicBezTo>
                    <a:pt x="427" y="212"/>
                    <a:pt x="448" y="180"/>
                    <a:pt x="477" y="161"/>
                  </a:cubicBezTo>
                  <a:cubicBezTo>
                    <a:pt x="500" y="126"/>
                    <a:pt x="475" y="157"/>
                    <a:pt x="504" y="139"/>
                  </a:cubicBezTo>
                  <a:cubicBezTo>
                    <a:pt x="518" y="130"/>
                    <a:pt x="515" y="123"/>
                    <a:pt x="527" y="111"/>
                  </a:cubicBezTo>
                  <a:cubicBezTo>
                    <a:pt x="548" y="90"/>
                    <a:pt x="577" y="75"/>
                    <a:pt x="599" y="55"/>
                  </a:cubicBezTo>
                  <a:cubicBezTo>
                    <a:pt x="637" y="21"/>
                    <a:pt x="616" y="22"/>
                    <a:pt x="637" y="22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305" y="1249"/>
              <a:ext cx="150" cy="363"/>
            </a:xfrm>
            <a:custGeom>
              <a:avLst/>
              <a:gdLst>
                <a:gd name="T0" fmla="*/ 100 w 117"/>
                <a:gd name="T1" fmla="*/ 0 h 277"/>
                <a:gd name="T2" fmla="*/ 61 w 117"/>
                <a:gd name="T3" fmla="*/ 6 h 277"/>
                <a:gd name="T4" fmla="*/ 33 w 117"/>
                <a:gd name="T5" fmla="*/ 11 h 277"/>
                <a:gd name="T6" fmla="*/ 72 w 117"/>
                <a:gd name="T7" fmla="*/ 45 h 277"/>
                <a:gd name="T8" fmla="*/ 117 w 117"/>
                <a:gd name="T9" fmla="*/ 67 h 277"/>
                <a:gd name="T10" fmla="*/ 28 w 117"/>
                <a:gd name="T11" fmla="*/ 100 h 277"/>
                <a:gd name="T12" fmla="*/ 83 w 117"/>
                <a:gd name="T13" fmla="*/ 139 h 277"/>
                <a:gd name="T14" fmla="*/ 28 w 117"/>
                <a:gd name="T15" fmla="*/ 194 h 277"/>
                <a:gd name="T16" fmla="*/ 61 w 117"/>
                <a:gd name="T17" fmla="*/ 227 h 277"/>
                <a:gd name="T18" fmla="*/ 72 w 117"/>
                <a:gd name="T1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277">
                  <a:moveTo>
                    <a:pt x="100" y="0"/>
                  </a:moveTo>
                  <a:cubicBezTo>
                    <a:pt x="87" y="2"/>
                    <a:pt x="74" y="4"/>
                    <a:pt x="61" y="6"/>
                  </a:cubicBezTo>
                  <a:cubicBezTo>
                    <a:pt x="52" y="8"/>
                    <a:pt x="39" y="4"/>
                    <a:pt x="33" y="11"/>
                  </a:cubicBezTo>
                  <a:cubicBezTo>
                    <a:pt x="15" y="34"/>
                    <a:pt x="64" y="42"/>
                    <a:pt x="72" y="45"/>
                  </a:cubicBezTo>
                  <a:cubicBezTo>
                    <a:pt x="99" y="38"/>
                    <a:pt x="107" y="40"/>
                    <a:pt x="117" y="67"/>
                  </a:cubicBezTo>
                  <a:cubicBezTo>
                    <a:pt x="102" y="107"/>
                    <a:pt x="71" y="96"/>
                    <a:pt x="28" y="100"/>
                  </a:cubicBezTo>
                  <a:cubicBezTo>
                    <a:pt x="0" y="143"/>
                    <a:pt x="52" y="135"/>
                    <a:pt x="83" y="139"/>
                  </a:cubicBezTo>
                  <a:cubicBezTo>
                    <a:pt x="114" y="184"/>
                    <a:pt x="59" y="185"/>
                    <a:pt x="28" y="194"/>
                  </a:cubicBezTo>
                  <a:cubicBezTo>
                    <a:pt x="34" y="216"/>
                    <a:pt x="39" y="220"/>
                    <a:pt x="61" y="227"/>
                  </a:cubicBezTo>
                  <a:cubicBezTo>
                    <a:pt x="98" y="251"/>
                    <a:pt x="90" y="243"/>
                    <a:pt x="72" y="277"/>
                  </a:cubicBezTo>
                </a:path>
              </a:pathLst>
            </a:custGeom>
            <a:noFill/>
            <a:ln w="25400" cap="flat" cmpd="sng">
              <a:solidFill>
                <a:srgbClr val="D2EAE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4368" y="1982"/>
              <a:ext cx="654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</a:rPr>
                <a:t>Had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</a:rPr>
                <a:t>LbL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H="1">
              <a:off x="4896" y="1257"/>
              <a:ext cx="149" cy="354"/>
            </a:xfrm>
            <a:custGeom>
              <a:avLst/>
              <a:gdLst>
                <a:gd name="T0" fmla="*/ 100 w 117"/>
                <a:gd name="T1" fmla="*/ 0 h 277"/>
                <a:gd name="T2" fmla="*/ 61 w 117"/>
                <a:gd name="T3" fmla="*/ 6 h 277"/>
                <a:gd name="T4" fmla="*/ 33 w 117"/>
                <a:gd name="T5" fmla="*/ 11 h 277"/>
                <a:gd name="T6" fmla="*/ 72 w 117"/>
                <a:gd name="T7" fmla="*/ 45 h 277"/>
                <a:gd name="T8" fmla="*/ 117 w 117"/>
                <a:gd name="T9" fmla="*/ 67 h 277"/>
                <a:gd name="T10" fmla="*/ 28 w 117"/>
                <a:gd name="T11" fmla="*/ 100 h 277"/>
                <a:gd name="T12" fmla="*/ 83 w 117"/>
                <a:gd name="T13" fmla="*/ 139 h 277"/>
                <a:gd name="T14" fmla="*/ 28 w 117"/>
                <a:gd name="T15" fmla="*/ 194 h 277"/>
                <a:gd name="T16" fmla="*/ 61 w 117"/>
                <a:gd name="T17" fmla="*/ 227 h 277"/>
                <a:gd name="T18" fmla="*/ 72 w 117"/>
                <a:gd name="T1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277">
                  <a:moveTo>
                    <a:pt x="100" y="0"/>
                  </a:moveTo>
                  <a:cubicBezTo>
                    <a:pt x="87" y="2"/>
                    <a:pt x="74" y="4"/>
                    <a:pt x="61" y="6"/>
                  </a:cubicBezTo>
                  <a:cubicBezTo>
                    <a:pt x="52" y="8"/>
                    <a:pt x="39" y="4"/>
                    <a:pt x="33" y="11"/>
                  </a:cubicBezTo>
                  <a:cubicBezTo>
                    <a:pt x="15" y="34"/>
                    <a:pt x="64" y="42"/>
                    <a:pt x="72" y="45"/>
                  </a:cubicBezTo>
                  <a:cubicBezTo>
                    <a:pt x="99" y="38"/>
                    <a:pt x="107" y="40"/>
                    <a:pt x="117" y="67"/>
                  </a:cubicBezTo>
                  <a:cubicBezTo>
                    <a:pt x="102" y="107"/>
                    <a:pt x="71" y="96"/>
                    <a:pt x="28" y="100"/>
                  </a:cubicBezTo>
                  <a:cubicBezTo>
                    <a:pt x="0" y="143"/>
                    <a:pt x="52" y="135"/>
                    <a:pt x="83" y="139"/>
                  </a:cubicBezTo>
                  <a:cubicBezTo>
                    <a:pt x="114" y="184"/>
                    <a:pt x="59" y="185"/>
                    <a:pt x="28" y="194"/>
                  </a:cubicBezTo>
                  <a:cubicBezTo>
                    <a:pt x="34" y="216"/>
                    <a:pt x="39" y="220"/>
                    <a:pt x="61" y="227"/>
                  </a:cubicBezTo>
                  <a:cubicBezTo>
                    <a:pt x="98" y="251"/>
                    <a:pt x="90" y="243"/>
                    <a:pt x="72" y="277"/>
                  </a:cubicBezTo>
                </a:path>
              </a:pathLst>
            </a:custGeom>
            <a:noFill/>
            <a:ln w="25400" cap="flat" cmpd="sng">
              <a:solidFill>
                <a:srgbClr val="D2EAE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4396" y="1513"/>
              <a:ext cx="563" cy="184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1750">
                  <a:solidFill>
                    <a:srgbClr val="D2EAE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624" y="1354"/>
              <a:ext cx="102" cy="170"/>
            </a:xfrm>
            <a:custGeom>
              <a:avLst/>
              <a:gdLst>
                <a:gd name="T0" fmla="*/ 48 w 80"/>
                <a:gd name="T1" fmla="*/ 0 h 133"/>
                <a:gd name="T2" fmla="*/ 18 w 80"/>
                <a:gd name="T3" fmla="*/ 12 h 133"/>
                <a:gd name="T4" fmla="*/ 54 w 80"/>
                <a:gd name="T5" fmla="*/ 45 h 133"/>
                <a:gd name="T6" fmla="*/ 18 w 80"/>
                <a:gd name="T7" fmla="*/ 81 h 133"/>
                <a:gd name="T8" fmla="*/ 30 w 80"/>
                <a:gd name="T9" fmla="*/ 120 h 133"/>
                <a:gd name="T10" fmla="*/ 54 w 80"/>
                <a:gd name="T11" fmla="*/ 12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133">
                  <a:moveTo>
                    <a:pt x="48" y="0"/>
                  </a:moveTo>
                  <a:cubicBezTo>
                    <a:pt x="36" y="3"/>
                    <a:pt x="28" y="5"/>
                    <a:pt x="18" y="12"/>
                  </a:cubicBezTo>
                  <a:cubicBezTo>
                    <a:pt x="0" y="39"/>
                    <a:pt x="36" y="43"/>
                    <a:pt x="54" y="45"/>
                  </a:cubicBezTo>
                  <a:cubicBezTo>
                    <a:pt x="80" y="71"/>
                    <a:pt x="37" y="77"/>
                    <a:pt x="18" y="81"/>
                  </a:cubicBezTo>
                  <a:cubicBezTo>
                    <a:pt x="8" y="96"/>
                    <a:pt x="14" y="112"/>
                    <a:pt x="30" y="120"/>
                  </a:cubicBezTo>
                  <a:cubicBezTo>
                    <a:pt x="39" y="124"/>
                    <a:pt x="49" y="133"/>
                    <a:pt x="54" y="123"/>
                  </a:cubicBezTo>
                </a:path>
              </a:pathLst>
            </a:custGeom>
            <a:noFill/>
            <a:ln w="25400" cap="flat" cmpd="sng">
              <a:solidFill>
                <a:srgbClr val="D2EAE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9" name="Group 28"/>
            <p:cNvGrpSpPr>
              <a:grpSpLocks/>
            </p:cNvGrpSpPr>
            <p:nvPr/>
          </p:nvGrpSpPr>
          <p:grpSpPr bwMode="auto">
            <a:xfrm>
              <a:off x="2961" y="920"/>
              <a:ext cx="816" cy="1274"/>
              <a:chOff x="2961" y="920"/>
              <a:chExt cx="816" cy="1274"/>
            </a:xfrm>
          </p:grpSpPr>
          <p:sp>
            <p:nvSpPr>
              <p:cNvPr id="31" name="Freeform 25"/>
              <p:cNvSpPr>
                <a:spLocks/>
              </p:cNvSpPr>
              <p:nvPr/>
            </p:nvSpPr>
            <p:spPr bwMode="auto">
              <a:xfrm>
                <a:off x="2961" y="1122"/>
                <a:ext cx="816" cy="485"/>
              </a:xfrm>
              <a:custGeom>
                <a:avLst/>
                <a:gdLst>
                  <a:gd name="T0" fmla="*/ 0 w 637"/>
                  <a:gd name="T1" fmla="*/ 0 h 382"/>
                  <a:gd name="T2" fmla="*/ 39 w 637"/>
                  <a:gd name="T3" fmla="*/ 55 h 382"/>
                  <a:gd name="T4" fmla="*/ 50 w 637"/>
                  <a:gd name="T5" fmla="*/ 72 h 382"/>
                  <a:gd name="T6" fmla="*/ 56 w 637"/>
                  <a:gd name="T7" fmla="*/ 89 h 382"/>
                  <a:gd name="T8" fmla="*/ 84 w 637"/>
                  <a:gd name="T9" fmla="*/ 116 h 382"/>
                  <a:gd name="T10" fmla="*/ 156 w 637"/>
                  <a:gd name="T11" fmla="*/ 216 h 382"/>
                  <a:gd name="T12" fmla="*/ 272 w 637"/>
                  <a:gd name="T13" fmla="*/ 382 h 382"/>
                  <a:gd name="T14" fmla="*/ 344 w 637"/>
                  <a:gd name="T15" fmla="*/ 316 h 382"/>
                  <a:gd name="T16" fmla="*/ 405 w 637"/>
                  <a:gd name="T17" fmla="*/ 238 h 382"/>
                  <a:gd name="T18" fmla="*/ 477 w 637"/>
                  <a:gd name="T19" fmla="*/ 161 h 382"/>
                  <a:gd name="T20" fmla="*/ 504 w 637"/>
                  <a:gd name="T21" fmla="*/ 139 h 382"/>
                  <a:gd name="T22" fmla="*/ 527 w 637"/>
                  <a:gd name="T23" fmla="*/ 111 h 382"/>
                  <a:gd name="T24" fmla="*/ 599 w 637"/>
                  <a:gd name="T25" fmla="*/ 55 h 382"/>
                  <a:gd name="T26" fmla="*/ 637 w 637"/>
                  <a:gd name="T27" fmla="*/ 22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7" h="382">
                    <a:moveTo>
                      <a:pt x="0" y="0"/>
                    </a:moveTo>
                    <a:cubicBezTo>
                      <a:pt x="8" y="24"/>
                      <a:pt x="23" y="36"/>
                      <a:pt x="39" y="55"/>
                    </a:cubicBezTo>
                    <a:cubicBezTo>
                      <a:pt x="43" y="60"/>
                      <a:pt x="47" y="66"/>
                      <a:pt x="50" y="72"/>
                    </a:cubicBezTo>
                    <a:cubicBezTo>
                      <a:pt x="53" y="77"/>
                      <a:pt x="52" y="84"/>
                      <a:pt x="56" y="89"/>
                    </a:cubicBezTo>
                    <a:cubicBezTo>
                      <a:pt x="64" y="99"/>
                      <a:pt x="84" y="116"/>
                      <a:pt x="84" y="116"/>
                    </a:cubicBezTo>
                    <a:cubicBezTo>
                      <a:pt x="92" y="145"/>
                      <a:pt x="133" y="195"/>
                      <a:pt x="156" y="216"/>
                    </a:cubicBezTo>
                    <a:cubicBezTo>
                      <a:pt x="172" y="270"/>
                      <a:pt x="224" y="351"/>
                      <a:pt x="272" y="382"/>
                    </a:cubicBezTo>
                    <a:cubicBezTo>
                      <a:pt x="306" y="371"/>
                      <a:pt x="320" y="339"/>
                      <a:pt x="344" y="316"/>
                    </a:cubicBezTo>
                    <a:cubicBezTo>
                      <a:pt x="359" y="286"/>
                      <a:pt x="383" y="264"/>
                      <a:pt x="405" y="238"/>
                    </a:cubicBezTo>
                    <a:cubicBezTo>
                      <a:pt x="427" y="212"/>
                      <a:pt x="448" y="180"/>
                      <a:pt x="477" y="161"/>
                    </a:cubicBezTo>
                    <a:cubicBezTo>
                      <a:pt x="500" y="126"/>
                      <a:pt x="475" y="157"/>
                      <a:pt x="504" y="139"/>
                    </a:cubicBezTo>
                    <a:cubicBezTo>
                      <a:pt x="518" y="130"/>
                      <a:pt x="515" y="123"/>
                      <a:pt x="527" y="111"/>
                    </a:cubicBezTo>
                    <a:cubicBezTo>
                      <a:pt x="548" y="90"/>
                      <a:pt x="577" y="75"/>
                      <a:pt x="599" y="55"/>
                    </a:cubicBezTo>
                    <a:cubicBezTo>
                      <a:pt x="637" y="21"/>
                      <a:pt x="616" y="22"/>
                      <a:pt x="637" y="22"/>
                    </a:cubicBezTo>
                  </a:path>
                </a:pathLst>
              </a:custGeom>
              <a:noFill/>
              <a:ln w="381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3199" y="1628"/>
                <a:ext cx="149" cy="353"/>
              </a:xfrm>
              <a:custGeom>
                <a:avLst/>
                <a:gdLst>
                  <a:gd name="T0" fmla="*/ 100 w 117"/>
                  <a:gd name="T1" fmla="*/ 0 h 277"/>
                  <a:gd name="T2" fmla="*/ 61 w 117"/>
                  <a:gd name="T3" fmla="*/ 6 h 277"/>
                  <a:gd name="T4" fmla="*/ 33 w 117"/>
                  <a:gd name="T5" fmla="*/ 11 h 277"/>
                  <a:gd name="T6" fmla="*/ 72 w 117"/>
                  <a:gd name="T7" fmla="*/ 45 h 277"/>
                  <a:gd name="T8" fmla="*/ 117 w 117"/>
                  <a:gd name="T9" fmla="*/ 67 h 277"/>
                  <a:gd name="T10" fmla="*/ 28 w 117"/>
                  <a:gd name="T11" fmla="*/ 100 h 277"/>
                  <a:gd name="T12" fmla="*/ 83 w 117"/>
                  <a:gd name="T13" fmla="*/ 139 h 277"/>
                  <a:gd name="T14" fmla="*/ 28 w 117"/>
                  <a:gd name="T15" fmla="*/ 194 h 277"/>
                  <a:gd name="T16" fmla="*/ 61 w 117"/>
                  <a:gd name="T17" fmla="*/ 227 h 277"/>
                  <a:gd name="T18" fmla="*/ 72 w 117"/>
                  <a:gd name="T19" fmla="*/ 277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7" h="277">
                    <a:moveTo>
                      <a:pt x="100" y="0"/>
                    </a:moveTo>
                    <a:cubicBezTo>
                      <a:pt x="87" y="2"/>
                      <a:pt x="74" y="4"/>
                      <a:pt x="61" y="6"/>
                    </a:cubicBezTo>
                    <a:cubicBezTo>
                      <a:pt x="52" y="8"/>
                      <a:pt x="39" y="4"/>
                      <a:pt x="33" y="11"/>
                    </a:cubicBezTo>
                    <a:cubicBezTo>
                      <a:pt x="15" y="34"/>
                      <a:pt x="64" y="42"/>
                      <a:pt x="72" y="45"/>
                    </a:cubicBezTo>
                    <a:cubicBezTo>
                      <a:pt x="99" y="38"/>
                      <a:pt x="107" y="40"/>
                      <a:pt x="117" y="67"/>
                    </a:cubicBezTo>
                    <a:cubicBezTo>
                      <a:pt x="102" y="107"/>
                      <a:pt x="71" y="96"/>
                      <a:pt x="28" y="100"/>
                    </a:cubicBezTo>
                    <a:cubicBezTo>
                      <a:pt x="0" y="143"/>
                      <a:pt x="52" y="135"/>
                      <a:pt x="83" y="139"/>
                    </a:cubicBezTo>
                    <a:cubicBezTo>
                      <a:pt x="114" y="184"/>
                      <a:pt x="59" y="185"/>
                      <a:pt x="28" y="194"/>
                    </a:cubicBezTo>
                    <a:cubicBezTo>
                      <a:pt x="34" y="216"/>
                      <a:pt x="39" y="220"/>
                      <a:pt x="61" y="227"/>
                    </a:cubicBezTo>
                    <a:cubicBezTo>
                      <a:pt x="98" y="251"/>
                      <a:pt x="90" y="243"/>
                      <a:pt x="72" y="277"/>
                    </a:cubicBezTo>
                  </a:path>
                </a:pathLst>
              </a:custGeom>
              <a:noFill/>
              <a:ln w="381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Text Box 27"/>
              <p:cNvSpPr txBox="1">
                <a:spLocks noChangeArrowheads="1"/>
              </p:cNvSpPr>
              <p:nvPr/>
            </p:nvSpPr>
            <p:spPr bwMode="auto">
              <a:xfrm>
                <a:off x="3209" y="1224"/>
                <a:ext cx="296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</a:rPr>
                  <a:t>p</a:t>
                </a:r>
              </a:p>
            </p:txBody>
          </p:sp>
          <p:sp>
            <p:nvSpPr>
              <p:cNvPr id="34" name="Text Box 28"/>
              <p:cNvSpPr txBox="1">
                <a:spLocks noChangeArrowheads="1"/>
              </p:cNvSpPr>
              <p:nvPr/>
            </p:nvSpPr>
            <p:spPr bwMode="auto">
              <a:xfrm>
                <a:off x="3024" y="1987"/>
                <a:ext cx="605" cy="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itchFamily="66" charset="0"/>
                  </a:rPr>
                  <a:t>Had VP</a:t>
                </a:r>
              </a:p>
            </p:txBody>
          </p:sp>
          <p:sp>
            <p:nvSpPr>
              <p:cNvPr id="35" name="Text Box 29"/>
              <p:cNvSpPr txBox="1">
                <a:spLocks noChangeArrowheads="1"/>
              </p:cNvSpPr>
              <p:nvPr/>
            </p:nvSpPr>
            <p:spPr bwMode="auto">
              <a:xfrm>
                <a:off x="3228" y="920"/>
                <a:ext cx="2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</a:rPr>
                  <a:t>p</a:t>
                </a:r>
              </a:p>
            </p:txBody>
          </p:sp>
          <p:sp>
            <p:nvSpPr>
              <p:cNvPr id="36" name="Freeform 30"/>
              <p:cNvSpPr>
                <a:spLocks/>
              </p:cNvSpPr>
              <p:nvPr/>
            </p:nvSpPr>
            <p:spPr bwMode="auto">
              <a:xfrm>
                <a:off x="3114" y="1216"/>
                <a:ext cx="176" cy="129"/>
              </a:xfrm>
              <a:custGeom>
                <a:avLst/>
                <a:gdLst>
                  <a:gd name="T0" fmla="*/ 10 w 192"/>
                  <a:gd name="T1" fmla="*/ 134 h 134"/>
                  <a:gd name="T2" fmla="*/ 32 w 192"/>
                  <a:gd name="T3" fmla="*/ 89 h 134"/>
                  <a:gd name="T4" fmla="*/ 71 w 192"/>
                  <a:gd name="T5" fmla="*/ 128 h 134"/>
                  <a:gd name="T6" fmla="*/ 59 w 192"/>
                  <a:gd name="T7" fmla="*/ 78 h 134"/>
                  <a:gd name="T8" fmla="*/ 65 w 192"/>
                  <a:gd name="T9" fmla="*/ 56 h 134"/>
                  <a:gd name="T10" fmla="*/ 131 w 192"/>
                  <a:gd name="T11" fmla="*/ 101 h 134"/>
                  <a:gd name="T12" fmla="*/ 154 w 192"/>
                  <a:gd name="T13" fmla="*/ 1 h 134"/>
                  <a:gd name="T14" fmla="*/ 187 w 192"/>
                  <a:gd name="T15" fmla="*/ 6 h 134"/>
                  <a:gd name="T16" fmla="*/ 192 w 192"/>
                  <a:gd name="T17" fmla="*/ 2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2" h="134">
                    <a:moveTo>
                      <a:pt x="10" y="134"/>
                    </a:moveTo>
                    <a:cubicBezTo>
                      <a:pt x="0" y="106"/>
                      <a:pt x="3" y="97"/>
                      <a:pt x="32" y="89"/>
                    </a:cubicBezTo>
                    <a:cubicBezTo>
                      <a:pt x="46" y="104"/>
                      <a:pt x="53" y="117"/>
                      <a:pt x="71" y="128"/>
                    </a:cubicBezTo>
                    <a:cubicBezTo>
                      <a:pt x="78" y="106"/>
                      <a:pt x="66" y="99"/>
                      <a:pt x="59" y="78"/>
                    </a:cubicBezTo>
                    <a:cubicBezTo>
                      <a:pt x="61" y="71"/>
                      <a:pt x="61" y="62"/>
                      <a:pt x="65" y="56"/>
                    </a:cubicBezTo>
                    <a:cubicBezTo>
                      <a:pt x="89" y="21"/>
                      <a:pt x="97" y="88"/>
                      <a:pt x="131" y="101"/>
                    </a:cubicBezTo>
                    <a:cubicBezTo>
                      <a:pt x="143" y="67"/>
                      <a:pt x="133" y="32"/>
                      <a:pt x="154" y="1"/>
                    </a:cubicBezTo>
                    <a:cubicBezTo>
                      <a:pt x="165" y="3"/>
                      <a:pt x="177" y="0"/>
                      <a:pt x="187" y="6"/>
                    </a:cubicBezTo>
                    <a:cubicBezTo>
                      <a:pt x="192" y="9"/>
                      <a:pt x="192" y="23"/>
                      <a:pt x="192" y="23"/>
                    </a:cubicBezTo>
                  </a:path>
                </a:pathLst>
              </a:custGeom>
              <a:noFill/>
              <a:ln w="25400" cap="flat" cmpd="sng">
                <a:solidFill>
                  <a:srgbClr val="D2EAE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Freeform 31"/>
              <p:cNvSpPr>
                <a:spLocks/>
              </p:cNvSpPr>
              <p:nvPr/>
            </p:nvSpPr>
            <p:spPr bwMode="auto">
              <a:xfrm flipH="1">
                <a:off x="3354" y="1188"/>
                <a:ext cx="225" cy="141"/>
              </a:xfrm>
              <a:custGeom>
                <a:avLst/>
                <a:gdLst>
                  <a:gd name="T0" fmla="*/ 10 w 192"/>
                  <a:gd name="T1" fmla="*/ 134 h 134"/>
                  <a:gd name="T2" fmla="*/ 32 w 192"/>
                  <a:gd name="T3" fmla="*/ 89 h 134"/>
                  <a:gd name="T4" fmla="*/ 71 w 192"/>
                  <a:gd name="T5" fmla="*/ 128 h 134"/>
                  <a:gd name="T6" fmla="*/ 59 w 192"/>
                  <a:gd name="T7" fmla="*/ 78 h 134"/>
                  <a:gd name="T8" fmla="*/ 65 w 192"/>
                  <a:gd name="T9" fmla="*/ 56 h 134"/>
                  <a:gd name="T10" fmla="*/ 131 w 192"/>
                  <a:gd name="T11" fmla="*/ 101 h 134"/>
                  <a:gd name="T12" fmla="*/ 154 w 192"/>
                  <a:gd name="T13" fmla="*/ 1 h 134"/>
                  <a:gd name="T14" fmla="*/ 187 w 192"/>
                  <a:gd name="T15" fmla="*/ 6 h 134"/>
                  <a:gd name="T16" fmla="*/ 192 w 192"/>
                  <a:gd name="T17" fmla="*/ 2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2" h="134">
                    <a:moveTo>
                      <a:pt x="10" y="134"/>
                    </a:moveTo>
                    <a:cubicBezTo>
                      <a:pt x="0" y="106"/>
                      <a:pt x="3" y="97"/>
                      <a:pt x="32" y="89"/>
                    </a:cubicBezTo>
                    <a:cubicBezTo>
                      <a:pt x="46" y="104"/>
                      <a:pt x="53" y="117"/>
                      <a:pt x="71" y="128"/>
                    </a:cubicBezTo>
                    <a:cubicBezTo>
                      <a:pt x="78" y="106"/>
                      <a:pt x="66" y="99"/>
                      <a:pt x="59" y="78"/>
                    </a:cubicBezTo>
                    <a:cubicBezTo>
                      <a:pt x="61" y="71"/>
                      <a:pt x="61" y="62"/>
                      <a:pt x="65" y="56"/>
                    </a:cubicBezTo>
                    <a:cubicBezTo>
                      <a:pt x="89" y="21"/>
                      <a:pt x="97" y="88"/>
                      <a:pt x="131" y="101"/>
                    </a:cubicBezTo>
                    <a:cubicBezTo>
                      <a:pt x="143" y="67"/>
                      <a:pt x="133" y="32"/>
                      <a:pt x="154" y="1"/>
                    </a:cubicBezTo>
                    <a:cubicBezTo>
                      <a:pt x="165" y="3"/>
                      <a:pt x="177" y="0"/>
                      <a:pt x="187" y="6"/>
                    </a:cubicBezTo>
                    <a:cubicBezTo>
                      <a:pt x="192" y="9"/>
                      <a:pt x="192" y="23"/>
                      <a:pt x="192" y="23"/>
                    </a:cubicBezTo>
                  </a:path>
                </a:pathLst>
              </a:custGeom>
              <a:noFill/>
              <a:ln w="25400" cap="flat" cmpd="sng">
                <a:solidFill>
                  <a:srgbClr val="D2EAE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Oval 32"/>
              <p:cNvSpPr>
                <a:spLocks noChangeArrowheads="1"/>
              </p:cNvSpPr>
              <p:nvPr/>
            </p:nvSpPr>
            <p:spPr bwMode="auto">
              <a:xfrm>
                <a:off x="3246" y="1109"/>
                <a:ext cx="184" cy="184"/>
              </a:xfrm>
              <a:prstGeom prst="ellipse">
                <a:avLst/>
              </a:prstGeom>
              <a:solidFill>
                <a:srgbClr val="BBE0E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D2EAEC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4598" y="1706"/>
              <a:ext cx="150" cy="270"/>
            </a:xfrm>
            <a:custGeom>
              <a:avLst/>
              <a:gdLst>
                <a:gd name="T0" fmla="*/ 100 w 117"/>
                <a:gd name="T1" fmla="*/ 0 h 277"/>
                <a:gd name="T2" fmla="*/ 61 w 117"/>
                <a:gd name="T3" fmla="*/ 6 h 277"/>
                <a:gd name="T4" fmla="*/ 33 w 117"/>
                <a:gd name="T5" fmla="*/ 11 h 277"/>
                <a:gd name="T6" fmla="*/ 72 w 117"/>
                <a:gd name="T7" fmla="*/ 45 h 277"/>
                <a:gd name="T8" fmla="*/ 117 w 117"/>
                <a:gd name="T9" fmla="*/ 67 h 277"/>
                <a:gd name="T10" fmla="*/ 28 w 117"/>
                <a:gd name="T11" fmla="*/ 100 h 277"/>
                <a:gd name="T12" fmla="*/ 83 w 117"/>
                <a:gd name="T13" fmla="*/ 139 h 277"/>
                <a:gd name="T14" fmla="*/ 28 w 117"/>
                <a:gd name="T15" fmla="*/ 194 h 277"/>
                <a:gd name="T16" fmla="*/ 61 w 117"/>
                <a:gd name="T17" fmla="*/ 227 h 277"/>
                <a:gd name="T18" fmla="*/ 72 w 117"/>
                <a:gd name="T1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277">
                  <a:moveTo>
                    <a:pt x="100" y="0"/>
                  </a:moveTo>
                  <a:cubicBezTo>
                    <a:pt x="87" y="2"/>
                    <a:pt x="74" y="4"/>
                    <a:pt x="61" y="6"/>
                  </a:cubicBezTo>
                  <a:cubicBezTo>
                    <a:pt x="52" y="8"/>
                    <a:pt x="39" y="4"/>
                    <a:pt x="33" y="11"/>
                  </a:cubicBezTo>
                  <a:cubicBezTo>
                    <a:pt x="15" y="34"/>
                    <a:pt x="64" y="42"/>
                    <a:pt x="72" y="45"/>
                  </a:cubicBezTo>
                  <a:cubicBezTo>
                    <a:pt x="99" y="38"/>
                    <a:pt x="107" y="40"/>
                    <a:pt x="117" y="67"/>
                  </a:cubicBezTo>
                  <a:cubicBezTo>
                    <a:pt x="102" y="107"/>
                    <a:pt x="71" y="96"/>
                    <a:pt x="28" y="100"/>
                  </a:cubicBezTo>
                  <a:cubicBezTo>
                    <a:pt x="0" y="143"/>
                    <a:pt x="52" y="135"/>
                    <a:pt x="83" y="139"/>
                  </a:cubicBezTo>
                  <a:cubicBezTo>
                    <a:pt x="114" y="184"/>
                    <a:pt x="59" y="185"/>
                    <a:pt x="28" y="194"/>
                  </a:cubicBezTo>
                  <a:cubicBezTo>
                    <a:pt x="34" y="216"/>
                    <a:pt x="39" y="220"/>
                    <a:pt x="61" y="227"/>
                  </a:cubicBezTo>
                  <a:cubicBezTo>
                    <a:pt x="98" y="251"/>
                    <a:pt x="90" y="243"/>
                    <a:pt x="72" y="27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0" name="Text Box 56"/>
          <p:cNvSpPr txBox="1">
            <a:spLocks noChangeArrowheads="1"/>
          </p:cNvSpPr>
          <p:nvPr/>
        </p:nvSpPr>
        <p:spPr bwMode="auto">
          <a:xfrm>
            <a:off x="838200" y="3700586"/>
            <a:ext cx="3617248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Known well beyond current experimental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precision</a:t>
            </a:r>
          </a:p>
        </p:txBody>
      </p:sp>
      <p:sp>
        <p:nvSpPr>
          <p:cNvPr id="51" name="Text Box 57"/>
          <p:cNvSpPr txBox="1">
            <a:spLocks noChangeArrowheads="1"/>
          </p:cNvSpPr>
          <p:nvPr/>
        </p:nvSpPr>
        <p:spPr bwMode="auto">
          <a:xfrm>
            <a:off x="4282487" y="3697158"/>
            <a:ext cx="3886200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Known slightly better than current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experimental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precision –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needs work</a:t>
            </a: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4355592" y="1752600"/>
            <a:ext cx="0" cy="1905000"/>
          </a:xfrm>
          <a:prstGeom prst="line">
            <a:avLst/>
          </a:prstGeom>
          <a:solidFill>
            <a:srgbClr val="292929"/>
          </a:solidFill>
          <a:ln w="63500">
            <a:solidFill>
              <a:srgbClr val="996633"/>
            </a:solidFill>
            <a:miter lim="800000"/>
            <a:headEnd/>
            <a:tailEnd/>
          </a:ln>
          <a:effectLst/>
        </p:spPr>
      </p:cxnSp>
      <p:pic>
        <p:nvPicPr>
          <p:cNvPr id="56" name="Picture 10" descr="susy_ls_pptv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219" y="4393515"/>
            <a:ext cx="2583284" cy="1073179"/>
          </a:xfrm>
          <a:prstGeom prst="rect">
            <a:avLst/>
          </a:prstGeom>
          <a:noFill/>
          <a:ln w="57150">
            <a:solidFill>
              <a:srgbClr val="007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7208527" y="5466694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600"/>
                </a:solidFill>
              </a:rPr>
              <a:t>???</a:t>
            </a:r>
            <a:endParaRPr lang="en-US" sz="2400">
              <a:solidFill>
                <a:srgbClr val="00760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036563" y="941515"/>
            <a:ext cx="683776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2800" smtClean="0"/>
              <a:t>BNL:  </a:t>
            </a:r>
            <a:r>
              <a:rPr lang="en-US" sz="2800" dirty="0" err="1" smtClean="0"/>
              <a:t>a</a:t>
            </a:r>
            <a:r>
              <a:rPr lang="en-US" sz="2800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sz="2800" baseline="30000" dirty="0" err="1" smtClean="0"/>
              <a:t>Expt</a:t>
            </a:r>
            <a:r>
              <a:rPr lang="en-US" sz="2800" baseline="30000" dirty="0"/>
              <a:t>.</a:t>
            </a:r>
            <a:r>
              <a:rPr lang="en-US" sz="2800" dirty="0"/>
              <a:t> - </a:t>
            </a:r>
            <a:r>
              <a:rPr lang="en-US" sz="2800" dirty="0" err="1">
                <a:solidFill>
                  <a:srgbClr val="AB7942"/>
                </a:solidFill>
              </a:rPr>
              <a:t>a</a:t>
            </a:r>
            <a:r>
              <a:rPr lang="en-US" sz="2800" baseline="-25000" dirty="0" err="1">
                <a:solidFill>
                  <a:srgbClr val="AB7942"/>
                </a:solidFill>
                <a:latin typeface="Symbol" charset="2"/>
                <a:cs typeface="Symbol" charset="2"/>
              </a:rPr>
              <a:t>m</a:t>
            </a:r>
            <a:r>
              <a:rPr lang="en-US" sz="2800" baseline="30000" dirty="0" err="1">
                <a:solidFill>
                  <a:srgbClr val="AB7942"/>
                </a:solidFill>
              </a:rPr>
              <a:t>SM</a:t>
            </a:r>
            <a:r>
              <a:rPr lang="en-US" sz="2800" dirty="0"/>
              <a:t> = (</a:t>
            </a:r>
            <a:r>
              <a:rPr lang="en-US" sz="2800" dirty="0">
                <a:solidFill>
                  <a:srgbClr val="0000FF"/>
                </a:solidFill>
              </a:rPr>
              <a:t>260 ± 78</a:t>
            </a:r>
            <a:r>
              <a:rPr lang="en-US" sz="2800" dirty="0"/>
              <a:t>) x 10</a:t>
            </a:r>
            <a:r>
              <a:rPr lang="en-US" sz="2800" baseline="30000" dirty="0"/>
              <a:t>-11</a:t>
            </a:r>
            <a:r>
              <a:rPr lang="en-US" sz="2800" dirty="0"/>
              <a:t>    (</a:t>
            </a:r>
            <a:r>
              <a:rPr lang="en-US" sz="2800" dirty="0">
                <a:solidFill>
                  <a:srgbClr val="0000FF"/>
                </a:solidFill>
              </a:rPr>
              <a:t>3.3 </a:t>
            </a:r>
            <a:r>
              <a:rPr lang="en-US" sz="2800" dirty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2800" dirty="0">
                <a:cs typeface="Symbol" charset="2"/>
              </a:rPr>
              <a:t>)</a:t>
            </a:r>
            <a:endParaRPr lang="en-US" sz="2800" dirty="0">
              <a:solidFill>
                <a:srgbClr val="0000FF"/>
              </a:solidFill>
              <a:cs typeface="Symbol" charset="2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0230" y="5184016"/>
            <a:ext cx="58905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Clr>
                <a:srgbClr val="1F497D"/>
              </a:buClr>
              <a:buFont typeface="Wingdings" charset="2"/>
              <a:buChar char="§"/>
            </a:pPr>
            <a:r>
              <a:rPr lang="en-US" sz="2000" dirty="0"/>
              <a:t>If </a:t>
            </a:r>
            <a:r>
              <a:rPr lang="en-US" sz="2000" dirty="0">
                <a:solidFill>
                  <a:srgbClr val="0432FF"/>
                </a:solidFill>
              </a:rPr>
              <a:t>current discrepancy </a:t>
            </a:r>
            <a:r>
              <a:rPr lang="en-US" sz="2000" dirty="0" smtClean="0">
                <a:solidFill>
                  <a:srgbClr val="0432FF"/>
                </a:solidFill>
              </a:rPr>
              <a:t>remains </a:t>
            </a:r>
            <a:r>
              <a:rPr lang="en-US" sz="2000" dirty="0" smtClean="0"/>
              <a:t>new experiments would </a:t>
            </a:r>
            <a:r>
              <a:rPr lang="en-US" sz="2000" dirty="0"/>
              <a:t>yield </a:t>
            </a:r>
            <a:r>
              <a:rPr lang="en-US" sz="2000" dirty="0">
                <a:solidFill>
                  <a:srgbClr val="0432FF"/>
                </a:solidFill>
              </a:rPr>
              <a:t>&gt;5</a:t>
            </a:r>
            <a:r>
              <a:rPr lang="en-US" sz="2000" dirty="0">
                <a:solidFill>
                  <a:srgbClr val="0432FF"/>
                </a:solidFill>
                <a:latin typeface="Symbol" charset="2"/>
                <a:cs typeface="Symbol" charset="2"/>
              </a:rPr>
              <a:t>s</a:t>
            </a:r>
            <a:endParaRPr lang="en-US" sz="2000" dirty="0">
              <a:solidFill>
                <a:srgbClr val="0432FF"/>
              </a:solidFill>
              <a:cs typeface="Symbol" charset="2"/>
            </a:endParaRPr>
          </a:p>
          <a:p>
            <a:pPr marL="342900" lvl="1" indent="-342900">
              <a:buClr>
                <a:srgbClr val="1F497D"/>
              </a:buClr>
              <a:buFont typeface="Wingdings" charset="2"/>
              <a:buChar char="§"/>
            </a:pPr>
            <a:r>
              <a:rPr lang="en-US" sz="2000" dirty="0">
                <a:cs typeface="Symbol" charset="2"/>
              </a:rPr>
              <a:t>Together </a:t>
            </a:r>
            <a:r>
              <a:rPr lang="en-US" sz="2000" dirty="0">
                <a:solidFill>
                  <a:srgbClr val="0432FF"/>
                </a:solidFill>
                <a:cs typeface="Symbol" charset="2"/>
              </a:rPr>
              <a:t>with theory improvements </a:t>
            </a:r>
            <a:r>
              <a:rPr lang="en-US" sz="2000" dirty="0">
                <a:cs typeface="Symbol" charset="2"/>
              </a:rPr>
              <a:t>could give </a:t>
            </a:r>
            <a:r>
              <a:rPr lang="en-US" sz="2000" dirty="0">
                <a:solidFill>
                  <a:srgbClr val="0432FF"/>
                </a:solidFill>
                <a:cs typeface="Symbol" charset="2"/>
              </a:rPr>
              <a:t>&gt;8</a:t>
            </a:r>
            <a:r>
              <a:rPr lang="en-US" sz="2000" dirty="0">
                <a:solidFill>
                  <a:srgbClr val="0432FF"/>
                </a:solidFill>
                <a:latin typeface="Symbol" charset="2"/>
                <a:cs typeface="Symbol" charset="2"/>
              </a:rPr>
              <a:t>s</a:t>
            </a:r>
            <a:endParaRPr lang="en-US" sz="20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g-2: The basic measurement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013639" y="943267"/>
            <a:ext cx="5116722" cy="2230258"/>
            <a:chOff x="990600" y="2906358"/>
            <a:chExt cx="5726164" cy="2495899"/>
          </a:xfrm>
        </p:grpSpPr>
        <p:grpSp>
          <p:nvGrpSpPr>
            <p:cNvPr id="11" name="Group 10"/>
            <p:cNvGrpSpPr/>
            <p:nvPr/>
          </p:nvGrpSpPr>
          <p:grpSpPr>
            <a:xfrm>
              <a:off x="990600" y="2906358"/>
              <a:ext cx="2715003" cy="2467320"/>
              <a:chOff x="990600" y="2819400"/>
              <a:chExt cx="2715003" cy="2467320"/>
            </a:xfrm>
          </p:grpSpPr>
          <p:pic>
            <p:nvPicPr>
              <p:cNvPr id="13" name="Picture 12" descr="Screen Clippi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0600" y="2819400"/>
                <a:ext cx="2715003" cy="246732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 bwMode="auto">
              <a:xfrm>
                <a:off x="990600" y="2819400"/>
                <a:ext cx="381000" cy="457200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500" b="0" i="0" u="none" strike="noStrike" cap="none" normalizeH="0" baseline="0" smtClean="0">
                  <a:ln>
                    <a:noFill/>
                  </a:ln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</p:grpSp>
        <p:pic>
          <p:nvPicPr>
            <p:cNvPr id="12" name="Picture 11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0392" y="2906358"/>
              <a:ext cx="2486372" cy="2495899"/>
            </a:xfrm>
            <a:prstGeom prst="rect">
              <a:avLst/>
            </a:prstGeom>
          </p:spPr>
        </p:pic>
      </p:grp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3314700" y="3603819"/>
            <a:ext cx="2514600" cy="685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en-US" sz="3200" b="1" baseline="-25000" dirty="0" err="1">
                <a:solidFill>
                  <a:srgbClr val="0000FF"/>
                </a:solidFill>
                <a:cs typeface="Symbol" charset="2"/>
              </a:rPr>
              <a:t>a</a:t>
            </a:r>
            <a:r>
              <a:rPr lang="en-US" sz="3200" dirty="0">
                <a:cs typeface="Symbol" charset="2"/>
              </a:rPr>
              <a:t> </a:t>
            </a:r>
            <a:r>
              <a:rPr lang="en-US" sz="3200" dirty="0" smtClean="0">
                <a:cs typeface="Symbol" charset="2"/>
              </a:rPr>
              <a:t>= </a:t>
            </a:r>
            <a:r>
              <a:rPr lang="en-US" sz="3200" dirty="0">
                <a:cs typeface="Symbol" charset="2"/>
              </a:rPr>
              <a:t>e/m</a:t>
            </a:r>
            <a:r>
              <a:rPr lang="en-US" sz="3200" dirty="0">
                <a:latin typeface="Symbol" charset="2"/>
                <a:cs typeface="Symbol" charset="2"/>
              </a:rPr>
              <a:t> </a:t>
            </a:r>
            <a:r>
              <a:rPr lang="en-US" sz="3200" b="1" dirty="0">
                <a:solidFill>
                  <a:srgbClr val="008000"/>
                </a:solidFill>
                <a:cs typeface="Symbol" charset="2"/>
              </a:rPr>
              <a:t>a</a:t>
            </a:r>
            <a:r>
              <a:rPr lang="en-US" sz="3200" b="1" baseline="-25000" dirty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3200" dirty="0">
                <a:latin typeface="Symbol" charset="2"/>
                <a:cs typeface="Symbol" charset="2"/>
              </a:rPr>
              <a:t> </a:t>
            </a:r>
            <a:r>
              <a:rPr lang="en-US" sz="3200" b="1" dirty="0">
                <a:solidFill>
                  <a:srgbClr val="0000FF"/>
                </a:solidFill>
                <a:cs typeface="Symbol" charset="2"/>
              </a:rPr>
              <a:t>B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7219833" y="1142800"/>
            <a:ext cx="365919" cy="0"/>
          </a:xfrm>
          <a:prstGeom prst="straightConnector1">
            <a:avLst/>
          </a:prstGeom>
          <a:noFill/>
          <a:ln w="28575" cap="flat" cmpd="sng" algn="ctr">
            <a:solidFill>
              <a:srgbClr val="0432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599296" y="958134"/>
            <a:ext cx="68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S</a:t>
            </a:r>
            <a:r>
              <a:rPr lang="en-US" sz="1600" dirty="0" smtClean="0">
                <a:solidFill>
                  <a:srgbClr val="0432FF"/>
                </a:solidFill>
              </a:rPr>
              <a:t>pin S</a:t>
            </a:r>
            <a:endParaRPr lang="en-US" sz="1600" dirty="0">
              <a:solidFill>
                <a:srgbClr val="0432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7219833" y="737212"/>
            <a:ext cx="365919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7599296" y="552546"/>
            <a:ext cx="1333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Momentum p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904199" y="4719912"/>
            <a:ext cx="7035895" cy="152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Determination of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a</a:t>
            </a:r>
            <a:r>
              <a:rPr lang="en-US" sz="2400" b="1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</a:t>
            </a:r>
            <a:r>
              <a:rPr lang="en-US" sz="2400" dirty="0"/>
              <a:t>requires </a:t>
            </a:r>
            <a:r>
              <a:rPr lang="en-US" sz="2400" dirty="0" smtClean="0"/>
              <a:t>measurement of </a:t>
            </a:r>
            <a:r>
              <a:rPr lang="en-US" sz="2400" b="1" dirty="0" smtClean="0"/>
              <a:t>both</a:t>
            </a:r>
            <a:endParaRPr lang="en-US" sz="2400" b="1" dirty="0"/>
          </a:p>
          <a:p>
            <a:pPr marL="914400" lvl="1" indent="-514350">
              <a:buFont typeface="+mj-lt"/>
              <a:buAutoNum type="arabicPeriod"/>
            </a:pPr>
            <a:r>
              <a:rPr lang="en-US" sz="2400" dirty="0"/>
              <a:t>the spin precession frequency </a:t>
            </a:r>
            <a:r>
              <a:rPr lang="en-US" sz="2400" b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en-US" sz="2400" b="1" baseline="-25000" dirty="0" err="1">
                <a:solidFill>
                  <a:srgbClr val="0000FF"/>
                </a:solidFill>
              </a:rPr>
              <a:t>a</a:t>
            </a:r>
            <a:endParaRPr lang="en-US" sz="2400" b="1" dirty="0">
              <a:solidFill>
                <a:srgbClr val="0000FF"/>
              </a:solidFill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sz="2400" dirty="0"/>
              <a:t>the magnetic field </a:t>
            </a:r>
            <a:r>
              <a:rPr lang="en-US" sz="2400" b="1" dirty="0">
                <a:solidFill>
                  <a:srgbClr val="0000FF"/>
                </a:solidFill>
              </a:rPr>
              <a:t>B</a:t>
            </a:r>
          </a:p>
          <a:p>
            <a:pPr marL="0" indent="0">
              <a:buNone/>
            </a:pPr>
            <a:endParaRPr lang="en-US" sz="2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6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Muon g-2 experiments: A comparison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857" y="765414"/>
            <a:ext cx="2798532" cy="2115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914400"/>
            <a:ext cx="2827989" cy="1886155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442896"/>
              </p:ext>
            </p:extLst>
          </p:nvPr>
        </p:nvGraphicFramePr>
        <p:xfrm>
          <a:off x="385481" y="2962003"/>
          <a:ext cx="8225119" cy="3282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604"/>
                <a:gridCol w="3038107"/>
                <a:gridCol w="3260408"/>
              </a:tblGrid>
              <a:tr h="30716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E34 @ JPARC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E989 @ Fermilab</a:t>
                      </a:r>
                      <a:endParaRPr lang="en-US" sz="1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50106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High-rate, ultra-cold muon beam</a:t>
                      </a:r>
                      <a:r>
                        <a:rPr lang="en-US" sz="1400" baseline="0" dirty="0" smtClean="0"/>
                        <a:t> </a:t>
                      </a:r>
                      <a:br>
                        <a:rPr lang="en-US" sz="1400" baseline="0" dirty="0" smtClean="0"/>
                      </a:br>
                      <a:r>
                        <a:rPr lang="en-US" sz="1400" baseline="0" dirty="0" smtClean="0"/>
                        <a:t>(</a:t>
                      </a:r>
                      <a:r>
                        <a:rPr lang="en-US" sz="1400" baseline="0" dirty="0" smtClean="0">
                          <a:solidFill>
                            <a:srgbClr val="0432FF"/>
                          </a:solidFill>
                        </a:rPr>
                        <a:t>p = 300 MeV/c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High-rate, magic-momentum muons 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(</a:t>
                      </a:r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p = 3.094 GeV/C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</a:tr>
              <a:tr h="30716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Polarization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432FF"/>
                          </a:solidFill>
                        </a:rPr>
                        <a:t>P</a:t>
                      </a:r>
                      <a:r>
                        <a:rPr lang="en-US" sz="1400" baseline="-25000" dirty="0" err="1" smtClean="0">
                          <a:solidFill>
                            <a:srgbClr val="0432FF"/>
                          </a:solidFill>
                        </a:rPr>
                        <a:t>max</a:t>
                      </a:r>
                      <a:r>
                        <a:rPr lang="en-US" sz="1400" baseline="0" dirty="0" smtClean="0">
                          <a:solidFill>
                            <a:srgbClr val="0432FF"/>
                          </a:solidFill>
                        </a:rPr>
                        <a:t> = </a:t>
                      </a:r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50%</a:t>
                      </a:r>
                      <a:endParaRPr lang="en-US" sz="14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P ≈ 97%</a:t>
                      </a:r>
                      <a:endParaRPr lang="en-US" sz="14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</a:tr>
              <a:tr h="30716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Magnet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MRI-like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solenoid (</a:t>
                      </a:r>
                      <a:r>
                        <a:rPr lang="en-US" sz="1400" dirty="0" err="1" smtClean="0">
                          <a:solidFill>
                            <a:srgbClr val="0432FF"/>
                          </a:solidFill>
                        </a:rPr>
                        <a:t>r</a:t>
                      </a:r>
                      <a:r>
                        <a:rPr lang="en-US" sz="1400" baseline="-25000" dirty="0" err="1" smtClean="0">
                          <a:solidFill>
                            <a:srgbClr val="0432FF"/>
                          </a:solidFill>
                        </a:rPr>
                        <a:t>storage</a:t>
                      </a:r>
                      <a:r>
                        <a:rPr lang="en-US" sz="1400" baseline="0" dirty="0" smtClean="0">
                          <a:solidFill>
                            <a:srgbClr val="0432FF"/>
                          </a:solidFill>
                        </a:rPr>
                        <a:t> = 33cm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Storage ring (</a:t>
                      </a:r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7m radius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</a:tr>
              <a:tr h="30716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B-field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 Tesla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1.45 Tesla</a:t>
                      </a:r>
                      <a:endParaRPr lang="en-US" sz="1400" dirty="0"/>
                    </a:p>
                  </a:txBody>
                  <a:tcPr/>
                </a:tc>
              </a:tr>
              <a:tr h="30716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B-field gradients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Small</a:t>
                      </a:r>
                      <a:r>
                        <a:rPr lang="en-US" sz="1400" baseline="0" dirty="0" smtClean="0">
                          <a:solidFill>
                            <a:srgbClr val="0432FF"/>
                          </a:solidFill>
                        </a:rPr>
                        <a:t> gradients for focusing</a:t>
                      </a:r>
                      <a:endParaRPr lang="en-US" sz="14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Try to eliminate</a:t>
                      </a:r>
                      <a:endParaRPr lang="en-US" sz="14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</a:tr>
              <a:tr h="30716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E-field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None</a:t>
                      </a:r>
                      <a:endParaRPr lang="en-US" sz="14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Electrostatic quadrupole</a:t>
                      </a:r>
                      <a:endParaRPr lang="en-US" sz="14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</a:tr>
              <a:tr h="30716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Electron</a:t>
                      </a:r>
                      <a:r>
                        <a:rPr lang="en-US" sz="1400" baseline="0" dirty="0" smtClean="0"/>
                        <a:t> detector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Silicon vanes for tracking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Lead-fluoride</a:t>
                      </a:r>
                      <a:r>
                        <a:rPr lang="en-US" sz="1400" baseline="0" dirty="0" smtClean="0"/>
                        <a:t> calorimeter</a:t>
                      </a:r>
                      <a:endParaRPr lang="en-US" sz="1400" dirty="0"/>
                    </a:p>
                  </a:txBody>
                  <a:tcPr/>
                </a:tc>
              </a:tr>
              <a:tr h="30716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B-field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measurement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Continuous wave NMR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Pulsed NMR</a:t>
                      </a:r>
                      <a:endParaRPr lang="en-US" sz="1400" dirty="0"/>
                    </a:p>
                  </a:txBody>
                  <a:tcPr/>
                </a:tc>
              </a:tr>
              <a:tr h="30716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Current</a:t>
                      </a:r>
                      <a:r>
                        <a:rPr lang="en-US" sz="1400" baseline="0" dirty="0" smtClean="0"/>
                        <a:t> sensitivity goal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400 ppb</a:t>
                      </a:r>
                      <a:endParaRPr lang="en-US" sz="14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140 ppb</a:t>
                      </a:r>
                      <a:endParaRPr lang="en-US" sz="14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2025" y="1441978"/>
            <a:ext cx="2447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See also WG4 talks today: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R. Kitamura @ 10:45am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W.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</a:rPr>
              <a:t>Gohn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 @ 11:15am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0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g-2 at Fermilab: Getting ready for data taking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7" name="full_scan_all_dipole.mpg"/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800" y="3187572"/>
            <a:ext cx="9868287" cy="3289428"/>
          </a:xfrm>
        </p:spPr>
      </p:pic>
      <p:sp>
        <p:nvSpPr>
          <p:cNvPr id="18" name="TextBox 17"/>
          <p:cNvSpPr txBox="1"/>
          <p:nvPr/>
        </p:nvSpPr>
        <p:spPr>
          <a:xfrm>
            <a:off x="736827" y="6457890"/>
            <a:ext cx="862556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Calibrations                          Poles                                       Wedges           </a:t>
            </a:r>
            <a:r>
              <a:rPr lang="en-US" sz="2000" dirty="0" smtClean="0"/>
              <a:t>Laminations</a:t>
            </a:r>
            <a:endParaRPr lang="en-US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762000"/>
            <a:ext cx="8537575" cy="220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Many </a:t>
            </a:r>
            <a:r>
              <a:rPr lang="en-US" kern="0" dirty="0" smtClean="0">
                <a:solidFill>
                  <a:srgbClr val="0432FF"/>
                </a:solidFill>
              </a:rPr>
              <a:t>improvements</a:t>
            </a:r>
            <a:r>
              <a:rPr lang="en-US" kern="0" dirty="0" smtClean="0"/>
              <a:t> on </a:t>
            </a:r>
            <a:r>
              <a:rPr lang="en-US" kern="0" dirty="0" smtClean="0">
                <a:solidFill>
                  <a:srgbClr val="0432FF"/>
                </a:solidFill>
              </a:rPr>
              <a:t>entire experiment</a:t>
            </a:r>
            <a:r>
              <a:rPr lang="en-US" kern="0" dirty="0" smtClean="0"/>
              <a:t> to reach 140 ppb</a:t>
            </a:r>
          </a:p>
          <a:p>
            <a:r>
              <a:rPr lang="en-US" kern="0" dirty="0" smtClean="0"/>
              <a:t>New </a:t>
            </a:r>
            <a:r>
              <a:rPr lang="en-US" kern="0" dirty="0" smtClean="0">
                <a:solidFill>
                  <a:srgbClr val="0432FF"/>
                </a:solidFill>
              </a:rPr>
              <a:t>segmented PbF</a:t>
            </a:r>
            <a:r>
              <a:rPr lang="en-US" kern="0" baseline="-25000" dirty="0" smtClean="0">
                <a:solidFill>
                  <a:srgbClr val="0432FF"/>
                </a:solidFill>
              </a:rPr>
              <a:t>2</a:t>
            </a:r>
            <a:r>
              <a:rPr lang="en-US" kern="0" dirty="0" smtClean="0"/>
              <a:t> electron calorimeter</a:t>
            </a:r>
          </a:p>
          <a:p>
            <a:r>
              <a:rPr lang="en-US" kern="0" dirty="0" smtClean="0">
                <a:solidFill>
                  <a:srgbClr val="0432FF"/>
                </a:solidFill>
              </a:rPr>
              <a:t>Precision alignment</a:t>
            </a:r>
            <a:r>
              <a:rPr lang="en-US" kern="0" dirty="0" smtClean="0"/>
              <a:t> to reach dipole gradients of </a:t>
            </a:r>
            <a:r>
              <a:rPr lang="en-US" kern="0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kern="0" dirty="0" smtClean="0">
                <a:solidFill>
                  <a:srgbClr val="0432FF"/>
                </a:solidFill>
              </a:rPr>
              <a:t>B &lt; ±25 ppm</a:t>
            </a:r>
            <a:endParaRPr lang="en-US" kern="0" dirty="0" smtClean="0"/>
          </a:p>
          <a:p>
            <a:pPr lvl="1"/>
            <a:r>
              <a:rPr lang="en-US" kern="0" dirty="0" smtClean="0">
                <a:solidFill>
                  <a:srgbClr val="0432FF"/>
                </a:solidFill>
              </a:rPr>
              <a:t>72 poles</a:t>
            </a:r>
          </a:p>
          <a:p>
            <a:pPr lvl="1"/>
            <a:r>
              <a:rPr lang="en-US" kern="0" dirty="0" smtClean="0">
                <a:solidFill>
                  <a:srgbClr val="0432FF"/>
                </a:solidFill>
              </a:rPr>
              <a:t>840 wedge shims</a:t>
            </a:r>
            <a:endParaRPr lang="en-US" kern="0" dirty="0" smtClean="0"/>
          </a:p>
          <a:p>
            <a:pPr lvl="1"/>
            <a:r>
              <a:rPr lang="en-US" kern="0" dirty="0" smtClean="0">
                <a:solidFill>
                  <a:srgbClr val="0432FF"/>
                </a:solidFill>
              </a:rPr>
              <a:t>9000 thin iron foils</a:t>
            </a:r>
            <a:endParaRPr lang="en-US" kern="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32583" y="3049764"/>
            <a:ext cx="7678833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7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600"/>
                </a:solidFill>
              </a:rPr>
              <a:t>As of this week: Shimming completed with </a:t>
            </a:r>
            <a:r>
              <a:rPr lang="en-US" sz="2400" dirty="0" smtClean="0">
                <a:solidFill>
                  <a:srgbClr val="0076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dirty="0" smtClean="0">
                <a:solidFill>
                  <a:srgbClr val="007600"/>
                </a:solidFill>
              </a:rPr>
              <a:t>B &lt; ±20 ppm ✓</a:t>
            </a:r>
            <a:endParaRPr lang="en-US" sz="2400" dirty="0">
              <a:solidFill>
                <a:srgbClr val="007600"/>
              </a:solidFill>
            </a:endParaRPr>
          </a:p>
        </p:txBody>
      </p:sp>
      <p:pic>
        <p:nvPicPr>
          <p:cNvPr id="11" name="Picture 10" descr="pbf2_sipm_glamou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583" y="1086361"/>
            <a:ext cx="2369189" cy="18521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3006" y="775409"/>
            <a:ext cx="1856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PbF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crystals and </a:t>
            </a:r>
            <a:r>
              <a:rPr lang="en-US" sz="1400" dirty="0" err="1" smtClean="0"/>
              <a:t>SiPM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2681732"/>
            <a:ext cx="6227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10 months of improving the dipole field...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272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9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4958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" grpId="0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sz="2400" dirty="0" smtClean="0">
                <a:solidFill>
                  <a:srgbClr val="0432FF"/>
                </a:solidFill>
              </a:rPr>
              <a:t>Precision muon experiments</a:t>
            </a:r>
            <a:r>
              <a:rPr lang="en-US" sz="2400" dirty="0" smtClean="0"/>
              <a:t> and searches for </a:t>
            </a:r>
            <a:r>
              <a:rPr lang="en-US" sz="2400" dirty="0" smtClean="0">
                <a:solidFill>
                  <a:srgbClr val="0432FF"/>
                </a:solidFill>
              </a:rPr>
              <a:t>EDMs </a:t>
            </a:r>
            <a:r>
              <a:rPr lang="en-US" sz="2400" dirty="0" smtClean="0"/>
              <a:t>have a </a:t>
            </a:r>
            <a:r>
              <a:rPr lang="en-US" sz="2400" dirty="0" smtClean="0">
                <a:solidFill>
                  <a:srgbClr val="0432FF"/>
                </a:solidFill>
              </a:rPr>
              <a:t>wide physics reach</a:t>
            </a:r>
          </a:p>
          <a:p>
            <a:r>
              <a:rPr lang="en-US" sz="2400" dirty="0" smtClean="0"/>
              <a:t>Muon and EDM experiments have </a:t>
            </a:r>
            <a:r>
              <a:rPr lang="en-US" sz="2400" dirty="0" smtClean="0">
                <a:solidFill>
                  <a:srgbClr val="0432FF"/>
                </a:solidFill>
              </a:rPr>
              <a:t>sensitivity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432FF"/>
                </a:solidFill>
              </a:rPr>
              <a:t>to masses much higher than 1 </a:t>
            </a:r>
            <a:r>
              <a:rPr lang="en-US" sz="2400" dirty="0" err="1" smtClean="0">
                <a:solidFill>
                  <a:srgbClr val="0432FF"/>
                </a:solidFill>
              </a:rPr>
              <a:t>TeV</a:t>
            </a:r>
            <a:r>
              <a:rPr lang="en-US" sz="2400" dirty="0" smtClean="0">
                <a:solidFill>
                  <a:srgbClr val="0432FF"/>
                </a:solidFill>
              </a:rPr>
              <a:t> </a:t>
            </a:r>
            <a:r>
              <a:rPr lang="en-US" sz="2400" dirty="0" smtClean="0"/>
              <a:t>and are complimentary to LHC experiments</a:t>
            </a:r>
          </a:p>
          <a:p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0432FF"/>
                </a:solidFill>
              </a:rPr>
              <a:t>multitude of upcoming </a:t>
            </a:r>
            <a:r>
              <a:rPr lang="en-US" sz="2400" dirty="0" smtClean="0"/>
              <a:t>muon and EDM </a:t>
            </a:r>
            <a:r>
              <a:rPr lang="en-US" sz="2400" dirty="0" smtClean="0">
                <a:solidFill>
                  <a:srgbClr val="0432FF"/>
                </a:solidFill>
              </a:rPr>
              <a:t>experiments</a:t>
            </a:r>
            <a:r>
              <a:rPr lang="en-US" sz="2400" dirty="0" smtClean="0"/>
              <a:t> will contribute significant </a:t>
            </a:r>
            <a:r>
              <a:rPr lang="en-US" sz="2400" dirty="0" smtClean="0">
                <a:solidFill>
                  <a:srgbClr val="0432FF"/>
                </a:solidFill>
              </a:rPr>
              <a:t>constraints for BSM models </a:t>
            </a:r>
            <a:r>
              <a:rPr lang="en-US" sz="2400" dirty="0" smtClean="0"/>
              <a:t>over the next decade  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43250" y="3251201"/>
            <a:ext cx="2857501" cy="381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781800" y="4810780"/>
            <a:ext cx="1807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432FF"/>
                </a:solidFill>
              </a:rPr>
              <a:t>Thank you!</a:t>
            </a:r>
            <a:endParaRPr lang="en-US" sz="2800" dirty="0">
              <a:solidFill>
                <a:srgbClr val="0432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969" y="4810780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432FF"/>
                </a:solidFill>
              </a:rPr>
              <a:t>Cảm</a:t>
            </a:r>
            <a:r>
              <a:rPr lang="en-US" sz="2800" dirty="0" smtClean="0">
                <a:solidFill>
                  <a:srgbClr val="0432FF"/>
                </a:solidFill>
              </a:rPr>
              <a:t> </a:t>
            </a:r>
            <a:r>
              <a:rPr lang="en-US" sz="2800" dirty="0" err="1" smtClean="0">
                <a:solidFill>
                  <a:srgbClr val="0432FF"/>
                </a:solidFill>
              </a:rPr>
              <a:t>ơn</a:t>
            </a:r>
            <a:r>
              <a:rPr lang="en-US" sz="2800" dirty="0" smtClean="0">
                <a:solidFill>
                  <a:srgbClr val="0432FF"/>
                </a:solidFill>
              </a:rPr>
              <a:t>!</a:t>
            </a:r>
            <a:endParaRPr lang="en-US" sz="28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7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13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Physics: Worldwide </a:t>
            </a:r>
            <a:r>
              <a:rPr lang="en-US" dirty="0" smtClean="0"/>
              <a:t>Effort*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715000" y="3830341"/>
            <a:ext cx="2133600" cy="1609606"/>
            <a:chOff x="6438900" y="4837339"/>
            <a:chExt cx="2514600" cy="1792061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38900" y="4837339"/>
              <a:ext cx="2514600" cy="1792061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600825" y="4894489"/>
              <a:ext cx="1371600" cy="230832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Mu2e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016173" y="2316289"/>
            <a:ext cx="1964310" cy="1420203"/>
            <a:chOff x="5647217" y="1371600"/>
            <a:chExt cx="2276475" cy="1601787"/>
          </a:xfrm>
        </p:grpSpPr>
        <p:pic>
          <p:nvPicPr>
            <p:cNvPr id="10" name="Picture 5" descr="spectrometer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 l="2290" r="6998" b="1537"/>
            <a:stretch>
              <a:fillRect/>
            </a:stretch>
          </p:blipFill>
          <p:spPr bwMode="auto">
            <a:xfrm>
              <a:off x="5647217" y="1371600"/>
              <a:ext cx="2276475" cy="1601787"/>
            </a:xfrm>
            <a:prstGeom prst="rect">
              <a:avLst/>
            </a:prstGeom>
            <a:noFill/>
            <a:ln w="1587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5648325" y="1397943"/>
              <a:ext cx="1046162" cy="230832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TWIST</a:t>
              </a:r>
            </a:p>
          </p:txBody>
        </p:sp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4635144"/>
            <a:ext cx="1492054" cy="2077631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4"/>
          <p:cNvSpPr txBox="1">
            <a:spLocks noChangeArrowheads="1"/>
          </p:cNvSpPr>
          <p:nvPr/>
        </p:nvSpPr>
        <p:spPr>
          <a:xfrm>
            <a:off x="228599" y="819150"/>
            <a:ext cx="6600051" cy="54292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Lifetime – Fermi constant</a:t>
            </a:r>
            <a:endParaRPr kumimoji="0" lang="en-US" sz="1800" b="1" i="0" u="none" strike="noStrike" kern="0" cap="none" spc="0" normalizeH="0" baseline="-25000" noProof="0" dirty="0" smtClean="0">
              <a:ln>
                <a:noFill/>
              </a:ln>
              <a:effectLst/>
              <a:uLnTx/>
              <a:uFillTx/>
            </a:endParaRP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kumimoji="0" lang="en-US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MuLan &amp; FAST</a:t>
            </a:r>
            <a:r>
              <a:rPr lang="en-US" sz="1600" kern="0" dirty="0">
                <a:sym typeface="Wingdings" pitchFamily="2" charset="2"/>
              </a:rPr>
              <a:t> at PSI</a:t>
            </a:r>
            <a:endParaRPr kumimoji="0" lang="en-US" sz="1600" b="1" i="0" u="sng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2"/>
              <a:buChar char="§"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Decay parameters (</a:t>
            </a:r>
            <a:r>
              <a:rPr lang="en-US" b="1" kern="0" dirty="0">
                <a:latin typeface="Symbol" charset="2"/>
                <a:cs typeface="Symbol" charset="2"/>
              </a:rPr>
              <a:t>r, d, h, </a:t>
            </a:r>
            <a:r>
              <a:rPr lang="en-US" b="1" kern="0" dirty="0" err="1" smtClean="0">
                <a:cs typeface="Symbol" charset="2"/>
              </a:rPr>
              <a:t>P</a:t>
            </a:r>
            <a:r>
              <a:rPr lang="en-US" b="1" kern="0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b="1" kern="0" dirty="0" err="1" smtClean="0">
                <a:latin typeface="Symbol" charset="2"/>
                <a:cs typeface="Symbol" charset="2"/>
              </a:rPr>
              <a:t>x</a:t>
            </a:r>
            <a:r>
              <a:rPr lang="en-US" b="1" kern="0" dirty="0" smtClean="0">
                <a:latin typeface="Symbol" charset="2"/>
                <a:cs typeface="Symbol" charset="2"/>
              </a:rPr>
              <a:t> ...)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lang="en-US" sz="1600" b="1" u="sng" kern="0" dirty="0">
                <a:solidFill>
                  <a:srgbClr val="0000FF"/>
                </a:solidFill>
              </a:rPr>
              <a:t>TWIST</a:t>
            </a:r>
            <a:r>
              <a:rPr lang="en-US" sz="1600" kern="0" dirty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600" kern="0" dirty="0">
                <a:sym typeface="Wingdings" pitchFamily="2" charset="2"/>
              </a:rPr>
              <a:t>at </a:t>
            </a:r>
            <a:r>
              <a:rPr lang="en-US" sz="1600" kern="0" dirty="0" smtClean="0">
                <a:sym typeface="Wingdings" pitchFamily="2" charset="2"/>
              </a:rPr>
              <a:t>TRIUMF and </a:t>
            </a:r>
            <a:r>
              <a:rPr lang="en-US" sz="1600" b="1" u="sng" kern="0" dirty="0">
                <a:solidFill>
                  <a:srgbClr val="0000FF"/>
                </a:solidFill>
                <a:sym typeface="Wingdings" pitchFamily="2" charset="2"/>
              </a:rPr>
              <a:t>polarization measurements </a:t>
            </a:r>
            <a:r>
              <a:rPr lang="en-US" sz="1600" kern="0" dirty="0" smtClean="0">
                <a:sym typeface="Wingdings" pitchFamily="2" charset="2"/>
              </a:rPr>
              <a:t>at PSI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Muon Capture</a:t>
            </a: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kumimoji="0" lang="en-US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MuCap</a:t>
            </a:r>
            <a:r>
              <a:rPr lang="en-US" sz="1600" kern="0" dirty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600" kern="0" dirty="0">
                <a:sym typeface="Wingdings" pitchFamily="2" charset="2"/>
              </a:rPr>
              <a:t>at PSI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: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g</a:t>
            </a:r>
            <a:r>
              <a:rPr kumimoji="0" lang="en-US" sz="1600" b="0" i="0" u="none" strike="noStrike" kern="0" cap="none" spc="0" normalizeH="0" baseline="-25000" noProof="0" dirty="0" err="1" smtClean="0">
                <a:ln>
                  <a:noFill/>
                </a:ln>
                <a:effectLst/>
                <a:uLnTx/>
                <a:uFillTx/>
              </a:rPr>
              <a:t>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pseudoscalar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coupling</a:t>
            </a: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kumimoji="0" lang="en-US" sz="1600" b="1" i="0" u="sng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</a:rPr>
              <a:t>MuSun</a:t>
            </a:r>
            <a:r>
              <a:rPr lang="en-US" sz="1600" kern="0" dirty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sz="1600" kern="0" dirty="0">
                <a:sym typeface="Wingdings" pitchFamily="2" charset="2"/>
              </a:rPr>
              <a:t>at PSI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: basic EW interaction in 2N system</a:t>
            </a:r>
          </a:p>
          <a:p>
            <a:pPr marL="342900" marR="0" lvl="0" indent="-342900" algn="l" defTabSz="914400" latinLnBrk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/>
            </a:pPr>
            <a:r>
              <a:rPr lang="en-US" sz="1800" b="1" kern="0" dirty="0">
                <a:effectLst/>
              </a:rPr>
              <a:t>Lepton Flavor </a:t>
            </a:r>
            <a:r>
              <a:rPr lang="en-US" sz="1800" b="1" kern="0" dirty="0" smtClean="0">
                <a:effectLst/>
              </a:rPr>
              <a:t>Violation</a:t>
            </a:r>
            <a:endParaRPr lang="en-US" sz="1800" b="1" kern="0" dirty="0">
              <a:effectLst/>
            </a:endParaRP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ymbol" charset="2"/>
                <a:cs typeface="Symbol" charset="2"/>
              </a:rPr>
              <a:t>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sym typeface="Wingdings" pitchFamily="2" charset="2"/>
              </a:rPr>
              <a:t>-&gt;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sym typeface="Wingdings" pitchFamily="2" charset="2"/>
              </a:rPr>
              <a:t>e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Symbol" charset="2"/>
                <a:cs typeface="Symbol" charset="2"/>
                <a:sym typeface="Wingdings" pitchFamily="2" charset="2"/>
              </a:rPr>
              <a:t>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sym typeface="Wingdings" pitchFamily="2" charset="2"/>
              </a:rPr>
              <a:t> – </a:t>
            </a:r>
            <a:r>
              <a:rPr kumimoji="0" lang="en-US" sz="16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sym typeface="Wingdings" pitchFamily="2" charset="2"/>
              </a:rPr>
              <a:t>MEG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sym typeface="Wingdings" pitchFamily="2" charset="2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sym typeface="Wingdings" pitchFamily="2" charset="2"/>
              </a:rPr>
              <a:t>and </a:t>
            </a:r>
            <a:r>
              <a:rPr lang="en-US" sz="1600" b="1" u="sng" kern="0" dirty="0">
                <a:solidFill>
                  <a:srgbClr val="FB7300"/>
                </a:solidFill>
                <a:latin typeface="Symbol" charset="2"/>
                <a:cs typeface="Symbol" charset="2"/>
              </a:rPr>
              <a:t>m</a:t>
            </a:r>
            <a:r>
              <a:rPr lang="en-US" sz="1600" b="1" u="sng" kern="0" dirty="0">
                <a:solidFill>
                  <a:srgbClr val="FB7300"/>
                </a:solidFill>
              </a:rPr>
              <a:t>3e</a:t>
            </a:r>
            <a:r>
              <a:rPr lang="en-US" sz="1600" kern="0" dirty="0">
                <a:solidFill>
                  <a:srgbClr val="FB7300"/>
                </a:solidFill>
              </a:rPr>
              <a:t> </a:t>
            </a:r>
            <a:r>
              <a:rPr lang="en-US" sz="1600" kern="0" dirty="0"/>
              <a:t>at PSI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ymbol" charset="2"/>
                <a:cs typeface="Symbol" charset="2"/>
              </a:rPr>
              <a:t>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e conversion: </a:t>
            </a:r>
            <a:r>
              <a:rPr kumimoji="0" lang="en-US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FB7300"/>
                </a:solidFill>
                <a:effectLst/>
                <a:uLnTx/>
                <a:uFillTx/>
              </a:rPr>
              <a:t>Mu2e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B7300"/>
                </a:solidFill>
                <a:effectLst/>
                <a:uLnTx/>
                <a:uFillTx/>
              </a:rPr>
              <a:t> </a:t>
            </a:r>
            <a:r>
              <a:rPr lang="en-US" sz="1600" kern="0" dirty="0"/>
              <a:t>(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FNAL),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en-US" sz="1600" b="1" u="sng" kern="0" dirty="0" smtClean="0">
                <a:solidFill>
                  <a:srgbClr val="FB7300"/>
                </a:solidFill>
              </a:rPr>
              <a:t>COMET, </a:t>
            </a:r>
            <a:r>
              <a:rPr lang="en-US" sz="1600" b="1" u="sng" kern="0" dirty="0" err="1" smtClean="0">
                <a:solidFill>
                  <a:srgbClr val="FB7300"/>
                </a:solidFill>
              </a:rPr>
              <a:t>DeeMee</a:t>
            </a:r>
            <a:r>
              <a:rPr lang="en-US" sz="1600" kern="0" dirty="0" smtClean="0">
                <a:solidFill>
                  <a:srgbClr val="0000FF"/>
                </a:solidFill>
              </a:rPr>
              <a:t> </a:t>
            </a:r>
            <a:r>
              <a:rPr lang="en-US" sz="1600" kern="0" dirty="0" smtClean="0"/>
              <a:t>(JPARC)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  <a:buFont typeface="Wingdings" charset="2"/>
              <a:buChar char="§"/>
            </a:pPr>
            <a:r>
              <a:rPr lang="en-US" b="1" kern="0" dirty="0" smtClean="0"/>
              <a:t>Anomalous </a:t>
            </a:r>
            <a:r>
              <a:rPr lang="en-US" b="1" kern="0" dirty="0"/>
              <a:t>magnetic moment (g-2)</a:t>
            </a: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lang="en-US" sz="1600" b="1" u="sng" kern="0" dirty="0">
                <a:solidFill>
                  <a:srgbClr val="0000FF"/>
                </a:solidFill>
              </a:rPr>
              <a:t>E821</a:t>
            </a:r>
            <a:r>
              <a:rPr lang="en-US" sz="1600" kern="0" dirty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600" kern="0" dirty="0">
                <a:sym typeface="Wingdings" pitchFamily="2" charset="2"/>
              </a:rPr>
              <a:t>at </a:t>
            </a:r>
            <a:r>
              <a:rPr lang="en-US" sz="1600" kern="0" dirty="0" smtClean="0">
                <a:sym typeface="Wingdings" pitchFamily="2" charset="2"/>
              </a:rPr>
              <a:t>BNL </a:t>
            </a:r>
            <a:r>
              <a:rPr lang="en-US" sz="1600" kern="0" dirty="0" smtClean="0"/>
              <a:t>and </a:t>
            </a:r>
            <a:r>
              <a:rPr lang="en-US" sz="1600" b="1" u="sng" kern="0" dirty="0" smtClean="0">
                <a:solidFill>
                  <a:srgbClr val="FB7300"/>
                </a:solidFill>
              </a:rPr>
              <a:t>Muon </a:t>
            </a:r>
            <a:r>
              <a:rPr lang="en-US" sz="1600" b="1" u="sng" kern="0" dirty="0">
                <a:solidFill>
                  <a:srgbClr val="FB7300"/>
                </a:solidFill>
              </a:rPr>
              <a:t>g-2</a:t>
            </a:r>
            <a:r>
              <a:rPr lang="en-US" sz="1600" kern="0" dirty="0">
                <a:solidFill>
                  <a:srgbClr val="FB7300"/>
                </a:solidFill>
              </a:rPr>
              <a:t> </a:t>
            </a:r>
            <a:r>
              <a:rPr lang="en-US" sz="1600" kern="0" dirty="0"/>
              <a:t>at FNAL &amp; JPARC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2"/>
              <a:buChar char="§"/>
              <a:tabLst/>
              <a:defRPr/>
            </a:pPr>
            <a:r>
              <a:rPr lang="en-US" sz="1800" b="1" kern="0" dirty="0" smtClean="0">
                <a:effectLst/>
              </a:rPr>
              <a:t>Search for Electric Dipole Moment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lang="en-US" sz="1600" b="1" u="sng" kern="0" dirty="0">
                <a:solidFill>
                  <a:srgbClr val="0000FF"/>
                </a:solidFill>
              </a:rPr>
              <a:t>E821</a:t>
            </a:r>
            <a:r>
              <a:rPr lang="en-US" sz="1600" kern="0" dirty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600" kern="0" dirty="0">
                <a:sym typeface="Wingdings" pitchFamily="2" charset="2"/>
              </a:rPr>
              <a:t>at BNL</a:t>
            </a:r>
            <a:r>
              <a:rPr lang="en-US" sz="1600" kern="0" dirty="0"/>
              <a:t> and </a:t>
            </a:r>
            <a:r>
              <a:rPr lang="en-US" sz="1600" b="1" u="sng" kern="0" dirty="0" smtClean="0">
                <a:solidFill>
                  <a:srgbClr val="FB7300"/>
                </a:solidFill>
              </a:rPr>
              <a:t>Muon </a:t>
            </a:r>
            <a:r>
              <a:rPr lang="en-US" sz="1600" b="1" u="sng" kern="0" dirty="0">
                <a:solidFill>
                  <a:srgbClr val="FB7300"/>
                </a:solidFill>
              </a:rPr>
              <a:t>g-2</a:t>
            </a:r>
            <a:r>
              <a:rPr lang="en-US" sz="1600" kern="0" dirty="0"/>
              <a:t> at </a:t>
            </a:r>
            <a:r>
              <a:rPr lang="en-US" sz="1600" kern="0" dirty="0" smtClean="0"/>
              <a:t>FNAL &amp; JPARC</a:t>
            </a:r>
            <a:endParaRPr lang="en-US" sz="1600" kern="0" dirty="0"/>
          </a:p>
          <a:p>
            <a:pPr marL="285750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lang="en-US" b="1" kern="0" dirty="0">
                <a:effectLst/>
              </a:rPr>
              <a:t>Lorentz / CPT violation tests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lang="en-US" sz="1600" b="1" u="sng" kern="0" dirty="0">
                <a:solidFill>
                  <a:srgbClr val="0000FF"/>
                </a:solidFill>
              </a:rPr>
              <a:t>E821</a:t>
            </a:r>
            <a:r>
              <a:rPr lang="en-US" sz="1600" kern="0" dirty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600" kern="0" dirty="0">
                <a:sym typeface="Wingdings" pitchFamily="2" charset="2"/>
              </a:rPr>
              <a:t>at BNL</a:t>
            </a:r>
            <a:r>
              <a:rPr lang="en-US" sz="1600" kern="0" dirty="0"/>
              <a:t> and </a:t>
            </a:r>
            <a:r>
              <a:rPr lang="en-US" sz="1600" b="1" u="sng" kern="0" dirty="0" smtClean="0">
                <a:solidFill>
                  <a:srgbClr val="FB7300"/>
                </a:solidFill>
              </a:rPr>
              <a:t>Muon </a:t>
            </a:r>
            <a:r>
              <a:rPr lang="en-US" sz="1600" b="1" u="sng" kern="0" dirty="0">
                <a:solidFill>
                  <a:srgbClr val="FB7300"/>
                </a:solidFill>
              </a:rPr>
              <a:t>g-2</a:t>
            </a:r>
            <a:r>
              <a:rPr lang="en-US" sz="1600" kern="0" dirty="0">
                <a:solidFill>
                  <a:srgbClr val="FB7300"/>
                </a:solidFill>
              </a:rPr>
              <a:t> </a:t>
            </a:r>
            <a:r>
              <a:rPr lang="en-US" sz="1600" kern="0" dirty="0"/>
              <a:t>at </a:t>
            </a:r>
            <a:r>
              <a:rPr lang="en-US" sz="1600" kern="0" dirty="0" smtClean="0"/>
              <a:t>FNAL &amp; JPARC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285750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lang="en-US" b="1" kern="0" dirty="0" err="1">
                <a:effectLst/>
              </a:rPr>
              <a:t>Proton charge radius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kumimoji="0" lang="en-US" sz="1600" b="1" i="0" u="sng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</a:rPr>
              <a:t>Muonic</a:t>
            </a:r>
            <a:r>
              <a:rPr kumimoji="0" lang="en-US" sz="16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</a:rPr>
              <a:t> Lamb shift (CREMA)</a:t>
            </a:r>
            <a:r>
              <a:rPr lang="en-US" sz="1600" kern="0" dirty="0" smtClean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, </a:t>
            </a:r>
            <a:r>
              <a:rPr lang="en-US" sz="1600" b="1" u="sng" kern="0" dirty="0" err="1" smtClean="0">
                <a:solidFill>
                  <a:srgbClr val="FB7300"/>
                </a:solidFill>
              </a:rPr>
              <a:t>MuSE</a:t>
            </a:r>
            <a:r>
              <a:rPr lang="en-US" sz="1600" kern="0" dirty="0" smtClean="0">
                <a:solidFill>
                  <a:srgbClr val="FB7300"/>
                </a:solidFill>
                <a:sym typeface="Wingdings" pitchFamily="2" charset="2"/>
              </a:rPr>
              <a:t> </a:t>
            </a:r>
            <a:r>
              <a:rPr lang="en-US" sz="1600" kern="0" dirty="0">
                <a:sym typeface="Wingdings" pitchFamily="2" charset="2"/>
              </a:rPr>
              <a:t>at </a:t>
            </a:r>
            <a:r>
              <a:rPr lang="en-US" sz="1600" kern="0" dirty="0" smtClean="0">
                <a:sym typeface="Wingdings" pitchFamily="2" charset="2"/>
              </a:rPr>
              <a:t>PSI</a:t>
            </a:r>
          </a:p>
          <a:p>
            <a:pPr marL="285750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lang="en-US" b="1" kern="0" dirty="0" err="1" smtClean="0"/>
              <a:t>Muonium</a:t>
            </a:r>
            <a:r>
              <a:rPr lang="en-US" b="1" kern="0" dirty="0" smtClean="0"/>
              <a:t> Spectroscopy</a:t>
            </a:r>
            <a:endParaRPr lang="en-US" sz="1600" kern="0" dirty="0"/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lang="en-US" sz="1600" b="1" u="sng" kern="0" dirty="0" err="1">
                <a:solidFill>
                  <a:srgbClr val="0000FF"/>
                </a:solidFill>
              </a:rPr>
              <a:t>Muonium</a:t>
            </a:r>
            <a:r>
              <a:rPr lang="en-US" sz="1600" b="1" u="sng" kern="0" dirty="0">
                <a:solidFill>
                  <a:srgbClr val="0000FF"/>
                </a:solidFill>
              </a:rPr>
              <a:t> hyperfine</a:t>
            </a:r>
            <a:r>
              <a:rPr lang="en-US" sz="1600" kern="0" dirty="0"/>
              <a:t> </a:t>
            </a:r>
            <a:r>
              <a:rPr lang="en-US" sz="1600" kern="0" dirty="0" smtClean="0"/>
              <a:t>at LAMPF &amp;</a:t>
            </a:r>
            <a:r>
              <a:rPr lang="en-US" sz="1600" kern="0" dirty="0" smtClean="0">
                <a:solidFill>
                  <a:srgbClr val="FB7300"/>
                </a:solidFill>
              </a:rPr>
              <a:t> </a:t>
            </a:r>
            <a:r>
              <a:rPr lang="en-US" sz="1600" b="1" u="sng" kern="0" dirty="0" err="1" smtClean="0">
                <a:solidFill>
                  <a:srgbClr val="FB7300"/>
                </a:solidFill>
              </a:rPr>
              <a:t>MuSEUM</a:t>
            </a:r>
            <a:r>
              <a:rPr lang="en-US" sz="1600" b="1" u="sng" kern="0" dirty="0" smtClean="0">
                <a:solidFill>
                  <a:srgbClr val="FB7300"/>
                </a:solidFill>
              </a:rPr>
              <a:t> </a:t>
            </a:r>
            <a:r>
              <a:rPr lang="en-US" sz="1600" kern="0" dirty="0" smtClean="0">
                <a:sym typeface="Wingdings" pitchFamily="2" charset="2"/>
              </a:rPr>
              <a:t>at JPARC</a:t>
            </a:r>
          </a:p>
          <a:p>
            <a:pPr marL="285750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r>
              <a:rPr lang="en-US" sz="1600" kern="0" dirty="0" smtClean="0">
                <a:sym typeface="Wingdings" pitchFamily="2" charset="2"/>
              </a:rPr>
              <a:t>...</a:t>
            </a:r>
            <a:endParaRPr lang="en-US" sz="1600" kern="0" dirty="0"/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endParaRPr lang="en-US" sz="1600" kern="0" dirty="0" smtClean="0">
              <a:sym typeface="Wingdings" pitchFamily="2" charset="2"/>
            </a:endParaRPr>
          </a:p>
          <a:p>
            <a:pPr marL="742950" lvl="1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charset="2"/>
              <a:buChar char="§"/>
              <a:defRPr/>
            </a:pPr>
            <a:endParaRPr kumimoji="0" lang="en-US" sz="1600" b="1" i="0" u="sng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00454" y="607863"/>
            <a:ext cx="230223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kern="0" dirty="0" smtClean="0"/>
              <a:t>* Incomplete list of</a:t>
            </a:r>
          </a:p>
          <a:p>
            <a:r>
              <a:rPr lang="en-US" b="1" u="sng" kern="0" dirty="0" smtClean="0">
                <a:solidFill>
                  <a:srgbClr val="0000FF"/>
                </a:solidFill>
              </a:rPr>
              <a:t>past</a:t>
            </a:r>
            <a:r>
              <a:rPr lang="en-US" b="1" u="sng" kern="0" dirty="0" smtClean="0"/>
              <a:t>, </a:t>
            </a:r>
            <a:r>
              <a:rPr lang="en-US" b="1" u="sng" kern="0" dirty="0" smtClean="0">
                <a:solidFill>
                  <a:schemeClr val="accent4">
                    <a:lumMod val="75000"/>
                  </a:schemeClr>
                </a:solidFill>
              </a:rPr>
              <a:t>present </a:t>
            </a:r>
            <a:r>
              <a:rPr lang="en-US" b="1" u="sng" kern="0" dirty="0" smtClean="0"/>
              <a:t>&amp; </a:t>
            </a:r>
            <a:r>
              <a:rPr lang="en-US" b="1" u="sng" kern="0" dirty="0" smtClean="0">
                <a:solidFill>
                  <a:srgbClr val="FB7300"/>
                </a:solidFill>
              </a:rPr>
              <a:t>future</a:t>
            </a:r>
          </a:p>
          <a:p>
            <a:r>
              <a:rPr lang="en-US" kern="0" dirty="0"/>
              <a:t>muon experiments</a:t>
            </a:r>
          </a:p>
        </p:txBody>
      </p:sp>
    </p:spTree>
    <p:extLst>
      <p:ext uri="{BB962C8B-B14F-4D97-AF65-F5344CB8AC3E}">
        <p14:creationId xmlns:p14="http://schemas.microsoft.com/office/powerpoint/2010/main" val="190230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FinalResul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838200"/>
            <a:ext cx="8991600" cy="449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</a:t>
            </a:r>
            <a:r>
              <a:rPr lang="fr-FR" baseline="-25000" dirty="0"/>
              <a:t>F </a:t>
            </a:r>
            <a:r>
              <a:rPr lang="fr-FR" dirty="0"/>
              <a:t>= 1.1663818(7) x 10-5 GeV</a:t>
            </a:r>
            <a:r>
              <a:rPr lang="fr-FR" baseline="30000" dirty="0"/>
              <a:t>-2</a:t>
            </a:r>
            <a:r>
              <a:rPr lang="fr-FR" dirty="0"/>
              <a:t>  (0.6 ppm)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262" y="152400"/>
            <a:ext cx="845988" cy="330200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25" name="Rectangle 1028"/>
          <p:cNvSpPr>
            <a:spLocks noChangeArrowheads="1"/>
          </p:cNvSpPr>
          <p:nvPr/>
        </p:nvSpPr>
        <p:spPr bwMode="auto">
          <a:xfrm>
            <a:off x="981075" y="884986"/>
            <a:ext cx="718185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b"/>
          <a:lstStyle/>
          <a:p>
            <a:pPr eaLnBrk="1" hangingPunct="1">
              <a:defRPr/>
            </a:pPr>
            <a:endParaRPr lang="de-DE" sz="40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Text Box 1029"/>
          <p:cNvSpPr txBox="1">
            <a:spLocks noChangeArrowheads="1"/>
          </p:cNvSpPr>
          <p:nvPr/>
        </p:nvSpPr>
        <p:spPr bwMode="auto">
          <a:xfrm>
            <a:off x="762000" y="5141148"/>
            <a:ext cx="762000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B050"/>
                </a:solidFill>
              </a:rPr>
              <a:t>D.B. </a:t>
            </a:r>
            <a:r>
              <a:rPr lang="en-US" sz="1400" dirty="0" err="1">
                <a:solidFill>
                  <a:srgbClr val="00B050"/>
                </a:solidFill>
              </a:rPr>
              <a:t>Chitwood</a:t>
            </a:r>
            <a:r>
              <a:rPr lang="en-US" sz="1400" dirty="0">
                <a:solidFill>
                  <a:srgbClr val="00B050"/>
                </a:solidFill>
              </a:rPr>
              <a:t> et al., Phys. Rev. Lett. 99, 03201 (2007)   </a:t>
            </a:r>
          </a:p>
        </p:txBody>
      </p:sp>
      <p:sp>
        <p:nvSpPr>
          <p:cNvPr id="27" name="Text Box 1029"/>
          <p:cNvSpPr txBox="1">
            <a:spLocks noChangeArrowheads="1"/>
          </p:cNvSpPr>
          <p:nvPr/>
        </p:nvSpPr>
        <p:spPr bwMode="auto">
          <a:xfrm>
            <a:off x="767992" y="5472261"/>
            <a:ext cx="762000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B050"/>
                </a:solidFill>
              </a:rPr>
              <a:t>D. Webber et al., Phys. Rev. Lett. 106, 041803  (2011)  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700323" y="2038571"/>
            <a:ext cx="4701793" cy="2667000"/>
            <a:chOff x="1700323" y="2287769"/>
            <a:chExt cx="4701793" cy="2667000"/>
          </a:xfrm>
        </p:grpSpPr>
        <p:sp>
          <p:nvSpPr>
            <p:cNvPr id="30" name="Oval 29"/>
            <p:cNvSpPr/>
            <p:nvPr/>
          </p:nvSpPr>
          <p:spPr bwMode="auto">
            <a:xfrm rot="2278465">
              <a:off x="1700323" y="2287769"/>
              <a:ext cx="1600200" cy="266700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156099" y="3933134"/>
              <a:ext cx="3246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solidFill>
                    <a:srgbClr val="FF0000"/>
                  </a:solidFill>
                </a:rPr>
                <a:t>MuLan 2007 and 2011</a:t>
              </a:r>
              <a:endParaRPr lang="en-US" sz="2400">
                <a:solidFill>
                  <a:srgbClr val="FF0000"/>
                </a:solidFill>
              </a:endParaRPr>
            </a:p>
          </p:txBody>
        </p:sp>
      </p:grpSp>
      <p:sp>
        <p:nvSpPr>
          <p:cNvPr id="32" name="Text Box 1029"/>
          <p:cNvSpPr txBox="1">
            <a:spLocks noChangeArrowheads="1"/>
          </p:cNvSpPr>
          <p:nvPr/>
        </p:nvSpPr>
        <p:spPr bwMode="auto">
          <a:xfrm>
            <a:off x="767992" y="5785991"/>
            <a:ext cx="7620000" cy="538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B050"/>
                </a:solidFill>
              </a:rPr>
              <a:t>V. </a:t>
            </a:r>
            <a:r>
              <a:rPr lang="en-US" sz="1400" dirty="0" err="1">
                <a:solidFill>
                  <a:srgbClr val="00B050"/>
                </a:solidFill>
              </a:rPr>
              <a:t>Tishchenko</a:t>
            </a:r>
            <a:r>
              <a:rPr lang="en-US" sz="1400" dirty="0">
                <a:solidFill>
                  <a:srgbClr val="00B050"/>
                </a:solidFill>
              </a:rPr>
              <a:t> et al., Phys. Rev. D. 87, 052003 (2013)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B050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0804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MuSun: Muon capture on the deuteron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1"/>
            <a:ext cx="8229600" cy="2514600"/>
          </a:xfrm>
        </p:spPr>
        <p:txBody>
          <a:bodyPr/>
          <a:lstStyle/>
          <a:p>
            <a:r>
              <a:rPr lang="en-US" sz="2200" dirty="0" smtClean="0"/>
              <a:t>Use </a:t>
            </a:r>
            <a:r>
              <a:rPr lang="en-US" sz="2200" dirty="0"/>
              <a:t>similar technique of </a:t>
            </a:r>
            <a:r>
              <a:rPr lang="en-US" sz="2200" dirty="0" smtClean="0"/>
              <a:t>MuCap</a:t>
            </a:r>
          </a:p>
          <a:p>
            <a:r>
              <a:rPr lang="en-US" sz="2000" dirty="0" smtClean="0"/>
              <a:t>Pure </a:t>
            </a:r>
            <a:r>
              <a:rPr lang="en-US" sz="2000" dirty="0"/>
              <a:t>deuterium </a:t>
            </a:r>
            <a:r>
              <a:rPr lang="en-US" sz="2000" dirty="0" err="1"/>
              <a:t>cryo</a:t>
            </a:r>
            <a:r>
              <a:rPr lang="en-US" sz="2000" dirty="0"/>
              <a:t>-TPC (</a:t>
            </a:r>
            <a:r>
              <a:rPr lang="en-US" sz="2000" dirty="0" smtClean="0"/>
              <a:t>30K)</a:t>
            </a:r>
          </a:p>
          <a:p>
            <a:r>
              <a:rPr lang="en-US" sz="2000" dirty="0" smtClean="0"/>
              <a:t>Most of the data taking completed, analysis ongoing</a:t>
            </a:r>
            <a:endParaRPr lang="en-US" sz="2000" dirty="0"/>
          </a:p>
          <a:p>
            <a:r>
              <a:rPr lang="en-US" sz="2000" dirty="0" smtClean="0"/>
              <a:t>Goal: Measure doublet capture rate </a:t>
            </a:r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000" baseline="-25000" dirty="0" err="1" smtClean="0"/>
              <a:t>d</a:t>
            </a:r>
            <a:r>
              <a:rPr lang="en-US" sz="2000" dirty="0" smtClean="0"/>
              <a:t> to 1.5%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648200" y="2503455"/>
            <a:ext cx="4495800" cy="4032283"/>
            <a:chOff x="1558925" y="865188"/>
            <a:chExt cx="6430963" cy="5611812"/>
          </a:xfrm>
        </p:grpSpPr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1566863" y="1184275"/>
              <a:ext cx="6300787" cy="2162175"/>
            </a:xfrm>
            <a:prstGeom prst="rect">
              <a:avLst/>
            </a:prstGeom>
            <a:solidFill>
              <a:srgbClr val="FFFFFF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1558925" y="865188"/>
              <a:ext cx="6430963" cy="5611812"/>
              <a:chOff x="982" y="633"/>
              <a:chExt cx="4051" cy="3535"/>
            </a:xfrm>
          </p:grpSpPr>
          <p:pic>
            <p:nvPicPr>
              <p:cNvPr id="16" name="Picture 10" descr="sc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2" y="633"/>
                <a:ext cx="4051" cy="3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1"/>
              <p:cNvSpPr>
                <a:spLocks noChangeArrowheads="1"/>
              </p:cNvSpPr>
              <p:nvPr/>
            </p:nvSpPr>
            <p:spPr bwMode="auto">
              <a:xfrm>
                <a:off x="1400" y="1908"/>
                <a:ext cx="80" cy="56"/>
              </a:xfrm>
              <a:prstGeom prst="rect">
                <a:avLst/>
              </a:prstGeom>
              <a:solidFill>
                <a:srgbClr val="FFFFFF"/>
              </a:solidFill>
              <a:ln w="19050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pic>
            <p:nvPicPr>
              <p:cNvPr id="18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5" y="1960"/>
                <a:ext cx="57" cy="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2222500" y="2886075"/>
              <a:ext cx="127000" cy="88900"/>
            </a:xfrm>
            <a:prstGeom prst="rect">
              <a:avLst/>
            </a:prstGeom>
            <a:solidFill>
              <a:srgbClr val="FFFFFF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pic>
          <p:nvPicPr>
            <p:cNvPr id="20" name="Picture 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0438" y="2968625"/>
              <a:ext cx="90487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0438" y="2968625"/>
              <a:ext cx="90487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Line 17"/>
            <p:cNvSpPr>
              <a:spLocks noChangeShapeType="1"/>
            </p:cNvSpPr>
            <p:nvPr/>
          </p:nvSpPr>
          <p:spPr bwMode="auto">
            <a:xfrm>
              <a:off x="6130925" y="2668588"/>
              <a:ext cx="139065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3482975" y="3549650"/>
              <a:ext cx="711200" cy="292100"/>
            </a:xfrm>
            <a:prstGeom prst="rect">
              <a:avLst/>
            </a:prstGeom>
            <a:solidFill>
              <a:srgbClr val="FFFFFF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3498850" y="1458913"/>
              <a:ext cx="711200" cy="292100"/>
            </a:xfrm>
            <a:prstGeom prst="rect">
              <a:avLst/>
            </a:prstGeom>
            <a:solidFill>
              <a:srgbClr val="FFFFFF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 flipV="1">
              <a:off x="3857625" y="1438275"/>
              <a:ext cx="0" cy="420052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 flipV="1">
              <a:off x="3589338" y="4054475"/>
              <a:ext cx="546100" cy="3175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0" name="Text Box 25"/>
            <p:cNvSpPr txBox="1">
              <a:spLocks noChangeArrowheads="1"/>
            </p:cNvSpPr>
            <p:nvPr/>
          </p:nvSpPr>
          <p:spPr bwMode="auto">
            <a:xfrm>
              <a:off x="4233139" y="3513626"/>
              <a:ext cx="2362199" cy="364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0000FF"/>
                  </a:solidFill>
                </a:rPr>
                <a:t>consistent </a:t>
              </a:r>
              <a:r>
                <a:rPr lang="en-US" sz="1200" b="1" dirty="0" err="1">
                  <a:solidFill>
                    <a:srgbClr val="0000FF"/>
                  </a:solidFill>
                </a:rPr>
                <a:t>ChPT</a:t>
              </a:r>
              <a:endParaRPr lang="en-US" sz="1200" b="1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3711575" y="3606800"/>
              <a:ext cx="295275" cy="198438"/>
            </a:xfrm>
            <a:prstGeom prst="ellipse">
              <a:avLst/>
            </a:prstGeom>
            <a:solidFill>
              <a:srgbClr val="FF6600"/>
            </a:solidFill>
            <a:ln w="190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3665538" y="1498600"/>
              <a:ext cx="376237" cy="198438"/>
            </a:xfrm>
            <a:prstGeom prst="ellipse">
              <a:avLst/>
            </a:prstGeom>
            <a:solidFill>
              <a:srgbClr val="FF6600"/>
            </a:solidFill>
            <a:ln w="190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" y="3058792"/>
            <a:ext cx="4406226" cy="2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4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need EDM measurements in different systems?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98599"/>
            <a:ext cx="8393841" cy="220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4572000"/>
            <a:ext cx="3854270" cy="31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B050"/>
                </a:solidFill>
              </a:defRPr>
            </a:lvl1pPr>
          </a:lstStyle>
          <a:p>
            <a:r>
              <a:rPr lang="en-US" dirty="0"/>
              <a:t>T. </a:t>
            </a:r>
            <a:r>
              <a:rPr lang="en-US" dirty="0" err="1"/>
              <a:t>Chupp</a:t>
            </a:r>
            <a:r>
              <a:rPr lang="en-US" dirty="0"/>
              <a:t> and M. Ramsey-</a:t>
            </a:r>
            <a:r>
              <a:rPr lang="en-US" dirty="0" err="1"/>
              <a:t>Musolf</a:t>
            </a:r>
            <a:r>
              <a:rPr lang="en-US" dirty="0"/>
              <a:t>, arXiv.1407.1064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88" y="933212"/>
            <a:ext cx="4841012" cy="325778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40811"/>
            <a:ext cx="4235270" cy="2626060"/>
          </a:xfrm>
        </p:spPr>
        <p:txBody>
          <a:bodyPr/>
          <a:lstStyle/>
          <a:p>
            <a:r>
              <a:rPr lang="en-US" dirty="0"/>
              <a:t>Theory required to </a:t>
            </a:r>
            <a:r>
              <a:rPr lang="en-US" dirty="0" smtClean="0"/>
              <a:t>connect experimental observables </a:t>
            </a:r>
            <a:r>
              <a:rPr lang="en-US" dirty="0"/>
              <a:t>to underlying CPV </a:t>
            </a:r>
            <a:r>
              <a:rPr lang="en-US" dirty="0" smtClean="0"/>
              <a:t>sources </a:t>
            </a:r>
          </a:p>
          <a:p>
            <a:r>
              <a:rPr lang="en-US" dirty="0" smtClean="0"/>
              <a:t>Model-independent approach via EFT</a:t>
            </a:r>
          </a:p>
          <a:p>
            <a:r>
              <a:rPr lang="en-US" dirty="0" smtClean="0"/>
              <a:t>Effective </a:t>
            </a:r>
            <a:r>
              <a:rPr lang="en-US" dirty="0" err="1" smtClean="0"/>
              <a:t>Lagrangian</a:t>
            </a:r>
            <a:r>
              <a:rPr lang="en-US" dirty="0" smtClean="0"/>
              <a:t> </a:t>
            </a:r>
            <a:r>
              <a:rPr lang="en-US" dirty="0"/>
              <a:t>𝓛</a:t>
            </a:r>
            <a:r>
              <a:rPr lang="en-US" baseline="-25000" dirty="0" smtClean="0"/>
              <a:t>eff </a:t>
            </a:r>
            <a:r>
              <a:rPr lang="en-US" dirty="0" smtClean="0"/>
              <a:t> maps to low-energy parameters characterizing EDMs: d</a:t>
            </a:r>
            <a:r>
              <a:rPr lang="en-US" baseline="-25000" dirty="0" smtClean="0"/>
              <a:t>e</a:t>
            </a:r>
            <a:r>
              <a:rPr lang="en-US" dirty="0" smtClean="0"/>
              <a:t>, C</a:t>
            </a:r>
            <a:r>
              <a:rPr lang="en-US" baseline="-25000" dirty="0" smtClean="0"/>
              <a:t>S</a:t>
            </a:r>
            <a:r>
              <a:rPr lang="en-US" dirty="0" smtClean="0"/>
              <a:t>, C</a:t>
            </a:r>
            <a:r>
              <a:rPr lang="en-US" baseline="-25000" dirty="0" smtClean="0"/>
              <a:t>T</a:t>
            </a:r>
            <a:r>
              <a:rPr lang="en-US" dirty="0" smtClean="0"/>
              <a:t>,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n</a:t>
            </a:r>
            <a:r>
              <a:rPr lang="en-US" dirty="0" smtClean="0"/>
              <a:t>, </a:t>
            </a:r>
            <a:r>
              <a:rPr lang="en-US" dirty="0" err="1" smtClean="0"/>
              <a:t>g</a:t>
            </a:r>
            <a:r>
              <a:rPr lang="en-US" baseline="-25000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aseline="30000" dirty="0" smtClean="0"/>
              <a:t>(0,1)</a:t>
            </a:r>
            <a:endParaRPr lang="en-US" dirty="0" smtClean="0"/>
          </a:p>
          <a:p>
            <a:r>
              <a:rPr lang="en-US" dirty="0" smtClean="0"/>
              <a:t>Need several EDM measurements to disentangle the various possible sources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875" y="2987905"/>
            <a:ext cx="4925418" cy="366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7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ThO</a:t>
            </a:r>
            <a:r>
              <a:rPr lang="en-US" dirty="0" smtClean="0"/>
              <a:t> EDM excludes certain SM extensions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295400"/>
            <a:ext cx="607477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TWIST results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33450"/>
            <a:ext cx="48291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9" y="1752600"/>
            <a:ext cx="48768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4023"/>
            <a:ext cx="49625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90600" y="1301849"/>
            <a:ext cx="3693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A. </a:t>
            </a:r>
            <a:r>
              <a:rPr lang="en-US" sz="1400" dirty="0" err="1">
                <a:solidFill>
                  <a:srgbClr val="00B050"/>
                </a:solidFill>
              </a:rPr>
              <a:t>Hillairet</a:t>
            </a:r>
            <a:r>
              <a:rPr lang="en-US" sz="1400" dirty="0">
                <a:solidFill>
                  <a:srgbClr val="00B050"/>
                </a:solidFill>
              </a:rPr>
              <a:t> et al., Phys. Rev. D 85, 092013 (2012)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45" y="4248150"/>
            <a:ext cx="806767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736" y="533400"/>
            <a:ext cx="3511264" cy="2451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2895600"/>
            <a:ext cx="3443250" cy="106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0600" y="3261697"/>
            <a:ext cx="3670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B050"/>
                </a:solidFill>
                <a:cs typeface="Symbol" charset="2"/>
              </a:rPr>
              <a:t>J.F. Bueno et al., Phys. Rev. D 84, 032005 (2011)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52982" y="2486967"/>
            <a:ext cx="8686800" cy="4119265"/>
            <a:chOff x="228600" y="2205335"/>
            <a:chExt cx="8686800" cy="4119265"/>
          </a:xfrm>
        </p:grpSpPr>
        <p:sp>
          <p:nvSpPr>
            <p:cNvPr id="15" name="Rectangle 14"/>
            <p:cNvSpPr/>
            <p:nvPr/>
          </p:nvSpPr>
          <p:spPr bwMode="auto">
            <a:xfrm>
              <a:off x="228600" y="2209800"/>
              <a:ext cx="8686800" cy="411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/>
            <a:srcRect t="715" r="553" b="1587"/>
            <a:stretch/>
          </p:blipFill>
          <p:spPr>
            <a:xfrm>
              <a:off x="466337" y="2843637"/>
              <a:ext cx="8201713" cy="3435283"/>
            </a:xfrm>
            <a:prstGeom prst="rect">
              <a:avLst/>
            </a:prstGeom>
            <a:ln w="28575" cmpd="sng"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749759" y="2205335"/>
              <a:ext cx="78388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This puts limits on specific Left-Right-Symmetric (LRS) models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621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 momentum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848118"/>
              </p:ext>
            </p:extLst>
          </p:nvPr>
        </p:nvGraphicFramePr>
        <p:xfrm>
          <a:off x="4514850" y="449963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449963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53" y="2372380"/>
            <a:ext cx="6725589" cy="114316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905000" y="2426170"/>
            <a:ext cx="5715000" cy="2178420"/>
            <a:chOff x="1905000" y="1196790"/>
            <a:chExt cx="5715000" cy="2178420"/>
          </a:xfrm>
        </p:grpSpPr>
        <p:sp>
          <p:nvSpPr>
            <p:cNvPr id="27" name="Rectangle 26"/>
            <p:cNvSpPr/>
            <p:nvPr/>
          </p:nvSpPr>
          <p:spPr bwMode="auto">
            <a:xfrm>
              <a:off x="4038600" y="1196790"/>
              <a:ext cx="3581400" cy="9906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cxnSp>
          <p:nvCxnSpPr>
            <p:cNvPr id="29" name="Straight Arrow Connector 28"/>
            <p:cNvCxnSpPr>
              <a:stCxn id="27" idx="2"/>
            </p:cNvCxnSpPr>
            <p:nvPr/>
          </p:nvCxnSpPr>
          <p:spPr bwMode="auto">
            <a:xfrm flipH="1">
              <a:off x="4534347" y="2187390"/>
              <a:ext cx="1294953" cy="63201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1905000" y="2851990"/>
              <a:ext cx="4522392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rgbClr val="FF0000"/>
                  </a:solidFill>
                </a:rPr>
                <a:t>E field introduces new term</a:t>
              </a:r>
              <a:endParaRPr lang="en-US" sz="2800">
                <a:solidFill>
                  <a:srgbClr val="FF000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93818" y="4505980"/>
            <a:ext cx="7778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/>
              <a:t>Solution: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b="1"/>
              <a:t>Magic</a:t>
            </a:r>
            <a:r>
              <a:rPr lang="en-US" sz="2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/>
              <a:t>momentum with</a:t>
            </a:r>
            <a:r>
              <a:rPr lang="en-US" sz="2400"/>
              <a:t> </a:t>
            </a:r>
            <a:r>
              <a:rPr lang="en-US" sz="2400">
                <a:sym typeface="Symbol"/>
              </a:rPr>
              <a:t> = 29.3</a:t>
            </a:r>
            <a:r>
              <a:rPr lang="en-US" sz="2400"/>
              <a:t> (p = 3.09 GeV/c)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260294" y="2372380"/>
            <a:ext cx="6063135" cy="1820079"/>
            <a:chOff x="2260294" y="1143000"/>
            <a:chExt cx="6063135" cy="1820079"/>
          </a:xfrm>
        </p:grpSpPr>
        <p:sp>
          <p:nvSpPr>
            <p:cNvPr id="33" name="TextBox 32"/>
            <p:cNvSpPr txBox="1"/>
            <p:nvPr/>
          </p:nvSpPr>
          <p:spPr>
            <a:xfrm>
              <a:off x="2260294" y="2439859"/>
              <a:ext cx="6063135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rgbClr val="FF0000"/>
                  </a:solidFill>
                </a:rPr>
                <a:t>Term vanishes at magic momentum!</a:t>
              </a:r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3679634" y="1143000"/>
              <a:ext cx="3962400" cy="1143160"/>
            </a:xfrm>
            <a:prstGeom prst="rect">
              <a:avLst/>
            </a:prstGeom>
            <a:solidFill>
              <a:schemeClr val="tx1">
                <a:lumMod val="60000"/>
                <a:lumOff val="40000"/>
                <a:alpha val="69804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94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Physics: Worldwide Effort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5300"/>
            <a:ext cx="9144000" cy="4539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36869"/>
            <a:ext cx="1689100" cy="51588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609600" y="1676400"/>
            <a:ext cx="330200" cy="1092200"/>
            <a:chOff x="609600" y="1066800"/>
            <a:chExt cx="330200" cy="1092200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609600" y="1066800"/>
              <a:ext cx="228600" cy="990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008000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57600" y="1600200"/>
            <a:ext cx="457200" cy="1092200"/>
            <a:chOff x="762000" y="1066800"/>
            <a:chExt cx="457200" cy="1092200"/>
          </a:xfrm>
        </p:grpSpPr>
        <p:cxnSp>
          <p:nvCxnSpPr>
            <p:cNvPr id="12" name="Straight Connector 11"/>
            <p:cNvCxnSpPr/>
            <p:nvPr/>
          </p:nvCxnSpPr>
          <p:spPr bwMode="auto">
            <a:xfrm flipH="1">
              <a:off x="838200" y="1066800"/>
              <a:ext cx="381000" cy="990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0" y="762000"/>
            <a:ext cx="723900" cy="92863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838200" y="2895600"/>
            <a:ext cx="711200" cy="1676400"/>
            <a:chOff x="228600" y="1981200"/>
            <a:chExt cx="711200" cy="1676400"/>
          </a:xfrm>
        </p:grpSpPr>
        <p:cxnSp>
          <p:nvCxnSpPr>
            <p:cNvPr id="16" name="Straight Connector 15"/>
            <p:cNvCxnSpPr/>
            <p:nvPr/>
          </p:nvCxnSpPr>
          <p:spPr bwMode="auto">
            <a:xfrm flipV="1">
              <a:off x="228600" y="2057400"/>
              <a:ext cx="609600" cy="16002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008000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572000"/>
            <a:ext cx="1752600" cy="54983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3962400" y="2743200"/>
            <a:ext cx="304800" cy="838200"/>
            <a:chOff x="762000" y="1981200"/>
            <a:chExt cx="304800" cy="838200"/>
          </a:xfrm>
        </p:grpSpPr>
        <p:cxnSp>
          <p:nvCxnSpPr>
            <p:cNvPr id="20" name="Straight Connector 19"/>
            <p:cNvCxnSpPr/>
            <p:nvPr/>
          </p:nvCxnSpPr>
          <p:spPr bwMode="auto">
            <a:xfrm flipH="1" flipV="1">
              <a:off x="838200" y="2057400"/>
              <a:ext cx="228600" cy="7620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3581400"/>
            <a:ext cx="1600200" cy="62457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7239000" y="3200400"/>
            <a:ext cx="762000" cy="762000"/>
            <a:chOff x="762000" y="1981200"/>
            <a:chExt cx="762000" cy="762000"/>
          </a:xfrm>
        </p:grpSpPr>
        <p:cxnSp>
          <p:nvCxnSpPr>
            <p:cNvPr id="24" name="Straight Connector 23"/>
            <p:cNvCxnSpPr/>
            <p:nvPr/>
          </p:nvCxnSpPr>
          <p:spPr bwMode="auto">
            <a:xfrm flipH="1" flipV="1">
              <a:off x="838200" y="2057400"/>
              <a:ext cx="685800" cy="6858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0000FF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3962400"/>
            <a:ext cx="1447800" cy="52723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7391400" y="2113788"/>
            <a:ext cx="457200" cy="1092200"/>
            <a:chOff x="762000" y="1066800"/>
            <a:chExt cx="457200" cy="1092200"/>
          </a:xfrm>
        </p:grpSpPr>
        <p:cxnSp>
          <p:nvCxnSpPr>
            <p:cNvPr id="28" name="Straight Connector 27"/>
            <p:cNvCxnSpPr/>
            <p:nvPr/>
          </p:nvCxnSpPr>
          <p:spPr bwMode="auto">
            <a:xfrm flipH="1">
              <a:off x="838200" y="1066800"/>
              <a:ext cx="381000" cy="990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762000" y="1981200"/>
              <a:ext cx="177800" cy="177800"/>
            </a:xfrm>
            <a:prstGeom prst="ellipse">
              <a:avLst/>
            </a:prstGeom>
            <a:solidFill>
              <a:srgbClr val="0000FF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0" y="1371600"/>
            <a:ext cx="1308100" cy="8128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31" name="Group 30"/>
          <p:cNvGrpSpPr/>
          <p:nvPr/>
        </p:nvGrpSpPr>
        <p:grpSpPr>
          <a:xfrm>
            <a:off x="6629400" y="1732788"/>
            <a:ext cx="558800" cy="1397000"/>
            <a:chOff x="1219200" y="1066800"/>
            <a:chExt cx="558800" cy="1397000"/>
          </a:xfrm>
        </p:grpSpPr>
        <p:cxnSp>
          <p:nvCxnSpPr>
            <p:cNvPr id="32" name="Straight Connector 31"/>
            <p:cNvCxnSpPr>
              <a:endCxn id="33" idx="0"/>
            </p:cNvCxnSpPr>
            <p:nvPr/>
          </p:nvCxnSpPr>
          <p:spPr bwMode="auto">
            <a:xfrm>
              <a:off x="1219200" y="1066800"/>
              <a:ext cx="469900" cy="12192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1600200" y="2286000"/>
              <a:ext cx="177800" cy="177800"/>
            </a:xfrm>
            <a:prstGeom prst="ellipse">
              <a:avLst/>
            </a:prstGeom>
            <a:solidFill>
              <a:srgbClr val="0000FF"/>
            </a:solidFill>
            <a:ln w="28575" cmpd="sng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25425" indent="-225425" algn="l">
                <a:spcAft>
                  <a:spcPts val="1200"/>
                </a:spcAft>
                <a:buFont typeface="Arial" pitchFamily="34" charset="0"/>
                <a:buChar char="•"/>
              </a:pPr>
              <a:endPara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8800" y="1085088"/>
            <a:ext cx="1270000" cy="7239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480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categories of muon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8316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2400"/>
              <a:t>Measurement of SM parameters like with other particles:</a:t>
            </a:r>
          </a:p>
          <a:p>
            <a:pPr lvl="1"/>
            <a:r>
              <a:rPr lang="en-US" sz="2400" dirty="0"/>
              <a:t>Masses: </a:t>
            </a:r>
            <a:r>
              <a:rPr lang="en-US" sz="2400" b="1" dirty="0">
                <a:solidFill>
                  <a:srgbClr val="0000FF"/>
                </a:solidFill>
              </a:rPr>
              <a:t>M</a:t>
            </a:r>
            <a:r>
              <a:rPr lang="en-US" sz="2400" b="1" baseline="-25000" dirty="0">
                <a:solidFill>
                  <a:srgbClr val="0000FF"/>
                </a:solidFill>
              </a:rPr>
              <a:t>Z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W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H</a:t>
            </a:r>
            <a:r>
              <a:rPr lang="en-US" sz="2400" b="1" dirty="0">
                <a:solidFill>
                  <a:srgbClr val="0000FF"/>
                </a:solidFill>
              </a:rPr>
              <a:t>  </a:t>
            </a:r>
            <a:r>
              <a:rPr lang="en-US" sz="2400" b="1" dirty="0" err="1">
                <a:solidFill>
                  <a:srgbClr val="0000FF"/>
                </a:solidFill>
              </a:rPr>
              <a:t>m</a:t>
            </a:r>
            <a:r>
              <a:rPr lang="en-US" sz="2400" b="1" baseline="-25000" dirty="0" err="1">
                <a:solidFill>
                  <a:srgbClr val="0000FF"/>
                </a:solidFill>
              </a:rPr>
              <a:t>b</a:t>
            </a:r>
            <a:r>
              <a:rPr lang="en-US" sz="2400" b="1" dirty="0" err="1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m</a:t>
            </a:r>
            <a:r>
              <a:rPr lang="en-US" sz="2400" b="1" baseline="-25000" dirty="0" err="1">
                <a:solidFill>
                  <a:srgbClr val="0000FF"/>
                </a:solidFill>
              </a:rPr>
              <a:t>t</a:t>
            </a:r>
            <a:r>
              <a:rPr lang="en-US" sz="2400" b="1" dirty="0" err="1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 m</a:t>
            </a:r>
            <a:r>
              <a:rPr lang="en-US" sz="2400" b="1" baseline="-25000" dirty="0">
                <a:solidFill>
                  <a:srgbClr val="0000FF"/>
                </a:solidFill>
              </a:rPr>
              <a:t>e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u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v</a:t>
            </a:r>
            <a:r>
              <a:rPr lang="en-US" sz="2400" b="1" dirty="0">
                <a:solidFill>
                  <a:srgbClr val="0000FF"/>
                </a:solidFill>
              </a:rPr>
              <a:t> …</a:t>
            </a:r>
          </a:p>
          <a:p>
            <a:pPr lvl="1"/>
            <a:r>
              <a:rPr lang="en-US" sz="2400" dirty="0"/>
              <a:t>Couplings:  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b="1" baseline="-25000" dirty="0" err="1">
                <a:solidFill>
                  <a:srgbClr val="FF0000"/>
                </a:solidFill>
              </a:rPr>
              <a:t>QED</a:t>
            </a:r>
            <a:r>
              <a:rPr lang="en-US" sz="2400" b="1" dirty="0" err="1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b="1" baseline="-25000" dirty="0" err="1">
                <a:solidFill>
                  <a:srgbClr val="FF0000"/>
                </a:solidFill>
              </a:rPr>
              <a:t>Strong </a:t>
            </a:r>
            <a:r>
              <a:rPr lang="en-US" sz="2400" b="1" i="1" dirty="0">
                <a:solidFill>
                  <a:srgbClr val="FF0000"/>
                </a:solidFill>
              </a:rPr>
              <a:t> G</a:t>
            </a:r>
            <a:r>
              <a:rPr lang="en-US" sz="2400" b="1" i="1" baseline="-25000" dirty="0">
                <a:solidFill>
                  <a:srgbClr val="FF0000"/>
                </a:solidFill>
              </a:rPr>
              <a:t>F</a:t>
            </a:r>
            <a:r>
              <a:rPr lang="en-US" sz="2400" b="1" i="1" dirty="0">
                <a:solidFill>
                  <a:srgbClr val="FF0000"/>
                </a:solidFill>
              </a:rPr>
              <a:t>  </a:t>
            </a:r>
            <a:r>
              <a:rPr lang="en-US" sz="2400" b="1" i="1" dirty="0" err="1">
                <a:solidFill>
                  <a:srgbClr val="FF0000"/>
                </a:solidFill>
              </a:rPr>
              <a:t>G</a:t>
            </a:r>
            <a:r>
              <a:rPr lang="en-US" sz="2400" b="1" i="1" baseline="-25000" dirty="0" err="1">
                <a:solidFill>
                  <a:srgbClr val="FF0000"/>
                </a:solidFill>
              </a:rPr>
              <a:t>grav</a:t>
            </a:r>
            <a:endParaRPr lang="en-US" sz="2400" b="1" i="1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Structure of interactions:    </a:t>
            </a:r>
            <a:r>
              <a:rPr lang="en-US" sz="2400" b="1" i="1" dirty="0"/>
              <a:t>SU(3)</a:t>
            </a:r>
            <a:r>
              <a:rPr lang="en-US" sz="2400" b="1" i="1" baseline="-25000" dirty="0" err="1"/>
              <a:t>C </a:t>
            </a:r>
            <a:r>
              <a:rPr lang="en-US" sz="2400" b="1" i="1" dirty="0" err="1"/>
              <a:t>x SU</a:t>
            </a:r>
            <a:r>
              <a:rPr lang="en-US" sz="2400" b="1" i="1" dirty="0"/>
              <a:t>(2)</a:t>
            </a:r>
            <a:r>
              <a:rPr lang="en-US" sz="2400" b="1" i="1" baseline="-25000" dirty="0" err="1"/>
              <a:t>L </a:t>
            </a:r>
            <a:r>
              <a:rPr lang="en-US" sz="2400" b="1" i="1" dirty="0" err="1"/>
              <a:t>x U</a:t>
            </a:r>
            <a:r>
              <a:rPr lang="en-US" sz="2400" b="1" i="1" dirty="0"/>
              <a:t>(1)</a:t>
            </a:r>
            <a:r>
              <a:rPr lang="en-US" sz="2400" b="1" i="1" baseline="-25000" dirty="0"/>
              <a:t>Y</a:t>
            </a:r>
            <a:br>
              <a:rPr lang="en-US" sz="2400" b="1" i="1" baseline="-25000" dirty="0"/>
            </a:b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9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categories of muon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8316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2400" dirty="0"/>
              <a:t>Measurement of SM parameters like with other particles:</a:t>
            </a:r>
          </a:p>
          <a:p>
            <a:pPr lvl="1"/>
            <a:r>
              <a:rPr lang="en-US" sz="2400" dirty="0"/>
              <a:t>Masses: </a:t>
            </a:r>
            <a:r>
              <a:rPr lang="en-US" sz="2400" b="1" dirty="0">
                <a:solidFill>
                  <a:srgbClr val="0000FF"/>
                </a:solidFill>
              </a:rPr>
              <a:t>M</a:t>
            </a:r>
            <a:r>
              <a:rPr lang="en-US" sz="2400" b="1" baseline="-25000" dirty="0">
                <a:solidFill>
                  <a:srgbClr val="0000FF"/>
                </a:solidFill>
              </a:rPr>
              <a:t>Z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W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H</a:t>
            </a:r>
            <a:r>
              <a:rPr lang="en-US" sz="2400" b="1" dirty="0">
                <a:solidFill>
                  <a:srgbClr val="0000FF"/>
                </a:solidFill>
              </a:rPr>
              <a:t>  </a:t>
            </a:r>
            <a:r>
              <a:rPr lang="en-US" sz="2400" b="1" dirty="0" err="1">
                <a:solidFill>
                  <a:srgbClr val="0000FF"/>
                </a:solidFill>
              </a:rPr>
              <a:t>m</a:t>
            </a:r>
            <a:r>
              <a:rPr lang="en-US" sz="2400" b="1" baseline="-25000" dirty="0" err="1">
                <a:solidFill>
                  <a:srgbClr val="0000FF"/>
                </a:solidFill>
              </a:rPr>
              <a:t>b</a:t>
            </a:r>
            <a:r>
              <a:rPr lang="en-US" sz="2400" b="1" dirty="0" err="1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m</a:t>
            </a:r>
            <a:r>
              <a:rPr lang="en-US" sz="2400" b="1" baseline="-25000" dirty="0" err="1">
                <a:solidFill>
                  <a:srgbClr val="0000FF"/>
                </a:solidFill>
              </a:rPr>
              <a:t>t</a:t>
            </a:r>
            <a:r>
              <a:rPr lang="en-US" sz="2400" b="1" dirty="0" err="1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 m</a:t>
            </a:r>
            <a:r>
              <a:rPr lang="en-US" sz="2400" b="1" baseline="-25000" dirty="0">
                <a:solidFill>
                  <a:srgbClr val="0000FF"/>
                </a:solidFill>
              </a:rPr>
              <a:t>e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u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v</a:t>
            </a:r>
            <a:r>
              <a:rPr lang="en-US" sz="2400" b="1" dirty="0">
                <a:solidFill>
                  <a:srgbClr val="0000FF"/>
                </a:solidFill>
              </a:rPr>
              <a:t> …</a:t>
            </a:r>
          </a:p>
          <a:p>
            <a:pPr lvl="1"/>
            <a:r>
              <a:rPr lang="en-US" sz="2400" dirty="0"/>
              <a:t>Couplings:  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b="1" baseline="-25000" dirty="0" err="1">
                <a:solidFill>
                  <a:srgbClr val="FF0000"/>
                </a:solidFill>
              </a:rPr>
              <a:t>QED</a:t>
            </a:r>
            <a:r>
              <a:rPr lang="en-US" sz="2400" b="1" dirty="0" err="1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b="1" baseline="-25000" dirty="0" err="1">
                <a:solidFill>
                  <a:srgbClr val="FF0000"/>
                </a:solidFill>
              </a:rPr>
              <a:t>Strong </a:t>
            </a:r>
            <a:r>
              <a:rPr lang="en-US" sz="2400" b="1" i="1" dirty="0">
                <a:solidFill>
                  <a:srgbClr val="FF0000"/>
                </a:solidFill>
              </a:rPr>
              <a:t> G</a:t>
            </a:r>
            <a:r>
              <a:rPr lang="en-US" sz="2400" b="1" i="1" baseline="-25000" dirty="0">
                <a:solidFill>
                  <a:srgbClr val="FF0000"/>
                </a:solidFill>
              </a:rPr>
              <a:t>F</a:t>
            </a:r>
            <a:r>
              <a:rPr lang="en-US" sz="2400" b="1" i="1" dirty="0">
                <a:solidFill>
                  <a:srgbClr val="FF0000"/>
                </a:solidFill>
              </a:rPr>
              <a:t>  </a:t>
            </a:r>
            <a:r>
              <a:rPr lang="en-US" sz="2400" b="1" i="1" dirty="0" err="1">
                <a:solidFill>
                  <a:srgbClr val="FF0000"/>
                </a:solidFill>
              </a:rPr>
              <a:t>G</a:t>
            </a:r>
            <a:r>
              <a:rPr lang="en-US" sz="2400" b="1" i="1" baseline="-25000" dirty="0" err="1">
                <a:solidFill>
                  <a:srgbClr val="FF0000"/>
                </a:solidFill>
              </a:rPr>
              <a:t>grav</a:t>
            </a:r>
            <a:endParaRPr lang="en-US" sz="2400" b="1" i="1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Structure of interactions:    </a:t>
            </a:r>
            <a:r>
              <a:rPr lang="en-US" sz="2400" b="1" i="1" dirty="0"/>
              <a:t>SU(3)</a:t>
            </a:r>
            <a:r>
              <a:rPr lang="en-US" sz="2400" b="1" i="1" baseline="-25000" dirty="0" err="1"/>
              <a:t>C </a:t>
            </a:r>
            <a:r>
              <a:rPr lang="en-US" sz="2400" b="1" i="1" dirty="0" err="1"/>
              <a:t>x SU</a:t>
            </a:r>
            <a:r>
              <a:rPr lang="en-US" sz="2400" b="1" i="1" dirty="0"/>
              <a:t>(2)</a:t>
            </a:r>
            <a:r>
              <a:rPr lang="en-US" sz="2400" b="1" i="1" baseline="-25000" dirty="0" err="1"/>
              <a:t>L </a:t>
            </a:r>
            <a:r>
              <a:rPr lang="en-US" sz="2400" b="1" i="1" dirty="0" err="1"/>
              <a:t>x U</a:t>
            </a:r>
            <a:r>
              <a:rPr lang="en-US" sz="2400" b="1" i="1" dirty="0"/>
              <a:t>(1)</a:t>
            </a:r>
            <a:r>
              <a:rPr lang="en-US" sz="2400" b="1" i="1" baseline="-25000" dirty="0"/>
              <a:t>Y</a:t>
            </a:r>
            <a:br>
              <a:rPr lang="en-US" sz="2400" b="1" i="1" baseline="-25000" dirty="0"/>
            </a:br>
            <a:endParaRPr lang="en-US" sz="2400" dirty="0"/>
          </a:p>
          <a:p>
            <a:pPr>
              <a:buFont typeface="+mj-lt"/>
              <a:buAutoNum type="arabicPeriod"/>
            </a:pPr>
            <a:r>
              <a:rPr lang="en-US" sz="2400" dirty="0"/>
              <a:t>Search for Physics Beyond the Standard </a:t>
            </a:r>
            <a:r>
              <a:rPr lang="en-US" sz="2400" dirty="0" smtClean="0"/>
              <a:t>Model (BSM):</a:t>
            </a:r>
            <a:endParaRPr lang="en-US" sz="2400" dirty="0"/>
          </a:p>
          <a:p>
            <a:pPr lvl="1"/>
            <a:r>
              <a:rPr lang="en-US" sz="2200" dirty="0">
                <a:cs typeface="Symbol" charset="2"/>
              </a:rPr>
              <a:t>Test for </a:t>
            </a:r>
            <a:r>
              <a:rPr lang="en-US" sz="2200" dirty="0">
                <a:solidFill>
                  <a:srgbClr val="0432FF"/>
                </a:solidFill>
                <a:cs typeface="Symbol" charset="2"/>
              </a:rPr>
              <a:t>deviations</a:t>
            </a:r>
            <a:r>
              <a:rPr lang="en-US" sz="2200" dirty="0">
                <a:cs typeface="Symbol" charset="2"/>
              </a:rPr>
              <a:t> from a pure </a:t>
            </a:r>
            <a:r>
              <a:rPr lang="en-US" sz="2200" dirty="0">
                <a:solidFill>
                  <a:srgbClr val="0432FF"/>
                </a:solidFill>
                <a:cs typeface="Symbol" charset="2"/>
              </a:rPr>
              <a:t>V-A structure</a:t>
            </a:r>
          </a:p>
          <a:p>
            <a:pPr lvl="1"/>
            <a:r>
              <a:rPr lang="en-US" sz="2200" dirty="0"/>
              <a:t>Charged Lepton Flavor </a:t>
            </a:r>
            <a:r>
              <a:rPr lang="en-US" sz="2200" dirty="0" smtClean="0"/>
              <a:t>violation (</a:t>
            </a:r>
            <a:r>
              <a:rPr lang="en-US" sz="2200" dirty="0" smtClean="0">
                <a:solidFill>
                  <a:srgbClr val="0432FF"/>
                </a:solidFill>
              </a:rPr>
              <a:t>CLFV</a:t>
            </a:r>
            <a:r>
              <a:rPr lang="en-US" sz="2200" dirty="0" smtClean="0"/>
              <a:t>) </a:t>
            </a:r>
            <a:r>
              <a:rPr lang="en-US" sz="2200" dirty="0" smtClean="0">
                <a:solidFill>
                  <a:srgbClr val="00B050"/>
                </a:solidFill>
              </a:rPr>
              <a:t>(see talk by S. </a:t>
            </a:r>
            <a:r>
              <a:rPr lang="en-US" sz="2200" dirty="0" err="1" smtClean="0">
                <a:solidFill>
                  <a:srgbClr val="00B050"/>
                </a:solidFill>
              </a:rPr>
              <a:t>Mihara</a:t>
            </a:r>
            <a:r>
              <a:rPr lang="en-US" sz="2200" dirty="0" smtClean="0">
                <a:solidFill>
                  <a:srgbClr val="00B050"/>
                </a:solidFill>
              </a:rPr>
              <a:t>)</a:t>
            </a:r>
            <a:endParaRPr lang="en-US" sz="2200" dirty="0">
              <a:solidFill>
                <a:srgbClr val="00B050"/>
              </a:solidFill>
            </a:endParaRPr>
          </a:p>
          <a:p>
            <a:pPr lvl="1"/>
            <a:r>
              <a:rPr lang="en-US" sz="2200" dirty="0">
                <a:solidFill>
                  <a:srgbClr val="0432FF"/>
                </a:solidFill>
              </a:rPr>
              <a:t>Searches</a:t>
            </a:r>
            <a:r>
              <a:rPr lang="en-US" sz="2200" dirty="0"/>
              <a:t> for </a:t>
            </a:r>
            <a:r>
              <a:rPr lang="en-US" sz="2200" dirty="0">
                <a:solidFill>
                  <a:srgbClr val="0432FF"/>
                </a:solidFill>
              </a:rPr>
              <a:t>new particles</a:t>
            </a:r>
            <a:r>
              <a:rPr lang="en-US" sz="2200" dirty="0"/>
              <a:t> through quantum loop </a:t>
            </a:r>
            <a:r>
              <a:rPr lang="en-US" sz="2200" dirty="0" smtClean="0"/>
              <a:t>effects</a:t>
            </a:r>
            <a:r>
              <a:rPr lang="en-US" sz="2200" dirty="0"/>
              <a:t/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8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categories of muon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8316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2400" dirty="0"/>
              <a:t>Measurement of SM parameters like with other particles:</a:t>
            </a:r>
          </a:p>
          <a:p>
            <a:pPr lvl="1"/>
            <a:r>
              <a:rPr lang="en-US" sz="2400" dirty="0"/>
              <a:t>Masses: </a:t>
            </a:r>
            <a:r>
              <a:rPr lang="en-US" sz="2400" b="1" dirty="0">
                <a:solidFill>
                  <a:srgbClr val="0000FF"/>
                </a:solidFill>
              </a:rPr>
              <a:t>M</a:t>
            </a:r>
            <a:r>
              <a:rPr lang="en-US" sz="2400" b="1" baseline="-25000" dirty="0">
                <a:solidFill>
                  <a:srgbClr val="0000FF"/>
                </a:solidFill>
              </a:rPr>
              <a:t>Z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W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H</a:t>
            </a:r>
            <a:r>
              <a:rPr lang="en-US" sz="2400" b="1" dirty="0">
                <a:solidFill>
                  <a:srgbClr val="0000FF"/>
                </a:solidFill>
              </a:rPr>
              <a:t>  </a:t>
            </a:r>
            <a:r>
              <a:rPr lang="en-US" sz="2400" b="1" dirty="0" err="1">
                <a:solidFill>
                  <a:srgbClr val="0000FF"/>
                </a:solidFill>
              </a:rPr>
              <a:t>m</a:t>
            </a:r>
            <a:r>
              <a:rPr lang="en-US" sz="2400" b="1" baseline="-25000" dirty="0" err="1">
                <a:solidFill>
                  <a:srgbClr val="0000FF"/>
                </a:solidFill>
              </a:rPr>
              <a:t>b</a:t>
            </a:r>
            <a:r>
              <a:rPr lang="en-US" sz="2400" b="1" dirty="0" err="1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m</a:t>
            </a:r>
            <a:r>
              <a:rPr lang="en-US" sz="2400" b="1" baseline="-25000" dirty="0" err="1">
                <a:solidFill>
                  <a:srgbClr val="0000FF"/>
                </a:solidFill>
              </a:rPr>
              <a:t>t</a:t>
            </a:r>
            <a:r>
              <a:rPr lang="en-US" sz="2400" b="1" dirty="0" err="1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 m</a:t>
            </a:r>
            <a:r>
              <a:rPr lang="en-US" sz="2400" b="1" baseline="-25000" dirty="0">
                <a:solidFill>
                  <a:srgbClr val="0000FF"/>
                </a:solidFill>
              </a:rPr>
              <a:t>e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u</a:t>
            </a:r>
            <a:r>
              <a:rPr lang="en-US" sz="2400" b="1" dirty="0">
                <a:solidFill>
                  <a:srgbClr val="0000FF"/>
                </a:solidFill>
              </a:rPr>
              <a:t>  m</a:t>
            </a:r>
            <a:r>
              <a:rPr lang="en-US" sz="2400" b="1" baseline="-25000" dirty="0">
                <a:solidFill>
                  <a:srgbClr val="0000FF"/>
                </a:solidFill>
              </a:rPr>
              <a:t>v</a:t>
            </a:r>
            <a:r>
              <a:rPr lang="en-US" sz="2400" b="1" dirty="0">
                <a:solidFill>
                  <a:srgbClr val="0000FF"/>
                </a:solidFill>
              </a:rPr>
              <a:t> …</a:t>
            </a:r>
          </a:p>
          <a:p>
            <a:pPr lvl="1"/>
            <a:r>
              <a:rPr lang="en-US" sz="2400" dirty="0"/>
              <a:t>Couplings:  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b="1" baseline="-25000" dirty="0" err="1">
                <a:solidFill>
                  <a:srgbClr val="FF0000"/>
                </a:solidFill>
              </a:rPr>
              <a:t>QED</a:t>
            </a:r>
            <a:r>
              <a:rPr lang="en-US" sz="2400" b="1" dirty="0" err="1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b="1" baseline="-25000" dirty="0" err="1">
                <a:solidFill>
                  <a:srgbClr val="FF0000"/>
                </a:solidFill>
              </a:rPr>
              <a:t>Strong </a:t>
            </a:r>
            <a:r>
              <a:rPr lang="en-US" sz="2400" b="1" i="1" dirty="0">
                <a:solidFill>
                  <a:srgbClr val="FF0000"/>
                </a:solidFill>
              </a:rPr>
              <a:t> G</a:t>
            </a:r>
            <a:r>
              <a:rPr lang="en-US" sz="2400" b="1" i="1" baseline="-25000" dirty="0">
                <a:solidFill>
                  <a:srgbClr val="FF0000"/>
                </a:solidFill>
              </a:rPr>
              <a:t>F</a:t>
            </a:r>
            <a:r>
              <a:rPr lang="en-US" sz="2400" b="1" i="1" dirty="0">
                <a:solidFill>
                  <a:srgbClr val="FF0000"/>
                </a:solidFill>
              </a:rPr>
              <a:t>  </a:t>
            </a:r>
            <a:r>
              <a:rPr lang="en-US" sz="2400" b="1" i="1" dirty="0" err="1">
                <a:solidFill>
                  <a:srgbClr val="FF0000"/>
                </a:solidFill>
              </a:rPr>
              <a:t>G</a:t>
            </a:r>
            <a:r>
              <a:rPr lang="en-US" sz="2400" b="1" i="1" baseline="-25000" dirty="0" err="1">
                <a:solidFill>
                  <a:srgbClr val="FF0000"/>
                </a:solidFill>
              </a:rPr>
              <a:t>grav</a:t>
            </a:r>
            <a:endParaRPr lang="en-US" sz="2400" b="1" i="1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Structure of interactions:    </a:t>
            </a:r>
            <a:r>
              <a:rPr lang="en-US" sz="2400" b="1" i="1" dirty="0"/>
              <a:t>SU(3)</a:t>
            </a:r>
            <a:r>
              <a:rPr lang="en-US" sz="2400" b="1" i="1" baseline="-25000" dirty="0" err="1"/>
              <a:t>C </a:t>
            </a:r>
            <a:r>
              <a:rPr lang="en-US" sz="2400" b="1" i="1" dirty="0" err="1"/>
              <a:t>x SU</a:t>
            </a:r>
            <a:r>
              <a:rPr lang="en-US" sz="2400" b="1" i="1" dirty="0"/>
              <a:t>(2)</a:t>
            </a:r>
            <a:r>
              <a:rPr lang="en-US" sz="2400" b="1" i="1" baseline="-25000" dirty="0" err="1"/>
              <a:t>L </a:t>
            </a:r>
            <a:r>
              <a:rPr lang="en-US" sz="2400" b="1" i="1" dirty="0" err="1"/>
              <a:t>x U</a:t>
            </a:r>
            <a:r>
              <a:rPr lang="en-US" sz="2400" b="1" i="1" dirty="0"/>
              <a:t>(1)</a:t>
            </a:r>
            <a:r>
              <a:rPr lang="en-US" sz="2400" b="1" i="1" baseline="-25000" dirty="0"/>
              <a:t>Y</a:t>
            </a:r>
            <a:br>
              <a:rPr lang="en-US" sz="2400" b="1" i="1" baseline="-25000" dirty="0"/>
            </a:br>
            <a:endParaRPr lang="en-US" sz="2400" dirty="0"/>
          </a:p>
          <a:p>
            <a:pPr>
              <a:buFont typeface="+mj-lt"/>
              <a:buAutoNum type="arabicPeriod"/>
            </a:pPr>
            <a:r>
              <a:rPr lang="en-US" sz="2400" dirty="0"/>
              <a:t>Search for Physics Beyond the Standard Model (BSM):</a:t>
            </a:r>
          </a:p>
          <a:p>
            <a:pPr lvl="1"/>
            <a:r>
              <a:rPr lang="en-US" sz="2200" dirty="0">
                <a:cs typeface="Symbol" charset="2"/>
              </a:rPr>
              <a:t>Test for </a:t>
            </a:r>
            <a:r>
              <a:rPr lang="en-US" sz="2200" dirty="0">
                <a:solidFill>
                  <a:srgbClr val="0432FF"/>
                </a:solidFill>
                <a:cs typeface="Symbol" charset="2"/>
              </a:rPr>
              <a:t>deviations</a:t>
            </a:r>
            <a:r>
              <a:rPr lang="en-US" sz="2200" dirty="0">
                <a:cs typeface="Symbol" charset="2"/>
              </a:rPr>
              <a:t> from a pure </a:t>
            </a:r>
            <a:r>
              <a:rPr lang="en-US" sz="2200" dirty="0">
                <a:solidFill>
                  <a:srgbClr val="0432FF"/>
                </a:solidFill>
                <a:cs typeface="Symbol" charset="2"/>
              </a:rPr>
              <a:t>V-A structure</a:t>
            </a:r>
          </a:p>
          <a:p>
            <a:pPr lvl="1"/>
            <a:r>
              <a:rPr lang="en-US" sz="2200" dirty="0"/>
              <a:t>Charged Lepton Flavor violation (</a:t>
            </a:r>
            <a:r>
              <a:rPr lang="en-US" sz="2200" dirty="0">
                <a:solidFill>
                  <a:srgbClr val="0432FF"/>
                </a:solidFill>
              </a:rPr>
              <a:t>CLFV</a:t>
            </a:r>
            <a:r>
              <a:rPr lang="en-US" sz="2200" dirty="0"/>
              <a:t>) </a:t>
            </a:r>
            <a:r>
              <a:rPr lang="en-US" sz="2200" dirty="0">
                <a:solidFill>
                  <a:srgbClr val="00B050"/>
                </a:solidFill>
              </a:rPr>
              <a:t>(see talk by S. </a:t>
            </a:r>
            <a:r>
              <a:rPr lang="en-US" sz="2200" dirty="0" err="1">
                <a:solidFill>
                  <a:srgbClr val="00B050"/>
                </a:solidFill>
              </a:rPr>
              <a:t>Mihara</a:t>
            </a:r>
            <a:r>
              <a:rPr lang="en-US" sz="2200" dirty="0">
                <a:solidFill>
                  <a:srgbClr val="00B050"/>
                </a:solidFill>
              </a:rPr>
              <a:t>)</a:t>
            </a:r>
          </a:p>
          <a:p>
            <a:pPr lvl="1"/>
            <a:r>
              <a:rPr lang="en-US" sz="2200" dirty="0">
                <a:solidFill>
                  <a:srgbClr val="0432FF"/>
                </a:solidFill>
              </a:rPr>
              <a:t>Searches</a:t>
            </a:r>
            <a:r>
              <a:rPr lang="en-US" sz="2200" dirty="0"/>
              <a:t> for </a:t>
            </a:r>
            <a:r>
              <a:rPr lang="en-US" sz="2200" dirty="0">
                <a:solidFill>
                  <a:srgbClr val="0432FF"/>
                </a:solidFill>
              </a:rPr>
              <a:t>new particles</a:t>
            </a:r>
            <a:r>
              <a:rPr lang="en-US" sz="2200" dirty="0"/>
              <a:t> through quantum loop </a:t>
            </a:r>
            <a:r>
              <a:rPr lang="en-US" sz="2200" dirty="0" smtClean="0"/>
              <a:t>effects</a:t>
            </a:r>
          </a:p>
          <a:p>
            <a:pPr lvl="1"/>
            <a:endParaRPr lang="en-US" sz="2200" dirty="0"/>
          </a:p>
          <a:p>
            <a:pPr>
              <a:buFont typeface="+mj-lt"/>
              <a:buAutoNum type="arabicPeriod"/>
            </a:pPr>
            <a:r>
              <a:rPr lang="en-US" sz="2400" dirty="0"/>
              <a:t>Applied material research:</a:t>
            </a:r>
          </a:p>
          <a:p>
            <a:pPr lvl="1"/>
            <a:r>
              <a:rPr lang="en-US" sz="2200" dirty="0"/>
              <a:t>Muon spin Resonance (</a:t>
            </a:r>
            <a:r>
              <a:rPr lang="en-US" sz="2200" dirty="0" err="1"/>
              <a:t>muSR</a:t>
            </a:r>
            <a:r>
              <a:rPr lang="en-US" sz="2200" dirty="0"/>
              <a:t>) to probe magnetic properties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6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muon in a nutshell</a:t>
            </a:r>
          </a:p>
          <a:p>
            <a:r>
              <a:rPr lang="en-US" sz="2400" dirty="0" smtClean="0"/>
              <a:t>SM measurements with muons</a:t>
            </a:r>
          </a:p>
          <a:p>
            <a:r>
              <a:rPr lang="en-US" sz="24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BSM searches with EDMs</a:t>
            </a:r>
          </a:p>
          <a:p>
            <a:r>
              <a:rPr lang="en-US" sz="24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BSM searches with muons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Winter, Review of experimental status on precision muon physics and EDMs, NuFact2016, August 25,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design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maroon_2007</Template>
  <TotalTime>2662</TotalTime>
  <Words>3761</Words>
  <Application>Microsoft Macintosh PowerPoint</Application>
  <PresentationFormat>On-screen Show (4:3)</PresentationFormat>
  <Paragraphs>553</Paragraphs>
  <Slides>45</Slides>
  <Notes>10</Notes>
  <HiddenSlides>7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Arial Unicode MS</vt:lpstr>
      <vt:lpstr>Calibri</vt:lpstr>
      <vt:lpstr>Cambria Math</vt:lpstr>
      <vt:lpstr>cmmi10</vt:lpstr>
      <vt:lpstr>Comic Sans MS</vt:lpstr>
      <vt:lpstr>PMingLiU</vt:lpstr>
      <vt:lpstr>Symbol</vt:lpstr>
      <vt:lpstr>Times New Roman</vt:lpstr>
      <vt:lpstr>Trebuchet MS</vt:lpstr>
      <vt:lpstr>Wingdings</vt:lpstr>
      <vt:lpstr>Arial</vt:lpstr>
      <vt:lpstr>Blue design</vt:lpstr>
      <vt:lpstr>Equation</vt:lpstr>
      <vt:lpstr>Review of experimental status on precision muon physics and EDMs</vt:lpstr>
      <vt:lpstr>Overview</vt:lpstr>
      <vt:lpstr>The muon in a nutshell</vt:lpstr>
      <vt:lpstr>Muon Physics: Worldwide Effort*</vt:lpstr>
      <vt:lpstr>Muon Physics: Worldwide Effort</vt:lpstr>
      <vt:lpstr>Different categories of muon experiments</vt:lpstr>
      <vt:lpstr>Different categories of muon experiments</vt:lpstr>
      <vt:lpstr>Different categories of muon experiments</vt:lpstr>
      <vt:lpstr>Overview</vt:lpstr>
      <vt:lpstr>Electroweak Theory needs 3 input parameters</vt:lpstr>
      <vt:lpstr>The MuLan concept in one slide...</vt:lpstr>
      <vt:lpstr>MuCap: Measuring the nucleon structure</vt:lpstr>
      <vt:lpstr>MuCap: Muon capture on the proton</vt:lpstr>
      <vt:lpstr>MuSun: Muon capture on the deuteron</vt:lpstr>
      <vt:lpstr>Muonium hyperfine spectroscopy (LAMPF, J-PARC)</vt:lpstr>
      <vt:lpstr>Muonic Hydrogen Lamb Shift – Proton Charge Radius</vt:lpstr>
      <vt:lpstr>Muonic Lamb Shift – Experimental technique</vt:lpstr>
      <vt:lpstr>Muonic Lamb Shift – Results for mp</vt:lpstr>
      <vt:lpstr>Muonic Lamb Shift – Recent results for md</vt:lpstr>
      <vt:lpstr>MUSE @ PSI</vt:lpstr>
      <vt:lpstr>Big picture of BSM searches</vt:lpstr>
      <vt:lpstr>Overview</vt:lpstr>
      <vt:lpstr>Electric Dipole Moments</vt:lpstr>
      <vt:lpstr>Why EDM measurements in different systems?</vt:lpstr>
      <vt:lpstr>Neutron EDM Efforts </vt:lpstr>
      <vt:lpstr>Paramagnetic ThO EDM</vt:lpstr>
      <vt:lpstr>Improved EDM limit from the 199Hg experiment</vt:lpstr>
      <vt:lpstr>First measurement of 225Ra EDM</vt:lpstr>
      <vt:lpstr>First measurement of 225Ra EDM</vt:lpstr>
      <vt:lpstr>EDMs – Summary and outlook</vt:lpstr>
      <vt:lpstr>Overview</vt:lpstr>
      <vt:lpstr>Test of the V-A structure of the weak interaction</vt:lpstr>
      <vt:lpstr>TWIST: Michel parameters</vt:lpstr>
      <vt:lpstr>Muon g-2: Motivation measuring am = (g-2)/2</vt:lpstr>
      <vt:lpstr>Muon g-2: The basic measurement</vt:lpstr>
      <vt:lpstr>The new Muon g-2 experiments: A comparison</vt:lpstr>
      <vt:lpstr>g-2 at Fermilab: Getting ready for data taking 2017</vt:lpstr>
      <vt:lpstr>Summary</vt:lpstr>
      <vt:lpstr>Backup slides</vt:lpstr>
      <vt:lpstr>GF = 1.1663818(7) x 10-5 GeV-2  (0.6 ppm) </vt:lpstr>
      <vt:lpstr>MuSun: Muon capture on the deuteron</vt:lpstr>
      <vt:lpstr>Why do we need EDM measurements in different systems?</vt:lpstr>
      <vt:lpstr>ThO EDM excludes certain SM extensions</vt:lpstr>
      <vt:lpstr>TWIST results</vt:lpstr>
      <vt:lpstr>Magic momentum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of experimental status on precision muon physics and EDMs</dc:title>
  <dc:creator>Microsoft Office User</dc:creator>
  <cp:lastModifiedBy>Microsoft Office User</cp:lastModifiedBy>
  <cp:revision>193</cp:revision>
  <dcterms:created xsi:type="dcterms:W3CDTF">2016-08-11T20:42:36Z</dcterms:created>
  <dcterms:modified xsi:type="dcterms:W3CDTF">2016-08-24T04:00:32Z</dcterms:modified>
</cp:coreProperties>
</file>