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embeddings/oleObject1.bin" ContentType="application/vnd.openxmlformats-officedocument.oleObject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1152" r:id="rId2"/>
    <p:sldId id="1153" r:id="rId3"/>
    <p:sldId id="1253" r:id="rId4"/>
    <p:sldId id="1154" r:id="rId5"/>
    <p:sldId id="1155" r:id="rId6"/>
    <p:sldId id="1097" r:id="rId7"/>
    <p:sldId id="1177" r:id="rId8"/>
    <p:sldId id="1191" r:id="rId9"/>
    <p:sldId id="1198" r:id="rId10"/>
    <p:sldId id="1199" r:id="rId11"/>
    <p:sldId id="1200" r:id="rId12"/>
    <p:sldId id="1201" r:id="rId13"/>
    <p:sldId id="1202" r:id="rId14"/>
    <p:sldId id="1048" r:id="rId15"/>
    <p:sldId id="1166" r:id="rId16"/>
    <p:sldId id="1168" r:id="rId17"/>
    <p:sldId id="1170" r:id="rId18"/>
    <p:sldId id="1172" r:id="rId19"/>
    <p:sldId id="1250" r:id="rId20"/>
    <p:sldId id="1236" r:id="rId21"/>
    <p:sldId id="1255" r:id="rId22"/>
    <p:sldId id="1256" r:id="rId23"/>
    <p:sldId id="1226" r:id="rId24"/>
    <p:sldId id="1246" r:id="rId25"/>
    <p:sldId id="1254" r:id="rId26"/>
    <p:sldId id="1237" r:id="rId27"/>
    <p:sldId id="1204" r:id="rId28"/>
    <p:sldId id="1182" r:id="rId29"/>
    <p:sldId id="1205" r:id="rId30"/>
    <p:sldId id="1206" r:id="rId31"/>
    <p:sldId id="1216" r:id="rId32"/>
    <p:sldId id="1217" r:id="rId33"/>
    <p:sldId id="1218" r:id="rId34"/>
    <p:sldId id="1258" r:id="rId35"/>
    <p:sldId id="1235" r:id="rId36"/>
    <p:sldId id="1219" r:id="rId37"/>
    <p:sldId id="1222" r:id="rId38"/>
    <p:sldId id="1240" r:id="rId39"/>
    <p:sldId id="1241" r:id="rId40"/>
    <p:sldId id="1247" r:id="rId41"/>
    <p:sldId id="1257" r:id="rId42"/>
  </p:sldIdLst>
  <p:sldSz cx="9144000" cy="6858000" type="screen4x3"/>
  <p:notesSz cx="6858000" cy="9144000"/>
  <p:defaultTextStyle>
    <a:defPPr>
      <a:defRPr lang="ja-JP"/>
    </a:defPPr>
    <a:lvl1pPr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内藤 富士雄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9FFF"/>
    <a:srgbClr val="47B1FF"/>
    <a:srgbClr val="36B3FF"/>
    <a:srgbClr val="65BBCD"/>
    <a:srgbClr val="800080"/>
    <a:srgbClr val="00FF00"/>
    <a:srgbClr val="008000"/>
    <a:srgbClr val="66FFCC"/>
    <a:srgbClr val="B3B3B3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06799F8-075E-4A3A-A7F6-7FBC6576F1A4}" styleName="テーマ 2 - アクセント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テーマ 1 - アクセント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/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スタイル/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テーマ 1 - アクセント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27F97BB-C833-4FB7-BDE5-3F7075034690}" styleName="テーマ 2 - アクセント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012ECD-51FC-41F1-AA8D-1B2483CD663E}" styleName="淡色 2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A488322-F2BA-4B5B-9748-0D474271808F}" styleName="中間 3 - アクセント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113A9D2-9D6B-4929-AA2D-F23B5EE8CBE7}" styleName="テーマ 2 - アクセント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63" autoAdjust="0"/>
    <p:restoredTop sz="95848" autoAdjust="0"/>
  </p:normalViewPr>
  <p:slideViewPr>
    <p:cSldViewPr snapToGrid="0">
      <p:cViewPr>
        <p:scale>
          <a:sx n="100" d="100"/>
          <a:sy n="100" d="100"/>
        </p:scale>
        <p:origin x="-1808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72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commentAuthors" Target="commentAuthors.xml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handoutMaster" Target="handoutMasters/handoutMaster1.xml"/><Relationship Id="rId45" Type="http://schemas.openxmlformats.org/officeDocument/2006/relationships/printerSettings" Target="printerSettings/printerSettings1.bin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095A03-C1E4-714D-B382-5A0C766CE3B4}" type="datetimeFigureOut">
              <a:rPr kumimoji="1" lang="ja-JP" altLang="en-US" smtClean="0"/>
              <a:t>16/08/23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9AB58E-1B2A-6A40-A74A-F407157117D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79305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E1B9056-35FF-834B-9FF5-542543966CB0}" type="datetime1">
              <a:rPr lang="ja-JP" altLang="en-US"/>
              <a:pPr>
                <a:defRPr/>
              </a:pPr>
              <a:t>16/08/23</a:t>
            </a:fld>
            <a:endParaRPr lang="en-US" altLang="ja-JP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/>
              <a:t>マスタ</a:t>
            </a:r>
            <a:r>
              <a:rPr lang="en-US" altLang="ja-JP" noProof="0"/>
              <a:t> </a:t>
            </a:r>
            <a:r>
              <a:rPr lang="ja-JP" altLang="en-US" noProof="0"/>
              <a:t>テキストの書式設定</a:t>
            </a:r>
            <a:endParaRPr lang="en-US" altLang="ja-JP" noProof="0"/>
          </a:p>
          <a:p>
            <a:pPr lvl="1"/>
            <a:r>
              <a:rPr lang="ja-JP" altLang="en-US" noProof="0"/>
              <a:t>第</a:t>
            </a:r>
            <a:r>
              <a:rPr lang="en-US" altLang="ja-JP" noProof="0"/>
              <a:t> 2 </a:t>
            </a:r>
            <a:r>
              <a:rPr lang="ja-JP" altLang="en-US" noProof="0"/>
              <a:t>レベル</a:t>
            </a:r>
            <a:endParaRPr lang="en-US" altLang="ja-JP" noProof="0"/>
          </a:p>
          <a:p>
            <a:pPr lvl="2"/>
            <a:r>
              <a:rPr lang="ja-JP" altLang="en-US" noProof="0"/>
              <a:t>第</a:t>
            </a:r>
            <a:r>
              <a:rPr lang="en-US" altLang="ja-JP" noProof="0"/>
              <a:t> 3 </a:t>
            </a:r>
            <a:r>
              <a:rPr lang="ja-JP" altLang="en-US" noProof="0"/>
              <a:t>レベル</a:t>
            </a:r>
            <a:endParaRPr lang="en-US" altLang="ja-JP" noProof="0"/>
          </a:p>
          <a:p>
            <a:pPr lvl="3"/>
            <a:r>
              <a:rPr lang="ja-JP" altLang="en-US" noProof="0"/>
              <a:t>第</a:t>
            </a:r>
            <a:r>
              <a:rPr lang="en-US" altLang="ja-JP" noProof="0"/>
              <a:t> 4 </a:t>
            </a:r>
            <a:r>
              <a:rPr lang="ja-JP" altLang="en-US" noProof="0"/>
              <a:t>レベル</a:t>
            </a:r>
            <a:endParaRPr lang="en-US" altLang="ja-JP" noProof="0"/>
          </a:p>
          <a:p>
            <a:pPr lvl="4"/>
            <a:r>
              <a:rPr lang="ja-JP" altLang="en-US" noProof="0"/>
              <a:t>第</a:t>
            </a:r>
            <a:r>
              <a:rPr lang="en-US" altLang="ja-JP" noProof="0"/>
              <a:t> 5 </a:t>
            </a:r>
            <a:r>
              <a:rPr lang="ja-JP" altLang="en-US" noProof="0"/>
              <a:t>レベル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FE49262-26F5-174D-9132-81A9070F449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4429095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Calibri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Calibri" charset="0"/>
        <a:ea typeface="ＭＳ Ｐゴシック" charset="-128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Calibri" charset="0"/>
        <a:ea typeface="ＭＳ Ｐゴシック" charset="-128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Calibri" charset="0"/>
        <a:ea typeface="ＭＳ Ｐゴシック" charset="-128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Calibri" charset="0"/>
        <a:ea typeface="ＭＳ Ｐゴシック" charset="-128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E49262-26F5-174D-9132-81A9070F4498}" type="slidenum">
              <a:rPr lang="en-US" altLang="ja-JP" smtClean="0"/>
              <a:pPr>
                <a:defRPr/>
              </a:pPr>
              <a:t>12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306029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E49262-26F5-174D-9132-81A9070F4498}" type="slidenum">
              <a:rPr lang="en-US" altLang="ja-JP" smtClean="0"/>
              <a:pPr>
                <a:defRPr/>
              </a:pPr>
              <a:t>13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846448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E49262-26F5-174D-9132-81A9070F4498}" type="slidenum">
              <a:rPr lang="en-US" altLang="ja-JP" smtClean="0"/>
              <a:pPr>
                <a:defRPr/>
              </a:pPr>
              <a:t>14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514687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E49262-26F5-174D-9132-81A9070F4498}" type="slidenum">
              <a:rPr lang="en-US" altLang="ja-JP" smtClean="0"/>
              <a:pPr>
                <a:defRPr/>
              </a:pPr>
              <a:t>15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500330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E49262-26F5-174D-9132-81A9070F4498}" type="slidenum">
              <a:rPr lang="en-US" altLang="ja-JP" smtClean="0"/>
              <a:pPr>
                <a:defRPr/>
              </a:pPr>
              <a:t>17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979254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This picture</a:t>
            </a:r>
            <a:r>
              <a:rPr kumimoji="1" lang="en-US" altLang="ja-JP" baseline="0" dirty="0" smtClean="0"/>
              <a:t> shows expected power.</a:t>
            </a:r>
          </a:p>
          <a:p>
            <a:r>
              <a:rPr kumimoji="1" lang="en-US" altLang="ja-JP" baseline="0" dirty="0" err="1" smtClean="0"/>
              <a:t>Horizonta</a:t>
            </a:r>
            <a:r>
              <a:rPr kumimoji="1" lang="ja-JP" altLang="en-US" baseline="0" dirty="0" smtClean="0"/>
              <a:t>ｌ</a:t>
            </a:r>
            <a:r>
              <a:rPr kumimoji="1" lang="en-US" altLang="ja-JP" baseline="0" dirty="0" smtClean="0"/>
              <a:t> is  JFY and vertical is beam power.</a:t>
            </a:r>
          </a:p>
          <a:p>
            <a:r>
              <a:rPr kumimoji="1" lang="en-US" altLang="ja-JP" baseline="0" dirty="0" smtClean="0"/>
              <a:t>Now we are here. </a:t>
            </a:r>
          </a:p>
          <a:p>
            <a:r>
              <a:rPr kumimoji="1" lang="en-US" altLang="ja-JP" baseline="0" dirty="0" smtClean="0"/>
              <a:t>Here , we have magnet PS upgrade and after that cycle time is gradually shortened.</a:t>
            </a:r>
          </a:p>
          <a:p>
            <a:r>
              <a:rPr kumimoji="1" lang="en-US" altLang="ja-JP" baseline="0" dirty="0" smtClean="0"/>
              <a:t>And we plan to upgrade RF anode power supply here. And we reach 1.3 MW in 2023, if budget is approved as the plan.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E49262-26F5-174D-9132-81A9070F4498}" type="slidenum">
              <a:rPr lang="en-US" altLang="ja-JP" smtClean="0"/>
              <a:pPr>
                <a:defRPr/>
              </a:pPr>
              <a:t>18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177702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562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 dirty="0">
              <a:latin typeface="Calibri" charset="0"/>
            </a:endParaRPr>
          </a:p>
        </p:txBody>
      </p:sp>
      <p:sp>
        <p:nvSpPr>
          <p:cNvPr id="228355" name="スライド番号プレースホルダ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1pPr>
            <a:lvl2pPr marL="742950" indent="-285750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2pPr>
            <a:lvl3pPr marL="1143000" indent="-228600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3pPr>
            <a:lvl4pPr marL="1600200" indent="-228600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4pPr>
            <a:lvl5pPr marL="2057400" indent="-228600"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31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9pPr>
          </a:lstStyle>
          <a:p>
            <a:fld id="{65F57004-B81D-064A-8938-A5A9C543EC57}" type="slidenum">
              <a:rPr lang="ja-JP" altLang="en-US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pPr/>
              <a:t>19</a:t>
            </a:fld>
            <a:endParaRPr lang="en-US" altLang="ja-JP">
              <a:solidFill>
                <a:srgbClr val="00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E49262-26F5-174D-9132-81A9070F4498}" type="slidenum">
              <a:rPr lang="en-US" altLang="ja-JP" smtClean="0"/>
              <a:pPr>
                <a:defRPr/>
              </a:pPr>
              <a:t>20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478632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E49262-26F5-174D-9132-81A9070F4498}" type="slidenum">
              <a:rPr lang="en-US" altLang="ja-JP" smtClean="0"/>
              <a:pPr>
                <a:defRPr/>
              </a:pPr>
              <a:t>21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012884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E49262-26F5-174D-9132-81A9070F4498}" type="slidenum">
              <a:rPr lang="en-US" altLang="ja-JP" smtClean="0"/>
              <a:pPr>
                <a:defRPr/>
              </a:pPr>
              <a:t>22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902685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E49262-26F5-174D-9132-81A9070F4498}" type="slidenum">
              <a:rPr lang="en-US" altLang="ja-JP" smtClean="0"/>
              <a:pPr>
                <a:defRPr/>
              </a:pPr>
              <a:t>4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129191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41248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E49262-26F5-174D-9132-81A9070F4498}" type="slidenum">
              <a:rPr lang="en-US" altLang="ja-JP" smtClean="0"/>
              <a:pPr>
                <a:defRPr/>
              </a:pPr>
              <a:t>24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06643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E49262-26F5-174D-9132-81A9070F4498}" type="slidenum">
              <a:rPr lang="en-US" altLang="ja-JP" smtClean="0"/>
              <a:pPr>
                <a:defRPr/>
              </a:pPr>
              <a:t>26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405777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E49262-26F5-174D-9132-81A9070F4498}" type="slidenum">
              <a:rPr lang="en-US" altLang="ja-JP" smtClean="0"/>
              <a:pPr>
                <a:defRPr/>
              </a:pPr>
              <a:t>27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149768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E49262-26F5-174D-9132-81A9070F4498}" type="slidenum">
              <a:rPr lang="en-US" altLang="ja-JP" smtClean="0"/>
              <a:pPr>
                <a:defRPr/>
              </a:pPr>
              <a:t>30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629728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E49262-26F5-174D-9132-81A9070F4498}" type="slidenum">
              <a:rPr lang="en-US" altLang="ja-JP" smtClean="0"/>
              <a:pPr>
                <a:defRPr/>
              </a:pPr>
              <a:t>32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427963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E49262-26F5-174D-9132-81A9070F4498}" type="slidenum">
              <a:rPr lang="en-US" altLang="ja-JP" smtClean="0"/>
              <a:pPr>
                <a:defRPr/>
              </a:pPr>
              <a:t>33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340770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E49262-26F5-174D-9132-81A9070F4498}" type="slidenum">
              <a:rPr lang="en-US" altLang="ja-JP" smtClean="0"/>
              <a:pPr>
                <a:defRPr/>
              </a:pPr>
              <a:t>34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904745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E49262-26F5-174D-9132-81A9070F4498}" type="slidenum">
              <a:rPr lang="en-US" altLang="ja-JP" smtClean="0"/>
              <a:pPr>
                <a:defRPr/>
              </a:pPr>
              <a:t>36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59149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347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ja-JP" sz="1200" dirty="0" smtClean="0">
              <a:solidFill>
                <a:srgbClr val="FF0000"/>
              </a:solidFill>
              <a:latin typeface="Helvetica"/>
              <a:cs typeface="Helvetica"/>
            </a:endParaRPr>
          </a:p>
          <a:p>
            <a:endParaRPr lang="en-US" altLang="ja-JP" baseline="0" dirty="0" smtClean="0">
              <a:latin typeface="Calibri" charset="0"/>
              <a:ea typeface="ＭＳ Ｐゴシック" charset="0"/>
            </a:endParaRPr>
          </a:p>
          <a:p>
            <a:r>
              <a:rPr lang="en-US" altLang="ja-JP" baseline="0" dirty="0" smtClean="0">
                <a:latin typeface="Calibri" charset="0"/>
                <a:ea typeface="ＭＳ Ｐゴシック" charset="0"/>
              </a:rPr>
              <a:t> </a:t>
            </a:r>
            <a:endParaRPr lang="ja-JP" altLang="en-US" dirty="0">
              <a:latin typeface="Calibri" charset="0"/>
              <a:ea typeface="ＭＳ Ｐゴシック" charset="0"/>
            </a:endParaRPr>
          </a:p>
        </p:txBody>
      </p:sp>
      <p:sp>
        <p:nvSpPr>
          <p:cNvPr id="57348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9pPr>
          </a:lstStyle>
          <a:p>
            <a:pPr eaLnBrk="1" hangingPunct="1"/>
            <a:fld id="{E903F1D1-3B4C-6340-8D4E-02135A376CC9}" type="slidenum">
              <a:rPr lang="ja-JP" altLang="en-US">
                <a:ea typeface="ＭＳ Ｐ明朝" charset="0"/>
                <a:cs typeface="ＭＳ Ｐ明朝" charset="0"/>
              </a:rPr>
              <a:pPr eaLnBrk="1" hangingPunct="1"/>
              <a:t>37</a:t>
            </a:fld>
            <a:endParaRPr lang="ja-JP" altLang="en-US">
              <a:ea typeface="ＭＳ Ｐ明朝" charset="0"/>
              <a:cs typeface="ＭＳ Ｐ明朝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E49262-26F5-174D-9132-81A9070F4498}" type="slidenum">
              <a:rPr lang="en-US" altLang="ja-JP" smtClean="0"/>
              <a:pPr>
                <a:defRPr/>
              </a:pPr>
              <a:t>5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870266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E49262-26F5-174D-9132-81A9070F4498}" type="slidenum">
              <a:rPr lang="en-US" altLang="ja-JP" smtClean="0"/>
              <a:pPr>
                <a:defRPr/>
              </a:pPr>
              <a:t>38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686226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E49262-26F5-174D-9132-81A9070F4498}" type="slidenum">
              <a:rPr lang="en-US" altLang="ja-JP" smtClean="0"/>
              <a:pPr>
                <a:defRPr/>
              </a:pPr>
              <a:t>39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453870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E49262-26F5-174D-9132-81A9070F4498}" type="slidenum">
              <a:rPr lang="en-US" altLang="ja-JP" smtClean="0"/>
              <a:pPr>
                <a:defRPr/>
              </a:pPr>
              <a:t>40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0635503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E49262-26F5-174D-9132-81A9070F4498}" type="slidenum">
              <a:rPr lang="en-US" altLang="ja-JP" smtClean="0"/>
              <a:pPr>
                <a:defRPr/>
              </a:pPr>
              <a:t>41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73155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AA0923-83A8-8D4A-8C0B-8DEDDFD3FE56}" type="slidenum">
              <a:rPr lang="en-US"/>
              <a:pPr/>
              <a:t>6</a:t>
            </a:fld>
            <a:endParaRPr lang="en-US"/>
          </a:p>
        </p:txBody>
      </p:sp>
      <p:sp>
        <p:nvSpPr>
          <p:cNvPr id="528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8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E49262-26F5-174D-9132-81A9070F4498}" type="slidenum">
              <a:rPr lang="en-US" altLang="ja-JP" smtClean="0"/>
              <a:pPr>
                <a:defRPr/>
              </a:pPr>
              <a:t>7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584991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E49262-26F5-174D-9132-81A9070F4498}" type="slidenum">
              <a:rPr lang="en-US" altLang="ja-JP" smtClean="0"/>
              <a:pPr>
                <a:defRPr/>
              </a:pPr>
              <a:t>8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498096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kumimoji="1" lang="ja-JP" altLang="en-US" sz="1200" dirty="0">
              <a:latin typeface="Helvetica"/>
              <a:cs typeface="Helvetica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E49262-26F5-174D-9132-81A9070F4498}" type="slidenum">
              <a:rPr lang="en-US" altLang="ja-JP" smtClean="0"/>
              <a:pPr>
                <a:defRPr/>
              </a:pPr>
              <a:t>9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326166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E49262-26F5-174D-9132-81A9070F4498}" type="slidenum">
              <a:rPr lang="en-US" altLang="ja-JP" smtClean="0"/>
              <a:pPr>
                <a:defRPr/>
              </a:pPr>
              <a:t>10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239618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E49262-26F5-174D-9132-81A9070F4498}" type="slidenum">
              <a:rPr lang="en-US" altLang="ja-JP" smtClean="0"/>
              <a:pPr>
                <a:defRPr/>
              </a:pPr>
              <a:t>11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3146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7AF981-4C6C-FC42-97FD-AF8A1E638EE2}" type="datetime1">
              <a:rPr lang="ja-JP" altLang="en-US" smtClean="0"/>
              <a:t>16/08/23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8E09E6-945B-0C44-BE20-9ADB11229A9D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78500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059ABC-F4E8-8F4B-8DCB-1CE89CDF23D3}" type="datetime1">
              <a:rPr lang="ja-JP" altLang="en-US" smtClean="0"/>
              <a:t>16/08/23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4E7B6-F2F0-2645-85AD-706D845F57DE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89810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31FFEC-A177-B14E-A7B3-85A7FAD68B34}" type="datetime1">
              <a:rPr lang="ja-JP" altLang="en-US" smtClean="0"/>
              <a:t>16/08/23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6355EE-6D4C-9D44-B7A4-85216BE3D00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424494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タイトル、テキスト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1C1724-EE2C-EC4B-B47B-FB893618BAD0}" type="datetime1">
              <a:rPr lang="ja-JP" altLang="en-US" smtClean="0"/>
              <a:t>16/08/23</a:t>
            </a:fld>
            <a:endParaRPr lang="ja-JP" altLang="en-US"/>
          </a:p>
        </p:txBody>
      </p:sp>
      <p:sp>
        <p:nvSpPr>
          <p:cNvPr id="7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8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673D32-2DDF-A848-8D35-7896C8AC127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78032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A2CD9-AA47-EA4A-B2F9-3EA9D6F0692C}" type="datetime1">
              <a:rPr lang="ja-JP" altLang="en-US" smtClean="0"/>
              <a:t>16/08/23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978443-4B41-0745-8EF5-9C6E708787B9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36372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81CB28-2DA2-384A-BD95-AE90287A7D70}" type="datetime1">
              <a:rPr lang="ja-JP" altLang="en-US" smtClean="0"/>
              <a:t>16/08/23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95801E-9BC9-5947-B2CD-F273C3E3E7D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2373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8952BC-6593-E145-9A42-5869CD1F0129}" type="datetime1">
              <a:rPr lang="ja-JP" altLang="en-US" smtClean="0"/>
              <a:t>16/08/23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27D504-C6F3-1549-9B23-AEB6DBE316D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01662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BA8F58-AA25-7C43-8B6A-DBF77E8B3CAD}" type="datetime1">
              <a:rPr lang="ja-JP" altLang="en-US" smtClean="0"/>
              <a:t>16/08/23</a:t>
            </a:fld>
            <a:endParaRPr lang="ja-JP" altLang="en-US"/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341D4C-85B5-D74D-8937-D6A6F743A8C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63359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C9EE4B-9370-6541-889B-56D6A414A146}" type="datetime1">
              <a:rPr lang="ja-JP" altLang="en-US" smtClean="0"/>
              <a:t>16/08/23</a:t>
            </a:fld>
            <a:endParaRPr lang="ja-JP" altLang="en-US"/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419597-CA64-C74B-8EA1-F0A7E2477E76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38907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229764-EF52-F34F-AF7C-BFAC32A407FB}" type="datetime1">
              <a:rPr lang="ja-JP" altLang="en-US" smtClean="0"/>
              <a:t>16/08/23</a:t>
            </a:fld>
            <a:endParaRPr lang="ja-JP" altLang="en-US"/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BBC50C-35BF-7449-ACCC-DC2C53A70242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36612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81332C-A5F3-634E-A7E8-91E2892357BA}" type="datetime1">
              <a:rPr lang="ja-JP" altLang="en-US" smtClean="0"/>
              <a:t>16/08/23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8C25A2-3D2B-AB43-ACA7-EF0A7AD92FB2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98749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E8B071-225C-4548-A973-1A6E24A095AF}" type="datetime1">
              <a:rPr lang="ja-JP" altLang="en-US" smtClean="0"/>
              <a:t>16/08/23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F8D69-4260-0940-A472-D80EAC3C64CE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18988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タイトルの書式設定</a:t>
            </a:r>
          </a:p>
        </p:txBody>
      </p:sp>
      <p:sp>
        <p:nvSpPr>
          <p:cNvPr id="1027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テキストの書式設定</a:t>
            </a:r>
            <a:endParaRPr lang="en-US" altLang="ja-JP"/>
          </a:p>
          <a:p>
            <a:pPr lvl="1"/>
            <a:r>
              <a:rPr lang="ja-JP" altLang="en-US"/>
              <a:t>第</a:t>
            </a:r>
            <a:r>
              <a:rPr lang="en-US" altLang="ja-JP"/>
              <a:t> 2 </a:t>
            </a:r>
            <a:r>
              <a:rPr lang="ja-JP" altLang="en-US"/>
              <a:t>レベル</a:t>
            </a:r>
            <a:endParaRPr lang="en-US" altLang="ja-JP"/>
          </a:p>
          <a:p>
            <a:pPr lvl="2"/>
            <a:r>
              <a:rPr lang="ja-JP" altLang="en-US"/>
              <a:t>第</a:t>
            </a:r>
            <a:r>
              <a:rPr lang="en-US" altLang="ja-JP"/>
              <a:t> 3 </a:t>
            </a:r>
            <a:r>
              <a:rPr lang="ja-JP" altLang="en-US"/>
              <a:t>レベル</a:t>
            </a:r>
            <a:endParaRPr lang="en-US" altLang="ja-JP"/>
          </a:p>
          <a:p>
            <a:pPr lvl="3"/>
            <a:r>
              <a:rPr lang="ja-JP" altLang="en-US"/>
              <a:t>第</a:t>
            </a:r>
            <a:r>
              <a:rPr lang="en-US" altLang="ja-JP"/>
              <a:t> 4 </a:t>
            </a:r>
            <a:r>
              <a:rPr lang="ja-JP" altLang="en-US"/>
              <a:t>レベル</a:t>
            </a:r>
            <a:endParaRPr lang="en-US" altLang="ja-JP"/>
          </a:p>
          <a:p>
            <a:pPr lvl="4"/>
            <a:r>
              <a:rPr lang="ja-JP" altLang="en-US"/>
              <a:t>第</a:t>
            </a:r>
            <a:r>
              <a:rPr lang="en-US" altLang="ja-JP"/>
              <a:t> 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67FEA5A1-EE7C-F14B-85FF-4B907409DB96}" type="datetime1">
              <a:rPr lang="ja-JP" altLang="en-US" smtClean="0"/>
              <a:t>16/08/23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54EE4BC9-D05C-F34E-8840-ECD39E0B4DD2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457200" rtl="0" fontAlgn="base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ＭＳ Ｐゴシック" charset="-128"/>
        </a:defRPr>
      </a:lvl1pPr>
      <a:lvl2pPr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ＭＳ Ｐゴシック" charset="-128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gif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tif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30.emf"/><Relationship Id="rId6" Type="http://schemas.openxmlformats.org/officeDocument/2006/relationships/image" Target="../media/image31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4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emf"/><Relationship Id="rId7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4" Type="http://schemas.openxmlformats.org/officeDocument/2006/relationships/image" Target="../media/image55.emf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7" Type="http://schemas.openxmlformats.org/officeDocument/2006/relationships/image" Target="../media/image58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emf"/><Relationship Id="rId5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4" Type="http://schemas.openxmlformats.org/officeDocument/2006/relationships/image" Target="../media/image71.emf"/><Relationship Id="rId5" Type="http://schemas.openxmlformats.org/officeDocument/2006/relationships/image" Target="../media/image72.png"/><Relationship Id="rId6" Type="http://schemas.openxmlformats.org/officeDocument/2006/relationships/image" Target="../media/image73.emf"/><Relationship Id="rId7" Type="http://schemas.openxmlformats.org/officeDocument/2006/relationships/image" Target="../media/image74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9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/>
          </p:cNvSpPr>
          <p:nvPr>
            <p:ph type="title"/>
          </p:nvPr>
        </p:nvSpPr>
        <p:spPr>
          <a:xfrm>
            <a:off x="812800" y="1519238"/>
            <a:ext cx="7327900" cy="1757362"/>
          </a:xfrm>
        </p:spPr>
        <p:txBody>
          <a:bodyPr/>
          <a:lstStyle/>
          <a:p>
            <a:r>
              <a:rPr lang="en-US" altLang="ja-JP" sz="2800" dirty="0">
                <a:solidFill>
                  <a:srgbClr val="0000FF"/>
                </a:solidFill>
                <a:latin typeface="Helvetica" charset="0"/>
                <a:ea typeface="ＭＳ Ｐゴシック" charset="0"/>
                <a:cs typeface="ＭＳ Ｐゴシック" charset="0"/>
              </a:rPr>
              <a:t>Status and prospects for MW-class </a:t>
            </a:r>
            <a:r>
              <a:rPr lang="en-US" altLang="ja-JP" sz="2800" dirty="0" smtClean="0">
                <a:solidFill>
                  <a:srgbClr val="0000FF"/>
                </a:solidFill>
                <a:latin typeface="Helvetica" charset="0"/>
                <a:ea typeface="ＭＳ Ｐゴシック" charset="0"/>
                <a:cs typeface="ＭＳ Ｐゴシック" charset="0"/>
              </a:rPr>
              <a:t>accelerators</a:t>
            </a:r>
            <a:br>
              <a:rPr lang="en-US" altLang="ja-JP" sz="2800" dirty="0" smtClean="0">
                <a:solidFill>
                  <a:srgbClr val="0000FF"/>
                </a:solidFill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altLang="ja-JP" sz="2800" dirty="0" smtClean="0">
                <a:solidFill>
                  <a:srgbClr val="0000FF"/>
                </a:solidFill>
                <a:latin typeface="Helvetica" charset="0"/>
                <a:ea typeface="ＭＳ Ｐゴシック" charset="0"/>
                <a:cs typeface="ＭＳ Ｐゴシック" charset="0"/>
              </a:rPr>
              <a:t/>
            </a:r>
            <a:br>
              <a:rPr lang="en-US" altLang="ja-JP" sz="2800" dirty="0" smtClean="0">
                <a:solidFill>
                  <a:srgbClr val="0000FF"/>
                </a:solidFill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altLang="ja-JP" sz="2400" dirty="0" smtClean="0">
                <a:solidFill>
                  <a:srgbClr val="0000FF"/>
                </a:solidFill>
                <a:latin typeface="Helvetica" charset="0"/>
                <a:ea typeface="ＭＳ Ｐゴシック" charset="0"/>
                <a:cs typeface="ＭＳ Ｐゴシック" charset="0"/>
              </a:rPr>
              <a:t>- Intensity frontier proton accelerators -</a:t>
            </a:r>
            <a:endParaRPr lang="en-US" altLang="ja-JP" sz="2400" dirty="0">
              <a:solidFill>
                <a:srgbClr val="0000FF"/>
              </a:solidFill>
              <a:latin typeface="Helvetica" charset="0"/>
              <a:ea typeface="ＭＳ Ｐゴシック" charset="0"/>
              <a:cs typeface="Helvetica" charset="0"/>
            </a:endParaRPr>
          </a:p>
        </p:txBody>
      </p:sp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2144713" y="3997325"/>
            <a:ext cx="5183187" cy="175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800" dirty="0">
                <a:solidFill>
                  <a:schemeClr val="hlink"/>
                </a:solidFill>
                <a:latin typeface="Helvetica" charset="0"/>
              </a:rPr>
              <a:t>Tadashi </a:t>
            </a:r>
            <a:r>
              <a:rPr lang="en-US" altLang="ja-JP" sz="1800" dirty="0" smtClean="0">
                <a:solidFill>
                  <a:schemeClr val="hlink"/>
                </a:solidFill>
                <a:latin typeface="Helvetica" charset="0"/>
              </a:rPr>
              <a:t>Koseki</a:t>
            </a:r>
          </a:p>
          <a:p>
            <a:pPr algn="ctr"/>
            <a:endParaRPr lang="en-US" altLang="ja-JP" sz="1800" dirty="0">
              <a:solidFill>
                <a:schemeClr val="hlink"/>
              </a:solidFill>
              <a:latin typeface="Helvetica" charset="0"/>
            </a:endParaRPr>
          </a:p>
          <a:p>
            <a:pPr algn="ctr"/>
            <a:r>
              <a:rPr lang="en-US" altLang="ja-JP" sz="1800" dirty="0" smtClean="0">
                <a:solidFill>
                  <a:schemeClr val="hlink"/>
                </a:solidFill>
                <a:latin typeface="Helvetica" charset="0"/>
              </a:rPr>
              <a:t>J-PARC center, KEK&amp;JAEA</a:t>
            </a:r>
          </a:p>
          <a:p>
            <a:pPr algn="ctr"/>
            <a:endParaRPr lang="en-US" altLang="ja-JP" sz="1800" dirty="0">
              <a:solidFill>
                <a:schemeClr val="hlink"/>
              </a:solidFill>
              <a:latin typeface="Helvetica" charset="0"/>
            </a:endParaRPr>
          </a:p>
          <a:p>
            <a:pPr algn="ctr"/>
            <a:endParaRPr lang="en-US" altLang="ja-JP" sz="1800" dirty="0">
              <a:solidFill>
                <a:schemeClr val="hlink"/>
              </a:solidFill>
              <a:latin typeface="Helvetica" charset="0"/>
            </a:endParaRPr>
          </a:p>
          <a:p>
            <a:pPr algn="ctr"/>
            <a:endParaRPr lang="en-US" altLang="ja-JP" sz="1800" dirty="0">
              <a:solidFill>
                <a:schemeClr val="hlink"/>
              </a:solidFill>
              <a:latin typeface="Helvetica" charset="0"/>
            </a:endParaRPr>
          </a:p>
        </p:txBody>
      </p:sp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4997484" y="182563"/>
            <a:ext cx="398141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altLang="ja-JP" sz="1800" dirty="0" smtClean="0">
                <a:solidFill>
                  <a:srgbClr val="FF0000"/>
                </a:solidFill>
              </a:rPr>
              <a:t>NuFact2016</a:t>
            </a:r>
          </a:p>
          <a:p>
            <a:pPr algn="r"/>
            <a:r>
              <a:rPr lang="en-US" altLang="ja-JP" sz="1800" dirty="0" err="1" smtClean="0">
                <a:solidFill>
                  <a:srgbClr val="FF0000"/>
                </a:solidFill>
              </a:rPr>
              <a:t>Quy</a:t>
            </a:r>
            <a:r>
              <a:rPr lang="en-US" altLang="ja-JP" sz="1800" dirty="0" smtClean="0">
                <a:solidFill>
                  <a:srgbClr val="FF0000"/>
                </a:solidFill>
              </a:rPr>
              <a:t> </a:t>
            </a:r>
            <a:r>
              <a:rPr lang="en-US" altLang="ja-JP" sz="1800" dirty="0" err="1" smtClean="0">
                <a:solidFill>
                  <a:srgbClr val="FF0000"/>
                </a:solidFill>
              </a:rPr>
              <a:t>Nhon</a:t>
            </a:r>
            <a:r>
              <a:rPr lang="en-US" altLang="ja-JP" sz="1800" dirty="0" smtClean="0">
                <a:solidFill>
                  <a:srgbClr val="FF0000"/>
                </a:solidFill>
              </a:rPr>
              <a:t>, Vietnam, August 23, 2016</a:t>
            </a:r>
            <a:endParaRPr lang="en-US" altLang="ja-JP" sz="1800" dirty="0">
              <a:solidFill>
                <a:srgbClr val="FF0000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0198100" y="62357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978443-4B41-0745-8EF5-9C6E708787B9}" type="slidenum">
              <a:rPr lang="ja-JP" altLang="en-US" smtClean="0"/>
              <a:pPr>
                <a:defRPr/>
              </a:pPr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25040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1385"/>
            <a:ext cx="8229600" cy="538162"/>
          </a:xfrm>
        </p:spPr>
        <p:txBody>
          <a:bodyPr/>
          <a:lstStyle/>
          <a:p>
            <a:r>
              <a:rPr lang="en-US" altLang="ja-JP" sz="2400" dirty="0" err="1" smtClean="0">
                <a:solidFill>
                  <a:srgbClr val="0000FF"/>
                </a:solidFill>
                <a:latin typeface="Helvetica"/>
                <a:cs typeface="Helvetica"/>
              </a:rPr>
              <a:t>F</a:t>
            </a:r>
            <a:r>
              <a:rPr kumimoji="1" lang="en-US" altLang="ja-JP" sz="2400" dirty="0" err="1" smtClean="0">
                <a:solidFill>
                  <a:srgbClr val="0000FF"/>
                </a:solidFill>
                <a:latin typeface="Helvetica"/>
                <a:cs typeface="Helvetica"/>
              </a:rPr>
              <a:t>ermilab</a:t>
            </a:r>
            <a:r>
              <a:rPr kumimoji="1" lang="en-US" altLang="ja-JP" sz="2400" dirty="0" smtClean="0">
                <a:solidFill>
                  <a:srgbClr val="0000FF"/>
                </a:solidFill>
                <a:latin typeface="Helvetica"/>
                <a:cs typeface="Helvetica"/>
              </a:rPr>
              <a:t> Accelerator Complex </a:t>
            </a:r>
            <a:r>
              <a:rPr lang="en-US" altLang="ja-JP" sz="2400" dirty="0" smtClean="0">
                <a:solidFill>
                  <a:srgbClr val="0000FF"/>
                </a:solidFill>
                <a:latin typeface="Helvetica"/>
                <a:cs typeface="Helvetica"/>
              </a:rPr>
              <a:t>(enabled by PIP-I)</a:t>
            </a:r>
            <a:endParaRPr kumimoji="1" lang="ja-JP" altLang="en-US" sz="2400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215900" y="533444"/>
            <a:ext cx="87757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 smtClean="0">
                <a:solidFill>
                  <a:srgbClr val="FF6600"/>
                </a:solidFill>
                <a:latin typeface="Helvetica"/>
                <a:cs typeface="Helvetica"/>
              </a:rPr>
              <a:t>H</a:t>
            </a:r>
            <a:r>
              <a:rPr lang="en-US" altLang="ja-JP" sz="1600" baseline="30000" dirty="0" smtClean="0">
                <a:solidFill>
                  <a:srgbClr val="FF6600"/>
                </a:solidFill>
                <a:latin typeface="Helvetica"/>
                <a:cs typeface="Helvetica"/>
              </a:rPr>
              <a:t>-</a:t>
            </a:r>
            <a:r>
              <a:rPr lang="en-US" altLang="ja-JP" sz="1600" dirty="0" smtClean="0">
                <a:solidFill>
                  <a:srgbClr val="FF6600"/>
                </a:solidFill>
                <a:latin typeface="Helvetica"/>
                <a:cs typeface="Helvetica"/>
              </a:rPr>
              <a:t> </a:t>
            </a:r>
            <a:r>
              <a:rPr lang="en-US" altLang="ja-JP" sz="1600" dirty="0" err="1" smtClean="0">
                <a:solidFill>
                  <a:srgbClr val="FF6600"/>
                </a:solidFill>
                <a:latin typeface="Helvetica"/>
                <a:cs typeface="Helvetica"/>
              </a:rPr>
              <a:t>linac</a:t>
            </a:r>
            <a:r>
              <a:rPr lang="en-US" altLang="ja-JP" sz="1600" dirty="0" smtClean="0">
                <a:solidFill>
                  <a:srgbClr val="FF6600"/>
                </a:solidFill>
                <a:latin typeface="Helvetica"/>
                <a:cs typeface="Helvetica"/>
              </a:rPr>
              <a:t> </a:t>
            </a:r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: 	Accelerates H</a:t>
            </a:r>
            <a:r>
              <a:rPr lang="en-US" altLang="ja-JP" sz="1600" baseline="30000" dirty="0" smtClean="0">
                <a:solidFill>
                  <a:srgbClr val="0000FF"/>
                </a:solidFill>
                <a:latin typeface="Helvetica"/>
                <a:cs typeface="Helvetica"/>
              </a:rPr>
              <a:t>-</a:t>
            </a:r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 to 400 MeV </a:t>
            </a:r>
          </a:p>
          <a:p>
            <a:r>
              <a:rPr lang="nl-NL" altLang="ja-JP" sz="1600" dirty="0">
                <a:solidFill>
                  <a:srgbClr val="FF6600"/>
                </a:solidFill>
                <a:latin typeface="Helvetica"/>
                <a:cs typeface="Helvetica"/>
              </a:rPr>
              <a:t>B</a:t>
            </a:r>
            <a:r>
              <a:rPr lang="nl-NL" altLang="ja-JP" sz="1600" dirty="0" smtClean="0">
                <a:solidFill>
                  <a:srgbClr val="FF6600"/>
                </a:solidFill>
                <a:latin typeface="Helvetica"/>
                <a:cs typeface="Helvetica"/>
              </a:rPr>
              <a:t>ooster</a:t>
            </a:r>
            <a:r>
              <a:rPr lang="nl-NL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 : 	400 </a:t>
            </a:r>
            <a:r>
              <a:rPr lang="nl-NL" altLang="ja-JP" sz="1600" dirty="0" err="1" smtClean="0">
                <a:solidFill>
                  <a:srgbClr val="0000FF"/>
                </a:solidFill>
                <a:latin typeface="Helvetica"/>
                <a:cs typeface="Helvetica"/>
              </a:rPr>
              <a:t>MeV</a:t>
            </a:r>
            <a:r>
              <a:rPr lang="nl-NL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 </a:t>
            </a:r>
            <a:r>
              <a:rPr lang="nl-NL" altLang="ja-JP" sz="1600" dirty="0" smtClean="0">
                <a:solidFill>
                  <a:srgbClr val="0000FF"/>
                </a:solidFill>
                <a:latin typeface="Helvetica"/>
                <a:cs typeface="Helvetica"/>
                <a:sym typeface="Wingdings"/>
              </a:rPr>
              <a:t> </a:t>
            </a:r>
            <a:r>
              <a:rPr lang="nl-NL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8 </a:t>
            </a:r>
            <a:r>
              <a:rPr lang="nl-NL" altLang="ja-JP" sz="1600" dirty="0" err="1" smtClean="0">
                <a:solidFill>
                  <a:srgbClr val="0000FF"/>
                </a:solidFill>
                <a:latin typeface="Helvetica"/>
                <a:cs typeface="Helvetica"/>
              </a:rPr>
              <a:t>GeV</a:t>
            </a:r>
            <a:r>
              <a:rPr lang="nl-NL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  at 15 Hz </a:t>
            </a:r>
            <a:r>
              <a:rPr lang="nl-NL" altLang="ja-JP" sz="1600" dirty="0" err="1" smtClean="0">
                <a:solidFill>
                  <a:srgbClr val="0000FF"/>
                </a:solidFill>
                <a:latin typeface="Helvetica"/>
                <a:cs typeface="Helvetica"/>
              </a:rPr>
              <a:t>since</a:t>
            </a:r>
            <a:r>
              <a:rPr lang="nl-NL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 </a:t>
            </a:r>
            <a:r>
              <a:rPr lang="nl-NL" altLang="ja-JP" sz="1600" dirty="0" err="1" smtClean="0">
                <a:solidFill>
                  <a:srgbClr val="0000FF"/>
                </a:solidFill>
                <a:latin typeface="Helvetica"/>
                <a:cs typeface="Helvetica"/>
              </a:rPr>
              <a:t>June</a:t>
            </a:r>
            <a:r>
              <a:rPr lang="nl-NL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 2015 , h=84</a:t>
            </a:r>
          </a:p>
          <a:p>
            <a:r>
              <a:rPr lang="nl-NL" altLang="ja-JP" sz="1600" dirty="0">
                <a:solidFill>
                  <a:srgbClr val="0000FF"/>
                </a:solidFill>
                <a:latin typeface="Helvetica"/>
                <a:cs typeface="Helvetica"/>
              </a:rPr>
              <a:t>	</a:t>
            </a:r>
            <a:r>
              <a:rPr lang="nl-NL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	Beam delivery </a:t>
            </a:r>
            <a:r>
              <a:rPr lang="nl-NL" altLang="ja-JP" sz="1600" dirty="0" err="1" smtClean="0">
                <a:solidFill>
                  <a:srgbClr val="0000FF"/>
                </a:solidFill>
                <a:latin typeface="Helvetica"/>
                <a:cs typeface="Helvetica"/>
              </a:rPr>
              <a:t>to</a:t>
            </a:r>
            <a:r>
              <a:rPr lang="nl-NL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 RR/Low energy neutrino </a:t>
            </a:r>
            <a:r>
              <a:rPr lang="nl-NL" altLang="ja-JP" sz="1600" dirty="0" err="1" smtClean="0">
                <a:solidFill>
                  <a:srgbClr val="0000FF"/>
                </a:solidFill>
                <a:latin typeface="Helvetica"/>
                <a:cs typeface="Helvetica"/>
              </a:rPr>
              <a:t>experiments</a:t>
            </a:r>
            <a:endParaRPr lang="nl-NL" altLang="ja-JP" sz="1600" dirty="0" smtClean="0">
              <a:solidFill>
                <a:srgbClr val="0000FF"/>
              </a:solidFill>
              <a:latin typeface="Helvetica"/>
              <a:cs typeface="Helvetica"/>
            </a:endParaRPr>
          </a:p>
          <a:p>
            <a:r>
              <a:rPr lang="nl-NL" altLang="ja-JP" sz="1600" dirty="0" smtClean="0">
                <a:solidFill>
                  <a:srgbClr val="FF6600"/>
                </a:solidFill>
                <a:latin typeface="Helvetica"/>
                <a:cs typeface="Helvetica"/>
              </a:rPr>
              <a:t>Recycler Ring</a:t>
            </a:r>
            <a:r>
              <a:rPr lang="nl-NL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: </a:t>
            </a:r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a </a:t>
            </a:r>
            <a:r>
              <a:rPr lang="en-US" altLang="ja-JP" sz="1600" dirty="0">
                <a:solidFill>
                  <a:srgbClr val="0000FF"/>
                </a:solidFill>
                <a:latin typeface="Helvetica"/>
                <a:cs typeface="Helvetica"/>
              </a:rPr>
              <a:t>permanent magnet </a:t>
            </a:r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accumulator </a:t>
            </a:r>
            <a:r>
              <a:rPr lang="en-US" altLang="ja-JP" sz="1600" dirty="0">
                <a:solidFill>
                  <a:srgbClr val="0000FF"/>
                </a:solidFill>
                <a:latin typeface="Helvetica"/>
                <a:cs typeface="Helvetica"/>
              </a:rPr>
              <a:t>ring in the </a:t>
            </a:r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MI tunnel,</a:t>
            </a:r>
            <a:r>
              <a:rPr lang="en-US" altLang="ja-JP" sz="1600" dirty="0">
                <a:solidFill>
                  <a:srgbClr val="0000FF"/>
                </a:solidFill>
                <a:latin typeface="Helvetica"/>
                <a:cs typeface="Helvetica"/>
                <a:sym typeface="Wingdings"/>
              </a:rPr>
              <a:t> </a:t>
            </a:r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  <a:sym typeface="Wingdings"/>
              </a:rPr>
              <a:t>h</a:t>
            </a:r>
            <a:r>
              <a:rPr lang="en-US" altLang="ja-JP" sz="1600" dirty="0">
                <a:solidFill>
                  <a:srgbClr val="0000FF"/>
                </a:solidFill>
                <a:latin typeface="Helvetica"/>
                <a:cs typeface="Helvetica"/>
                <a:sym typeface="Wingdings"/>
              </a:rPr>
              <a:t>=588 ( </a:t>
            </a:r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  <a:sym typeface="Wingdings"/>
              </a:rPr>
              <a:t>7*84) </a:t>
            </a:r>
            <a:endParaRPr lang="en-US" altLang="ja-JP" sz="1600" dirty="0" smtClean="0">
              <a:solidFill>
                <a:srgbClr val="0000FF"/>
              </a:solidFill>
              <a:latin typeface="Helvetica"/>
              <a:cs typeface="Helvetica"/>
            </a:endParaRPr>
          </a:p>
          <a:p>
            <a:r>
              <a:rPr lang="en-US" altLang="ja-JP" sz="1600" dirty="0">
                <a:solidFill>
                  <a:srgbClr val="0000FF"/>
                </a:solidFill>
                <a:latin typeface="Helvetica"/>
                <a:cs typeface="Helvetica"/>
                <a:sym typeface="Wingdings"/>
              </a:rPr>
              <a:t>	</a:t>
            </a:r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  <a:sym typeface="Wingdings"/>
              </a:rPr>
              <a:t>	6+6 </a:t>
            </a:r>
            <a:r>
              <a:rPr lang="en-US" altLang="ja-JP" sz="1600" dirty="0">
                <a:solidFill>
                  <a:srgbClr val="0000FF"/>
                </a:solidFill>
                <a:latin typeface="Helvetica"/>
                <a:cs typeface="Helvetica"/>
                <a:sym typeface="Wingdings"/>
              </a:rPr>
              <a:t>booster batches are injected to RR using slip-</a:t>
            </a:r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  <a:sym typeface="Wingdings"/>
              </a:rPr>
              <a:t>stacking</a:t>
            </a:r>
          </a:p>
          <a:p>
            <a:r>
              <a:rPr lang="en-US" altLang="ja-JP" sz="1600" dirty="0">
                <a:solidFill>
                  <a:srgbClr val="0000FF"/>
                </a:solidFill>
                <a:latin typeface="Helvetica"/>
                <a:cs typeface="Helvetica"/>
                <a:sym typeface="Wingdings"/>
              </a:rPr>
              <a:t>	</a:t>
            </a:r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  <a:sym typeface="Wingdings"/>
              </a:rPr>
              <a:t>	</a:t>
            </a:r>
            <a:r>
              <a:rPr lang="nl-NL" altLang="ja-JP" sz="1600" dirty="0">
                <a:solidFill>
                  <a:srgbClr val="0000FF"/>
                </a:solidFill>
                <a:latin typeface="Helvetica"/>
                <a:cs typeface="Helvetica"/>
                <a:sym typeface="Wingdings"/>
              </a:rPr>
              <a:t>B</a:t>
            </a:r>
            <a:r>
              <a:rPr lang="nl-NL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eam delivery </a:t>
            </a:r>
            <a:r>
              <a:rPr lang="nl-NL" altLang="ja-JP" sz="1600" dirty="0" err="1" smtClean="0">
                <a:solidFill>
                  <a:srgbClr val="0000FF"/>
                </a:solidFill>
                <a:latin typeface="Helvetica"/>
                <a:cs typeface="Helvetica"/>
              </a:rPr>
              <a:t>to</a:t>
            </a:r>
            <a:r>
              <a:rPr lang="nl-NL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 the MI </a:t>
            </a:r>
            <a:r>
              <a:rPr lang="nl-NL" altLang="ja-JP" sz="1600" dirty="0" err="1" smtClean="0">
                <a:solidFill>
                  <a:srgbClr val="0000FF"/>
                </a:solidFill>
                <a:latin typeface="Helvetica"/>
                <a:cs typeface="Helvetica"/>
              </a:rPr>
              <a:t>and</a:t>
            </a:r>
            <a:r>
              <a:rPr lang="nl-NL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 the Muon campus </a:t>
            </a:r>
            <a:r>
              <a:rPr lang="nl-NL" altLang="ja-JP" sz="1600" dirty="0" err="1" smtClean="0">
                <a:solidFill>
                  <a:srgbClr val="0000FF"/>
                </a:solidFill>
                <a:latin typeface="Helvetica"/>
                <a:cs typeface="Helvetica"/>
              </a:rPr>
              <a:t>simultaneously</a:t>
            </a:r>
            <a:r>
              <a:rPr lang="nl-NL" altLang="ja-JP" sz="1600" dirty="0">
                <a:solidFill>
                  <a:srgbClr val="0000FF"/>
                </a:solidFill>
                <a:latin typeface="Helvetica"/>
                <a:cs typeface="Helvetica"/>
              </a:rPr>
              <a:t>.</a:t>
            </a:r>
            <a:endParaRPr lang="nl-NL" altLang="ja-JP" sz="1600" dirty="0" smtClean="0">
              <a:solidFill>
                <a:srgbClr val="0000FF"/>
              </a:solidFill>
              <a:latin typeface="Helvetica"/>
              <a:cs typeface="Helvetica"/>
            </a:endParaRPr>
          </a:p>
          <a:p>
            <a:r>
              <a:rPr lang="en-US" altLang="ja-JP" sz="1600" dirty="0" smtClean="0">
                <a:solidFill>
                  <a:srgbClr val="FF6600"/>
                </a:solidFill>
                <a:latin typeface="Helvetica"/>
                <a:cs typeface="Helvetica"/>
              </a:rPr>
              <a:t>Main Injector</a:t>
            </a:r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: 8 </a:t>
            </a:r>
            <a:r>
              <a:rPr lang="en-US" altLang="ja-JP" sz="1600" dirty="0" err="1" smtClean="0">
                <a:solidFill>
                  <a:srgbClr val="0000FF"/>
                </a:solidFill>
                <a:latin typeface="Helvetica"/>
                <a:cs typeface="Helvetica"/>
              </a:rPr>
              <a:t>GeV</a:t>
            </a:r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 </a:t>
            </a:r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  <a:sym typeface="Wingdings"/>
              </a:rPr>
              <a:t>120 </a:t>
            </a:r>
            <a:r>
              <a:rPr lang="en-US" altLang="ja-JP" sz="1600" dirty="0" err="1" smtClean="0">
                <a:solidFill>
                  <a:srgbClr val="0000FF"/>
                </a:solidFill>
                <a:latin typeface="Helvetica"/>
                <a:cs typeface="Helvetica"/>
                <a:sym typeface="Wingdings"/>
              </a:rPr>
              <a:t>GeV</a:t>
            </a:r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  <a:sym typeface="Wingdings"/>
              </a:rPr>
              <a:t> at 1.33 s cycle time</a:t>
            </a:r>
          </a:p>
          <a:p>
            <a:r>
              <a:rPr lang="en-US" altLang="ja-JP" sz="1600" dirty="0">
                <a:solidFill>
                  <a:srgbClr val="0000FF"/>
                </a:solidFill>
                <a:latin typeface="Helvetica"/>
                <a:cs typeface="Helvetica"/>
                <a:sym typeface="Wingdings"/>
              </a:rPr>
              <a:t>	</a:t>
            </a:r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  <a:sym typeface="Wingdings"/>
              </a:rPr>
              <a:t>	</a:t>
            </a:r>
            <a:r>
              <a:rPr lang="nl-NL" altLang="ja-JP" sz="1600" dirty="0">
                <a:solidFill>
                  <a:srgbClr val="0000FF"/>
                </a:solidFill>
                <a:latin typeface="Helvetica"/>
                <a:cs typeface="Helvetica"/>
                <a:sym typeface="Wingdings"/>
              </a:rPr>
              <a:t>B</a:t>
            </a:r>
            <a:r>
              <a:rPr lang="nl-NL" altLang="ja-JP" sz="1600" dirty="0">
                <a:solidFill>
                  <a:srgbClr val="0000FF"/>
                </a:solidFill>
                <a:latin typeface="Helvetica"/>
                <a:cs typeface="Helvetica"/>
              </a:rPr>
              <a:t>eam delivery </a:t>
            </a:r>
            <a:r>
              <a:rPr lang="nl-NL" altLang="ja-JP" sz="1600" dirty="0" err="1" smtClean="0">
                <a:solidFill>
                  <a:srgbClr val="0000FF"/>
                </a:solidFill>
                <a:latin typeface="Helvetica"/>
                <a:cs typeface="Helvetica"/>
              </a:rPr>
              <a:t>to</a:t>
            </a:r>
            <a:r>
              <a:rPr lang="nl-NL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 High energy neutrino </a:t>
            </a:r>
            <a:r>
              <a:rPr lang="nl-NL" altLang="ja-JP" sz="1600" dirty="0" err="1" smtClean="0">
                <a:solidFill>
                  <a:srgbClr val="0000FF"/>
                </a:solidFill>
                <a:latin typeface="Helvetica"/>
                <a:cs typeface="Helvetica"/>
              </a:rPr>
              <a:t>experiments</a:t>
            </a:r>
            <a:r>
              <a:rPr lang="nl-NL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 /SY120</a:t>
            </a:r>
            <a:endParaRPr lang="nl-NL" altLang="ja-JP" sz="1600" dirty="0">
              <a:solidFill>
                <a:srgbClr val="0000FF"/>
              </a:solidFill>
              <a:latin typeface="Helvetica"/>
              <a:cs typeface="Helvetica"/>
            </a:endParaRPr>
          </a:p>
          <a:p>
            <a:endParaRPr lang="en-US" altLang="ja-JP" sz="1600" dirty="0" smtClean="0">
              <a:solidFill>
                <a:srgbClr val="0000FF"/>
              </a:solidFill>
              <a:latin typeface="Helvetica"/>
              <a:cs typeface="Helvetica"/>
              <a:sym typeface="Wingdings"/>
            </a:endParaRPr>
          </a:p>
          <a:p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		Simultaneous </a:t>
            </a:r>
            <a:r>
              <a:rPr lang="en-US" altLang="ja-JP" sz="1600" dirty="0">
                <a:solidFill>
                  <a:srgbClr val="0000FF"/>
                </a:solidFill>
                <a:latin typeface="Helvetica"/>
                <a:cs typeface="Helvetica"/>
              </a:rPr>
              <a:t>operations of </a:t>
            </a:r>
            <a:r>
              <a:rPr lang="en-US" altLang="ja-JP" sz="1600" dirty="0" err="1" smtClean="0">
                <a:solidFill>
                  <a:srgbClr val="0000FF"/>
                </a:solidFill>
                <a:latin typeface="Helvetica"/>
                <a:cs typeface="Helvetica"/>
              </a:rPr>
              <a:t>NOvA</a:t>
            </a:r>
            <a:r>
              <a:rPr lang="en-US" altLang="ja-JP" sz="1600" dirty="0">
                <a:solidFill>
                  <a:srgbClr val="0000FF"/>
                </a:solidFill>
                <a:latin typeface="Helvetica"/>
                <a:cs typeface="Helvetica"/>
              </a:rPr>
              <a:t> </a:t>
            </a:r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and SY120 (slow extraction beam)</a:t>
            </a:r>
            <a:endParaRPr lang="ja-JP" altLang="en-US" sz="1600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 rot="16200000">
            <a:off x="4597400" y="3759200"/>
            <a:ext cx="993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  <a:latin typeface="Helvetica"/>
                <a:cs typeface="Helvetica"/>
              </a:rPr>
              <a:t>0.5 sec.</a:t>
            </a:r>
            <a:endParaRPr kumimoji="1" lang="ja-JP" altLang="en-US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00" y="2638898"/>
            <a:ext cx="6908800" cy="394200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114300" y="6453245"/>
            <a:ext cx="24545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8000"/>
                </a:solidFill>
                <a:latin typeface="Helvetica"/>
                <a:cs typeface="Helvetica"/>
              </a:rPr>
              <a:t>Courtesy of S. </a:t>
            </a:r>
            <a:r>
              <a:rPr kumimoji="1" lang="en-US" altLang="ja-JP" sz="1600" dirty="0" err="1" smtClean="0">
                <a:solidFill>
                  <a:srgbClr val="008000"/>
                </a:solidFill>
                <a:latin typeface="Helvetica"/>
                <a:cs typeface="Helvetica"/>
              </a:rPr>
              <a:t>Nagaitsev</a:t>
            </a:r>
            <a:r>
              <a:rPr kumimoji="1" lang="en-US" altLang="ja-JP" sz="1600" dirty="0" smtClean="0">
                <a:solidFill>
                  <a:srgbClr val="008000"/>
                </a:solidFill>
                <a:latin typeface="Helvetica"/>
                <a:cs typeface="Helvetica"/>
              </a:rPr>
              <a:t> </a:t>
            </a:r>
            <a:endParaRPr kumimoji="1" lang="ja-JP" altLang="en-US" sz="1600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978443-4B41-0745-8EF5-9C6E708787B9}" type="slidenum">
              <a:rPr lang="ja-JP" altLang="en-US" smtClean="0"/>
              <a:pPr>
                <a:defRPr/>
              </a:pPr>
              <a:t>10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8307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3900" y="-50800"/>
            <a:ext cx="8229600" cy="525462"/>
          </a:xfrm>
        </p:spPr>
        <p:txBody>
          <a:bodyPr/>
          <a:lstStyle/>
          <a:p>
            <a:r>
              <a:rPr lang="en-US" altLang="ja-JP" sz="2400" dirty="0" smtClean="0">
                <a:solidFill>
                  <a:srgbClr val="0000FF"/>
                </a:solidFill>
                <a:latin typeface="Helvetica"/>
                <a:cs typeface="Helvetica"/>
              </a:rPr>
              <a:t>Beam power for </a:t>
            </a:r>
            <a:r>
              <a:rPr lang="en-US" altLang="ja-JP" sz="2400" dirty="0" err="1" smtClean="0">
                <a:solidFill>
                  <a:srgbClr val="0000FF"/>
                </a:solidFill>
                <a:latin typeface="Helvetica"/>
                <a:cs typeface="Helvetica"/>
              </a:rPr>
              <a:t>NOvA</a:t>
            </a:r>
            <a:endParaRPr kumimoji="1" lang="ja-JP" altLang="en-US" sz="2400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4338"/>
            <a:ext cx="8978900" cy="3524850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6462852" y="292100"/>
            <a:ext cx="26019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8000"/>
                </a:solidFill>
                <a:latin typeface="Helvetica"/>
                <a:cs typeface="Helvetica"/>
              </a:rPr>
              <a:t>M. Convery at ICHEP2016</a:t>
            </a:r>
            <a:endParaRPr kumimoji="1" lang="ja-JP" altLang="en-US" sz="1600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  <p:pic>
        <p:nvPicPr>
          <p:cNvPr id="25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040" y="3866317"/>
            <a:ext cx="3610266" cy="2978983"/>
          </a:xfrm>
          <a:prstGeom prst="rect">
            <a:avLst/>
          </a:prstGeom>
        </p:spPr>
      </p:pic>
      <p:sp>
        <p:nvSpPr>
          <p:cNvPr id="26" name="TextBox 13"/>
          <p:cNvSpPr txBox="1"/>
          <p:nvPr/>
        </p:nvSpPr>
        <p:spPr>
          <a:xfrm>
            <a:off x="6082617" y="4352231"/>
            <a:ext cx="7032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RR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7" name="TextBox 14"/>
          <p:cNvSpPr txBox="1"/>
          <p:nvPr/>
        </p:nvSpPr>
        <p:spPr>
          <a:xfrm>
            <a:off x="7610920" y="4187131"/>
            <a:ext cx="583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MI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28" name="TextBox 15"/>
          <p:cNvSpPr txBox="1"/>
          <p:nvPr/>
        </p:nvSpPr>
        <p:spPr>
          <a:xfrm>
            <a:off x="6755717" y="5787331"/>
            <a:ext cx="15440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CC00"/>
                </a:solidFill>
              </a:rPr>
              <a:t>Booster</a:t>
            </a:r>
            <a:endParaRPr lang="en-US" sz="2800" b="1" dirty="0">
              <a:solidFill>
                <a:srgbClr val="00CC00"/>
              </a:solidFill>
            </a:endParaRPr>
          </a:p>
        </p:txBody>
      </p:sp>
      <p:pic>
        <p:nvPicPr>
          <p:cNvPr id="29" name="図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01" y="4051300"/>
            <a:ext cx="2717800" cy="2419314"/>
          </a:xfrm>
          <a:prstGeom prst="rect">
            <a:avLst/>
          </a:prstGeom>
        </p:spPr>
      </p:pic>
      <p:cxnSp>
        <p:nvCxnSpPr>
          <p:cNvPr id="30" name="直線矢印コネクタ 29"/>
          <p:cNvCxnSpPr/>
          <p:nvPr/>
        </p:nvCxnSpPr>
        <p:spPr>
          <a:xfrm flipH="1">
            <a:off x="450850" y="6711950"/>
            <a:ext cx="2787650" cy="0"/>
          </a:xfrm>
          <a:prstGeom prst="straightConnector1">
            <a:avLst/>
          </a:prstGeom>
          <a:ln w="28575" cmpd="sng">
            <a:solidFill>
              <a:srgbClr val="0000FF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/>
          <p:cNvSpPr txBox="1"/>
          <p:nvPr/>
        </p:nvSpPr>
        <p:spPr>
          <a:xfrm>
            <a:off x="1003300" y="6413500"/>
            <a:ext cx="19308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rgbClr val="0000FF"/>
                </a:solidFill>
                <a:latin typeface="Helvetica"/>
                <a:cs typeface="Helvetica"/>
              </a:rPr>
              <a:t>R</a:t>
            </a:r>
            <a:r>
              <a:rPr kumimoji="1" lang="en-US" altLang="ja-JP" sz="1400" dirty="0" smtClean="0">
                <a:solidFill>
                  <a:srgbClr val="0000FF"/>
                </a:solidFill>
                <a:latin typeface="Helvetica"/>
                <a:cs typeface="Helvetica"/>
              </a:rPr>
              <a:t>evolution time of RR</a:t>
            </a:r>
            <a:endParaRPr kumimoji="1" lang="ja-JP" altLang="en-US" sz="1400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3340100" y="5791200"/>
            <a:ext cx="1955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Slip-stacking with 6+6 batches</a:t>
            </a:r>
            <a:endParaRPr kumimoji="1" lang="ja-JP" altLang="en-US" sz="1600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cxnSp>
        <p:nvCxnSpPr>
          <p:cNvPr id="33" name="直線矢印コネクタ 32"/>
          <p:cNvCxnSpPr/>
          <p:nvPr/>
        </p:nvCxnSpPr>
        <p:spPr>
          <a:xfrm>
            <a:off x="371475" y="4356100"/>
            <a:ext cx="0" cy="2047875"/>
          </a:xfrm>
          <a:prstGeom prst="straightConnector1">
            <a:avLst/>
          </a:prstGeom>
          <a:ln w="28575" cmpd="sng">
            <a:solidFill>
              <a:srgbClr val="0000FF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テキスト ボックス 33"/>
          <p:cNvSpPr txBox="1"/>
          <p:nvPr/>
        </p:nvSpPr>
        <p:spPr>
          <a:xfrm rot="16200000">
            <a:off x="-25400" y="5308600"/>
            <a:ext cx="5738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0000FF"/>
                </a:solidFill>
                <a:latin typeface="Helvetica"/>
                <a:cs typeface="Helvetica"/>
              </a:rPr>
              <a:t>0.8 s</a:t>
            </a:r>
            <a:endParaRPr kumimoji="1" lang="ja-JP" altLang="en-US" sz="1400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978443-4B41-0745-8EF5-9C6E708787B9}" type="slidenum">
              <a:rPr lang="ja-JP" altLang="en-US" smtClean="0"/>
              <a:pPr>
                <a:defRPr/>
              </a:pPr>
              <a:t>11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40001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0"/>
            <a:ext cx="8229600" cy="487362"/>
          </a:xfrm>
        </p:spPr>
        <p:txBody>
          <a:bodyPr/>
          <a:lstStyle/>
          <a:p>
            <a:r>
              <a:rPr kumimoji="1" lang="en-US" altLang="ja-JP" sz="2400" dirty="0" smtClean="0">
                <a:solidFill>
                  <a:srgbClr val="0000FF"/>
                </a:solidFill>
                <a:latin typeface="Helvetica"/>
                <a:cs typeface="Helvetica"/>
              </a:rPr>
              <a:t>Ramp up to &gt; 700 kW</a:t>
            </a:r>
            <a:endParaRPr kumimoji="1" lang="ja-JP" altLang="en-US" sz="2400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pic>
        <p:nvPicPr>
          <p:cNvPr id="5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650" y="461588"/>
            <a:ext cx="5734050" cy="3909579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279400" y="4876800"/>
            <a:ext cx="3784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On going upgrade for &gt; 700 kW user operation:</a:t>
            </a:r>
            <a:endParaRPr lang="en-US" altLang="ja-JP" sz="1600" dirty="0">
              <a:solidFill>
                <a:srgbClr val="0000FF"/>
              </a:solidFill>
              <a:latin typeface="Helvetica"/>
              <a:cs typeface="Helvetica"/>
            </a:endParaRPr>
          </a:p>
          <a:p>
            <a:pPr marL="285750" indent="-285750">
              <a:buFontTx/>
              <a:buChar char="-"/>
            </a:pPr>
            <a:r>
              <a:rPr kumimoji="1"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Add new collimators in the RR</a:t>
            </a:r>
          </a:p>
          <a:p>
            <a:pPr marL="285750" indent="-285750">
              <a:buFontTx/>
              <a:buChar char="-"/>
            </a:pPr>
            <a:r>
              <a:rPr lang="en-GB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Add </a:t>
            </a:r>
            <a:r>
              <a:rPr lang="en-GB" altLang="ja-JP" sz="1600" dirty="0">
                <a:solidFill>
                  <a:srgbClr val="0000FF"/>
                </a:solidFill>
                <a:latin typeface="Helvetica"/>
                <a:cs typeface="Helvetica"/>
              </a:rPr>
              <a:t>two more cavities </a:t>
            </a:r>
            <a:r>
              <a:rPr lang="en-GB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in booster for reliability </a:t>
            </a:r>
            <a:r>
              <a:rPr lang="en-GB" altLang="ja-JP" sz="1600" dirty="0">
                <a:solidFill>
                  <a:srgbClr val="0000FF"/>
                </a:solidFill>
                <a:latin typeface="Helvetica"/>
                <a:cs typeface="Helvetica"/>
              </a:rPr>
              <a:t>and </a:t>
            </a:r>
            <a:r>
              <a:rPr lang="en-GB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eliminating losses</a:t>
            </a:r>
          </a:p>
          <a:p>
            <a:pPr marL="285750" indent="-285750">
              <a:buFontTx/>
              <a:buChar char="-"/>
            </a:pPr>
            <a:r>
              <a:rPr lang="en-GB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New injection scheme of the booster </a:t>
            </a:r>
          </a:p>
          <a:p>
            <a:pPr marL="285750" indent="-285750">
              <a:buFontTx/>
              <a:buChar char="-"/>
            </a:pPr>
            <a:r>
              <a:rPr lang="en-GB" altLang="ja-JP" sz="1600" dirty="0">
                <a:solidFill>
                  <a:srgbClr val="0000FF"/>
                </a:solidFill>
                <a:latin typeface="Helvetica"/>
                <a:cs typeface="Helvetica"/>
              </a:rPr>
              <a:t>e</a:t>
            </a:r>
            <a:r>
              <a:rPr lang="en-GB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tc.</a:t>
            </a:r>
            <a:endParaRPr kumimoji="1" lang="en-US" altLang="ja-JP" sz="1600" dirty="0" smtClean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4500" y="1663700"/>
            <a:ext cx="1562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~one minute demonstration</a:t>
            </a:r>
            <a:endParaRPr kumimoji="1" lang="ja-JP" altLang="en-US" sz="1600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4088586"/>
            <a:ext cx="4775200" cy="2617014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978443-4B41-0745-8EF5-9C6E708787B9}" type="slidenum">
              <a:rPr lang="ja-JP" altLang="en-US" smtClean="0"/>
              <a:pPr>
                <a:defRPr/>
              </a:pPr>
              <a:t>12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54809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5000" y="147638"/>
            <a:ext cx="8229600" cy="373062"/>
          </a:xfrm>
        </p:spPr>
        <p:txBody>
          <a:bodyPr>
            <a:normAutofit fontScale="90000"/>
          </a:bodyPr>
          <a:lstStyle/>
          <a:p>
            <a:r>
              <a:rPr kumimoji="1" lang="en-US" altLang="ja-JP" sz="2400" dirty="0" smtClean="0">
                <a:solidFill>
                  <a:srgbClr val="0000FF"/>
                </a:solidFill>
                <a:latin typeface="Helvetica"/>
                <a:cs typeface="Helvetica"/>
              </a:rPr>
              <a:t>PIP-II</a:t>
            </a:r>
            <a:endParaRPr kumimoji="1" lang="ja-JP" altLang="en-US" sz="2400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" y="1320801"/>
            <a:ext cx="5092700" cy="1323372"/>
          </a:xfrm>
          <a:prstGeom prst="rect">
            <a:avLst/>
          </a:prstGeom>
        </p:spPr>
      </p:pic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4866860"/>
              </p:ext>
            </p:extLst>
          </p:nvPr>
        </p:nvGraphicFramePr>
        <p:xfrm>
          <a:off x="5387497" y="1153611"/>
          <a:ext cx="3667603" cy="5688102"/>
        </p:xfrm>
        <a:graphic>
          <a:graphicData uri="http://schemas.openxmlformats.org/drawingml/2006/table">
            <a:tbl>
              <a:tblPr/>
              <a:tblGrid>
                <a:gridCol w="2369663"/>
                <a:gridCol w="807720"/>
                <a:gridCol w="490220"/>
              </a:tblGrid>
              <a:tr h="3092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Calibri"/>
                          <a:cs typeface="Helvetica"/>
                        </a:rPr>
                        <a:t>Performance Parameter</a:t>
                      </a:r>
                      <a:endParaRPr lang="en-US" sz="1200" dirty="0">
                        <a:effectLst/>
                        <a:latin typeface="Helvetica"/>
                        <a:ea typeface="Calibri"/>
                        <a:cs typeface="Helvetic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Calibri"/>
                          <a:cs typeface="Helvetica"/>
                        </a:rPr>
                        <a:t>PIP-II</a:t>
                      </a:r>
                      <a:endParaRPr lang="en-US" sz="1200" dirty="0">
                        <a:effectLst/>
                        <a:latin typeface="Helvetica"/>
                        <a:ea typeface="Calibri"/>
                        <a:cs typeface="Helvetic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Calibri"/>
                          <a:cs typeface="Helvetica"/>
                        </a:rPr>
                        <a:t> </a:t>
                      </a:r>
                      <a:endParaRPr lang="en-US" sz="1200">
                        <a:effectLst/>
                        <a:latin typeface="Helvetica"/>
                        <a:ea typeface="Calibri"/>
                        <a:cs typeface="Helvetic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2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rgbClr val="000000"/>
                          </a:solidFill>
                          <a:effectLst/>
                          <a:latin typeface="Helvetica"/>
                          <a:ea typeface="Calibri"/>
                          <a:cs typeface="Helvetica"/>
                        </a:rPr>
                        <a:t>Linac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Calibri"/>
                          <a:cs typeface="Helvetica"/>
                        </a:rPr>
                        <a:t> Beam Energy</a:t>
                      </a:r>
                      <a:endParaRPr lang="en-US" sz="1200" dirty="0">
                        <a:effectLst/>
                        <a:latin typeface="Helvetica"/>
                        <a:ea typeface="Calibri"/>
                        <a:cs typeface="Helvetic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Calibri"/>
                          <a:cs typeface="Helvetica"/>
                        </a:rPr>
                        <a:t>800</a:t>
                      </a:r>
                      <a:endParaRPr lang="en-US" sz="1200" dirty="0">
                        <a:effectLst/>
                        <a:latin typeface="Helvetica"/>
                        <a:ea typeface="Calibri"/>
                        <a:cs typeface="Helvetic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Calibri"/>
                          <a:cs typeface="Helvetica"/>
                        </a:rPr>
                        <a:t>MeV</a:t>
                      </a:r>
                      <a:endParaRPr lang="en-US" sz="1200">
                        <a:effectLst/>
                        <a:latin typeface="Helvetica"/>
                        <a:ea typeface="Calibri"/>
                        <a:cs typeface="Helvetic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2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rgbClr val="000000"/>
                          </a:solidFill>
                          <a:effectLst/>
                          <a:latin typeface="Helvetica"/>
                          <a:ea typeface="Calibri"/>
                          <a:cs typeface="Helvetica"/>
                        </a:rPr>
                        <a:t>Linac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Calibri"/>
                          <a:cs typeface="Helvetica"/>
                        </a:rPr>
                        <a:t> Beam Current</a:t>
                      </a:r>
                      <a:endParaRPr lang="en-US" sz="1200" dirty="0">
                        <a:effectLst/>
                        <a:latin typeface="Helvetica"/>
                        <a:ea typeface="Calibri"/>
                        <a:cs typeface="Helvetic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Calibri"/>
                          <a:cs typeface="Helvetica"/>
                        </a:rPr>
                        <a:t>2</a:t>
                      </a:r>
                      <a:endParaRPr lang="en-US" sz="1200" dirty="0">
                        <a:effectLst/>
                        <a:latin typeface="Helvetica"/>
                        <a:ea typeface="Calibri"/>
                        <a:cs typeface="Helvetic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Calibri"/>
                          <a:cs typeface="Helvetica"/>
                        </a:rPr>
                        <a:t>mA</a:t>
                      </a:r>
                      <a:endParaRPr lang="en-US" sz="1200">
                        <a:effectLst/>
                        <a:latin typeface="Helvetica"/>
                        <a:ea typeface="Calibri"/>
                        <a:cs typeface="Helvetic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2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rgbClr val="000000"/>
                          </a:solidFill>
                          <a:effectLst/>
                          <a:latin typeface="Helvetica"/>
                          <a:ea typeface="Calibri"/>
                          <a:cs typeface="Helvetica"/>
                        </a:rPr>
                        <a:t>Linac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Calibri"/>
                          <a:cs typeface="Helvetica"/>
                        </a:rPr>
                        <a:t> Beam Pulse Length</a:t>
                      </a:r>
                      <a:endParaRPr lang="en-US" sz="1200" dirty="0">
                        <a:effectLst/>
                        <a:latin typeface="Helvetica"/>
                        <a:ea typeface="Calibri"/>
                        <a:cs typeface="Helvetic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Calibri"/>
                          <a:cs typeface="Helvetica"/>
                        </a:rPr>
                        <a:t>0.5</a:t>
                      </a:r>
                      <a:endParaRPr lang="en-US" sz="1200" dirty="0">
                        <a:effectLst/>
                        <a:latin typeface="Helvetica"/>
                        <a:ea typeface="Calibri"/>
                        <a:cs typeface="Helvetic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rgbClr val="000000"/>
                          </a:solidFill>
                          <a:effectLst/>
                          <a:latin typeface="Helvetica"/>
                          <a:ea typeface="Calibri"/>
                          <a:cs typeface="Helvetica"/>
                        </a:rPr>
                        <a:t>msec</a:t>
                      </a:r>
                      <a:endParaRPr lang="en-US" sz="1200" dirty="0">
                        <a:effectLst/>
                        <a:latin typeface="Helvetica"/>
                        <a:ea typeface="Calibri"/>
                        <a:cs typeface="Helvetic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2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rgbClr val="000000"/>
                          </a:solidFill>
                          <a:effectLst/>
                          <a:latin typeface="Helvetica"/>
                          <a:ea typeface="Calibri"/>
                          <a:cs typeface="Helvetica"/>
                        </a:rPr>
                        <a:t>Linac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Calibri"/>
                          <a:cs typeface="Helvetica"/>
                        </a:rPr>
                        <a:t> Pulse Repetition Rate</a:t>
                      </a:r>
                      <a:endParaRPr lang="en-US" sz="1200" dirty="0">
                        <a:effectLst/>
                        <a:latin typeface="Helvetica"/>
                        <a:ea typeface="Calibri"/>
                        <a:cs typeface="Helvetic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Calibri"/>
                          <a:cs typeface="Helvetica"/>
                        </a:rPr>
                        <a:t>20 </a:t>
                      </a:r>
                      <a:endParaRPr lang="en-US" sz="1200" dirty="0">
                        <a:effectLst/>
                        <a:latin typeface="Helvetica"/>
                        <a:ea typeface="Calibri"/>
                        <a:cs typeface="Helvetic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Calibri"/>
                          <a:cs typeface="Helvetica"/>
                        </a:rPr>
                        <a:t>Hz</a:t>
                      </a:r>
                      <a:endParaRPr lang="en-US" sz="1200" dirty="0">
                        <a:effectLst/>
                        <a:latin typeface="Helvetica"/>
                        <a:ea typeface="Calibri"/>
                        <a:cs typeface="Helvetic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282"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err="1" smtClean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Calibri"/>
                          <a:cs typeface="Helvetica"/>
                        </a:rPr>
                        <a:t>Linac</a:t>
                      </a:r>
                      <a:r>
                        <a:rPr lang="en-US" sz="1200" kern="1200" dirty="0" smtClean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Calibri"/>
                          <a:cs typeface="Helvetica"/>
                        </a:rPr>
                        <a:t> Beam Power to Booster</a:t>
                      </a:r>
                      <a:endParaRPr lang="en-US" sz="1200" kern="1200" dirty="0">
                        <a:solidFill>
                          <a:srgbClr val="000000"/>
                        </a:solidFill>
                        <a:effectLst/>
                        <a:latin typeface="Helvetica"/>
                        <a:ea typeface="Calibri"/>
                        <a:cs typeface="Helvetic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Calibri"/>
                          <a:cs typeface="Helvetica"/>
                        </a:rPr>
                        <a:t>13</a:t>
                      </a:r>
                      <a:endParaRPr lang="en-US" sz="1200" kern="1200" dirty="0">
                        <a:solidFill>
                          <a:srgbClr val="000000"/>
                        </a:solidFill>
                        <a:effectLst/>
                        <a:latin typeface="Helvetica"/>
                        <a:ea typeface="Calibri"/>
                        <a:cs typeface="Helvetic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Calibri"/>
                          <a:cs typeface="Helvetica"/>
                        </a:rPr>
                        <a:t>kW</a:t>
                      </a:r>
                      <a:endParaRPr lang="en-US" sz="1200" kern="1200" dirty="0">
                        <a:solidFill>
                          <a:srgbClr val="000000"/>
                        </a:solidFill>
                        <a:effectLst/>
                        <a:latin typeface="Helvetica"/>
                        <a:ea typeface="Calibri"/>
                        <a:cs typeface="Helvetic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2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Calibri"/>
                          <a:cs typeface="Helvetica"/>
                        </a:rPr>
                        <a:t>Linac</a:t>
                      </a:r>
                      <a:r>
                        <a:rPr lang="en-US" sz="1200" baseline="0" dirty="0" smtClean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Calibri"/>
                          <a:cs typeface="Helvetica"/>
                        </a:rPr>
                        <a:t> </a:t>
                      </a: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Calibri"/>
                          <a:cs typeface="Helvetica"/>
                        </a:rPr>
                        <a:t>Beam Power Capability (@&gt;10% Duty</a:t>
                      </a:r>
                      <a:r>
                        <a:rPr lang="en-US" sz="1200" baseline="0" dirty="0" smtClean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Calibri"/>
                          <a:cs typeface="Helvetica"/>
                        </a:rPr>
                        <a:t> Factor)</a:t>
                      </a:r>
                      <a:endParaRPr lang="en-US" sz="1200" dirty="0">
                        <a:effectLst/>
                        <a:latin typeface="Helvetica"/>
                        <a:ea typeface="Calibri"/>
                        <a:cs typeface="Helvetic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Calibri"/>
                          <a:cs typeface="Helvetica"/>
                        </a:rPr>
                        <a:t>~200</a:t>
                      </a:r>
                      <a:endParaRPr lang="en-US" sz="1200" dirty="0">
                        <a:effectLst/>
                        <a:latin typeface="Helvetica"/>
                        <a:ea typeface="Calibri"/>
                        <a:cs typeface="Helvetic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Calibri"/>
                          <a:cs typeface="Helvetica"/>
                        </a:rPr>
                        <a:t>kW</a:t>
                      </a:r>
                      <a:endParaRPr lang="en-US" sz="1200" dirty="0">
                        <a:effectLst/>
                        <a:latin typeface="Helvetica"/>
                        <a:ea typeface="Calibri"/>
                        <a:cs typeface="Helvetic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2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Calibri"/>
                          <a:cs typeface="Helvetica"/>
                        </a:rPr>
                        <a:t>Mu2e Upgrade Potential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Calibri"/>
                          <a:cs typeface="Helvetica"/>
                        </a:rPr>
                        <a:t>(800 MeV)</a:t>
                      </a:r>
                      <a:endParaRPr lang="en-US" sz="1200" kern="1200" dirty="0">
                        <a:solidFill>
                          <a:srgbClr val="000000"/>
                        </a:solidFill>
                        <a:effectLst/>
                        <a:latin typeface="Helvetica"/>
                        <a:ea typeface="Calibri"/>
                        <a:cs typeface="Helvetic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Calibri"/>
                          <a:cs typeface="Helvetica"/>
                        </a:rPr>
                        <a:t>&gt;100</a:t>
                      </a:r>
                      <a:endParaRPr lang="en-US" sz="1200" kern="1200" dirty="0">
                        <a:solidFill>
                          <a:srgbClr val="000000"/>
                        </a:solidFill>
                        <a:effectLst/>
                        <a:latin typeface="Helvetica"/>
                        <a:ea typeface="Calibri"/>
                        <a:cs typeface="Helvetic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Calibri"/>
                          <a:cs typeface="Helvetica"/>
                        </a:rPr>
                        <a:t>kW</a:t>
                      </a:r>
                      <a:endParaRPr lang="en-US" sz="1200" kern="1200" dirty="0">
                        <a:solidFill>
                          <a:srgbClr val="000000"/>
                        </a:solidFill>
                        <a:effectLst/>
                        <a:latin typeface="Helvetica"/>
                        <a:ea typeface="Calibri"/>
                        <a:cs typeface="Helvetic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2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Calibri"/>
                          <a:cs typeface="Helvetica"/>
                        </a:rPr>
                        <a:t>Booster Protons per Pulse </a:t>
                      </a:r>
                      <a:endParaRPr lang="en-US" sz="1200" dirty="0">
                        <a:effectLst/>
                        <a:latin typeface="Helvetica"/>
                        <a:ea typeface="Calibri"/>
                        <a:cs typeface="Helvetic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Calibri"/>
                          <a:cs typeface="Helvetica"/>
                        </a:rPr>
                        <a:t>6.4×10</a:t>
                      </a:r>
                      <a:r>
                        <a:rPr lang="en-US" sz="1200" baseline="30000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Calibri"/>
                          <a:cs typeface="Helvetica"/>
                        </a:rPr>
                        <a:t>12</a:t>
                      </a:r>
                      <a:endParaRPr lang="en-US" sz="1200" dirty="0">
                        <a:effectLst/>
                        <a:latin typeface="Helvetica"/>
                        <a:ea typeface="Calibri"/>
                        <a:cs typeface="Helvetic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Calibri"/>
                          <a:cs typeface="Helvetica"/>
                        </a:rPr>
                        <a:t> </a:t>
                      </a:r>
                      <a:endParaRPr lang="en-US" sz="1200">
                        <a:effectLst/>
                        <a:latin typeface="Helvetica"/>
                        <a:ea typeface="Calibri"/>
                        <a:cs typeface="Helvetic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2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Calibri"/>
                          <a:cs typeface="Helvetica"/>
                        </a:rPr>
                        <a:t>Booster Pulse Repetition Rate</a:t>
                      </a:r>
                      <a:endParaRPr lang="en-US" sz="1200" dirty="0">
                        <a:effectLst/>
                        <a:latin typeface="Helvetica"/>
                        <a:ea typeface="Calibri"/>
                        <a:cs typeface="Helvetic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Calibri"/>
                          <a:cs typeface="Helvetica"/>
                        </a:rPr>
                        <a:t>20</a:t>
                      </a:r>
                      <a:endParaRPr lang="en-US" sz="1200" dirty="0">
                        <a:effectLst/>
                        <a:latin typeface="Helvetica"/>
                        <a:ea typeface="Calibri"/>
                        <a:cs typeface="Helvetic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Calibri"/>
                          <a:cs typeface="Helvetica"/>
                        </a:rPr>
                        <a:t>Hz</a:t>
                      </a:r>
                      <a:endParaRPr lang="en-US" sz="1200">
                        <a:effectLst/>
                        <a:latin typeface="Helvetica"/>
                        <a:ea typeface="Calibri"/>
                        <a:cs typeface="Helvetic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2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Calibri"/>
                          <a:cs typeface="Helvetica"/>
                        </a:rPr>
                        <a:t>Booster Beam Power @ 8 GeV</a:t>
                      </a:r>
                      <a:endParaRPr lang="en-US" sz="1200">
                        <a:effectLst/>
                        <a:latin typeface="Helvetica"/>
                        <a:ea typeface="Calibri"/>
                        <a:cs typeface="Helvetic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Calibri"/>
                          <a:cs typeface="Helvetica"/>
                        </a:rPr>
                        <a:t>120</a:t>
                      </a:r>
                      <a:endParaRPr lang="en-US" sz="1200" dirty="0">
                        <a:effectLst/>
                        <a:latin typeface="Helvetica"/>
                        <a:ea typeface="Calibri"/>
                        <a:cs typeface="Helvetic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Calibri"/>
                          <a:cs typeface="Helvetica"/>
                        </a:rPr>
                        <a:t>kW</a:t>
                      </a:r>
                      <a:endParaRPr lang="en-US" sz="1200">
                        <a:effectLst/>
                        <a:latin typeface="Helvetica"/>
                        <a:ea typeface="Calibri"/>
                        <a:cs typeface="Helvetic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2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Calibri"/>
                          <a:cs typeface="Helvetica"/>
                        </a:rPr>
                        <a:t>Beam Power to 8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effectLst/>
                          <a:latin typeface="Helvetica"/>
                          <a:ea typeface="Calibri"/>
                          <a:cs typeface="Helvetica"/>
                        </a:rPr>
                        <a:t>GeV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Calibri"/>
                          <a:cs typeface="Helvetica"/>
                        </a:rPr>
                        <a:t> </a:t>
                      </a: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Calibri"/>
                          <a:cs typeface="Helvetica"/>
                        </a:rPr>
                        <a:t>Program (max)</a:t>
                      </a:r>
                      <a:endParaRPr lang="en-US" sz="1200" dirty="0">
                        <a:effectLst/>
                        <a:latin typeface="Helvetica"/>
                        <a:ea typeface="Calibri"/>
                        <a:cs typeface="Helvetic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Calibri"/>
                          <a:cs typeface="Helvetica"/>
                        </a:rPr>
                        <a:t>80</a:t>
                      </a:r>
                      <a:endParaRPr lang="en-US" sz="1200" dirty="0">
                        <a:effectLst/>
                        <a:latin typeface="Helvetica"/>
                        <a:ea typeface="Calibri"/>
                        <a:cs typeface="Helvetic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Calibri"/>
                          <a:cs typeface="Helvetica"/>
                        </a:rPr>
                        <a:t>kW</a:t>
                      </a:r>
                      <a:endParaRPr lang="en-US" sz="1200">
                        <a:effectLst/>
                        <a:latin typeface="Helvetica"/>
                        <a:ea typeface="Calibri"/>
                        <a:cs typeface="Helvetic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2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Calibri"/>
                          <a:cs typeface="Helvetica"/>
                        </a:rPr>
                        <a:t>Main Injector Protons per Pulse</a:t>
                      </a:r>
                      <a:endParaRPr lang="en-US" sz="1200">
                        <a:effectLst/>
                        <a:latin typeface="Helvetica"/>
                        <a:ea typeface="Calibri"/>
                        <a:cs typeface="Helvetic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Calibri"/>
                          <a:cs typeface="Helvetica"/>
                        </a:rPr>
                        <a:t>7.5×10</a:t>
                      </a:r>
                      <a:r>
                        <a:rPr lang="en-US" sz="1200" baseline="30000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Calibri"/>
                          <a:cs typeface="Helvetica"/>
                        </a:rPr>
                        <a:t>13</a:t>
                      </a:r>
                      <a:endParaRPr lang="en-US" sz="1200" dirty="0">
                        <a:effectLst/>
                        <a:latin typeface="Helvetica"/>
                        <a:ea typeface="Calibri"/>
                        <a:cs typeface="Helvetic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Calibri"/>
                          <a:cs typeface="Helvetica"/>
                        </a:rPr>
                        <a:t> </a:t>
                      </a:r>
                      <a:endParaRPr lang="en-US" sz="1200">
                        <a:effectLst/>
                        <a:latin typeface="Helvetica"/>
                        <a:ea typeface="Calibri"/>
                        <a:cs typeface="Helvetic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2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Calibri"/>
                          <a:cs typeface="Helvetica"/>
                        </a:rPr>
                        <a:t>Main Injector Cycle Time @ 120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effectLst/>
                          <a:latin typeface="Helvetica"/>
                          <a:ea typeface="Calibri"/>
                          <a:cs typeface="Helvetica"/>
                        </a:rPr>
                        <a:t>GeV</a:t>
                      </a:r>
                      <a:endParaRPr lang="en-US" sz="1200" dirty="0">
                        <a:effectLst/>
                        <a:latin typeface="Helvetica"/>
                        <a:ea typeface="Calibri"/>
                        <a:cs typeface="Helvetic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Calibri"/>
                          <a:cs typeface="Helvetica"/>
                        </a:rPr>
                        <a:t>1.2</a:t>
                      </a:r>
                      <a:endParaRPr lang="en-US" sz="1200" dirty="0">
                        <a:effectLst/>
                        <a:latin typeface="Helvetica"/>
                        <a:ea typeface="Calibri"/>
                        <a:cs typeface="Helvetic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Calibri"/>
                          <a:cs typeface="Helvetica"/>
                        </a:rPr>
                        <a:t>sec</a:t>
                      </a:r>
                      <a:endParaRPr lang="en-US" sz="1200">
                        <a:effectLst/>
                        <a:latin typeface="Helvetica"/>
                        <a:ea typeface="Calibri"/>
                        <a:cs typeface="Helvetic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2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Calibri"/>
                          <a:cs typeface="Helvetica"/>
                        </a:rPr>
                        <a:t>LBNF 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Calibri"/>
                          <a:cs typeface="Helvetica"/>
                        </a:rPr>
                        <a:t>Beam Power @ </a:t>
                      </a: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Calibri"/>
                          <a:cs typeface="Helvetica"/>
                        </a:rPr>
                        <a:t>120 </a:t>
                      </a:r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Calibri"/>
                          <a:cs typeface="Helvetica"/>
                        </a:rPr>
                        <a:t>GeV</a:t>
                      </a: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Calibri"/>
                          <a:cs typeface="Helvetica"/>
                        </a:rPr>
                        <a:t>*</a:t>
                      </a:r>
                      <a:endParaRPr lang="en-US" sz="1200" dirty="0">
                        <a:effectLst/>
                        <a:latin typeface="Helvetica"/>
                        <a:ea typeface="Calibri"/>
                        <a:cs typeface="Helvetic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Calibri"/>
                          <a:cs typeface="Helvetica"/>
                        </a:rPr>
                        <a:t>1.2</a:t>
                      </a:r>
                      <a:endParaRPr lang="en-US" sz="1200" dirty="0">
                        <a:effectLst/>
                        <a:latin typeface="Helvetica"/>
                        <a:ea typeface="Calibri"/>
                        <a:cs typeface="Helvetic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Calibri"/>
                          <a:cs typeface="Helvetica"/>
                        </a:rPr>
                        <a:t>MW</a:t>
                      </a:r>
                      <a:endParaRPr lang="en-US" sz="1200" dirty="0">
                        <a:effectLst/>
                        <a:latin typeface="Helvetica"/>
                        <a:ea typeface="Calibri"/>
                        <a:cs typeface="Helvetic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2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Calibri"/>
                          <a:cs typeface="Helvetica"/>
                        </a:rPr>
                        <a:t>LBNF 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Calibri"/>
                          <a:cs typeface="Helvetica"/>
                        </a:rPr>
                        <a:t>Upgrade Potential @ </a:t>
                      </a: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Calibri"/>
                          <a:cs typeface="Helvetica"/>
                        </a:rPr>
                        <a:t>60-120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effectLst/>
                          <a:latin typeface="Helvetica"/>
                          <a:ea typeface="Calibri"/>
                          <a:cs typeface="Helvetica"/>
                        </a:rPr>
                        <a:t>GeV</a:t>
                      </a:r>
                      <a:endParaRPr lang="en-US" sz="1200" dirty="0">
                        <a:effectLst/>
                        <a:latin typeface="Helvetica"/>
                        <a:ea typeface="Calibri"/>
                        <a:cs typeface="Helvetic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7493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Calibri"/>
                          <a:cs typeface="Helvetica"/>
                        </a:rPr>
                        <a:t>&gt;2</a:t>
                      </a:r>
                      <a:endParaRPr lang="en-US" sz="1200" dirty="0">
                        <a:effectLst/>
                        <a:latin typeface="Helvetica"/>
                        <a:ea typeface="Calibri"/>
                        <a:cs typeface="Helvetic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Calibri"/>
                          <a:cs typeface="Helvetica"/>
                        </a:rPr>
                        <a:t>MW</a:t>
                      </a:r>
                      <a:endParaRPr lang="en-US" sz="1200" dirty="0">
                        <a:effectLst/>
                        <a:latin typeface="Helvetica"/>
                        <a:ea typeface="Calibri"/>
                        <a:cs typeface="Helvetica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正方形/長方形 6"/>
          <p:cNvSpPr/>
          <p:nvPr/>
        </p:nvSpPr>
        <p:spPr>
          <a:xfrm>
            <a:off x="228600" y="597238"/>
            <a:ext cx="86614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>
                <a:solidFill>
                  <a:srgbClr val="0000FF"/>
                </a:solidFill>
                <a:latin typeface="Helvetica"/>
                <a:cs typeface="Helvetica"/>
              </a:rPr>
              <a:t>Goal: Provide &gt;1 MW at the time of LBNF startup (~2023)</a:t>
            </a:r>
          </a:p>
          <a:p>
            <a:r>
              <a:rPr lang="en-US" altLang="ja-JP" sz="1600" dirty="0">
                <a:solidFill>
                  <a:srgbClr val="0000FF"/>
                </a:solidFill>
                <a:latin typeface="Helvetica"/>
                <a:cs typeface="Helvetica"/>
              </a:rPr>
              <a:t>800 MeV superconducting pulsed </a:t>
            </a:r>
            <a:r>
              <a:rPr lang="en-US" altLang="ja-JP" sz="1600" dirty="0" err="1">
                <a:solidFill>
                  <a:srgbClr val="0000FF"/>
                </a:solidFill>
                <a:latin typeface="Helvetica"/>
                <a:cs typeface="Helvetica"/>
              </a:rPr>
              <a:t>linac</a:t>
            </a:r>
            <a:r>
              <a:rPr lang="en-US" altLang="ja-JP" sz="1600" dirty="0">
                <a:solidFill>
                  <a:srgbClr val="0000FF"/>
                </a:solidFill>
                <a:latin typeface="Helvetica"/>
                <a:cs typeface="Helvetica"/>
              </a:rPr>
              <a:t> + enhancements to existing </a:t>
            </a:r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complex</a:t>
            </a:r>
            <a:endParaRPr lang="en-US" altLang="ja-JP" sz="1600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pic>
        <p:nvPicPr>
          <p:cNvPr id="1026" name="Picture 2" descr="http://pip2.fnal.gov/images/PIP-II-aerial-map-l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54"/>
          <a:stretch/>
        </p:blipFill>
        <p:spPr bwMode="auto">
          <a:xfrm>
            <a:off x="5359" y="2971800"/>
            <a:ext cx="5252442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114300" y="6453245"/>
            <a:ext cx="24545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8000"/>
                </a:solidFill>
                <a:latin typeface="Helvetica"/>
                <a:cs typeface="Helvetica"/>
              </a:rPr>
              <a:t>Courtesy of S. </a:t>
            </a:r>
            <a:r>
              <a:rPr kumimoji="1" lang="en-US" altLang="ja-JP" sz="1600" dirty="0" err="1" smtClean="0">
                <a:solidFill>
                  <a:srgbClr val="008000"/>
                </a:solidFill>
                <a:latin typeface="Helvetica"/>
                <a:cs typeface="Helvetica"/>
              </a:rPr>
              <a:t>Nagaitsev</a:t>
            </a:r>
            <a:r>
              <a:rPr kumimoji="1" lang="en-US" altLang="ja-JP" sz="1600" dirty="0" smtClean="0">
                <a:solidFill>
                  <a:srgbClr val="008000"/>
                </a:solidFill>
                <a:latin typeface="Helvetica"/>
                <a:cs typeface="Helvetica"/>
              </a:rPr>
              <a:t> </a:t>
            </a:r>
            <a:endParaRPr kumimoji="1" lang="ja-JP" altLang="en-US" sz="1600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978443-4B41-0745-8EF5-9C6E708787B9}" type="slidenum">
              <a:rPr lang="ja-JP" altLang="en-US" smtClean="0"/>
              <a:pPr>
                <a:defRPr/>
              </a:pPr>
              <a:t>13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5767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7938"/>
            <a:ext cx="8229600" cy="487362"/>
          </a:xfrm>
        </p:spPr>
        <p:txBody>
          <a:bodyPr/>
          <a:lstStyle/>
          <a:p>
            <a:r>
              <a:rPr kumimoji="1" lang="en-US" altLang="ja-JP" sz="2400" dirty="0" smtClean="0">
                <a:solidFill>
                  <a:srgbClr val="0000FF"/>
                </a:solidFill>
                <a:latin typeface="Helvetica"/>
                <a:cs typeface="Helvetica"/>
              </a:rPr>
              <a:t>J-PARC</a:t>
            </a:r>
            <a:r>
              <a:rPr kumimoji="1" lang="ja-JP" altLang="en-US" sz="2400" dirty="0" smtClean="0">
                <a:solidFill>
                  <a:srgbClr val="0000FF"/>
                </a:solidFill>
                <a:latin typeface="Helvetica"/>
                <a:cs typeface="Helvetica"/>
              </a:rPr>
              <a:t>　</a:t>
            </a:r>
            <a:endParaRPr kumimoji="1" lang="ja-JP" altLang="en-US" sz="2400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54000" y="5410200"/>
            <a:ext cx="44678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kumimoji="1"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400-MeV H- </a:t>
            </a:r>
            <a:r>
              <a:rPr kumimoji="1" lang="en-US" altLang="ja-JP" sz="1600" dirty="0" err="1" smtClean="0">
                <a:solidFill>
                  <a:srgbClr val="0000FF"/>
                </a:solidFill>
                <a:latin typeface="Helvetica"/>
                <a:cs typeface="Helvetica"/>
              </a:rPr>
              <a:t>linac</a:t>
            </a:r>
            <a:endParaRPr kumimoji="1" lang="en-US" altLang="ja-JP" sz="1600" dirty="0" smtClean="0">
              <a:solidFill>
                <a:srgbClr val="0000FF"/>
              </a:solidFill>
              <a:latin typeface="Helvetica"/>
              <a:cs typeface="Helvetica"/>
            </a:endParaRPr>
          </a:p>
          <a:p>
            <a:pPr marL="285750" indent="-285750">
              <a:buFontTx/>
              <a:buChar char="-"/>
            </a:pPr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3-GeV RCS with 25 Hz</a:t>
            </a:r>
          </a:p>
          <a:p>
            <a:pPr marL="285750" indent="-285750">
              <a:buFontTx/>
              <a:buChar char="-"/>
            </a:pPr>
            <a:r>
              <a:rPr kumimoji="1"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30-GeV MR with cycle time of 2.48/5.52 sec</a:t>
            </a:r>
            <a:endParaRPr kumimoji="1" lang="ja-JP" altLang="en-US" sz="1600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5100" y="736600"/>
            <a:ext cx="3746500" cy="1959950"/>
          </a:xfrm>
          <a:prstGeom prst="rect">
            <a:avLst/>
          </a:prstGeom>
        </p:spPr>
      </p:pic>
      <p:pic>
        <p:nvPicPr>
          <p:cNvPr id="6" name="図 5" descr="fig1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400" y="3467099"/>
            <a:ext cx="3717774" cy="2565401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5334000" y="2628900"/>
            <a:ext cx="3606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0000FF"/>
                </a:solidFill>
                <a:latin typeface="Helvetica"/>
                <a:cs typeface="Helvetica"/>
              </a:rPr>
              <a:t>RCS is proton driver for </a:t>
            </a:r>
            <a:r>
              <a:rPr lang="en-US" altLang="ja-JP" sz="1400" dirty="0" smtClean="0">
                <a:solidFill>
                  <a:srgbClr val="0000FF"/>
                </a:solidFill>
                <a:latin typeface="Helvetica"/>
                <a:cs typeface="Helvetica"/>
              </a:rPr>
              <a:t>neutron/</a:t>
            </a:r>
            <a:r>
              <a:rPr lang="en-US" altLang="ja-JP" sz="1400" dirty="0" err="1" smtClean="0">
                <a:solidFill>
                  <a:srgbClr val="0000FF"/>
                </a:solidFill>
                <a:latin typeface="Helvetica"/>
                <a:cs typeface="Helvetica"/>
              </a:rPr>
              <a:t>muon</a:t>
            </a:r>
            <a:r>
              <a:rPr lang="en-US" altLang="ja-JP" sz="1400" dirty="0" smtClean="0">
                <a:solidFill>
                  <a:srgbClr val="0000FF"/>
                </a:solidFill>
                <a:latin typeface="Helvetica"/>
                <a:cs typeface="Helvetica"/>
              </a:rPr>
              <a:t> production in </a:t>
            </a:r>
            <a:r>
              <a:rPr kumimoji="1" lang="en-US" altLang="ja-JP" sz="1400" dirty="0" smtClean="0">
                <a:solidFill>
                  <a:srgbClr val="0000FF"/>
                </a:solidFill>
                <a:latin typeface="Helvetica"/>
                <a:cs typeface="Helvetica"/>
              </a:rPr>
              <a:t>MLF and booster for the MR.</a:t>
            </a:r>
            <a:endParaRPr kumimoji="1" lang="ja-JP" altLang="en-US" sz="1400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270500" y="6070024"/>
            <a:ext cx="40639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MR has a lattice of imaginary transition </a:t>
            </a:r>
            <a:r>
              <a:rPr lang="en-US" altLang="ja-JP" sz="16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 and two extraction modes (FX and SX).</a:t>
            </a:r>
            <a:endParaRPr kumimoji="1" lang="ja-JP" altLang="en-US" sz="1600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200" y="1612900"/>
            <a:ext cx="4813544" cy="3555999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578600" y="6521450"/>
            <a:ext cx="2133600" cy="365125"/>
          </a:xfrm>
        </p:spPr>
        <p:txBody>
          <a:bodyPr/>
          <a:lstStyle/>
          <a:p>
            <a:pPr>
              <a:defRPr/>
            </a:pPr>
            <a:fld id="{6B978443-4B41-0745-8EF5-9C6E708787B9}" type="slidenum">
              <a:rPr lang="ja-JP" altLang="en-US" smtClean="0"/>
              <a:pPr>
                <a:defRPr/>
              </a:pPr>
              <a:t>14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11883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図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59" y="1165421"/>
            <a:ext cx="8243859" cy="5019775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2553048" y="4272656"/>
            <a:ext cx="1287010" cy="380480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r>
              <a:rPr kumimoji="1" lang="en-US" altLang="ja-JP" sz="2000" b="1" dirty="0" smtClean="0">
                <a:solidFill>
                  <a:schemeClr val="accent4">
                    <a:lumMod val="50000"/>
                  </a:schemeClr>
                </a:solidFill>
              </a:rPr>
              <a:t>Earthquake</a:t>
            </a:r>
            <a:endParaRPr kumimoji="1" lang="en-US" altLang="ja-JP" sz="1200" b="1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5" name="直線矢印コネクタ 4"/>
          <p:cNvCxnSpPr/>
          <p:nvPr/>
        </p:nvCxnSpPr>
        <p:spPr>
          <a:xfrm>
            <a:off x="3419872" y="4616371"/>
            <a:ext cx="0" cy="28217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/>
          <p:cNvSpPr txBox="1"/>
          <p:nvPr/>
        </p:nvSpPr>
        <p:spPr>
          <a:xfrm>
            <a:off x="4535729" y="3715636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0070C0"/>
                </a:solidFill>
              </a:rPr>
              <a:t>300 kW</a:t>
            </a:r>
            <a:endParaRPr kumimoji="1" lang="ja-JP" altLang="en-US" b="1" dirty="0">
              <a:solidFill>
                <a:srgbClr val="0070C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157873" y="3900302"/>
            <a:ext cx="1257652" cy="45140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altLang="ja-JP" sz="1600" b="1" dirty="0" smtClean="0">
                <a:solidFill>
                  <a:srgbClr val="0070C0"/>
                </a:solidFill>
              </a:rPr>
              <a:t>Hg-target </a:t>
            </a:r>
          </a:p>
          <a:p>
            <a:pPr>
              <a:lnSpc>
                <a:spcPts val="1400"/>
              </a:lnSpc>
            </a:pPr>
            <a:r>
              <a:rPr kumimoji="1" lang="en-US" altLang="ja-JP" sz="1600" b="1" dirty="0" smtClean="0">
                <a:solidFill>
                  <a:srgbClr val="0070C0"/>
                </a:solidFill>
              </a:rPr>
              <a:t>replacement</a:t>
            </a:r>
            <a:endParaRPr kumimoji="1" lang="ja-JP" altLang="en-US" sz="1600" b="1" dirty="0">
              <a:solidFill>
                <a:srgbClr val="0070C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038600" y="2677670"/>
            <a:ext cx="2392660" cy="81136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kumimoji="1" lang="en-US" altLang="ja-JP" sz="1600" b="1" dirty="0" smtClean="0"/>
              <a:t>Radioactive material leak incident </a:t>
            </a:r>
            <a:r>
              <a:rPr kumimoji="1" lang="ja-JP" altLang="en-US" sz="1600" b="1" dirty="0" smtClean="0"/>
              <a:t> </a:t>
            </a:r>
            <a:r>
              <a:rPr kumimoji="1" lang="en-US" altLang="ja-JP" sz="1600" b="1" dirty="0" smtClean="0"/>
              <a:t>at </a:t>
            </a:r>
          </a:p>
          <a:p>
            <a:pPr algn="ctr"/>
            <a:r>
              <a:rPr kumimoji="1" lang="en-US" altLang="ja-JP" sz="1600" b="1" dirty="0" smtClean="0"/>
              <a:t>Hadron Facility</a:t>
            </a:r>
          </a:p>
        </p:txBody>
      </p:sp>
      <p:cxnSp>
        <p:nvCxnSpPr>
          <p:cNvPr id="9" name="直線矢印コネクタ 8"/>
          <p:cNvCxnSpPr/>
          <p:nvPr/>
        </p:nvCxnSpPr>
        <p:spPr>
          <a:xfrm>
            <a:off x="5004048" y="4132364"/>
            <a:ext cx="0" cy="39939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/>
          <p:nvPr/>
        </p:nvCxnSpPr>
        <p:spPr>
          <a:xfrm>
            <a:off x="5398032" y="3493371"/>
            <a:ext cx="0" cy="101574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0" y="6487541"/>
            <a:ext cx="20843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charset="0"/>
              <a:buChar char="•"/>
            </a:pPr>
            <a:r>
              <a:rPr lang="en-US" altLang="ja-JP" sz="1200" dirty="0" smtClean="0"/>
              <a:t>as of  30th  of June 2016</a:t>
            </a:r>
            <a:endParaRPr kumimoji="1" lang="ja-JP" altLang="en-US" sz="1200" dirty="0"/>
          </a:p>
        </p:txBody>
      </p:sp>
      <p:cxnSp>
        <p:nvCxnSpPr>
          <p:cNvPr id="15" name="直線矢印コネクタ 14"/>
          <p:cNvCxnSpPr/>
          <p:nvPr/>
        </p:nvCxnSpPr>
        <p:spPr>
          <a:xfrm>
            <a:off x="6516216" y="4293096"/>
            <a:ext cx="0" cy="809529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>
            <a:off x="6030852" y="672663"/>
            <a:ext cx="266864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 smtClean="0">
                <a:solidFill>
                  <a:srgbClr val="FF0000"/>
                </a:solidFill>
                <a:latin typeface="Helvetica"/>
                <a:cs typeface="Helvetica"/>
              </a:rPr>
              <a:t>1 MW eq. (~8.4e13 </a:t>
            </a:r>
            <a:r>
              <a:rPr kumimoji="1" lang="en-US" altLang="ja-JP" sz="1600" b="1" dirty="0" err="1" smtClean="0">
                <a:solidFill>
                  <a:srgbClr val="FF0000"/>
                </a:solidFill>
                <a:latin typeface="Helvetica"/>
                <a:cs typeface="Helvetica"/>
              </a:rPr>
              <a:t>ppp</a:t>
            </a:r>
            <a:r>
              <a:rPr kumimoji="1" lang="en-US" altLang="ja-JP" sz="1600" b="1" dirty="0" smtClean="0">
                <a:solidFill>
                  <a:srgbClr val="FF0000"/>
                </a:solidFill>
                <a:latin typeface="Helvetica"/>
                <a:cs typeface="Helvetica"/>
              </a:rPr>
              <a:t>) demonstration</a:t>
            </a:r>
            <a:endParaRPr kumimoji="1" lang="ja-JP" altLang="en-US" sz="1600" b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23" name="左中かっこ 22"/>
          <p:cNvSpPr/>
          <p:nvPr/>
        </p:nvSpPr>
        <p:spPr>
          <a:xfrm rot="16200000">
            <a:off x="6793477" y="6124567"/>
            <a:ext cx="235775" cy="249330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/>
          <p:cNvSpPr/>
          <p:nvPr/>
        </p:nvSpPr>
        <p:spPr>
          <a:xfrm>
            <a:off x="5130094" y="6334780"/>
            <a:ext cx="23279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4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～</a:t>
            </a:r>
            <a:r>
              <a:rPr lang="en-US" altLang="ja-JP" sz="14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1</a:t>
            </a:r>
            <a:r>
              <a:rPr lang="ja-JP" altLang="en-US" sz="1400" b="1" dirty="0" smtClean="0">
                <a:cs typeface="Arial" panose="020B0604020202020204" pitchFamily="34" charset="0"/>
              </a:rPr>
              <a:t> </a:t>
            </a:r>
            <a:r>
              <a:rPr lang="en-US" altLang="ja-JP" sz="14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month interruption </a:t>
            </a:r>
          </a:p>
          <a:p>
            <a:r>
              <a:rPr lang="en-US" altLang="ja-JP" sz="1400" b="1" dirty="0">
                <a:cs typeface="Arial" panose="020B0604020202020204" pitchFamily="34" charset="0"/>
              </a:rPr>
              <a:t>d</a:t>
            </a:r>
            <a:r>
              <a:rPr lang="en-US" altLang="ja-JP" sz="1400" b="1" dirty="0" smtClean="0">
                <a:cs typeface="Arial" panose="020B0604020202020204" pitchFamily="34" charset="0"/>
              </a:rPr>
              <a:t>ue to </a:t>
            </a:r>
            <a:r>
              <a:rPr lang="en-US" altLang="ja-JP" sz="14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the fire in MLF</a:t>
            </a:r>
            <a:endParaRPr lang="ja-JP" altLang="en-US" sz="1400" b="1" dirty="0">
              <a:cs typeface="Arial" panose="020B0604020202020204" pitchFamily="34" charset="0"/>
            </a:endParaRPr>
          </a:p>
        </p:txBody>
      </p:sp>
      <p:sp>
        <p:nvSpPr>
          <p:cNvPr id="25" name="タイトル 1"/>
          <p:cNvSpPr txBox="1">
            <a:spLocks/>
          </p:cNvSpPr>
          <p:nvPr/>
        </p:nvSpPr>
        <p:spPr>
          <a:xfrm>
            <a:off x="447518" y="-15779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400" dirty="0" smtClean="0">
                <a:latin typeface="Helvetica"/>
                <a:cs typeface="Helvetica"/>
              </a:rPr>
              <a:t>Beam Power History at MLF</a:t>
            </a:r>
            <a:endParaRPr lang="ja-JP" altLang="en-US" sz="2400" dirty="0">
              <a:latin typeface="Helvetica"/>
              <a:cs typeface="Helvetica"/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7291090" y="6400610"/>
            <a:ext cx="2043410" cy="457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</a:pPr>
            <a:r>
              <a:rPr lang="en-US" altLang="ja-JP" sz="1400" b="1" dirty="0" smtClean="0">
                <a:cs typeface="Arial" panose="020B0604020202020204" pitchFamily="34" charset="0"/>
              </a:rPr>
              <a:t>Interruption due to troubles of Hg-target</a:t>
            </a:r>
            <a:endParaRPr lang="ja-JP" altLang="en-US" sz="1400" b="1" dirty="0">
              <a:cs typeface="Arial" panose="020B0604020202020204" pitchFamily="34" charset="0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6804248" y="2348880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0070C0"/>
                </a:solidFill>
              </a:rPr>
              <a:t>500</a:t>
            </a:r>
            <a:r>
              <a:rPr kumimoji="1" lang="en-US" altLang="ja-JP" b="1" dirty="0" smtClean="0">
                <a:solidFill>
                  <a:srgbClr val="0070C0"/>
                </a:solidFill>
              </a:rPr>
              <a:t> kW</a:t>
            </a:r>
            <a:endParaRPr kumimoji="1" lang="ja-JP" altLang="en-US" b="1" dirty="0">
              <a:solidFill>
                <a:srgbClr val="0070C0"/>
              </a:solidFill>
            </a:endParaRPr>
          </a:p>
        </p:txBody>
      </p:sp>
      <p:cxnSp>
        <p:nvCxnSpPr>
          <p:cNvPr id="31" name="直線矢印コネクタ 30"/>
          <p:cNvCxnSpPr/>
          <p:nvPr/>
        </p:nvCxnSpPr>
        <p:spPr>
          <a:xfrm flipH="1" flipV="1">
            <a:off x="7122989" y="5838794"/>
            <a:ext cx="473347" cy="54253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/>
          <p:cNvCxnSpPr/>
          <p:nvPr/>
        </p:nvCxnSpPr>
        <p:spPr>
          <a:xfrm flipH="1" flipV="1">
            <a:off x="7650004" y="5805264"/>
            <a:ext cx="90348" cy="54253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/>
          <p:nvPr/>
        </p:nvCxnSpPr>
        <p:spPr>
          <a:xfrm>
            <a:off x="6719384" y="1303797"/>
            <a:ext cx="12856" cy="32690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矢印コネクタ 34"/>
          <p:cNvCxnSpPr/>
          <p:nvPr/>
        </p:nvCxnSpPr>
        <p:spPr>
          <a:xfrm>
            <a:off x="7020272" y="2759561"/>
            <a:ext cx="0" cy="73381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テキスト ボックス 33"/>
          <p:cNvSpPr txBox="1"/>
          <p:nvPr/>
        </p:nvSpPr>
        <p:spPr>
          <a:xfrm rot="16200000">
            <a:off x="-1160969" y="3338677"/>
            <a:ext cx="2793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 smtClean="0"/>
              <a:t>Beam</a:t>
            </a:r>
            <a:r>
              <a:rPr kumimoji="1" lang="ja-JP" altLang="en-US" sz="2000" b="1" dirty="0" smtClean="0"/>
              <a:t> </a:t>
            </a:r>
            <a:r>
              <a:rPr kumimoji="1" lang="en-US" altLang="ja-JP" sz="2000" b="1" dirty="0" smtClean="0"/>
              <a:t>Power</a:t>
            </a:r>
            <a:r>
              <a:rPr kumimoji="1" lang="ja-JP" altLang="en-US" sz="2000" b="1" dirty="0" smtClean="0"/>
              <a:t> </a:t>
            </a:r>
            <a:r>
              <a:rPr kumimoji="1" lang="en-US" altLang="ja-JP" sz="2000" b="1" dirty="0" smtClean="0"/>
              <a:t>[kW]</a:t>
            </a:r>
            <a:endParaRPr kumimoji="1" lang="ja-JP" altLang="en-US" sz="2000" b="1" dirty="0"/>
          </a:p>
        </p:txBody>
      </p:sp>
      <p:sp>
        <p:nvSpPr>
          <p:cNvPr id="36" name="テキスト ボックス 35"/>
          <p:cNvSpPr txBox="1"/>
          <p:nvPr/>
        </p:nvSpPr>
        <p:spPr>
          <a:xfrm rot="16200000">
            <a:off x="6189030" y="3180123"/>
            <a:ext cx="53749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 smtClean="0"/>
              <a:t>Accumulated Beam</a:t>
            </a:r>
            <a:r>
              <a:rPr kumimoji="1" lang="ja-JP" altLang="en-US" sz="2000" b="1" dirty="0" smtClean="0"/>
              <a:t> </a:t>
            </a:r>
            <a:r>
              <a:rPr kumimoji="1" lang="en-US" altLang="ja-JP" sz="2000" b="1" dirty="0" smtClean="0"/>
              <a:t>Power</a:t>
            </a:r>
            <a:r>
              <a:rPr kumimoji="1" lang="ja-JP" altLang="en-US" sz="2000" b="1" dirty="0" smtClean="0"/>
              <a:t> </a:t>
            </a:r>
            <a:r>
              <a:rPr kumimoji="1" lang="en-US" altLang="ja-JP" sz="2000" b="1" dirty="0" smtClean="0"/>
              <a:t>[MWh]</a:t>
            </a:r>
            <a:endParaRPr kumimoji="1" lang="ja-JP" altLang="en-US" sz="2000" b="1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978443-4B41-0745-8EF5-9C6E708787B9}" type="slidenum">
              <a:rPr lang="ja-JP" altLang="en-US" smtClean="0"/>
              <a:pPr>
                <a:defRPr/>
              </a:pPr>
              <a:t>15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38817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860536"/>
            <a:ext cx="9042400" cy="4597400"/>
          </a:xfrm>
          <a:prstGeom prst="rect">
            <a:avLst/>
          </a:prstGeom>
        </p:spPr>
      </p:pic>
      <p:sp>
        <p:nvSpPr>
          <p:cNvPr id="5" name="テキスト プレースホルダ 8"/>
          <p:cNvSpPr txBox="1">
            <a:spLocks/>
          </p:cNvSpPr>
          <p:nvPr/>
        </p:nvSpPr>
        <p:spPr bwMode="auto">
          <a:xfrm>
            <a:off x="622300" y="5446092"/>
            <a:ext cx="8407400" cy="1221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ＭＳ Ｐゴシック" charset="-128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  <a:sym typeface="Wingdings" pitchFamily="2" charset="2"/>
              </a:rPr>
              <a:t>Achieved beam power:</a:t>
            </a:r>
          </a:p>
          <a:p>
            <a:pPr marL="0" indent="0">
              <a:buNone/>
            </a:pPr>
            <a:r>
              <a:rPr lang="en-US" altLang="ja-JP" sz="1600" dirty="0">
                <a:solidFill>
                  <a:srgbClr val="0000FF"/>
                </a:solidFill>
                <a:latin typeface="Helvetica"/>
                <a:cs typeface="Helvetica"/>
                <a:sym typeface="Wingdings" pitchFamily="2" charset="2"/>
              </a:rPr>
              <a:t>Fast </a:t>
            </a:r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  <a:sym typeface="Wingdings" pitchFamily="2" charset="2"/>
              </a:rPr>
              <a:t>extraction ~ </a:t>
            </a:r>
            <a:r>
              <a:rPr lang="en-US" altLang="ja-JP" sz="1600" dirty="0">
                <a:solidFill>
                  <a:srgbClr val="0000FF"/>
                </a:solidFill>
                <a:latin typeface="Helvetica"/>
                <a:cs typeface="Helvetica"/>
                <a:sym typeface="Wingdings" pitchFamily="2" charset="2"/>
              </a:rPr>
              <a:t>425 kW (2.2x10</a:t>
            </a:r>
            <a:r>
              <a:rPr lang="en-US" altLang="ja-JP" sz="1600" baseline="30000" dirty="0">
                <a:solidFill>
                  <a:srgbClr val="0000FF"/>
                </a:solidFill>
                <a:latin typeface="Helvetica"/>
                <a:cs typeface="Helvetica"/>
                <a:sym typeface="Wingdings" pitchFamily="2" charset="2"/>
              </a:rPr>
              <a:t>14</a:t>
            </a:r>
            <a:r>
              <a:rPr lang="en-US" altLang="ja-JP" sz="1600" dirty="0">
                <a:solidFill>
                  <a:srgbClr val="0000FF"/>
                </a:solidFill>
                <a:latin typeface="Helvetica"/>
                <a:cs typeface="Helvetica"/>
                <a:sym typeface="Wingdings" pitchFamily="2" charset="2"/>
              </a:rPr>
              <a:t> </a:t>
            </a:r>
            <a:r>
              <a:rPr lang="en-US" altLang="ja-JP" sz="1600" dirty="0" err="1">
                <a:solidFill>
                  <a:srgbClr val="0000FF"/>
                </a:solidFill>
                <a:latin typeface="Helvetica"/>
                <a:cs typeface="Helvetica"/>
                <a:sym typeface="Wingdings" pitchFamily="2" charset="2"/>
              </a:rPr>
              <a:t>ppp</a:t>
            </a:r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  <a:sym typeface="Wingdings" pitchFamily="2" charset="2"/>
              </a:rPr>
              <a:t>) for users , 440 kW for demonstration.</a:t>
            </a:r>
          </a:p>
          <a:p>
            <a:pPr marL="0" indent="0">
              <a:buNone/>
            </a:pPr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  <a:sym typeface="Wingdings" pitchFamily="2" charset="2"/>
              </a:rPr>
              <a:t>Slow extraction ~42 kW (4.9 x10</a:t>
            </a:r>
            <a:r>
              <a:rPr lang="en-US" altLang="ja-JP" sz="1600" baseline="30000" dirty="0" smtClean="0">
                <a:solidFill>
                  <a:srgbClr val="0000FF"/>
                </a:solidFill>
                <a:latin typeface="Helvetica"/>
                <a:cs typeface="Helvetica"/>
                <a:sym typeface="Wingdings" pitchFamily="2" charset="2"/>
              </a:rPr>
              <a:t>13</a:t>
            </a:r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  <a:sym typeface="Wingdings" pitchFamily="2" charset="2"/>
              </a:rPr>
              <a:t> </a:t>
            </a:r>
            <a:r>
              <a:rPr lang="en-US" altLang="ja-JP" sz="1600" dirty="0" err="1" smtClean="0">
                <a:solidFill>
                  <a:srgbClr val="0000FF"/>
                </a:solidFill>
                <a:latin typeface="Helvetica"/>
                <a:cs typeface="Helvetica"/>
                <a:sym typeface="Wingdings" pitchFamily="2" charset="2"/>
              </a:rPr>
              <a:t>ppp</a:t>
            </a:r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  <a:sym typeface="Wingdings" pitchFamily="2" charset="2"/>
              </a:rPr>
              <a:t>) for users , 50 </a:t>
            </a:r>
            <a:r>
              <a:rPr lang="en-US" altLang="ja-JP" sz="1600" dirty="0">
                <a:solidFill>
                  <a:srgbClr val="0000FF"/>
                </a:solidFill>
                <a:latin typeface="Helvetica"/>
                <a:cs typeface="Helvetica"/>
                <a:sym typeface="Wingdings" pitchFamily="2" charset="2"/>
              </a:rPr>
              <a:t>kW </a:t>
            </a:r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  <a:sym typeface="Wingdings" pitchFamily="2" charset="2"/>
              </a:rPr>
              <a:t>for demonstration.</a:t>
            </a:r>
          </a:p>
          <a:p>
            <a:pPr marL="0" indent="0">
              <a:buNone/>
            </a:pPr>
            <a:endParaRPr lang="en-US" altLang="ja-JP" sz="1600" dirty="0">
              <a:solidFill>
                <a:srgbClr val="0000FF"/>
              </a:solidFill>
              <a:latin typeface="Helvetica"/>
              <a:cs typeface="Helvetica"/>
              <a:sym typeface="Wingdings" pitchFamily="2" charset="2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117702" y="299117"/>
            <a:ext cx="3810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rgbClr val="0000FF"/>
                </a:solidFill>
                <a:latin typeface="Helvetica"/>
                <a:cs typeface="Helvetica"/>
              </a:rPr>
              <a:t>B</a:t>
            </a:r>
            <a:r>
              <a:rPr kumimoji="1" lang="en-US" altLang="ja-JP" sz="2400" dirty="0" smtClean="0">
                <a:solidFill>
                  <a:srgbClr val="0000FF"/>
                </a:solidFill>
                <a:latin typeface="Helvetica"/>
                <a:cs typeface="Helvetica"/>
              </a:rPr>
              <a:t>eam power history of MR</a:t>
            </a:r>
            <a:endParaRPr kumimoji="1" lang="ja-JP" altLang="en-US" sz="2400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cxnSp>
        <p:nvCxnSpPr>
          <p:cNvPr id="6" name="直線矢印コネクタ 5"/>
          <p:cNvCxnSpPr/>
          <p:nvPr/>
        </p:nvCxnSpPr>
        <p:spPr>
          <a:xfrm>
            <a:off x="2273300" y="3225800"/>
            <a:ext cx="901700" cy="0"/>
          </a:xfrm>
          <a:prstGeom prst="straightConnector1">
            <a:avLst/>
          </a:prstGeom>
          <a:ln>
            <a:solidFill>
              <a:srgbClr val="008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1993900" y="2463800"/>
            <a:ext cx="1651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solidFill>
                  <a:srgbClr val="008000"/>
                </a:solidFill>
                <a:latin typeface="Helvetica"/>
                <a:cs typeface="Helvetica"/>
              </a:rPr>
              <a:t>Beam stop due to the earthquake</a:t>
            </a:r>
            <a:endParaRPr kumimoji="1" lang="ja-JP" altLang="en-US" sz="1400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  <p:cxnSp>
        <p:nvCxnSpPr>
          <p:cNvPr id="8" name="直線矢印コネクタ 7"/>
          <p:cNvCxnSpPr/>
          <p:nvPr/>
        </p:nvCxnSpPr>
        <p:spPr>
          <a:xfrm>
            <a:off x="5041900" y="2984500"/>
            <a:ext cx="901700" cy="0"/>
          </a:xfrm>
          <a:prstGeom prst="straightConnector1">
            <a:avLst/>
          </a:prstGeom>
          <a:ln>
            <a:solidFill>
              <a:srgbClr val="008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4559300" y="1930400"/>
            <a:ext cx="2044700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solidFill>
                  <a:srgbClr val="008000"/>
                </a:solidFill>
                <a:latin typeface="Helvetica"/>
                <a:cs typeface="Helvetica"/>
              </a:rPr>
              <a:t>Beam stop due to the radioactive material leak incident in HEF</a:t>
            </a:r>
            <a:endParaRPr kumimoji="1" lang="ja-JP" altLang="en-US" sz="1400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467807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タイトル 41"/>
          <p:cNvSpPr>
            <a:spLocks noGrp="1"/>
          </p:cNvSpPr>
          <p:nvPr>
            <p:ph type="title"/>
          </p:nvPr>
        </p:nvSpPr>
        <p:spPr>
          <a:xfrm>
            <a:off x="655773" y="0"/>
            <a:ext cx="8229600" cy="419524"/>
          </a:xfrm>
        </p:spPr>
        <p:txBody>
          <a:bodyPr>
            <a:noAutofit/>
          </a:bodyPr>
          <a:lstStyle/>
          <a:p>
            <a:r>
              <a:rPr lang="en-US" altLang="ja-JP" sz="2400" dirty="0">
                <a:solidFill>
                  <a:srgbClr val="0000FF"/>
                </a:solidFill>
                <a:latin typeface="Helvetica" charset="0"/>
                <a:cs typeface="Helvetica" charset="0"/>
              </a:rPr>
              <a:t>Mid-term </a:t>
            </a:r>
            <a:r>
              <a:rPr lang="en-US" altLang="ja-JP" sz="2400" dirty="0" smtClean="0">
                <a:solidFill>
                  <a:srgbClr val="0000FF"/>
                </a:solidFill>
                <a:latin typeface="Helvetica" charset="0"/>
                <a:cs typeface="Helvetica" charset="0"/>
              </a:rPr>
              <a:t>plan of MR</a:t>
            </a:r>
            <a:endParaRPr lang="ja-JP" altLang="en-US" sz="2400" dirty="0"/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7856252"/>
              </p:ext>
            </p:extLst>
          </p:nvPr>
        </p:nvGraphicFramePr>
        <p:xfrm>
          <a:off x="190500" y="1396863"/>
          <a:ext cx="8877300" cy="48226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1300"/>
                <a:gridCol w="719086"/>
                <a:gridCol w="990241"/>
                <a:gridCol w="906873"/>
                <a:gridCol w="914400"/>
                <a:gridCol w="774700"/>
                <a:gridCol w="787400"/>
                <a:gridCol w="1003300"/>
              </a:tblGrid>
              <a:tr h="337659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JFY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2015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2016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2017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2018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2019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2020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2021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447150">
                <a:tc>
                  <a:txBody>
                    <a:bodyPr/>
                    <a:lstStyle/>
                    <a:p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Helvetica"/>
                        <a:ea typeface="+mn-e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 smtClean="0">
                        <a:latin typeface="Helvetica"/>
                        <a:ea typeface="+mn-e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 smtClean="0">
                          <a:latin typeface="Helvetica"/>
                          <a:ea typeface="+mn-ea"/>
                          <a:cs typeface="Helvetica"/>
                        </a:rPr>
                        <a:t>HD</a:t>
                      </a:r>
                      <a:r>
                        <a:rPr kumimoji="1" lang="en-US" altLang="ja-JP" sz="1200" b="1" baseline="0" dirty="0" smtClean="0">
                          <a:latin typeface="Helvetica"/>
                          <a:ea typeface="+mn-ea"/>
                          <a:cs typeface="Helvetica"/>
                        </a:rPr>
                        <a:t> </a:t>
                      </a:r>
                      <a:r>
                        <a:rPr kumimoji="1" lang="en-US" altLang="ja-JP" sz="1200" b="1" dirty="0" smtClean="0">
                          <a:latin typeface="Helvetica"/>
                          <a:ea typeface="+mn-ea"/>
                          <a:cs typeface="Helvetica"/>
                        </a:rPr>
                        <a:t>target</a:t>
                      </a:r>
                    </a:p>
                    <a:p>
                      <a:r>
                        <a:rPr kumimoji="1" lang="en-US" altLang="ja-JP" sz="1200" b="1" dirty="0" smtClean="0">
                          <a:latin typeface="Helvetica"/>
                          <a:ea typeface="+mn-ea"/>
                          <a:cs typeface="Helvetica"/>
                        </a:rPr>
                        <a:t>(80kW)</a:t>
                      </a:r>
                      <a:endParaRPr kumimoji="1" lang="ja-JP" altLang="en-US" sz="1200" b="1" dirty="0">
                        <a:latin typeface="Helvetica"/>
                        <a:ea typeface="+mn-e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 smtClean="0">
                        <a:latin typeface="Helvetica"/>
                        <a:ea typeface="+mn-e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 smtClean="0">
                          <a:latin typeface="Helvetica"/>
                          <a:ea typeface="+mn-ea"/>
                          <a:cs typeface="Helvetica"/>
                        </a:rPr>
                        <a:t>HD</a:t>
                      </a:r>
                      <a:r>
                        <a:rPr kumimoji="1" lang="en-US" altLang="ja-JP" sz="1200" b="1" baseline="0" dirty="0" smtClean="0">
                          <a:latin typeface="Helvetica"/>
                          <a:ea typeface="+mn-ea"/>
                          <a:cs typeface="Helvetica"/>
                        </a:rPr>
                        <a:t> </a:t>
                      </a:r>
                      <a:r>
                        <a:rPr kumimoji="1" lang="en-US" altLang="ja-JP" sz="1200" b="1" dirty="0" smtClean="0">
                          <a:latin typeface="Helvetica"/>
                          <a:ea typeface="+mn-ea"/>
                          <a:cs typeface="Helvetica"/>
                        </a:rPr>
                        <a:t>target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 smtClean="0">
                          <a:latin typeface="Helvetica"/>
                          <a:ea typeface="+mn-ea"/>
                          <a:cs typeface="Helvetica"/>
                        </a:rPr>
                        <a:t>(&gt;100 kW)</a:t>
                      </a:r>
                      <a:endParaRPr kumimoji="1" lang="ja-JP" altLang="en-US" sz="1200" b="1" dirty="0" smtClean="0">
                        <a:latin typeface="Helvetica"/>
                        <a:ea typeface="+mn-ea"/>
                        <a:cs typeface="Helvetica"/>
                      </a:endParaRPr>
                    </a:p>
                  </a:txBody>
                  <a:tcPr/>
                </a:tc>
              </a:tr>
              <a:tr h="538778">
                <a:tc>
                  <a:txBody>
                    <a:bodyPr/>
                    <a:lstStyle/>
                    <a:p>
                      <a:r>
                        <a:rPr kumimoji="1" lang="en-US" altLang="ja-JP" sz="1400" b="1" dirty="0" smtClean="0">
                          <a:latin typeface="Helvetica"/>
                          <a:ea typeface="+mn-ea"/>
                          <a:cs typeface="Helvetica"/>
                        </a:rPr>
                        <a:t>FX power [kW]</a:t>
                      </a:r>
                    </a:p>
                    <a:p>
                      <a:endParaRPr kumimoji="1" lang="en-US" altLang="ja-JP" sz="1400" b="1" dirty="0" smtClean="0">
                        <a:latin typeface="Helvetica"/>
                        <a:ea typeface="+mn-ea"/>
                        <a:cs typeface="Helvetica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1" dirty="0" smtClean="0">
                          <a:latin typeface="Helvetica"/>
                          <a:ea typeface="+mn-ea"/>
                          <a:cs typeface="Helvetica"/>
                        </a:rPr>
                        <a:t>SX power [kW] </a:t>
                      </a:r>
                      <a:endParaRPr kumimoji="1" lang="ja-JP" altLang="en-US" sz="1400" b="1" dirty="0" smtClean="0">
                        <a:latin typeface="Helvetica"/>
                        <a:ea typeface="+mn-e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 smtClean="0">
                          <a:solidFill>
                            <a:srgbClr val="FF0000"/>
                          </a:solidFill>
                          <a:latin typeface="Helvetica"/>
                          <a:ea typeface="+mn-ea"/>
                          <a:cs typeface="Helvetica"/>
                        </a:rPr>
                        <a:t>390</a:t>
                      </a:r>
                    </a:p>
                    <a:p>
                      <a:pPr algn="ctr"/>
                      <a:endParaRPr kumimoji="1" lang="en-US" altLang="ja-JP" sz="1400" b="1" dirty="0" smtClean="0">
                        <a:solidFill>
                          <a:srgbClr val="FF0000"/>
                        </a:solidFill>
                        <a:latin typeface="Helvetica"/>
                        <a:ea typeface="+mn-ea"/>
                        <a:cs typeface="Helvetica"/>
                      </a:endParaRPr>
                    </a:p>
                    <a:p>
                      <a:pPr algn="ctr"/>
                      <a:r>
                        <a:rPr kumimoji="1" lang="en-US" altLang="ja-JP" sz="1400" b="1" dirty="0" smtClean="0">
                          <a:solidFill>
                            <a:srgbClr val="FF0000"/>
                          </a:solidFill>
                          <a:latin typeface="Helvetica"/>
                          <a:ea typeface="+mn-ea"/>
                          <a:cs typeface="Helvetica"/>
                        </a:rPr>
                        <a:t>42</a:t>
                      </a:r>
                      <a:endParaRPr kumimoji="1" lang="ja-JP" altLang="en-US" sz="1400" b="1" dirty="0">
                        <a:solidFill>
                          <a:srgbClr val="FF0000"/>
                        </a:solidFill>
                        <a:latin typeface="Helvetica"/>
                        <a:ea typeface="+mn-e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 smtClean="0">
                          <a:solidFill>
                            <a:srgbClr val="FF0000"/>
                          </a:solidFill>
                          <a:latin typeface="Helvetica"/>
                          <a:ea typeface="+mn-ea"/>
                          <a:cs typeface="Helvetica"/>
                        </a:rPr>
                        <a:t>425</a:t>
                      </a:r>
                      <a:r>
                        <a:rPr kumimoji="1" lang="en-US" altLang="ja-JP" sz="1400" b="1" dirty="0" smtClean="0">
                          <a:solidFill>
                            <a:schemeClr val="tx1"/>
                          </a:solidFill>
                          <a:latin typeface="Helvetica"/>
                          <a:ea typeface="+mn-ea"/>
                          <a:cs typeface="Helvetica"/>
                        </a:rPr>
                        <a:t>-450</a:t>
                      </a:r>
                      <a:endParaRPr kumimoji="1" lang="en-US" altLang="ja-JP" sz="1400" b="1" dirty="0" smtClean="0">
                        <a:solidFill>
                          <a:srgbClr val="000000"/>
                        </a:solidFill>
                        <a:latin typeface="Helvetica"/>
                        <a:ea typeface="+mn-ea"/>
                        <a:cs typeface="Helvetica"/>
                      </a:endParaRPr>
                    </a:p>
                    <a:p>
                      <a:pPr algn="ctr"/>
                      <a:endParaRPr kumimoji="1" lang="en-US" altLang="ja-JP" sz="1400" b="1" dirty="0" smtClean="0">
                        <a:solidFill>
                          <a:srgbClr val="FF0000"/>
                        </a:solidFill>
                        <a:latin typeface="Helvetica"/>
                        <a:ea typeface="+mn-ea"/>
                        <a:cs typeface="Helvetica"/>
                      </a:endParaRPr>
                    </a:p>
                    <a:p>
                      <a:pPr algn="ctr"/>
                      <a:r>
                        <a:rPr kumimoji="1" lang="en-US" altLang="ja-JP" sz="1400" b="1" dirty="0" smtClean="0">
                          <a:solidFill>
                            <a:srgbClr val="FF0000"/>
                          </a:solidFill>
                          <a:latin typeface="Helvetica"/>
                          <a:ea typeface="+mn-ea"/>
                          <a:cs typeface="Helvetica"/>
                        </a:rPr>
                        <a:t>42-</a:t>
                      </a:r>
                      <a:r>
                        <a:rPr kumimoji="1" lang="en-US" altLang="ja-JP" sz="1400" b="1" dirty="0" smtClean="0">
                          <a:solidFill>
                            <a:srgbClr val="000000"/>
                          </a:solidFill>
                          <a:latin typeface="Helvetica"/>
                          <a:ea typeface="+mn-ea"/>
                          <a:cs typeface="Helvetica"/>
                        </a:rPr>
                        <a:t>50</a:t>
                      </a:r>
                      <a:endParaRPr kumimoji="1" lang="ja-JP" altLang="en-US" sz="1400" b="1" dirty="0">
                        <a:solidFill>
                          <a:srgbClr val="000000"/>
                        </a:solidFill>
                        <a:latin typeface="Helvetica"/>
                        <a:ea typeface="+mn-e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 smtClean="0">
                          <a:latin typeface="Helvetica"/>
                          <a:ea typeface="+mn-ea"/>
                          <a:cs typeface="Helvetica"/>
                        </a:rPr>
                        <a:t>450-500</a:t>
                      </a:r>
                    </a:p>
                    <a:p>
                      <a:pPr algn="ctr"/>
                      <a:endParaRPr kumimoji="1" lang="en-US" altLang="ja-JP" sz="1400" b="1" dirty="0" smtClean="0">
                        <a:latin typeface="Helvetica"/>
                        <a:ea typeface="+mn-ea"/>
                        <a:cs typeface="Helvetica"/>
                      </a:endParaRPr>
                    </a:p>
                    <a:p>
                      <a:pPr algn="ctr"/>
                      <a:r>
                        <a:rPr kumimoji="1" lang="en-US" altLang="ja-JP" sz="1400" b="1" dirty="0" smtClean="0">
                          <a:latin typeface="Helvetica"/>
                          <a:ea typeface="+mn-ea"/>
                          <a:cs typeface="Helvetica"/>
                        </a:rPr>
                        <a:t>50</a:t>
                      </a:r>
                      <a:endParaRPr kumimoji="1" lang="ja-JP" altLang="en-US" sz="1400" b="1" dirty="0">
                        <a:latin typeface="Helvetica"/>
                        <a:ea typeface="+mn-e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1" dirty="0" smtClean="0">
                          <a:latin typeface="Helvetica"/>
                          <a:ea typeface="+mn-ea"/>
                          <a:cs typeface="Helvetica"/>
                        </a:rPr>
                        <a:t>700</a:t>
                      </a:r>
                    </a:p>
                    <a:p>
                      <a:endParaRPr kumimoji="1" lang="en-US" altLang="ja-JP" sz="1400" b="1" dirty="0" smtClean="0">
                        <a:latin typeface="Helvetica"/>
                        <a:ea typeface="+mn-ea"/>
                        <a:cs typeface="Helvetica"/>
                      </a:endParaRPr>
                    </a:p>
                    <a:p>
                      <a:r>
                        <a:rPr kumimoji="1" lang="en-US" altLang="ja-JP" sz="1400" b="1" dirty="0" smtClean="0">
                          <a:latin typeface="Helvetica"/>
                          <a:ea typeface="+mn-ea"/>
                          <a:cs typeface="Helvetica"/>
                        </a:rPr>
                        <a:t>50-70</a:t>
                      </a:r>
                      <a:endParaRPr kumimoji="1" lang="ja-JP" altLang="en-US" sz="1400" b="1" dirty="0">
                        <a:latin typeface="Helvetica"/>
                        <a:ea typeface="+mn-e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1" dirty="0" smtClean="0">
                          <a:latin typeface="Helvetica"/>
                          <a:ea typeface="+mn-ea"/>
                          <a:cs typeface="Helvetica"/>
                        </a:rPr>
                        <a:t>800</a:t>
                      </a:r>
                    </a:p>
                    <a:p>
                      <a:endParaRPr kumimoji="1" lang="en-US" altLang="ja-JP" sz="1400" b="1" dirty="0" smtClean="0">
                        <a:latin typeface="Helvetica"/>
                        <a:ea typeface="+mn-ea"/>
                        <a:cs typeface="Helvetica"/>
                      </a:endParaRPr>
                    </a:p>
                    <a:p>
                      <a:r>
                        <a:rPr kumimoji="1" lang="en-US" altLang="ja-JP" sz="1400" b="1" dirty="0" smtClean="0">
                          <a:latin typeface="Helvetica"/>
                          <a:ea typeface="+mn-ea"/>
                          <a:cs typeface="Helvetica"/>
                        </a:rPr>
                        <a:t>80</a:t>
                      </a:r>
                      <a:endParaRPr kumimoji="1" lang="ja-JP" altLang="en-US" sz="1400" b="1" dirty="0">
                        <a:latin typeface="Helvetica"/>
                        <a:ea typeface="+mn-e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1" dirty="0" smtClean="0">
                          <a:latin typeface="Helvetica"/>
                          <a:ea typeface="+mn-ea"/>
                          <a:cs typeface="Helvetica"/>
                        </a:rPr>
                        <a:t>900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400" b="1" dirty="0" smtClean="0">
                        <a:latin typeface="Helvetica"/>
                        <a:ea typeface="+mn-ea"/>
                        <a:cs typeface="Helvetica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1" dirty="0" smtClean="0">
                          <a:latin typeface="Helvetica"/>
                          <a:ea typeface="+mn-ea"/>
                          <a:cs typeface="Helvetica"/>
                        </a:rPr>
                        <a:t>80</a:t>
                      </a:r>
                      <a:r>
                        <a:rPr kumimoji="1" lang="en-US" altLang="ja-JP" sz="1400" b="1" baseline="0" dirty="0" smtClean="0">
                          <a:latin typeface="Helvetica"/>
                          <a:ea typeface="+mn-ea"/>
                          <a:cs typeface="Helvetica"/>
                        </a:rPr>
                        <a:t> </a:t>
                      </a:r>
                      <a:endParaRPr kumimoji="1" lang="ja-JP" altLang="en-US" sz="1400" b="1" dirty="0" smtClean="0">
                        <a:latin typeface="Helvetica"/>
                        <a:ea typeface="+mn-e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1" dirty="0" smtClean="0">
                          <a:latin typeface="Helvetica"/>
                          <a:ea typeface="+mn-ea"/>
                          <a:cs typeface="Helvetica"/>
                        </a:rPr>
                        <a:t>1060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400" b="1" dirty="0" smtClean="0">
                        <a:latin typeface="Helvetica"/>
                        <a:ea typeface="+mn-ea"/>
                        <a:cs typeface="Helvetica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1" dirty="0" smtClean="0">
                          <a:latin typeface="Helvetica"/>
                          <a:ea typeface="+mn-ea"/>
                          <a:cs typeface="Helvetica"/>
                        </a:rPr>
                        <a:t>~100</a:t>
                      </a:r>
                      <a:endParaRPr kumimoji="1" lang="ja-JP" altLang="en-US" sz="1400" b="1" dirty="0" smtClean="0">
                        <a:latin typeface="Helvetica"/>
                        <a:ea typeface="+mn-ea"/>
                        <a:cs typeface="Helvetica"/>
                      </a:endParaRPr>
                    </a:p>
                  </a:txBody>
                  <a:tcPr/>
                </a:tc>
              </a:tr>
              <a:tr h="62352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1" dirty="0" smtClean="0">
                          <a:latin typeface="Helvetica"/>
                          <a:ea typeface="+mn-ea"/>
                          <a:cs typeface="Helvetica"/>
                        </a:rPr>
                        <a:t>Cycle time of main</a:t>
                      </a:r>
                      <a:r>
                        <a:rPr kumimoji="1" lang="en-US" altLang="ja-JP" sz="1400" b="1" baseline="0" dirty="0" smtClean="0">
                          <a:latin typeface="Helvetica"/>
                          <a:ea typeface="+mn-ea"/>
                          <a:cs typeface="Helvetica"/>
                        </a:rPr>
                        <a:t> magnet PS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1" dirty="0" smtClean="0">
                          <a:latin typeface="Helvetica"/>
                          <a:ea typeface="+mn-ea"/>
                          <a:cs typeface="Helvetica"/>
                        </a:rPr>
                        <a:t>New magnet PS</a:t>
                      </a:r>
                      <a:endParaRPr kumimoji="1" lang="ja-JP" altLang="en-US" sz="1400" b="1" dirty="0" smtClean="0">
                        <a:latin typeface="Helvetica"/>
                        <a:ea typeface="+mn-ea"/>
                        <a:cs typeface="Helvetic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1" dirty="0" smtClean="0">
                          <a:latin typeface="Helvetica"/>
                          <a:ea typeface="+mn-ea"/>
                          <a:cs typeface="Helvetica"/>
                        </a:rPr>
                        <a:t>2.48 s</a:t>
                      </a:r>
                    </a:p>
                    <a:p>
                      <a:pPr indent="0" algn="l"/>
                      <a:endParaRPr kumimoji="1" lang="ja-JP" altLang="en-US" sz="1400" b="1" dirty="0">
                        <a:latin typeface="Helvetica"/>
                        <a:ea typeface="+mn-ea"/>
                        <a:cs typeface="Helvetic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l"/>
                      <a:endParaRPr kumimoji="1" lang="ja-JP" altLang="en-US" sz="1400" b="1" dirty="0">
                        <a:latin typeface="Helvetica"/>
                        <a:ea typeface="+mn-ea"/>
                        <a:cs typeface="Helvetic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l"/>
                      <a:endParaRPr kumimoji="1" lang="ja-JP" altLang="en-US" sz="1400" b="1" dirty="0" smtClean="0">
                        <a:latin typeface="Helvetica"/>
                        <a:ea typeface="+mn-ea"/>
                        <a:cs typeface="Helvetic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1" dirty="0" smtClean="0">
                          <a:latin typeface="Helvetica"/>
                          <a:ea typeface="+mn-ea"/>
                          <a:cs typeface="Helvetica"/>
                        </a:rPr>
                        <a:t>1.3 s</a:t>
                      </a:r>
                    </a:p>
                    <a:p>
                      <a:pPr indent="0" algn="l"/>
                      <a:endParaRPr kumimoji="1" lang="ja-JP" altLang="en-US" sz="1400" b="1" dirty="0">
                        <a:latin typeface="Helvetica"/>
                        <a:ea typeface="+mn-ea"/>
                        <a:cs typeface="Helvetic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1" dirty="0" smtClean="0">
                          <a:latin typeface="Helvetica"/>
                          <a:ea typeface="+mn-ea"/>
                          <a:cs typeface="Helvetica"/>
                        </a:rPr>
                        <a:t>1.3 s</a:t>
                      </a:r>
                    </a:p>
                    <a:p>
                      <a:pPr indent="0" algn="l"/>
                      <a:endParaRPr kumimoji="1" lang="ja-JP" altLang="en-US" sz="1400" b="1" dirty="0">
                        <a:latin typeface="Helvetica"/>
                        <a:ea typeface="+mn-ea"/>
                        <a:cs typeface="Helvetic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l"/>
                      <a:r>
                        <a:rPr kumimoji="1" lang="en-US" altLang="ja-JP" sz="1400" b="1" dirty="0" smtClean="0">
                          <a:latin typeface="Helvetica"/>
                          <a:ea typeface="+mn-ea"/>
                          <a:cs typeface="Helvetica"/>
                        </a:rPr>
                        <a:t>1.25 s</a:t>
                      </a:r>
                    </a:p>
                    <a:p>
                      <a:pPr indent="0" algn="l"/>
                      <a:endParaRPr kumimoji="1" lang="ja-JP" altLang="en-US" sz="1400" b="1" dirty="0">
                        <a:latin typeface="Helvetica"/>
                        <a:ea typeface="+mn-ea"/>
                        <a:cs typeface="Helvetic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indent="0" algn="l"/>
                      <a:endParaRPr kumimoji="1" lang="ja-JP" altLang="en-US" sz="1400" b="1" dirty="0">
                        <a:latin typeface="Helvetica"/>
                        <a:ea typeface="+mn-ea"/>
                        <a:cs typeface="Helvetica"/>
                      </a:endParaRPr>
                    </a:p>
                  </a:txBody>
                  <a:tcPr anchor="ctr"/>
                </a:tc>
              </a:tr>
              <a:tr h="50677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1" dirty="0" smtClean="0">
                          <a:latin typeface="Helvetica"/>
                          <a:ea typeface="+mn-ea"/>
                          <a:cs typeface="Helvetica"/>
                        </a:rPr>
                        <a:t>High</a:t>
                      </a:r>
                      <a:r>
                        <a:rPr kumimoji="1" lang="en-US" altLang="ja-JP" sz="1400" b="1" baseline="0" dirty="0" smtClean="0">
                          <a:latin typeface="Helvetica"/>
                          <a:ea typeface="+mn-ea"/>
                          <a:cs typeface="Helvetica"/>
                        </a:rPr>
                        <a:t> gradient </a:t>
                      </a:r>
                      <a:r>
                        <a:rPr kumimoji="1" lang="en-US" altLang="ja-JP" sz="1400" b="1" baseline="0" dirty="0" err="1" smtClean="0">
                          <a:latin typeface="Helvetica"/>
                          <a:ea typeface="+mn-ea"/>
                          <a:cs typeface="Helvetica"/>
                        </a:rPr>
                        <a:t>rf</a:t>
                      </a:r>
                      <a:r>
                        <a:rPr kumimoji="1" lang="en-US" altLang="ja-JP" sz="1400" b="1" baseline="0" dirty="0" smtClean="0">
                          <a:latin typeface="Helvetica"/>
                          <a:ea typeface="+mn-ea"/>
                          <a:cs typeface="Helvetica"/>
                        </a:rPr>
                        <a:t> system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1" baseline="0" dirty="0" smtClean="0">
                          <a:latin typeface="Helvetica"/>
                          <a:ea typeface="+mn-ea"/>
                          <a:cs typeface="Helvetica"/>
                        </a:rPr>
                        <a:t>2</a:t>
                      </a:r>
                      <a:r>
                        <a:rPr kumimoji="1" lang="en-US" altLang="ja-JP" sz="1400" b="1" baseline="30000" dirty="0" smtClean="0">
                          <a:latin typeface="Helvetica"/>
                          <a:ea typeface="+mn-ea"/>
                          <a:cs typeface="Helvetica"/>
                        </a:rPr>
                        <a:t>nd</a:t>
                      </a:r>
                      <a:r>
                        <a:rPr kumimoji="1" lang="en-US" altLang="ja-JP" sz="1400" b="1" baseline="0" dirty="0" smtClean="0">
                          <a:latin typeface="Helvetica"/>
                          <a:ea typeface="+mn-ea"/>
                          <a:cs typeface="Helvetica"/>
                        </a:rPr>
                        <a:t> harmonic </a:t>
                      </a:r>
                      <a:r>
                        <a:rPr kumimoji="1" lang="en-US" altLang="ja-JP" sz="1400" b="1" baseline="0" dirty="0" err="1" smtClean="0">
                          <a:latin typeface="Helvetica"/>
                          <a:ea typeface="+mn-ea"/>
                          <a:cs typeface="Helvetica"/>
                        </a:rPr>
                        <a:t>rf</a:t>
                      </a:r>
                      <a:r>
                        <a:rPr kumimoji="1" lang="en-US" altLang="ja-JP" sz="1400" b="1" baseline="0" dirty="0" smtClean="0">
                          <a:latin typeface="Helvetica"/>
                          <a:ea typeface="+mn-ea"/>
                          <a:cs typeface="Helvetica"/>
                        </a:rPr>
                        <a:t> system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 smtClean="0">
                        <a:latin typeface="Helvetica"/>
                        <a:ea typeface="+mn-e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4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sz="14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sz="14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sz="14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sz="14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sz="14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  <a:tr h="674712">
                <a:tc>
                  <a:txBody>
                    <a:bodyPr/>
                    <a:lstStyle/>
                    <a:p>
                      <a:r>
                        <a:rPr kumimoji="1" lang="en-US" altLang="ja-JP" sz="1400" b="1" dirty="0" smtClean="0">
                          <a:latin typeface="Helvetica"/>
                          <a:ea typeface="+mn-ea"/>
                          <a:cs typeface="Helvetica"/>
                        </a:rPr>
                        <a:t>Ring collimators</a:t>
                      </a:r>
                      <a:endParaRPr kumimoji="1" lang="ja-JP" altLang="en-US" sz="1400" b="1" dirty="0">
                        <a:latin typeface="Helvetica"/>
                        <a:ea typeface="+mn-ea"/>
                        <a:cs typeface="Helvetic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err="1" smtClean="0">
                          <a:latin typeface="Helvetica"/>
                          <a:ea typeface="+mn-ea"/>
                          <a:cs typeface="Helvetica"/>
                        </a:rPr>
                        <a:t>Add.collimators</a:t>
                      </a:r>
                      <a:r>
                        <a:rPr kumimoji="1" lang="en-US" altLang="ja-JP" sz="1200" dirty="0" smtClean="0">
                          <a:latin typeface="Helvetica"/>
                          <a:ea typeface="+mn-ea"/>
                          <a:cs typeface="Helvetica"/>
                        </a:rPr>
                        <a:t> (2</a:t>
                      </a:r>
                      <a:r>
                        <a:rPr kumimoji="1" lang="ja-JP" altLang="en-US" sz="1200" dirty="0" smtClean="0">
                          <a:latin typeface="Helvetica"/>
                          <a:ea typeface="+mn-ea"/>
                          <a:cs typeface="Helvetica"/>
                        </a:rPr>
                        <a:t> </a:t>
                      </a:r>
                      <a:r>
                        <a:rPr kumimoji="1" lang="en-US" altLang="ja-JP" sz="1200" dirty="0" smtClean="0">
                          <a:latin typeface="Helvetica"/>
                          <a:ea typeface="+mn-ea"/>
                          <a:cs typeface="Helvetica"/>
                        </a:rPr>
                        <a:t>kW)</a:t>
                      </a:r>
                      <a:endParaRPr kumimoji="1" lang="ja-JP" altLang="en-US" sz="1200" dirty="0">
                        <a:latin typeface="Helvetica"/>
                        <a:ea typeface="+mn-e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 smtClean="0">
                        <a:latin typeface="Helvetica"/>
                        <a:ea typeface="+mn-e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err="1" smtClean="0">
                          <a:latin typeface="Helvetica"/>
                          <a:ea typeface="+mn-ea"/>
                          <a:cs typeface="Helvetica"/>
                        </a:rPr>
                        <a:t>Add.colli</a:t>
                      </a:r>
                      <a:r>
                        <a:rPr kumimoji="1" lang="en-US" altLang="ja-JP" sz="1200" dirty="0" smtClean="0">
                          <a:latin typeface="Helvetica"/>
                          <a:ea typeface="+mn-ea"/>
                          <a:cs typeface="Helvetica"/>
                        </a:rPr>
                        <a:t>. (3.5kW)</a:t>
                      </a:r>
                      <a:endParaRPr kumimoji="1" lang="ja-JP" altLang="en-US" sz="1200" dirty="0" smtClean="0">
                        <a:latin typeface="Helvetica"/>
                        <a:ea typeface="+mn-e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4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4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4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400" dirty="0"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  <a:tr h="506770">
                <a:tc>
                  <a:txBody>
                    <a:bodyPr/>
                    <a:lstStyle/>
                    <a:p>
                      <a:r>
                        <a:rPr kumimoji="1" lang="en-US" altLang="ja-JP" sz="1400" b="1" dirty="0" smtClean="0">
                          <a:latin typeface="Helvetica"/>
                          <a:ea typeface="+mn-ea"/>
                          <a:cs typeface="Helvetica"/>
                        </a:rPr>
                        <a:t>Injection system</a:t>
                      </a:r>
                    </a:p>
                    <a:p>
                      <a:r>
                        <a:rPr kumimoji="1" lang="en-US" altLang="ja-JP" sz="1400" b="1" dirty="0" smtClean="0">
                          <a:latin typeface="Helvetica"/>
                          <a:ea typeface="+mn-ea"/>
                          <a:cs typeface="Helvetica"/>
                        </a:rPr>
                        <a:t>FX system</a:t>
                      </a:r>
                      <a:endParaRPr kumimoji="1" lang="ja-JP" altLang="en-US" sz="1400" b="1" dirty="0">
                        <a:latin typeface="Helvetica"/>
                        <a:ea typeface="+mn-ea"/>
                        <a:cs typeface="Helvetic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4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4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4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4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4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400" dirty="0"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  <a:tr h="443573">
                <a:tc>
                  <a:txBody>
                    <a:bodyPr/>
                    <a:lstStyle/>
                    <a:p>
                      <a:r>
                        <a:rPr kumimoji="1" lang="en-US" altLang="ja-JP" sz="1400" b="1" dirty="0" smtClean="0">
                          <a:latin typeface="Helvetica"/>
                          <a:ea typeface="+mn-ea"/>
                          <a:cs typeface="Helvetica"/>
                        </a:rPr>
                        <a:t>SX collimator / Local shields</a:t>
                      </a:r>
                      <a:endParaRPr kumimoji="1" lang="ja-JP" altLang="en-US" sz="1400" b="1" dirty="0">
                        <a:latin typeface="Helvetica"/>
                        <a:ea typeface="+mn-ea"/>
                        <a:cs typeface="Helvetic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>
                        <a:latin typeface="Helvetica"/>
                        <a:ea typeface="+mn-e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400" dirty="0">
                        <a:latin typeface="Helvetica"/>
                        <a:ea typeface="+mn-e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400" dirty="0">
                        <a:latin typeface="Helvetica"/>
                        <a:ea typeface="+mn-e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000" dirty="0">
                        <a:latin typeface="Helvetica"/>
                        <a:ea typeface="+mn-e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400" dirty="0">
                        <a:latin typeface="Helvetica"/>
                        <a:ea typeface="+mn-e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400" dirty="0">
                        <a:latin typeface="Helvetica"/>
                        <a:ea typeface="+mn-e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400" dirty="0">
                        <a:latin typeface="Helvetica"/>
                        <a:ea typeface="+mn-ea"/>
                        <a:cs typeface="Helvetica"/>
                      </a:endParaRPr>
                    </a:p>
                  </a:txBody>
                  <a:tcPr/>
                </a:tc>
              </a:tr>
              <a:tr h="465841">
                <a:tc>
                  <a:txBody>
                    <a:bodyPr/>
                    <a:lstStyle/>
                    <a:p>
                      <a:r>
                        <a:rPr kumimoji="1" lang="en-US" altLang="ja-JP" sz="1400" b="1" dirty="0" smtClean="0">
                          <a:latin typeface="Helvetica"/>
                          <a:ea typeface="+mn-ea"/>
                          <a:cs typeface="Helvetica"/>
                        </a:rPr>
                        <a:t>Ti ducts and SX devices with Ti chamber</a:t>
                      </a:r>
                      <a:endParaRPr kumimoji="1" lang="ja-JP" altLang="en-US" sz="1400" b="1" dirty="0">
                        <a:latin typeface="Helvetica"/>
                        <a:ea typeface="+mn-e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latin typeface="Helvetica"/>
                        <a:ea typeface="+mn-e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latin typeface="Helvetica"/>
                        <a:ea typeface="+mn-e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 smtClean="0">
                          <a:latin typeface="Helvetica"/>
                          <a:ea typeface="+mn-ea"/>
                          <a:cs typeface="Helvetica"/>
                        </a:rPr>
                        <a:t>ESS</a:t>
                      </a:r>
                      <a:endParaRPr kumimoji="1" lang="ja-JP" altLang="en-US" sz="1200" b="1" dirty="0" smtClean="0">
                        <a:latin typeface="Helvetica"/>
                        <a:ea typeface="+mn-ea"/>
                        <a:cs typeface="Helvetica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200" b="1" baseline="0" dirty="0" smtClean="0">
                        <a:latin typeface="Helvetica"/>
                        <a:ea typeface="+mn-e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400" dirty="0">
                        <a:latin typeface="Helvetica"/>
                        <a:ea typeface="+mn-e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400" dirty="0">
                        <a:latin typeface="Helvetica"/>
                        <a:ea typeface="+mn-e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400" dirty="0">
                        <a:latin typeface="Helvetica"/>
                        <a:ea typeface="+mn-e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400" dirty="0">
                        <a:latin typeface="Helvetica"/>
                        <a:ea typeface="+mn-ea"/>
                        <a:cs typeface="Helvetica"/>
                      </a:endParaRP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27" name="直線矢印コネクタ 26"/>
          <p:cNvCxnSpPr/>
          <p:nvPr/>
        </p:nvCxnSpPr>
        <p:spPr>
          <a:xfrm>
            <a:off x="3721100" y="3393859"/>
            <a:ext cx="2641600" cy="1"/>
          </a:xfrm>
          <a:prstGeom prst="straightConnector1">
            <a:avLst/>
          </a:prstGeom>
          <a:ln w="85725">
            <a:solidFill>
              <a:srgbClr val="660066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/>
          <p:cNvSpPr txBox="1"/>
          <p:nvPr/>
        </p:nvSpPr>
        <p:spPr>
          <a:xfrm>
            <a:off x="4069636" y="3014059"/>
            <a:ext cx="1313731" cy="461665"/>
          </a:xfrm>
          <a:prstGeom prst="rect">
            <a:avLst/>
          </a:prstGeom>
          <a:solidFill>
            <a:srgbClr val="FFFFFF"/>
          </a:solidFill>
          <a:ln>
            <a:solidFill>
              <a:srgbClr val="660066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rgbClr val="0000FF"/>
                </a:solidFill>
              </a:rPr>
              <a:t>Mass production</a:t>
            </a:r>
          </a:p>
          <a:p>
            <a:r>
              <a:rPr kumimoji="1" lang="en-US" altLang="ja-JP" sz="1200" dirty="0" smtClean="0">
                <a:solidFill>
                  <a:srgbClr val="0000FF"/>
                </a:solidFill>
              </a:rPr>
              <a:t>installation/test</a:t>
            </a:r>
            <a:endParaRPr kumimoji="1" lang="ja-JP" altLang="en-US" sz="1200" dirty="0">
              <a:solidFill>
                <a:srgbClr val="0000FF"/>
              </a:solidFill>
            </a:endParaRPr>
          </a:p>
        </p:txBody>
      </p:sp>
      <p:cxnSp>
        <p:nvCxnSpPr>
          <p:cNvPr id="22" name="直線矢印コネクタ 21"/>
          <p:cNvCxnSpPr/>
          <p:nvPr/>
        </p:nvCxnSpPr>
        <p:spPr>
          <a:xfrm>
            <a:off x="2997200" y="3905223"/>
            <a:ext cx="3365500" cy="0"/>
          </a:xfrm>
          <a:prstGeom prst="straightConnector1">
            <a:avLst/>
          </a:prstGeom>
          <a:ln w="85725">
            <a:solidFill>
              <a:srgbClr val="0000FF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/>
          <p:cNvSpPr txBox="1"/>
          <p:nvPr/>
        </p:nvSpPr>
        <p:spPr>
          <a:xfrm>
            <a:off x="3103877" y="3792123"/>
            <a:ext cx="2143511" cy="276999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rgbClr val="0000FF"/>
                </a:solidFill>
              </a:rPr>
              <a:t>Manufacture, installation/test</a:t>
            </a:r>
            <a:endParaRPr kumimoji="1" lang="ja-JP" altLang="en-US" sz="1200" dirty="0">
              <a:solidFill>
                <a:srgbClr val="0000FF"/>
              </a:solidFill>
            </a:endParaRPr>
          </a:p>
        </p:txBody>
      </p:sp>
      <p:cxnSp>
        <p:nvCxnSpPr>
          <p:cNvPr id="31" name="直線矢印コネクタ 30"/>
          <p:cNvCxnSpPr/>
          <p:nvPr/>
        </p:nvCxnSpPr>
        <p:spPr>
          <a:xfrm flipV="1">
            <a:off x="3020956" y="3680664"/>
            <a:ext cx="1411344" cy="8661"/>
          </a:xfrm>
          <a:prstGeom prst="straightConnector1">
            <a:avLst/>
          </a:prstGeom>
          <a:ln w="85725">
            <a:solidFill>
              <a:srgbClr val="660066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矢印コネクタ 47"/>
          <p:cNvCxnSpPr/>
          <p:nvPr/>
        </p:nvCxnSpPr>
        <p:spPr>
          <a:xfrm>
            <a:off x="3036736" y="4857723"/>
            <a:ext cx="3325964" cy="0"/>
          </a:xfrm>
          <a:prstGeom prst="straightConnector1">
            <a:avLst/>
          </a:prstGeom>
          <a:ln w="85725">
            <a:solidFill>
              <a:srgbClr val="660066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矢印コネクタ 48"/>
          <p:cNvCxnSpPr/>
          <p:nvPr/>
        </p:nvCxnSpPr>
        <p:spPr>
          <a:xfrm>
            <a:off x="3011336" y="5099023"/>
            <a:ext cx="3351364" cy="0"/>
          </a:xfrm>
          <a:prstGeom prst="straightConnector1">
            <a:avLst/>
          </a:prstGeom>
          <a:ln w="85725">
            <a:solidFill>
              <a:srgbClr val="660066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テキスト ボックス 49"/>
          <p:cNvSpPr txBox="1"/>
          <p:nvPr/>
        </p:nvSpPr>
        <p:spPr>
          <a:xfrm>
            <a:off x="3145911" y="4674402"/>
            <a:ext cx="2852063" cy="246221"/>
          </a:xfrm>
          <a:prstGeom prst="rect">
            <a:avLst/>
          </a:prstGeom>
          <a:solidFill>
            <a:srgbClr val="FFFFFF"/>
          </a:solidFill>
          <a:ln>
            <a:solidFill>
              <a:srgbClr val="660066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000" dirty="0" smtClean="0">
                <a:solidFill>
                  <a:srgbClr val="0000FF"/>
                </a:solidFill>
                <a:latin typeface="+mn-ea"/>
              </a:rPr>
              <a:t>Kicker PS improvement, Septa </a:t>
            </a:r>
            <a:r>
              <a:rPr lang="en-US" altLang="ja-JP" sz="1000" dirty="0" smtClean="0">
                <a:solidFill>
                  <a:srgbClr val="0000FF"/>
                </a:solidFill>
                <a:latin typeface="+mn-ea"/>
              </a:rPr>
              <a:t>m</a:t>
            </a:r>
            <a:r>
              <a:rPr kumimoji="1" lang="en-US" altLang="ja-JP" sz="1000" dirty="0" smtClean="0">
                <a:solidFill>
                  <a:srgbClr val="0000FF"/>
                </a:solidFill>
                <a:latin typeface="+mn-ea"/>
              </a:rPr>
              <a:t>anufacture /test</a:t>
            </a:r>
            <a:endParaRPr lang="en-US" altLang="ja-JP" sz="1000" dirty="0" smtClean="0">
              <a:solidFill>
                <a:srgbClr val="0000FF"/>
              </a:solidFill>
              <a:latin typeface="+mn-ea"/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3065762" y="4975913"/>
            <a:ext cx="3055638" cy="246221"/>
          </a:xfrm>
          <a:prstGeom prst="rect">
            <a:avLst/>
          </a:prstGeom>
          <a:solidFill>
            <a:srgbClr val="FFFFFF"/>
          </a:solidFill>
          <a:ln>
            <a:solidFill>
              <a:srgbClr val="660066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000" dirty="0" smtClean="0">
                <a:solidFill>
                  <a:srgbClr val="0000FF"/>
                </a:solidFill>
                <a:latin typeface="+mn-ea"/>
              </a:rPr>
              <a:t>Kicker PS improvement, FX septa manufacture </a:t>
            </a:r>
            <a:r>
              <a:rPr lang="en-US" altLang="ja-JP" sz="1000" dirty="0">
                <a:solidFill>
                  <a:srgbClr val="0000FF"/>
                </a:solidFill>
                <a:latin typeface="+mn-ea"/>
              </a:rPr>
              <a:t>/</a:t>
            </a:r>
            <a:r>
              <a:rPr lang="en-US" altLang="ja-JP" sz="1000" dirty="0" smtClean="0">
                <a:solidFill>
                  <a:srgbClr val="0000FF"/>
                </a:solidFill>
                <a:latin typeface="+mn-ea"/>
              </a:rPr>
              <a:t>test</a:t>
            </a:r>
            <a:endParaRPr kumimoji="1" lang="ja-JP" altLang="en-US" sz="1000" dirty="0">
              <a:solidFill>
                <a:srgbClr val="0000FF"/>
              </a:solidFill>
              <a:latin typeface="+mn-ea"/>
            </a:endParaRPr>
          </a:p>
        </p:txBody>
      </p:sp>
      <p:cxnSp>
        <p:nvCxnSpPr>
          <p:cNvPr id="59" name="直線矢印コネクタ 58"/>
          <p:cNvCxnSpPr/>
          <p:nvPr/>
        </p:nvCxnSpPr>
        <p:spPr>
          <a:xfrm>
            <a:off x="6184900" y="5467323"/>
            <a:ext cx="2235200" cy="0"/>
          </a:xfrm>
          <a:prstGeom prst="straightConnector1">
            <a:avLst/>
          </a:prstGeom>
          <a:ln w="85725">
            <a:solidFill>
              <a:srgbClr val="008000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テキスト ボックス 61"/>
          <p:cNvSpPr txBox="1"/>
          <p:nvPr/>
        </p:nvSpPr>
        <p:spPr>
          <a:xfrm>
            <a:off x="6806061" y="5316123"/>
            <a:ext cx="1074333" cy="276999"/>
          </a:xfrm>
          <a:prstGeom prst="rect">
            <a:avLst/>
          </a:prstGeom>
          <a:solidFill>
            <a:srgbClr val="FFFFFF"/>
          </a:solidFill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rgbClr val="008000"/>
                </a:solidFill>
              </a:rPr>
              <a:t>Local shields</a:t>
            </a:r>
            <a:endParaRPr kumimoji="1" lang="ja-JP" altLang="en-US" sz="1200" dirty="0">
              <a:solidFill>
                <a:srgbClr val="008000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0" y="408682"/>
            <a:ext cx="9283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FF0000"/>
                </a:solidFill>
                <a:latin typeface="Helvetica"/>
                <a:cs typeface="Helvetica"/>
              </a:rPr>
              <a:t>FX</a:t>
            </a:r>
            <a:r>
              <a:rPr kumimoji="1" lang="ja-JP" altLang="en-US" sz="1400" dirty="0" smtClean="0">
                <a:solidFill>
                  <a:srgbClr val="FF0000"/>
                </a:solidFill>
                <a:latin typeface="Helvetica"/>
                <a:cs typeface="Helvetica"/>
              </a:rPr>
              <a:t>：</a:t>
            </a:r>
            <a:r>
              <a:rPr lang="en-US" altLang="ja-JP" sz="1400" dirty="0" smtClean="0">
                <a:solidFill>
                  <a:srgbClr val="0000FF"/>
                </a:solidFill>
                <a:latin typeface="Helvetica"/>
                <a:cs typeface="Helvetica"/>
              </a:rPr>
              <a:t>The high </a:t>
            </a:r>
            <a:r>
              <a:rPr lang="en-US" altLang="ja-JP" sz="1400" dirty="0">
                <a:solidFill>
                  <a:srgbClr val="0000FF"/>
                </a:solidFill>
                <a:latin typeface="Helvetica"/>
                <a:cs typeface="Helvetica"/>
              </a:rPr>
              <a:t>repetition rate scheme </a:t>
            </a:r>
            <a:r>
              <a:rPr lang="en-US" altLang="ja-JP" sz="1400" dirty="0" smtClean="0">
                <a:solidFill>
                  <a:srgbClr val="0000FF"/>
                </a:solidFill>
                <a:latin typeface="Helvetica"/>
                <a:cs typeface="Helvetica"/>
              </a:rPr>
              <a:t>is adopted to </a:t>
            </a:r>
            <a:r>
              <a:rPr lang="en-US" altLang="ja-JP" sz="1400" dirty="0">
                <a:solidFill>
                  <a:srgbClr val="0000FF"/>
                </a:solidFill>
                <a:latin typeface="Helvetica"/>
                <a:cs typeface="Helvetica"/>
              </a:rPr>
              <a:t>achieve the design beam intensity, 750 </a:t>
            </a:r>
            <a:r>
              <a:rPr lang="en-US" altLang="ja-JP" sz="1400" dirty="0" smtClean="0">
                <a:solidFill>
                  <a:srgbClr val="0000FF"/>
                </a:solidFill>
                <a:latin typeface="Helvetica"/>
                <a:cs typeface="Helvetica"/>
              </a:rPr>
              <a:t>kW. Rep. rate will be increased from ~ 0.4 Hz to ~1 Hz by replacing magnet PS’s, RF cavities and some injection and extraction devices.</a:t>
            </a:r>
            <a:endParaRPr lang="ja-JP" altLang="en-US" sz="1400" dirty="0">
              <a:solidFill>
                <a:srgbClr val="0000FF"/>
              </a:solidFill>
              <a:latin typeface="Helvetica"/>
              <a:cs typeface="Helvetica"/>
            </a:endParaRPr>
          </a:p>
          <a:p>
            <a:r>
              <a:rPr lang="en-US" altLang="ja-JP" sz="1400" dirty="0" smtClean="0">
                <a:solidFill>
                  <a:srgbClr val="FF0000"/>
                </a:solidFill>
                <a:latin typeface="Helvetica"/>
                <a:cs typeface="Helvetica"/>
              </a:rPr>
              <a:t>SX</a:t>
            </a:r>
            <a:r>
              <a:rPr lang="ja-JP" altLang="en-US" sz="1400" dirty="0" smtClean="0">
                <a:solidFill>
                  <a:srgbClr val="FF0000"/>
                </a:solidFill>
                <a:latin typeface="Helvetica"/>
                <a:cs typeface="Helvetica"/>
              </a:rPr>
              <a:t>：</a:t>
            </a:r>
            <a:r>
              <a:rPr lang="en-US" altLang="ja-JP" sz="1400" dirty="0" smtClean="0">
                <a:solidFill>
                  <a:srgbClr val="0000FF"/>
                </a:solidFill>
                <a:latin typeface="Helvetica"/>
                <a:cs typeface="Helvetica"/>
              </a:rPr>
              <a:t> </a:t>
            </a:r>
            <a:r>
              <a:rPr lang="en-US" altLang="ja-JP" sz="1400" dirty="0">
                <a:solidFill>
                  <a:srgbClr val="0000FF"/>
                </a:solidFill>
                <a:latin typeface="Helvetica"/>
                <a:cs typeface="Helvetica"/>
              </a:rPr>
              <a:t>The beam </a:t>
            </a:r>
            <a:r>
              <a:rPr lang="en-US" altLang="ja-JP" sz="1400" dirty="0" smtClean="0">
                <a:solidFill>
                  <a:srgbClr val="0000FF"/>
                </a:solidFill>
                <a:latin typeface="Helvetica"/>
                <a:cs typeface="Helvetica"/>
              </a:rPr>
              <a:t>power of the MR </a:t>
            </a:r>
            <a:r>
              <a:rPr lang="en-US" altLang="ja-JP" sz="1400" dirty="0">
                <a:solidFill>
                  <a:srgbClr val="0000FF"/>
                </a:solidFill>
                <a:latin typeface="Helvetica"/>
                <a:cs typeface="Helvetica"/>
              </a:rPr>
              <a:t>will be gradually increased </a:t>
            </a:r>
            <a:r>
              <a:rPr lang="en-US" altLang="ja-JP" sz="1400" dirty="0" smtClean="0">
                <a:solidFill>
                  <a:srgbClr val="0000FF"/>
                </a:solidFill>
                <a:latin typeface="Helvetica"/>
                <a:cs typeface="Helvetica"/>
              </a:rPr>
              <a:t>toward 100 kW watching </a:t>
            </a:r>
            <a:r>
              <a:rPr lang="en-US" altLang="ja-JP" sz="1400" dirty="0">
                <a:solidFill>
                  <a:srgbClr val="0000FF"/>
                </a:solidFill>
                <a:latin typeface="Helvetica"/>
                <a:cs typeface="Helvetica"/>
              </a:rPr>
              <a:t>the residual activity. </a:t>
            </a:r>
            <a:r>
              <a:rPr lang="en-US" altLang="ja-JP" sz="1400" dirty="0" smtClean="0">
                <a:solidFill>
                  <a:srgbClr val="0000FF"/>
                </a:solidFill>
                <a:latin typeface="Helvetica"/>
                <a:cs typeface="Helvetica"/>
              </a:rPr>
              <a:t>In the HEF, the primary target will be replaced new ones which have more cooling capability in 2018 and 2021. </a:t>
            </a:r>
            <a:endParaRPr kumimoji="1" lang="ja-JP" altLang="en-US" sz="1400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3129836" y="3547459"/>
            <a:ext cx="908764" cy="276999"/>
          </a:xfrm>
          <a:prstGeom prst="rect">
            <a:avLst/>
          </a:prstGeom>
          <a:solidFill>
            <a:srgbClr val="FFFFFF"/>
          </a:solidFill>
          <a:ln>
            <a:solidFill>
              <a:srgbClr val="660066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rgbClr val="0000FF"/>
                </a:solidFill>
              </a:rPr>
              <a:t>I</a:t>
            </a:r>
            <a:r>
              <a:rPr kumimoji="1" lang="en-US" altLang="ja-JP" sz="1200" dirty="0" smtClean="0">
                <a:solidFill>
                  <a:srgbClr val="0000FF"/>
                </a:solidFill>
              </a:rPr>
              <a:t>nstallation</a:t>
            </a:r>
            <a:endParaRPr kumimoji="1" lang="ja-JP" altLang="en-US" sz="1200" dirty="0">
              <a:solidFill>
                <a:srgbClr val="0000FF"/>
              </a:solidFill>
            </a:endParaRPr>
          </a:p>
        </p:txBody>
      </p:sp>
      <p:cxnSp>
        <p:nvCxnSpPr>
          <p:cNvPr id="24" name="直線矢印コネクタ 23"/>
          <p:cNvCxnSpPr/>
          <p:nvPr/>
        </p:nvCxnSpPr>
        <p:spPr>
          <a:xfrm>
            <a:off x="3721100" y="1974823"/>
            <a:ext cx="1346200" cy="0"/>
          </a:xfrm>
          <a:prstGeom prst="straightConnector1">
            <a:avLst/>
          </a:prstGeom>
          <a:ln w="85725">
            <a:solidFill>
              <a:srgbClr val="660066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/>
          <p:cNvSpPr txBox="1"/>
          <p:nvPr/>
        </p:nvSpPr>
        <p:spPr>
          <a:xfrm>
            <a:off x="3911601" y="1739900"/>
            <a:ext cx="863599" cy="461665"/>
          </a:xfrm>
          <a:prstGeom prst="rect">
            <a:avLst/>
          </a:prstGeom>
          <a:solidFill>
            <a:srgbClr val="FFFFFF"/>
          </a:solidFill>
          <a:ln>
            <a:solidFill>
              <a:srgbClr val="660066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rgbClr val="0000FF"/>
                </a:solidFill>
                <a:latin typeface="Helvetica"/>
                <a:cs typeface="Helvetica"/>
              </a:rPr>
              <a:t>New PS </a:t>
            </a:r>
            <a:r>
              <a:rPr lang="en-US" altLang="ja-JP" sz="1200" dirty="0" smtClean="0">
                <a:solidFill>
                  <a:srgbClr val="0000FF"/>
                </a:solidFill>
                <a:latin typeface="Helvetica"/>
                <a:cs typeface="Helvetica"/>
              </a:rPr>
              <a:t>buildings</a:t>
            </a:r>
            <a:endParaRPr lang="ja-JP" altLang="en-US" sz="1200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cxnSp>
        <p:nvCxnSpPr>
          <p:cNvPr id="6" name="直線矢印コネクタ 5"/>
          <p:cNvCxnSpPr/>
          <p:nvPr/>
        </p:nvCxnSpPr>
        <p:spPr>
          <a:xfrm>
            <a:off x="6375400" y="6261100"/>
            <a:ext cx="2590800" cy="0"/>
          </a:xfrm>
          <a:prstGeom prst="straightConnector1">
            <a:avLst/>
          </a:prstGeom>
          <a:ln w="76200" cmpd="sng"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6275588" y="5879068"/>
            <a:ext cx="29319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>
                <a:solidFill>
                  <a:srgbClr val="0000FF"/>
                </a:solidFill>
                <a:latin typeface="Helvetica"/>
                <a:cs typeface="Helvetica"/>
              </a:rPr>
              <a:t>COMET / high-p physics run</a:t>
            </a:r>
            <a:endParaRPr kumimoji="1" lang="ja-JP" altLang="en-US" sz="1600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cxnSp>
        <p:nvCxnSpPr>
          <p:cNvPr id="25" name="直線矢印コネクタ 24"/>
          <p:cNvCxnSpPr/>
          <p:nvPr/>
        </p:nvCxnSpPr>
        <p:spPr>
          <a:xfrm>
            <a:off x="6540500" y="3689323"/>
            <a:ext cx="2476500" cy="0"/>
          </a:xfrm>
          <a:prstGeom prst="straightConnector1">
            <a:avLst/>
          </a:prstGeom>
          <a:ln w="85725">
            <a:solidFill>
              <a:srgbClr val="800080"/>
            </a:solidFill>
            <a:prstDash val="sysDash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/>
          <p:cNvCxnSpPr/>
          <p:nvPr/>
        </p:nvCxnSpPr>
        <p:spPr>
          <a:xfrm>
            <a:off x="7264400" y="5099023"/>
            <a:ext cx="1739900" cy="0"/>
          </a:xfrm>
          <a:prstGeom prst="straightConnector1">
            <a:avLst/>
          </a:prstGeom>
          <a:ln w="85725">
            <a:solidFill>
              <a:srgbClr val="800080"/>
            </a:solidFill>
            <a:prstDash val="sysDash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/>
          <p:cNvCxnSpPr/>
          <p:nvPr/>
        </p:nvCxnSpPr>
        <p:spPr>
          <a:xfrm>
            <a:off x="6540500" y="3905223"/>
            <a:ext cx="1333500" cy="0"/>
          </a:xfrm>
          <a:prstGeom prst="straightConnector1">
            <a:avLst/>
          </a:prstGeom>
          <a:ln w="85725">
            <a:solidFill>
              <a:srgbClr val="0000FF"/>
            </a:solidFill>
            <a:prstDash val="sysDash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419597-CA64-C74B-8EA1-F0A7E2477E76}" type="slidenum">
              <a:rPr lang="ja-JP" altLang="en-US" smtClean="0"/>
              <a:pPr>
                <a:defRPr/>
              </a:pPr>
              <a:t>17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0075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0"/>
            <a:ext cx="8455205" cy="6858000"/>
          </a:xfrm>
          <a:prstGeom prst="rect">
            <a:avLst/>
          </a:prstGeom>
        </p:spPr>
      </p:pic>
      <p:cxnSp>
        <p:nvCxnSpPr>
          <p:cNvPr id="7" name="直線矢印コネクタ 6"/>
          <p:cNvCxnSpPr>
            <a:stCxn id="9" idx="0"/>
          </p:cNvCxnSpPr>
          <p:nvPr/>
        </p:nvCxnSpPr>
        <p:spPr>
          <a:xfrm flipH="1" flipV="1">
            <a:off x="3508375" y="3810000"/>
            <a:ext cx="161290" cy="14287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2499982" y="5238750"/>
            <a:ext cx="23393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0000FF"/>
                </a:solidFill>
                <a:latin typeface="Helvetica"/>
                <a:cs typeface="Helvetica"/>
              </a:rPr>
              <a:t>Magnet</a:t>
            </a:r>
            <a:r>
              <a:rPr kumimoji="1" lang="ja-JP" alt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 </a:t>
            </a:r>
            <a:r>
              <a:rPr kumimoji="1" lang="en-US" altLang="ja-JP" b="1" dirty="0" smtClean="0">
                <a:solidFill>
                  <a:srgbClr val="0000FF"/>
                </a:solidFill>
                <a:latin typeface="Helvetica"/>
                <a:cs typeface="Helvetica"/>
              </a:rPr>
              <a:t>PS</a:t>
            </a:r>
            <a:r>
              <a:rPr kumimoji="1" lang="ja-JP" alt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 </a:t>
            </a:r>
            <a:r>
              <a:rPr kumimoji="1" lang="en-US" altLang="ja-JP" b="1" dirty="0" smtClean="0">
                <a:solidFill>
                  <a:srgbClr val="0000FF"/>
                </a:solidFill>
                <a:latin typeface="Helvetica"/>
                <a:cs typeface="Helvetica"/>
              </a:rPr>
              <a:t>upgrade</a:t>
            </a:r>
          </a:p>
          <a:p>
            <a:r>
              <a:rPr lang="en-US" altLang="ja-JP" b="1" dirty="0" smtClean="0">
                <a:solidFill>
                  <a:srgbClr val="0000FF"/>
                </a:solidFill>
                <a:latin typeface="Helvetica"/>
                <a:cs typeface="Helvetica"/>
              </a:rPr>
              <a:t>2.48 </a:t>
            </a:r>
            <a:r>
              <a:rPr lang="en-US" altLang="ja-JP" b="1" dirty="0" smtClean="0">
                <a:solidFill>
                  <a:srgbClr val="0000FF"/>
                </a:solidFill>
                <a:latin typeface="Helvetica"/>
                <a:cs typeface="Helvetica"/>
                <a:sym typeface="Wingdings"/>
              </a:rPr>
              <a:t> </a:t>
            </a:r>
            <a:r>
              <a:rPr lang="en-US" altLang="ja-JP" b="1" dirty="0" smtClean="0">
                <a:solidFill>
                  <a:srgbClr val="0000FF"/>
                </a:solidFill>
                <a:latin typeface="Helvetica"/>
                <a:cs typeface="Helvetica"/>
              </a:rPr>
              <a:t>1.3 s cycle</a:t>
            </a:r>
            <a:endParaRPr kumimoji="1" lang="ja-JP" altLang="en-US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954132" y="3671500"/>
            <a:ext cx="1468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0000FF"/>
                </a:solidFill>
                <a:latin typeface="Helvetica"/>
                <a:cs typeface="Helvetica"/>
              </a:rPr>
              <a:t>1.25 s cycle</a:t>
            </a:r>
            <a:endParaRPr kumimoji="1" lang="ja-JP" altLang="en-US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cxnSp>
        <p:nvCxnSpPr>
          <p:cNvPr id="12" name="直線矢印コネクタ 11"/>
          <p:cNvCxnSpPr/>
          <p:nvPr/>
        </p:nvCxnSpPr>
        <p:spPr>
          <a:xfrm flipV="1">
            <a:off x="4105275" y="3327400"/>
            <a:ext cx="0" cy="4234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 flipV="1">
            <a:off x="5368925" y="2336800"/>
            <a:ext cx="0" cy="4234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5090782" y="2776150"/>
            <a:ext cx="1468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0000FF"/>
                </a:solidFill>
                <a:latin typeface="Helvetica"/>
                <a:cs typeface="Helvetica"/>
              </a:rPr>
              <a:t>1.20 s cycle</a:t>
            </a:r>
            <a:endParaRPr kumimoji="1" lang="ja-JP" altLang="en-US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005307" y="1871443"/>
            <a:ext cx="1468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0000FF"/>
                </a:solidFill>
                <a:latin typeface="Helvetica"/>
                <a:cs typeface="Helvetica"/>
              </a:rPr>
              <a:t>1.16 s cycle</a:t>
            </a:r>
            <a:endParaRPr kumimoji="1" lang="ja-JP" altLang="en-US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cxnSp>
        <p:nvCxnSpPr>
          <p:cNvPr id="17" name="直線矢印コネクタ 16"/>
          <p:cNvCxnSpPr/>
          <p:nvPr/>
        </p:nvCxnSpPr>
        <p:spPr>
          <a:xfrm flipV="1">
            <a:off x="7256132" y="1425575"/>
            <a:ext cx="0" cy="4234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/>
          <p:nvPr/>
        </p:nvCxnSpPr>
        <p:spPr>
          <a:xfrm>
            <a:off x="4718050" y="2098675"/>
            <a:ext cx="0" cy="5262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3646911" y="1727884"/>
            <a:ext cx="2078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0000FF"/>
                </a:solidFill>
                <a:latin typeface="Helvetica"/>
                <a:cs typeface="Helvetica"/>
              </a:rPr>
              <a:t>Air-cooled</a:t>
            </a:r>
            <a:r>
              <a:rPr kumimoji="1" lang="ja-JP" alt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 </a:t>
            </a:r>
            <a:r>
              <a:rPr kumimoji="1" lang="en-US" altLang="ja-JP" b="1" dirty="0" smtClean="0">
                <a:solidFill>
                  <a:srgbClr val="0000FF"/>
                </a:solidFill>
                <a:latin typeface="Helvetica"/>
                <a:cs typeface="Helvetica"/>
              </a:rPr>
              <a:t>2</a:t>
            </a:r>
            <a:r>
              <a:rPr kumimoji="1" lang="en-US" altLang="ja-JP" b="1" baseline="30000" dirty="0" smtClean="0">
                <a:solidFill>
                  <a:srgbClr val="0000FF"/>
                </a:solidFill>
                <a:latin typeface="Helvetica"/>
                <a:cs typeface="Helvetica"/>
              </a:rPr>
              <a:t>nd</a:t>
            </a:r>
            <a:r>
              <a:rPr kumimoji="1" lang="ja-JP" alt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 </a:t>
            </a:r>
            <a:r>
              <a:rPr lang="en-US" altLang="ja-JP" b="1" dirty="0" smtClean="0">
                <a:solidFill>
                  <a:srgbClr val="0000FF"/>
                </a:solidFill>
                <a:latin typeface="Helvetica"/>
                <a:cs typeface="Helvetica"/>
              </a:rPr>
              <a:t>RF</a:t>
            </a:r>
            <a:endParaRPr kumimoji="1" lang="ja-JP" altLang="en-US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cxnSp>
        <p:nvCxnSpPr>
          <p:cNvPr id="4" name="直線矢印コネクタ 3"/>
          <p:cNvCxnSpPr/>
          <p:nvPr/>
        </p:nvCxnSpPr>
        <p:spPr>
          <a:xfrm>
            <a:off x="4105275" y="1425575"/>
            <a:ext cx="1908175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3260855" y="1002268"/>
            <a:ext cx="376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0000FF"/>
                </a:solidFill>
                <a:latin typeface="Helvetica"/>
                <a:cs typeface="Helvetica"/>
              </a:rPr>
              <a:t>RF anode power supply upgrade</a:t>
            </a:r>
            <a:endParaRPr kumimoji="1" lang="ja-JP" altLang="en-US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cxnSp>
        <p:nvCxnSpPr>
          <p:cNvPr id="20" name="直線矢印コネクタ 19"/>
          <p:cNvCxnSpPr/>
          <p:nvPr/>
        </p:nvCxnSpPr>
        <p:spPr>
          <a:xfrm flipV="1">
            <a:off x="6013450" y="2065725"/>
            <a:ext cx="0" cy="4234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>
            <a:off x="5786212" y="2418834"/>
            <a:ext cx="1818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0000FF"/>
                </a:solidFill>
                <a:latin typeface="Helvetica"/>
                <a:cs typeface="Helvetica"/>
              </a:rPr>
              <a:t>10</a:t>
            </a:r>
            <a:r>
              <a:rPr kumimoji="1" lang="en-US" altLang="ja-JP" b="1" baseline="30000" dirty="0" smtClean="0">
                <a:solidFill>
                  <a:srgbClr val="0000FF"/>
                </a:solidFill>
                <a:latin typeface="Helvetica"/>
                <a:cs typeface="Helvetica"/>
              </a:rPr>
              <a:t>th</a:t>
            </a:r>
            <a:r>
              <a:rPr kumimoji="1" lang="ja-JP" alt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 </a:t>
            </a:r>
            <a:r>
              <a:rPr kumimoji="1" lang="en-US" altLang="ja-JP" b="1" dirty="0" smtClean="0">
                <a:solidFill>
                  <a:srgbClr val="0000FF"/>
                </a:solidFill>
                <a:latin typeface="Helvetica"/>
                <a:cs typeface="Helvetica"/>
              </a:rPr>
              <a:t>RF</a:t>
            </a:r>
            <a:r>
              <a:rPr kumimoji="1" lang="ja-JP" altLang="en-US" b="1" dirty="0" smtClean="0">
                <a:solidFill>
                  <a:srgbClr val="0000FF"/>
                </a:solidFill>
                <a:latin typeface="Helvetica"/>
                <a:cs typeface="Helvetica"/>
              </a:rPr>
              <a:t> </a:t>
            </a:r>
            <a:r>
              <a:rPr kumimoji="1" lang="en-US" altLang="ja-JP" b="1" dirty="0" smtClean="0">
                <a:solidFill>
                  <a:srgbClr val="0000FF"/>
                </a:solidFill>
                <a:latin typeface="Helvetica"/>
                <a:cs typeface="Helvetica"/>
              </a:rPr>
              <a:t>system</a:t>
            </a:r>
            <a:endParaRPr kumimoji="1" lang="ja-JP" altLang="en-US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8411549" y="6550223"/>
            <a:ext cx="5609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>
                <a:latin typeface="Helvetica"/>
                <a:cs typeface="Helvetica"/>
              </a:rPr>
              <a:t>JFY</a:t>
            </a:r>
            <a:endParaRPr kumimoji="1" lang="ja-JP" altLang="en-US" sz="1600" b="1" dirty="0">
              <a:latin typeface="Helvetica"/>
              <a:cs typeface="Helvetica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968500" y="88900"/>
            <a:ext cx="6240260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rgbClr val="0000FF"/>
                </a:solidFill>
                <a:latin typeface="Helvetica"/>
                <a:cs typeface="Helvetica"/>
              </a:rPr>
              <a:t>Beam power projection of MR fast extraction</a:t>
            </a:r>
            <a:endParaRPr kumimoji="1" lang="ja-JP" altLang="en-US" sz="2400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238320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ボックス 9"/>
          <p:cNvSpPr txBox="1"/>
          <p:nvPr/>
        </p:nvSpPr>
        <p:spPr bwMode="auto">
          <a:xfrm>
            <a:off x="67098" y="3312591"/>
            <a:ext cx="8340302" cy="2785378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wrap="square">
            <a:spAutoFit/>
          </a:bodyPr>
          <a:lstStyle/>
          <a:p>
            <a:pPr defTabSz="642915">
              <a:defRPr/>
            </a:pPr>
            <a:r>
              <a:rPr lang="en-US" altLang="ja-JP" sz="3800" dirty="0">
                <a:solidFill>
                  <a:srgbClr val="0000FF"/>
                </a:solidFill>
                <a:latin typeface="Helvetica"/>
                <a:ea typeface="ヒラギノ明朝 ProN W3" charset="0"/>
                <a:cs typeface="Helvetica"/>
                <a:sym typeface="Palatino" charset="0"/>
              </a:rPr>
              <a:t>g-2/EDM </a:t>
            </a:r>
            <a:r>
              <a:rPr lang="en-US" altLang="ja-JP" sz="2500" dirty="0">
                <a:solidFill>
                  <a:srgbClr val="0000FF"/>
                </a:solidFill>
                <a:latin typeface="Helvetica"/>
                <a:ea typeface="ヒラギノ明朝 ProN W3" charset="0"/>
                <a:cs typeface="Helvetica"/>
                <a:sym typeface="Palatino" charset="0"/>
              </a:rPr>
              <a:t>(0.1ppm/10</a:t>
            </a:r>
            <a:r>
              <a:rPr lang="en-US" altLang="ja-JP" sz="2500" baseline="30000" dirty="0">
                <a:solidFill>
                  <a:srgbClr val="0000FF"/>
                </a:solidFill>
                <a:latin typeface="Helvetica"/>
                <a:ea typeface="ヒラギノ明朝 ProN W3" charset="0"/>
                <a:cs typeface="Helvetica"/>
                <a:sym typeface="Palatino" charset="0"/>
              </a:rPr>
              <a:t>-21 </a:t>
            </a:r>
            <a:r>
              <a:rPr lang="en-US" altLang="ja-JP" sz="2500" dirty="0">
                <a:solidFill>
                  <a:srgbClr val="0000FF"/>
                </a:solidFill>
                <a:latin typeface="Helvetica"/>
                <a:ea typeface="ヒラギノ明朝 ProN W3" charset="0"/>
                <a:cs typeface="Helvetica"/>
                <a:sym typeface="Palatino" charset="0"/>
              </a:rPr>
              <a:t>e cm</a:t>
            </a:r>
            <a:r>
              <a:rPr lang="en-US" altLang="ja-JP" sz="2500" dirty="0" smtClean="0">
                <a:solidFill>
                  <a:srgbClr val="0000FF"/>
                </a:solidFill>
                <a:latin typeface="Helvetica"/>
                <a:ea typeface="ヒラギノ明朝 ProN W3" charset="0"/>
                <a:cs typeface="Helvetica"/>
                <a:sym typeface="Palatino" charset="0"/>
              </a:rPr>
              <a:t>) </a:t>
            </a:r>
          </a:p>
          <a:p>
            <a:pPr defTabSz="642915">
              <a:defRPr/>
            </a:pPr>
            <a:r>
              <a:rPr lang="en-US" altLang="ja-JP" sz="2500" dirty="0" smtClean="0">
                <a:solidFill>
                  <a:srgbClr val="0000FF"/>
                </a:solidFill>
                <a:latin typeface="Helvetica"/>
                <a:ea typeface="ヒラギノ明朝 ProN W3" charset="0"/>
                <a:cs typeface="Helvetica"/>
                <a:sym typeface="Palatino" charset="0"/>
              </a:rPr>
              <a:t>at MUSE in the MLF</a:t>
            </a:r>
            <a:endParaRPr lang="en-US" altLang="ja-JP" sz="2500" dirty="0">
              <a:solidFill>
                <a:srgbClr val="0000FF"/>
              </a:solidFill>
              <a:latin typeface="Helvetica"/>
              <a:ea typeface="ヒラギノ明朝 ProN W3" charset="0"/>
              <a:cs typeface="Helvetica"/>
              <a:sym typeface="Palatino" charset="0"/>
            </a:endParaRPr>
          </a:p>
          <a:p>
            <a:pPr defTabSz="642915">
              <a:defRPr/>
            </a:pPr>
            <a:endParaRPr lang="en-US" altLang="ja-JP" dirty="0" smtClean="0">
              <a:solidFill>
                <a:srgbClr val="0000FF"/>
              </a:solidFill>
              <a:latin typeface="Helvetica"/>
              <a:ea typeface="ヒラギノ明朝 ProN W3" charset="0"/>
              <a:cs typeface="Helvetica"/>
              <a:sym typeface="Palatino" charset="0"/>
            </a:endParaRPr>
          </a:p>
          <a:p>
            <a:pPr marL="285750" indent="-285750" defTabSz="642915">
              <a:buFontTx/>
              <a:buChar char="-"/>
              <a:defRPr/>
            </a:pPr>
            <a:r>
              <a:rPr lang="en-US" altLang="ja-JP" dirty="0" smtClean="0">
                <a:solidFill>
                  <a:srgbClr val="0000FF"/>
                </a:solidFill>
                <a:latin typeface="Helvetica"/>
                <a:ea typeface="ヒラギノ明朝 ProN W3" charset="0"/>
                <a:cs typeface="Helvetica"/>
                <a:sym typeface="Palatino" charset="0"/>
              </a:rPr>
              <a:t>Ultra</a:t>
            </a:r>
            <a:r>
              <a:rPr lang="en-US" altLang="ja-JP" dirty="0">
                <a:solidFill>
                  <a:srgbClr val="0000FF"/>
                </a:solidFill>
                <a:latin typeface="Helvetica"/>
                <a:ea typeface="ヒラギノ明朝 ProN W3" charset="0"/>
                <a:cs typeface="Helvetica"/>
                <a:sym typeface="Palatino" charset="0"/>
              </a:rPr>
              <a:t>-Cold </a:t>
            </a:r>
            <a:r>
              <a:rPr lang="en-US" altLang="ja-JP" dirty="0" err="1">
                <a:solidFill>
                  <a:srgbClr val="0000FF"/>
                </a:solidFill>
                <a:latin typeface="Helvetica"/>
                <a:ea typeface="ヒラギノ明朝 ProN W3" charset="0"/>
                <a:cs typeface="Helvetica"/>
                <a:sym typeface="Palatino" charset="0"/>
              </a:rPr>
              <a:t>Muon</a:t>
            </a:r>
            <a:r>
              <a:rPr lang="en-US" altLang="ja-JP" dirty="0">
                <a:solidFill>
                  <a:srgbClr val="0000FF"/>
                </a:solidFill>
                <a:latin typeface="Helvetica"/>
                <a:ea typeface="ヒラギノ明朝 ProN W3" charset="0"/>
                <a:cs typeface="Helvetica"/>
                <a:sym typeface="Palatino" charset="0"/>
              </a:rPr>
              <a:t> </a:t>
            </a:r>
            <a:r>
              <a:rPr lang="en-US" altLang="ja-JP" dirty="0" smtClean="0">
                <a:solidFill>
                  <a:srgbClr val="0000FF"/>
                </a:solidFill>
                <a:latin typeface="Helvetica"/>
                <a:ea typeface="ヒラギノ明朝 ProN W3" charset="0"/>
                <a:cs typeface="Helvetica"/>
                <a:sym typeface="Palatino" charset="0"/>
              </a:rPr>
              <a:t>Beam</a:t>
            </a:r>
          </a:p>
          <a:p>
            <a:pPr defTabSz="642915">
              <a:defRPr/>
            </a:pPr>
            <a:r>
              <a:rPr lang="en-US" altLang="ja-JP" dirty="0">
                <a:solidFill>
                  <a:srgbClr val="0000FF"/>
                </a:solidFill>
                <a:latin typeface="Helvetica"/>
                <a:ea typeface="ヒラギノ明朝 ProN W3" charset="0"/>
                <a:cs typeface="Helvetica"/>
                <a:sym typeface="Palatino" charset="0"/>
              </a:rPr>
              <a:t> </a:t>
            </a:r>
            <a:r>
              <a:rPr lang="en-US" altLang="ja-JP" dirty="0" smtClean="0">
                <a:solidFill>
                  <a:srgbClr val="0000FF"/>
                </a:solidFill>
                <a:latin typeface="Helvetica"/>
                <a:ea typeface="ヒラギノ明朝 ProN W3" charset="0"/>
                <a:cs typeface="Helvetica"/>
                <a:sym typeface="Palatino" charset="0"/>
              </a:rPr>
              <a:t>        </a:t>
            </a:r>
            <a:r>
              <a:rPr lang="en-US" altLang="ja-JP" sz="1400" dirty="0" smtClean="0">
                <a:solidFill>
                  <a:srgbClr val="0000FF"/>
                </a:solidFill>
                <a:latin typeface="Helvetica"/>
                <a:ea typeface="ヒラギノ明朝 ProN W3" charset="0"/>
                <a:cs typeface="Helvetica"/>
                <a:sym typeface="Palatino" charset="0"/>
              </a:rPr>
              <a:t>with </a:t>
            </a:r>
            <a:r>
              <a:rPr lang="en-US" altLang="ja-JP" sz="1400" dirty="0" err="1" smtClean="0">
                <a:solidFill>
                  <a:srgbClr val="0000FF"/>
                </a:solidFill>
                <a:latin typeface="Helvetica"/>
                <a:ea typeface="ヒラギノ明朝 ProN W3" charset="0"/>
                <a:cs typeface="Helvetica"/>
                <a:sym typeface="Palatino" charset="0"/>
              </a:rPr>
              <a:t>muon</a:t>
            </a:r>
            <a:r>
              <a:rPr lang="en-US" altLang="ja-JP" sz="1400" dirty="0" smtClean="0">
                <a:solidFill>
                  <a:srgbClr val="0000FF"/>
                </a:solidFill>
                <a:latin typeface="Helvetica"/>
                <a:ea typeface="ヒラギノ明朝 ProN W3" charset="0"/>
                <a:cs typeface="Helvetica"/>
                <a:sym typeface="Palatino" charset="0"/>
              </a:rPr>
              <a:t> </a:t>
            </a:r>
            <a:r>
              <a:rPr lang="en-US" altLang="ja-JP" sz="1400" dirty="0" err="1" smtClean="0">
                <a:solidFill>
                  <a:srgbClr val="0000FF"/>
                </a:solidFill>
                <a:latin typeface="Helvetica"/>
                <a:ea typeface="ヒラギノ明朝 ProN W3" charset="0"/>
                <a:cs typeface="Helvetica"/>
                <a:sym typeface="Palatino" charset="0"/>
              </a:rPr>
              <a:t>linac</a:t>
            </a:r>
            <a:r>
              <a:rPr lang="en-US" altLang="ja-JP" sz="1400" dirty="0" smtClean="0">
                <a:solidFill>
                  <a:srgbClr val="0000FF"/>
                </a:solidFill>
                <a:latin typeface="Helvetica"/>
                <a:ea typeface="ヒラギノ明朝 ProN W3" charset="0"/>
                <a:cs typeface="Helvetica"/>
                <a:sym typeface="Palatino" charset="0"/>
              </a:rPr>
              <a:t> </a:t>
            </a:r>
            <a:r>
              <a:rPr lang="en-US" altLang="ja-JP" sz="1400" dirty="0" err="1" smtClean="0">
                <a:solidFill>
                  <a:srgbClr val="008000"/>
                </a:solidFill>
                <a:latin typeface="Helvetica"/>
                <a:ea typeface="ヒラギノ明朝 ProN W3" charset="0"/>
                <a:cs typeface="Helvetica"/>
                <a:sym typeface="Palatino" charset="0"/>
              </a:rPr>
              <a:t>RFQ,IH,disk</a:t>
            </a:r>
            <a:r>
              <a:rPr lang="en-US" altLang="ja-JP" sz="1400" dirty="0" smtClean="0">
                <a:solidFill>
                  <a:srgbClr val="008000"/>
                </a:solidFill>
                <a:latin typeface="Helvetica"/>
                <a:ea typeface="ヒラギノ明朝 ProN W3" charset="0"/>
                <a:cs typeface="Helvetica"/>
                <a:sym typeface="Palatino" charset="0"/>
              </a:rPr>
              <a:t>-loaded  </a:t>
            </a:r>
            <a:endParaRPr lang="en-US" altLang="ja-JP" sz="1400" dirty="0">
              <a:solidFill>
                <a:srgbClr val="008000"/>
              </a:solidFill>
              <a:latin typeface="Helvetica"/>
              <a:ea typeface="ヒラギノ明朝 ProN W3" charset="0"/>
              <a:cs typeface="Helvetica"/>
              <a:sym typeface="Palatino" charset="0"/>
            </a:endParaRPr>
          </a:p>
          <a:p>
            <a:pPr defTabSz="642915">
              <a:defRPr/>
            </a:pPr>
            <a:r>
              <a:rPr lang="en-US" altLang="ja-JP" dirty="0" smtClean="0">
                <a:solidFill>
                  <a:srgbClr val="0000FF"/>
                </a:solidFill>
                <a:latin typeface="Helvetica"/>
                <a:ea typeface="ヒラギノ明朝 ProN W3" charset="0"/>
                <a:cs typeface="Helvetica"/>
                <a:sym typeface="Palatino" charset="0"/>
              </a:rPr>
              <a:t>- Ultra</a:t>
            </a:r>
            <a:r>
              <a:rPr lang="en-US" altLang="ja-JP" dirty="0">
                <a:solidFill>
                  <a:srgbClr val="0000FF"/>
                </a:solidFill>
                <a:latin typeface="Helvetica"/>
                <a:ea typeface="ヒラギノ明朝 ProN W3" charset="0"/>
                <a:cs typeface="Helvetica"/>
                <a:sym typeface="Palatino" charset="0"/>
              </a:rPr>
              <a:t>-Precision Magnetic </a:t>
            </a:r>
            <a:r>
              <a:rPr lang="en-US" altLang="ja-JP" dirty="0" smtClean="0">
                <a:solidFill>
                  <a:srgbClr val="0000FF"/>
                </a:solidFill>
                <a:latin typeface="Helvetica"/>
                <a:ea typeface="ヒラギノ明朝 ProN W3" charset="0"/>
                <a:cs typeface="Helvetica"/>
                <a:sym typeface="Palatino" charset="0"/>
              </a:rPr>
              <a:t>Field</a:t>
            </a:r>
          </a:p>
          <a:p>
            <a:pPr lvl="1" defTabSz="642915">
              <a:defRPr/>
            </a:pPr>
            <a:r>
              <a:rPr lang="en-US" altLang="ja-JP" dirty="0" smtClean="0">
                <a:solidFill>
                  <a:srgbClr val="008000"/>
                </a:solidFill>
                <a:latin typeface="Helvetica"/>
                <a:ea typeface="ヒラギノ明朝 ProN W3" charset="0"/>
                <a:cs typeface="Helvetica"/>
                <a:sym typeface="Palatino" charset="0"/>
              </a:rPr>
              <a:t>	</a:t>
            </a:r>
            <a:r>
              <a:rPr lang="en-US" altLang="ja-JP" sz="1400" dirty="0" smtClean="0">
                <a:solidFill>
                  <a:srgbClr val="008000"/>
                </a:solidFill>
                <a:latin typeface="Helvetica"/>
                <a:ea typeface="ヒラギノ明朝 ProN W3" charset="0"/>
                <a:cs typeface="Helvetica"/>
                <a:sym typeface="Palatino" charset="0"/>
              </a:rPr>
              <a:t>3T, 1 ppm</a:t>
            </a:r>
            <a:endParaRPr lang="en-US" altLang="ja-JP" sz="1400" dirty="0">
              <a:solidFill>
                <a:srgbClr val="008000"/>
              </a:solidFill>
              <a:latin typeface="Helvetica"/>
              <a:ea typeface="ヒラギノ明朝 ProN W3" charset="0"/>
              <a:cs typeface="Helvetica"/>
              <a:sym typeface="Palatino" charset="0"/>
            </a:endParaRPr>
          </a:p>
          <a:p>
            <a:pPr algn="ctr" defTabSz="642915">
              <a:defRPr/>
            </a:pPr>
            <a:endParaRPr lang="ja-JP" altLang="en-US" sz="2200" dirty="0">
              <a:solidFill>
                <a:srgbClr val="0000FF"/>
              </a:solidFill>
              <a:latin typeface="Helvetica"/>
              <a:ea typeface="ヒラギノ明朝 ProN W3" charset="0"/>
              <a:cs typeface="Helvetica"/>
              <a:sym typeface="Palatino" charset="0"/>
            </a:endParaRPr>
          </a:p>
        </p:txBody>
      </p:sp>
      <p:pic>
        <p:nvPicPr>
          <p:cNvPr id="227339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187" y="4094306"/>
            <a:ext cx="5496813" cy="2662094"/>
          </a:xfrm>
          <a:prstGeom prst="rect">
            <a:avLst/>
          </a:prstGeom>
          <a:noFill/>
          <a:ln w="38100" cmpd="sng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テキスト ボックス 12"/>
          <p:cNvSpPr txBox="1"/>
          <p:nvPr/>
        </p:nvSpPr>
        <p:spPr bwMode="auto">
          <a:xfrm>
            <a:off x="165101" y="280566"/>
            <a:ext cx="5134739" cy="2954655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wrap="none">
            <a:spAutoFit/>
          </a:bodyPr>
          <a:lstStyle/>
          <a:p>
            <a:pPr defTabSz="642915">
              <a:defRPr/>
            </a:pPr>
            <a:r>
              <a:rPr lang="en-US" altLang="ja-JP" sz="4200" dirty="0">
                <a:solidFill>
                  <a:srgbClr val="0000FF"/>
                </a:solidFill>
                <a:latin typeface="Helvetica"/>
                <a:ea typeface="ヒラギノ明朝 ProN W3" charset="0"/>
                <a:cs typeface="Helvetica"/>
                <a:sym typeface="Palatino" charset="0"/>
              </a:rPr>
              <a:t>COMET</a:t>
            </a:r>
            <a:r>
              <a:rPr lang="en-US" altLang="ja-JP" sz="2200" dirty="0">
                <a:solidFill>
                  <a:srgbClr val="0000FF"/>
                </a:solidFill>
                <a:latin typeface="Helvetica"/>
                <a:ea typeface="ヒラギノ明朝 ProN W3" charset="0"/>
                <a:cs typeface="Helvetica"/>
                <a:sym typeface="Palatino" charset="0"/>
              </a:rPr>
              <a:t>(</a:t>
            </a:r>
            <a:r>
              <a:rPr lang="en-US" altLang="ja-JP" sz="2200" dirty="0" smtClean="0">
                <a:solidFill>
                  <a:srgbClr val="0000FF"/>
                </a:solidFill>
                <a:latin typeface="Helvetica"/>
                <a:ea typeface="ヒラギノ明朝 ProN W3" charset="0"/>
                <a:cs typeface="Helvetica"/>
                <a:sym typeface="Palatino" charset="0"/>
              </a:rPr>
              <a:t>I &lt;</a:t>
            </a:r>
            <a:r>
              <a:rPr lang="en-US" altLang="ja-JP" sz="2200" dirty="0">
                <a:solidFill>
                  <a:srgbClr val="0000FF"/>
                </a:solidFill>
                <a:latin typeface="Helvetica"/>
                <a:ea typeface="ヒラギノ明朝 ProN W3" charset="0"/>
                <a:cs typeface="Helvetica"/>
                <a:sym typeface="Palatino" charset="0"/>
              </a:rPr>
              <a:t>10</a:t>
            </a:r>
            <a:r>
              <a:rPr lang="en-US" altLang="ja-JP" sz="2200" baseline="30000" dirty="0">
                <a:solidFill>
                  <a:srgbClr val="0000FF"/>
                </a:solidFill>
                <a:latin typeface="Helvetica"/>
                <a:ea typeface="ヒラギノ明朝 ProN W3" charset="0"/>
                <a:cs typeface="Helvetica"/>
                <a:sym typeface="Palatino" charset="0"/>
              </a:rPr>
              <a:t>-14</a:t>
            </a:r>
            <a:r>
              <a:rPr lang="en-US" altLang="ja-JP" sz="2200" dirty="0">
                <a:solidFill>
                  <a:srgbClr val="0000FF"/>
                </a:solidFill>
                <a:latin typeface="Helvetica"/>
                <a:ea typeface="ヒラギノ明朝 ProN W3" charset="0"/>
                <a:cs typeface="Helvetica"/>
                <a:sym typeface="Palatino" charset="0"/>
              </a:rPr>
              <a:t>; II &lt; 10</a:t>
            </a:r>
            <a:r>
              <a:rPr lang="en-US" altLang="ja-JP" sz="2200" baseline="30000" dirty="0">
                <a:solidFill>
                  <a:srgbClr val="0000FF"/>
                </a:solidFill>
                <a:latin typeface="Helvetica"/>
                <a:ea typeface="ヒラギノ明朝 ProN W3" charset="0"/>
                <a:cs typeface="Helvetica"/>
                <a:sym typeface="Palatino" charset="0"/>
              </a:rPr>
              <a:t>-16</a:t>
            </a:r>
            <a:r>
              <a:rPr lang="en-US" altLang="ja-JP" sz="2200" dirty="0">
                <a:solidFill>
                  <a:srgbClr val="0000FF"/>
                </a:solidFill>
                <a:latin typeface="Helvetica"/>
                <a:ea typeface="ヒラギノ明朝 ProN W3" charset="0"/>
                <a:cs typeface="Helvetica"/>
                <a:sym typeface="Palatino" charset="0"/>
              </a:rPr>
              <a:t>)</a:t>
            </a:r>
          </a:p>
          <a:p>
            <a:pPr defTabSz="642915">
              <a:defRPr/>
            </a:pPr>
            <a:r>
              <a:rPr lang="en-US" altLang="ja-JP" dirty="0">
                <a:solidFill>
                  <a:srgbClr val="0000FF"/>
                </a:solidFill>
                <a:latin typeface="Helvetica"/>
                <a:ea typeface="ヒラギノ明朝 ProN W3" charset="0"/>
                <a:cs typeface="Helvetica"/>
                <a:sym typeface="Palatino" charset="0"/>
              </a:rPr>
              <a:t>Search for </a:t>
            </a:r>
            <a:r>
              <a:rPr lang="en-US" altLang="ja-JP" dirty="0" err="1">
                <a:solidFill>
                  <a:srgbClr val="0000FF"/>
                </a:solidFill>
                <a:latin typeface="Helvetica"/>
                <a:ea typeface="ヒラギノ明朝 ProN W3" charset="0"/>
                <a:cs typeface="Helvetica"/>
                <a:sym typeface="Palatino" charset="0"/>
              </a:rPr>
              <a:t>muon</a:t>
            </a:r>
            <a:r>
              <a:rPr lang="en-US" altLang="ja-JP" dirty="0">
                <a:solidFill>
                  <a:srgbClr val="0000FF"/>
                </a:solidFill>
                <a:latin typeface="Helvetica"/>
                <a:ea typeface="ヒラギノ明朝 ProN W3" charset="0"/>
                <a:cs typeface="Helvetica"/>
                <a:sym typeface="Palatino" charset="0"/>
              </a:rPr>
              <a:t> to electron conversion</a:t>
            </a:r>
          </a:p>
          <a:p>
            <a:pPr defTabSz="642915">
              <a:defRPr/>
            </a:pPr>
            <a:r>
              <a:rPr lang="en-US" altLang="ja-JP" dirty="0">
                <a:solidFill>
                  <a:srgbClr val="0000FF"/>
                </a:solidFill>
                <a:latin typeface="Helvetica"/>
                <a:ea typeface="ヒラギノ明朝 ProN W3" charset="0"/>
                <a:cs typeface="Helvetica"/>
                <a:sym typeface="Palatino" charset="0"/>
              </a:rPr>
              <a:t>Adopted staging </a:t>
            </a:r>
            <a:r>
              <a:rPr lang="en-US" altLang="ja-JP" dirty="0" smtClean="0">
                <a:solidFill>
                  <a:srgbClr val="0000FF"/>
                </a:solidFill>
                <a:latin typeface="Helvetica"/>
                <a:ea typeface="ヒラギノ明朝 ProN W3" charset="0"/>
                <a:cs typeface="Helvetica"/>
                <a:sym typeface="Palatino" charset="0"/>
              </a:rPr>
              <a:t>approach</a:t>
            </a:r>
            <a:endParaRPr lang="en-US" altLang="ja-JP" dirty="0">
              <a:solidFill>
                <a:srgbClr val="0000FF"/>
              </a:solidFill>
              <a:latin typeface="Helvetica"/>
              <a:ea typeface="ヒラギノ明朝 ProN W3" charset="0"/>
              <a:cs typeface="Helvetica"/>
              <a:sym typeface="Palatino" charset="0"/>
            </a:endParaRPr>
          </a:p>
          <a:p>
            <a:pPr defTabSz="642915">
              <a:defRPr/>
            </a:pPr>
            <a:r>
              <a:rPr lang="en-US" altLang="ja-JP" dirty="0">
                <a:solidFill>
                  <a:srgbClr val="0000FF"/>
                </a:solidFill>
                <a:latin typeface="Helvetica"/>
                <a:ea typeface="ヒラギノ明朝 ProN W3" charset="0"/>
                <a:cs typeface="Helvetica"/>
                <a:sym typeface="Palatino" charset="0"/>
              </a:rPr>
              <a:t> Phase-I: </a:t>
            </a:r>
            <a:r>
              <a:rPr lang="en-US" altLang="ja-JP" dirty="0" smtClean="0">
                <a:solidFill>
                  <a:srgbClr val="0000FF"/>
                </a:solidFill>
                <a:latin typeface="Helvetica"/>
                <a:ea typeface="ヒラギノ明朝 ProN W3" charset="0"/>
                <a:cs typeface="Helvetica"/>
                <a:sym typeface="Palatino" charset="0"/>
              </a:rPr>
              <a:t>10</a:t>
            </a:r>
            <a:r>
              <a:rPr lang="en-US" altLang="ja-JP" baseline="30000" dirty="0" smtClean="0">
                <a:solidFill>
                  <a:srgbClr val="0000FF"/>
                </a:solidFill>
                <a:latin typeface="Helvetica"/>
                <a:ea typeface="ヒラギノ明朝 ProN W3" charset="0"/>
                <a:cs typeface="Helvetica"/>
                <a:sym typeface="Palatino" charset="0"/>
              </a:rPr>
              <a:t>-14 </a:t>
            </a:r>
            <a:r>
              <a:rPr lang="en-US" altLang="ja-JP" smtClean="0">
                <a:solidFill>
                  <a:srgbClr val="0000FF"/>
                </a:solidFill>
                <a:latin typeface="Helvetica"/>
                <a:ea typeface="ヒラギノ明朝 ProN W3" charset="0"/>
                <a:cs typeface="Helvetica"/>
                <a:sym typeface="Palatino" charset="0"/>
              </a:rPr>
              <a:t>(already funded</a:t>
            </a:r>
            <a:r>
              <a:rPr lang="en-US" altLang="ja-JP" dirty="0" smtClean="0">
                <a:solidFill>
                  <a:srgbClr val="0000FF"/>
                </a:solidFill>
                <a:latin typeface="Helvetica"/>
                <a:ea typeface="ヒラギノ明朝 ProN W3" charset="0"/>
                <a:cs typeface="Helvetica"/>
                <a:sym typeface="Palatino" charset="0"/>
              </a:rPr>
              <a:t>)</a:t>
            </a:r>
            <a:endParaRPr lang="en-US" altLang="ja-JP" dirty="0">
              <a:solidFill>
                <a:srgbClr val="0000FF"/>
              </a:solidFill>
              <a:latin typeface="Helvetica"/>
              <a:ea typeface="ヒラギノ明朝 ProN W3" charset="0"/>
              <a:cs typeface="Helvetica"/>
              <a:sym typeface="Palatino" charset="0"/>
            </a:endParaRPr>
          </a:p>
          <a:p>
            <a:pPr defTabSz="642915">
              <a:defRPr/>
            </a:pPr>
            <a:r>
              <a:rPr lang="en-US" altLang="ja-JP" dirty="0">
                <a:solidFill>
                  <a:srgbClr val="0000FF"/>
                </a:solidFill>
                <a:latin typeface="Helvetica"/>
                <a:ea typeface="ヒラギノ明朝 ProN W3" charset="0"/>
                <a:cs typeface="Helvetica"/>
                <a:sym typeface="Palatino" charset="0"/>
              </a:rPr>
              <a:t> Phase-II: 10</a:t>
            </a:r>
            <a:r>
              <a:rPr lang="en-US" altLang="ja-JP" baseline="30000" dirty="0">
                <a:solidFill>
                  <a:srgbClr val="0000FF"/>
                </a:solidFill>
                <a:latin typeface="Helvetica"/>
                <a:ea typeface="ヒラギノ明朝 ProN W3" charset="0"/>
                <a:cs typeface="Helvetica"/>
                <a:sym typeface="Palatino" charset="0"/>
              </a:rPr>
              <a:t>-</a:t>
            </a:r>
            <a:r>
              <a:rPr lang="en-US" altLang="ja-JP" baseline="30000" dirty="0" smtClean="0">
                <a:solidFill>
                  <a:srgbClr val="0000FF"/>
                </a:solidFill>
                <a:latin typeface="Helvetica"/>
                <a:ea typeface="ヒラギノ明朝 ProN W3" charset="0"/>
                <a:cs typeface="Helvetica"/>
                <a:sym typeface="Palatino" charset="0"/>
              </a:rPr>
              <a:t>16</a:t>
            </a:r>
          </a:p>
          <a:p>
            <a:pPr defTabSz="642915">
              <a:defRPr/>
            </a:pPr>
            <a:r>
              <a:rPr lang="en-US" altLang="ja-JP" dirty="0">
                <a:solidFill>
                  <a:srgbClr val="0000FF"/>
                </a:solidFill>
                <a:latin typeface="Helvetica"/>
                <a:ea typeface="ヒラギノ明朝 ProN W3" charset="0"/>
                <a:cs typeface="Helvetica"/>
                <a:sym typeface="Palatino" charset="0"/>
              </a:rPr>
              <a:t>	</a:t>
            </a:r>
          </a:p>
          <a:p>
            <a:pPr marL="285750" indent="-285750" defTabSz="642915">
              <a:buFontTx/>
              <a:buChar char="-"/>
              <a:defRPr/>
            </a:pPr>
            <a:r>
              <a:rPr lang="en-US" altLang="ja-JP" dirty="0" smtClean="0">
                <a:solidFill>
                  <a:srgbClr val="008000"/>
                </a:solidFill>
                <a:latin typeface="Helvetica"/>
                <a:ea typeface="ヒラギノ明朝 ProN W3" charset="0"/>
                <a:cs typeface="Helvetica"/>
                <a:sym typeface="Palatino" charset="0"/>
              </a:rPr>
              <a:t>32 m SC solenoid magnet</a:t>
            </a:r>
          </a:p>
          <a:p>
            <a:pPr marL="285750" indent="-285750" defTabSz="642915">
              <a:buFontTx/>
              <a:buChar char="-"/>
              <a:defRPr/>
            </a:pPr>
            <a:r>
              <a:rPr lang="en-US" altLang="ja-JP" dirty="0" smtClean="0">
                <a:solidFill>
                  <a:srgbClr val="008000"/>
                </a:solidFill>
                <a:latin typeface="Helvetica"/>
                <a:ea typeface="ヒラギノ明朝 ProN W3" charset="0"/>
                <a:cs typeface="Helvetica"/>
                <a:sym typeface="Palatino" charset="0"/>
              </a:rPr>
              <a:t>Beam extinction &lt; 10</a:t>
            </a:r>
            <a:r>
              <a:rPr lang="en-US" altLang="ja-JP" baseline="30000" dirty="0" smtClean="0">
                <a:solidFill>
                  <a:srgbClr val="008000"/>
                </a:solidFill>
                <a:latin typeface="Helvetica"/>
                <a:ea typeface="ヒラギノ明朝 ProN W3" charset="0"/>
                <a:cs typeface="Helvetica"/>
                <a:sym typeface="Palatino" charset="0"/>
              </a:rPr>
              <a:t>-9</a:t>
            </a:r>
          </a:p>
          <a:p>
            <a:pPr marL="285750" indent="-285750" defTabSz="642915">
              <a:buFontTx/>
              <a:buChar char="-"/>
              <a:defRPr/>
            </a:pPr>
            <a:r>
              <a:rPr lang="en-US" altLang="ja-JP" dirty="0" smtClean="0">
                <a:solidFill>
                  <a:srgbClr val="008000"/>
                </a:solidFill>
                <a:latin typeface="Helvetica"/>
                <a:ea typeface="ヒラギノ明朝 ProN W3" charset="0"/>
                <a:cs typeface="Helvetica"/>
                <a:sym typeface="Palatino" charset="0"/>
              </a:rPr>
              <a:t>8 </a:t>
            </a:r>
            <a:r>
              <a:rPr lang="en-US" altLang="ja-JP" dirty="0" err="1" smtClean="0">
                <a:solidFill>
                  <a:srgbClr val="008000"/>
                </a:solidFill>
                <a:latin typeface="Helvetica"/>
                <a:ea typeface="ヒラギノ明朝 ProN W3" charset="0"/>
                <a:cs typeface="Helvetica"/>
                <a:sym typeface="Palatino" charset="0"/>
              </a:rPr>
              <a:t>GeV</a:t>
            </a:r>
            <a:r>
              <a:rPr lang="en-US" altLang="ja-JP" dirty="0" smtClean="0">
                <a:solidFill>
                  <a:srgbClr val="008000"/>
                </a:solidFill>
                <a:latin typeface="Helvetica"/>
                <a:ea typeface="ヒラギノ明朝 ProN W3" charset="0"/>
                <a:cs typeface="Helvetica"/>
                <a:sym typeface="Palatino" charset="0"/>
              </a:rPr>
              <a:t>, 3.2 kW(Phase-I) and 56 kW(Phase-II)</a:t>
            </a:r>
            <a:endParaRPr lang="en-US" altLang="ja-JP" dirty="0">
              <a:solidFill>
                <a:srgbClr val="008000"/>
              </a:solidFill>
              <a:latin typeface="Helvetica"/>
              <a:ea typeface="ヒラギノ明朝 ProN W3" charset="0"/>
              <a:cs typeface="Helvetica"/>
              <a:sym typeface="Palatino" charset="0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3862" y="63500"/>
            <a:ext cx="3813138" cy="3911600"/>
          </a:xfrm>
          <a:prstGeom prst="rect">
            <a:avLst/>
          </a:prstGeom>
          <a:ln w="38100" cmpd="sng">
            <a:solidFill>
              <a:srgbClr val="0000FF"/>
            </a:solidFill>
          </a:ln>
        </p:spPr>
      </p:pic>
      <p:sp>
        <p:nvSpPr>
          <p:cNvPr id="2" name="正方形/長方形 1"/>
          <p:cNvSpPr/>
          <p:nvPr/>
        </p:nvSpPr>
        <p:spPr>
          <a:xfrm>
            <a:off x="5257800" y="114300"/>
            <a:ext cx="3708400" cy="16129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321300" y="177800"/>
            <a:ext cx="967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Phase I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937500" y="3543300"/>
            <a:ext cx="1031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Phase II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BBC50C-35BF-7449-ACCC-DC2C53A70242}" type="slidenum">
              <a:rPr lang="ja-JP" altLang="en-US" smtClean="0"/>
              <a:pPr>
                <a:defRPr/>
              </a:pPr>
              <a:t>19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4105764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コンテンツ プレースホルダ 2"/>
          <p:cNvSpPr>
            <a:spLocks noGrp="1"/>
          </p:cNvSpPr>
          <p:nvPr>
            <p:ph idx="1"/>
          </p:nvPr>
        </p:nvSpPr>
        <p:spPr>
          <a:xfrm>
            <a:off x="1092201" y="2570163"/>
            <a:ext cx="7327899" cy="2522537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altLang="ja-JP" sz="1800" dirty="0" smtClean="0">
                <a:solidFill>
                  <a:srgbClr val="0000FF"/>
                </a:solidFill>
                <a:latin typeface="Helvetica" charset="0"/>
                <a:ea typeface="ＭＳ Ｐゴシック" charset="0"/>
                <a:cs typeface="Helvetica" charset="0"/>
              </a:rPr>
              <a:t>-    Status and future plan of </a:t>
            </a:r>
            <a:r>
              <a:rPr lang="en-US" altLang="ja-JP" sz="1800" dirty="0">
                <a:solidFill>
                  <a:srgbClr val="0000FF"/>
                </a:solidFill>
                <a:latin typeface="Helvetica" charset="0"/>
                <a:ea typeface="ＭＳ Ｐゴシック" charset="0"/>
                <a:cs typeface="Helvetica" charset="0"/>
              </a:rPr>
              <a:t>intensity frontier </a:t>
            </a:r>
            <a:r>
              <a:rPr lang="en-US" altLang="ja-JP" sz="1800" dirty="0" smtClean="0">
                <a:solidFill>
                  <a:srgbClr val="0000FF"/>
                </a:solidFill>
                <a:latin typeface="Helvetica" charset="0"/>
                <a:ea typeface="ＭＳ Ｐゴシック" charset="0"/>
                <a:cs typeface="Helvetica" charset="0"/>
              </a:rPr>
              <a:t>accelerators </a:t>
            </a:r>
          </a:p>
          <a:p>
            <a:pPr>
              <a:buAutoNum type="arabicPeriod"/>
              <a:defRPr/>
            </a:pPr>
            <a:endParaRPr lang="en-US" altLang="ja-JP" sz="1800" dirty="0" smtClean="0">
              <a:solidFill>
                <a:srgbClr val="0000FF"/>
              </a:solidFill>
              <a:latin typeface="Helvetica" charset="0"/>
              <a:ea typeface="ＭＳ Ｐゴシック" charset="0"/>
              <a:cs typeface="Helvetica" charset="0"/>
            </a:endParaRPr>
          </a:p>
          <a:p>
            <a:pPr>
              <a:buFontTx/>
              <a:buChar char="-"/>
              <a:defRPr/>
            </a:pPr>
            <a:r>
              <a:rPr lang="en-US" altLang="ja-JP" sz="1800" dirty="0" smtClean="0">
                <a:solidFill>
                  <a:srgbClr val="0000FF"/>
                </a:solidFill>
                <a:latin typeface="Helvetica" charset="0"/>
                <a:ea typeface="ＭＳ Ｐゴシック" charset="0"/>
                <a:cs typeface="Helvetica" charset="0"/>
              </a:rPr>
              <a:t>Multi</a:t>
            </a:r>
            <a:r>
              <a:rPr lang="en-US" altLang="ja-JP" sz="1800" dirty="0">
                <a:solidFill>
                  <a:srgbClr val="0000FF"/>
                </a:solidFill>
                <a:latin typeface="Helvetica" charset="0"/>
                <a:ea typeface="ＭＳ Ｐゴシック" charset="0"/>
                <a:cs typeface="Helvetica" charset="0"/>
              </a:rPr>
              <a:t>-MW accelerator </a:t>
            </a:r>
            <a:r>
              <a:rPr lang="en-US" altLang="ja-JP" sz="1800" dirty="0" smtClean="0">
                <a:solidFill>
                  <a:srgbClr val="0000FF"/>
                </a:solidFill>
                <a:latin typeface="Helvetica" charset="0"/>
                <a:ea typeface="ＭＳ Ｐゴシック" charset="0"/>
                <a:cs typeface="Helvetica" charset="0"/>
              </a:rPr>
              <a:t>facilities</a:t>
            </a:r>
          </a:p>
          <a:p>
            <a:pPr>
              <a:buFontTx/>
              <a:buChar char="-"/>
              <a:defRPr/>
            </a:pPr>
            <a:endParaRPr lang="en-US" altLang="ja-JP" sz="1800" dirty="0">
              <a:solidFill>
                <a:srgbClr val="0000FF"/>
              </a:solidFill>
              <a:latin typeface="Helvetica" charset="0"/>
              <a:ea typeface="ＭＳ Ｐゴシック" charset="0"/>
              <a:cs typeface="Helvetica" charset="0"/>
            </a:endParaRPr>
          </a:p>
          <a:p>
            <a:pPr>
              <a:buFontTx/>
              <a:buChar char="-"/>
              <a:defRPr/>
            </a:pPr>
            <a:r>
              <a:rPr lang="en-US" altLang="ja-JP" sz="1800" dirty="0" smtClean="0">
                <a:solidFill>
                  <a:srgbClr val="0000FF"/>
                </a:solidFill>
                <a:latin typeface="Helvetica" charset="0"/>
                <a:ea typeface="ＭＳ Ｐゴシック" charset="0"/>
                <a:cs typeface="Helvetica" charset="0"/>
              </a:rPr>
              <a:t>Summary</a:t>
            </a:r>
          </a:p>
          <a:p>
            <a:pPr marL="0" indent="0">
              <a:buNone/>
              <a:defRPr/>
            </a:pPr>
            <a:endParaRPr lang="en-US" altLang="ja-JP" sz="1800" dirty="0">
              <a:solidFill>
                <a:srgbClr val="0000FF"/>
              </a:solidFill>
              <a:latin typeface="Helvetica" charset="0"/>
              <a:ea typeface="ＭＳ Ｐゴシック" charset="0"/>
              <a:cs typeface="Helvetica" charset="0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978443-4B41-0745-8EF5-9C6E708787B9}" type="slidenum">
              <a:rPr lang="ja-JP" altLang="en-US" smtClean="0">
                <a:latin typeface="Helvetica"/>
                <a:cs typeface="Helvetica"/>
              </a:rPr>
              <a:pPr>
                <a:defRPr/>
              </a:pPr>
              <a:t>2</a:t>
            </a:fld>
            <a:endParaRPr lang="ja-JP" altLang="en-US" dirty="0">
              <a:latin typeface="Helvetica"/>
              <a:cs typeface="Helvetica"/>
            </a:endParaRP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4747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25400" y="38100"/>
            <a:ext cx="9131300" cy="576262"/>
          </a:xfrm>
        </p:spPr>
        <p:txBody>
          <a:bodyPr/>
          <a:lstStyle/>
          <a:p>
            <a:r>
              <a:rPr lang="en-US" altLang="ja-JP" sz="2400" dirty="0" smtClean="0">
                <a:solidFill>
                  <a:srgbClr val="0000FF"/>
                </a:solidFill>
                <a:latin typeface="Helvetica"/>
                <a:cs typeface="Helvetica"/>
              </a:rPr>
              <a:t>Reliability and </a:t>
            </a:r>
            <a:r>
              <a:rPr lang="en-US" altLang="ja-JP" sz="2400" dirty="0">
                <a:solidFill>
                  <a:srgbClr val="0000FF"/>
                </a:solidFill>
                <a:latin typeface="Helvetica"/>
                <a:cs typeface="Helvetica"/>
              </a:rPr>
              <a:t>r</a:t>
            </a:r>
            <a:r>
              <a:rPr lang="en-US" altLang="ja-JP" sz="2400" dirty="0" smtClean="0">
                <a:solidFill>
                  <a:srgbClr val="0000FF"/>
                </a:solidFill>
                <a:latin typeface="Helvetica"/>
                <a:cs typeface="Helvetica"/>
              </a:rPr>
              <a:t>esidual activation for high intensity proton facilities </a:t>
            </a:r>
            <a:endParaRPr kumimoji="1" lang="ja-JP" altLang="en-US" sz="2400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5000"/>
            <a:ext cx="9144000" cy="4847698"/>
          </a:xfrm>
          <a:prstGeom prst="rect">
            <a:avLst/>
          </a:prstGeom>
        </p:spPr>
      </p:pic>
      <p:cxnSp>
        <p:nvCxnSpPr>
          <p:cNvPr id="7" name="直線コネクタ 6"/>
          <p:cNvCxnSpPr/>
          <p:nvPr/>
        </p:nvCxnSpPr>
        <p:spPr>
          <a:xfrm>
            <a:off x="177800" y="3403600"/>
            <a:ext cx="125730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/>
          <p:cNvCxnSpPr/>
          <p:nvPr/>
        </p:nvCxnSpPr>
        <p:spPr>
          <a:xfrm>
            <a:off x="4622800" y="3403600"/>
            <a:ext cx="191770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>
            <a:off x="4635500" y="2857500"/>
            <a:ext cx="119380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>
            <a:off x="177800" y="3708400"/>
            <a:ext cx="196850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>
            <a:off x="215900" y="5054600"/>
            <a:ext cx="233680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>
            <a:off x="4673600" y="3695700"/>
            <a:ext cx="177800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>
            <a:off x="464357" y="5600700"/>
            <a:ext cx="85399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latin typeface="Times"/>
                <a:cs typeface="Times"/>
              </a:rPr>
              <a:t>S. </a:t>
            </a:r>
            <a:r>
              <a:rPr kumimoji="1" lang="en-US" altLang="ja-JP" sz="1400" dirty="0" err="1" smtClean="0">
                <a:latin typeface="Times"/>
                <a:cs typeface="Times"/>
              </a:rPr>
              <a:t>Cousineau</a:t>
            </a:r>
            <a:r>
              <a:rPr kumimoji="1" lang="en-US" altLang="ja-JP" sz="1400" dirty="0" smtClean="0">
                <a:latin typeface="Times"/>
                <a:cs typeface="Times"/>
              </a:rPr>
              <a:t>, “High Power Proton Facilities: Operational Experience, Challenges, and the Future”, Proc. IPAC2015</a:t>
            </a:r>
            <a:endParaRPr kumimoji="1" lang="ja-JP" altLang="en-US" sz="1400" dirty="0">
              <a:latin typeface="Times"/>
              <a:cs typeface="Times"/>
            </a:endParaRPr>
          </a:p>
        </p:txBody>
      </p:sp>
      <p:cxnSp>
        <p:nvCxnSpPr>
          <p:cNvPr id="23" name="直線コネクタ 22"/>
          <p:cNvCxnSpPr/>
          <p:nvPr/>
        </p:nvCxnSpPr>
        <p:spPr>
          <a:xfrm flipV="1">
            <a:off x="177800" y="2882900"/>
            <a:ext cx="1206500" cy="1270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正方形/長方形 2"/>
          <p:cNvSpPr/>
          <p:nvPr/>
        </p:nvSpPr>
        <p:spPr>
          <a:xfrm>
            <a:off x="206777" y="5950803"/>
            <a:ext cx="86832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Synchrotron and rings have much higher </a:t>
            </a:r>
            <a:r>
              <a:rPr lang="en-US" altLang="ja-JP" sz="1600" dirty="0">
                <a:solidFill>
                  <a:srgbClr val="0000FF"/>
                </a:solidFill>
                <a:latin typeface="Helvetica"/>
                <a:cs typeface="Helvetica"/>
              </a:rPr>
              <a:t>residual activation</a:t>
            </a:r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. But they should be improved by better understanding beam loss mechanism and reducing uncontrolled beam losses in spite of beam intensity increasing.</a:t>
            </a:r>
            <a:endParaRPr lang="en-US" altLang="ja-JP" sz="1600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978443-4B41-0745-8EF5-9C6E708787B9}" type="slidenum">
              <a:rPr lang="ja-JP" altLang="en-US" smtClean="0"/>
              <a:pPr>
                <a:defRPr/>
              </a:pPr>
              <a:t>20</a:t>
            </a:fld>
            <a:endParaRPr lang="ja-JP" altLang="en-US"/>
          </a:p>
        </p:txBody>
      </p:sp>
      <p:cxnSp>
        <p:nvCxnSpPr>
          <p:cNvPr id="14" name="直線コネクタ 13"/>
          <p:cNvCxnSpPr/>
          <p:nvPr/>
        </p:nvCxnSpPr>
        <p:spPr>
          <a:xfrm>
            <a:off x="4622800" y="3136900"/>
            <a:ext cx="119380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9893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79400" y="173038"/>
            <a:ext cx="8229600" cy="652462"/>
          </a:xfrm>
        </p:spPr>
        <p:txBody>
          <a:bodyPr/>
          <a:lstStyle/>
          <a:p>
            <a:r>
              <a:rPr lang="en-US" altLang="ja-JP" sz="2400" dirty="0" smtClean="0">
                <a:solidFill>
                  <a:srgbClr val="0000FF"/>
                </a:solidFill>
                <a:latin typeface="Helvetica"/>
                <a:cs typeface="Helvetica"/>
              </a:rPr>
              <a:t>Challenges in the high beam intensity accelerators</a:t>
            </a:r>
            <a:endParaRPr kumimoji="1" lang="ja-JP" altLang="en-US" sz="1800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89000" y="1052690"/>
            <a:ext cx="7950200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0000FF"/>
                </a:solidFill>
              </a:rPr>
              <a:t>Challenges on beam dynamics</a:t>
            </a:r>
          </a:p>
          <a:p>
            <a:r>
              <a:rPr lang="en-US" altLang="ja-JP" dirty="0" smtClean="0">
                <a:solidFill>
                  <a:srgbClr val="0000FF"/>
                </a:solidFill>
              </a:rPr>
              <a:t> </a:t>
            </a:r>
            <a:endParaRPr lang="en-US" altLang="ja-JP" dirty="0" smtClean="0"/>
          </a:p>
          <a:p>
            <a:r>
              <a:rPr lang="en-US" altLang="ja-JP" dirty="0" smtClean="0">
                <a:solidFill>
                  <a:srgbClr val="008000"/>
                </a:solidFill>
              </a:rPr>
              <a:t>Eliminating beam loss due to c</a:t>
            </a:r>
            <a:r>
              <a:rPr kumimoji="1" lang="en-US" altLang="ja-JP" dirty="0" smtClean="0">
                <a:solidFill>
                  <a:srgbClr val="008000"/>
                </a:solidFill>
              </a:rPr>
              <a:t>ollective effects </a:t>
            </a:r>
          </a:p>
          <a:p>
            <a:r>
              <a:rPr lang="en-US" altLang="ja-JP" dirty="0" smtClean="0"/>
              <a:t>-   Space charge effects, </a:t>
            </a:r>
          </a:p>
          <a:p>
            <a:pPr marL="285750" indent="-285750">
              <a:buFontTx/>
              <a:buChar char="-"/>
            </a:pPr>
            <a:r>
              <a:rPr lang="en-US" altLang="ja-JP" dirty="0"/>
              <a:t>B</a:t>
            </a:r>
            <a:r>
              <a:rPr lang="en-US" altLang="ja-JP" dirty="0" smtClean="0"/>
              <a:t>eam instabilities – due to coupling impedance, electron cloud effects</a:t>
            </a:r>
          </a:p>
          <a:p>
            <a:pPr marL="285750" indent="-285750">
              <a:buFontTx/>
              <a:buChar char="-"/>
            </a:pPr>
            <a:r>
              <a:rPr lang="en-US" altLang="ja-JP" dirty="0" smtClean="0"/>
              <a:t>Beam halo – to understanding the mechanism of halo formation is important for high power operation.</a:t>
            </a:r>
          </a:p>
          <a:p>
            <a:r>
              <a:rPr lang="en-US" altLang="ja-JP" dirty="0" smtClean="0">
                <a:solidFill>
                  <a:srgbClr val="008000"/>
                </a:solidFill>
              </a:rPr>
              <a:t>Gamma transition jump in synchrotron</a:t>
            </a:r>
          </a:p>
          <a:p>
            <a:endParaRPr lang="en-US" altLang="ja-JP" dirty="0" smtClean="0"/>
          </a:p>
          <a:p>
            <a:endParaRPr lang="en-US" altLang="ja-JP" dirty="0" smtClean="0"/>
          </a:p>
          <a:p>
            <a:r>
              <a:rPr lang="en-US" altLang="ja-JP" dirty="0" smtClean="0">
                <a:solidFill>
                  <a:srgbClr val="0000FF"/>
                </a:solidFill>
              </a:rPr>
              <a:t>Challenges on hardware</a:t>
            </a:r>
          </a:p>
          <a:p>
            <a:r>
              <a:rPr lang="en-US" altLang="ja-JP" dirty="0" smtClean="0">
                <a:solidFill>
                  <a:srgbClr val="008000"/>
                </a:solidFill>
              </a:rPr>
              <a:t>Cutting edge technologies should be developed for accelerator systems.</a:t>
            </a:r>
            <a:endParaRPr lang="en-US" altLang="ja-JP" dirty="0" smtClean="0">
              <a:solidFill>
                <a:srgbClr val="0000FF"/>
              </a:solidFill>
            </a:endParaRPr>
          </a:p>
          <a:p>
            <a:r>
              <a:rPr lang="en-US" altLang="ja-JP" dirty="0" smtClean="0"/>
              <a:t>- </a:t>
            </a:r>
            <a:r>
              <a:rPr lang="ja-JP" altLang="en-US" dirty="0" smtClean="0"/>
              <a:t>　</a:t>
            </a:r>
            <a:r>
              <a:rPr lang="en-US" altLang="ja-JP" dirty="0" smtClean="0"/>
              <a:t>Charge exchange injection </a:t>
            </a:r>
          </a:p>
          <a:p>
            <a:pPr marL="285750" indent="-285750">
              <a:buFontTx/>
              <a:buChar char="-"/>
            </a:pPr>
            <a:r>
              <a:rPr lang="en-US" altLang="ja-JP" dirty="0" smtClean="0"/>
              <a:t>Beam collimators</a:t>
            </a:r>
          </a:p>
          <a:p>
            <a:pPr marL="285750" indent="-285750">
              <a:buFontTx/>
              <a:buChar char="-"/>
            </a:pPr>
            <a:r>
              <a:rPr lang="en-US" altLang="ja-JP" dirty="0" smtClean="0"/>
              <a:t>Extraction devices and methods (specially for slow extraction)</a:t>
            </a:r>
          </a:p>
          <a:p>
            <a:pPr marL="285750" indent="-285750">
              <a:buFontTx/>
              <a:buChar char="-"/>
            </a:pPr>
            <a:r>
              <a:rPr lang="en-US" altLang="ja-JP" dirty="0" smtClean="0"/>
              <a:t>Precise beam monitors with wide dynamic range </a:t>
            </a:r>
          </a:p>
          <a:p>
            <a:pPr marL="285750" indent="-285750">
              <a:buFontTx/>
              <a:buChar char="-"/>
            </a:pPr>
            <a:r>
              <a:rPr lang="en-US" altLang="ja-JP" dirty="0" smtClean="0"/>
              <a:t>Superconducting </a:t>
            </a:r>
            <a:r>
              <a:rPr lang="en-US" altLang="ja-JP" dirty="0" err="1"/>
              <a:t>rf</a:t>
            </a:r>
            <a:r>
              <a:rPr lang="en-US" altLang="ja-JP" dirty="0"/>
              <a:t> technology with high performance and cost </a:t>
            </a:r>
            <a:r>
              <a:rPr lang="en-US" altLang="ja-JP" dirty="0" smtClean="0"/>
              <a:t>effective</a:t>
            </a:r>
          </a:p>
          <a:p>
            <a:pPr marL="285750" indent="-285750">
              <a:buFontTx/>
              <a:buChar char="-"/>
            </a:pPr>
            <a:r>
              <a:rPr lang="en-US" altLang="ja-JP" dirty="0"/>
              <a:t>High power </a:t>
            </a:r>
            <a:r>
              <a:rPr lang="en-US" altLang="ja-JP" dirty="0" err="1" smtClean="0"/>
              <a:t>targetry</a:t>
            </a:r>
            <a:r>
              <a:rPr lang="en-US" altLang="ja-JP" dirty="0" smtClean="0"/>
              <a:t> / Beam window</a:t>
            </a: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978443-4B41-0745-8EF5-9C6E708787B9}" type="slidenum">
              <a:rPr lang="ja-JP" altLang="en-US" smtClean="0"/>
              <a:pPr>
                <a:defRPr/>
              </a:pPr>
              <a:t>21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12588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9900" y="101600"/>
            <a:ext cx="8229600" cy="449262"/>
          </a:xfrm>
        </p:spPr>
        <p:txBody>
          <a:bodyPr/>
          <a:lstStyle/>
          <a:p>
            <a:r>
              <a:rPr lang="en-US" altLang="ja-JP" sz="2400" dirty="0" smtClean="0">
                <a:solidFill>
                  <a:srgbClr val="0000FF"/>
                </a:solidFill>
                <a:latin typeface="Helvetica"/>
                <a:cs typeface="Helvetica"/>
              </a:rPr>
              <a:t>Space charge issues on </a:t>
            </a:r>
            <a:r>
              <a:rPr lang="en-US" altLang="ja-JP" sz="2400" dirty="0">
                <a:solidFill>
                  <a:srgbClr val="0000FF"/>
                </a:solidFill>
                <a:latin typeface="Helvetica"/>
                <a:cs typeface="Helvetica"/>
              </a:rPr>
              <a:t>high power beam operation</a:t>
            </a:r>
            <a:endParaRPr kumimoji="1" lang="ja-JP" altLang="en-US" sz="2400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10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69900" y="1322835"/>
            <a:ext cx="4699000" cy="5821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1600" dirty="0" smtClean="0">
                <a:solidFill>
                  <a:srgbClr val="008000"/>
                </a:solidFill>
                <a:latin typeface="Helvetica"/>
                <a:cs typeface="Helvetica"/>
              </a:rPr>
              <a:t>Space charge tune shift at J-PARC MR :</a:t>
            </a:r>
          </a:p>
          <a:p>
            <a:pPr marL="0" indent="0">
              <a:buNone/>
            </a:pPr>
            <a:endParaRPr kumimoji="1" lang="en-US" altLang="ja-JP" sz="1600" dirty="0" smtClean="0">
              <a:solidFill>
                <a:srgbClr val="008000"/>
              </a:solidFill>
              <a:latin typeface="Helvetica"/>
              <a:cs typeface="Helvetica"/>
            </a:endParaRPr>
          </a:p>
          <a:p>
            <a:pPr marL="0" indent="0">
              <a:buNone/>
            </a:pPr>
            <a:endParaRPr lang="en-US" altLang="ja-JP" sz="1600" dirty="0">
              <a:solidFill>
                <a:srgbClr val="008000"/>
              </a:solidFill>
              <a:latin typeface="Helvetica"/>
              <a:cs typeface="Helvetica"/>
            </a:endParaRPr>
          </a:p>
          <a:p>
            <a:endParaRPr lang="en-US" altLang="ja-JP" sz="1600" dirty="0" smtClean="0">
              <a:solidFill>
                <a:srgbClr val="008000"/>
              </a:solidFill>
              <a:latin typeface="Helvetica"/>
              <a:cs typeface="Helvetica"/>
            </a:endParaRPr>
          </a:p>
        </p:txBody>
      </p:sp>
      <p:graphicFrame>
        <p:nvGraphicFramePr>
          <p:cNvPr id="1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7133873"/>
              </p:ext>
            </p:extLst>
          </p:nvPr>
        </p:nvGraphicFramePr>
        <p:xfrm>
          <a:off x="1885951" y="2687638"/>
          <a:ext cx="3761606" cy="8429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数式" r:id="rId4" imgW="2032000" imgH="444500" progId="Equation.3">
                  <p:embed/>
                </p:oleObj>
              </mc:Choice>
              <mc:Fallback>
                <p:oleObj name="数式" r:id="rId4" imgW="20320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5951" y="2687638"/>
                        <a:ext cx="3761606" cy="8429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図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9000" y="927100"/>
            <a:ext cx="2910711" cy="340360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457200" y="4445000"/>
            <a:ext cx="7264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Intensity of synchrotrons/accumulator rings are limited by space-charge effect at injection energy.</a:t>
            </a:r>
            <a:r>
              <a:rPr lang="en-US" altLang="ja-JP" sz="1600" dirty="0">
                <a:solidFill>
                  <a:srgbClr val="0000FF"/>
                </a:solidFill>
                <a:latin typeface="Helvetica"/>
                <a:cs typeface="Helvetica"/>
              </a:rPr>
              <a:t> </a:t>
            </a:r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In order to </a:t>
            </a:r>
            <a:r>
              <a:rPr kumimoji="1"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avoid </a:t>
            </a:r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beam loss due to </a:t>
            </a:r>
            <a:r>
              <a:rPr kumimoji="1" lang="en-US" altLang="ja-JP" sz="1600" dirty="0" err="1" smtClean="0">
                <a:solidFill>
                  <a:srgbClr val="0000FF"/>
                </a:solidFill>
                <a:latin typeface="Helvetica"/>
                <a:cs typeface="Helvetica"/>
              </a:rPr>
              <a:t>betatron</a:t>
            </a:r>
            <a:r>
              <a:rPr kumimoji="1"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 resonances in the presence of space charge tune shift ;</a:t>
            </a:r>
          </a:p>
          <a:p>
            <a:r>
              <a:rPr lang="en-US" altLang="ja-JP" sz="1600" dirty="0">
                <a:solidFill>
                  <a:srgbClr val="0000FF"/>
                </a:solidFill>
                <a:latin typeface="Helvetica"/>
                <a:cs typeface="Helvetica"/>
              </a:rPr>
              <a:t>	</a:t>
            </a:r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- Correction of resonances</a:t>
            </a:r>
          </a:p>
          <a:p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	- Increase bunching factor </a:t>
            </a:r>
          </a:p>
          <a:p>
            <a:r>
              <a:rPr kumimoji="1" lang="en-US" altLang="ja-JP" sz="1600" dirty="0">
                <a:solidFill>
                  <a:srgbClr val="0000FF"/>
                </a:solidFill>
                <a:latin typeface="Helvetica"/>
                <a:cs typeface="Helvetica"/>
              </a:rPr>
              <a:t>	</a:t>
            </a:r>
            <a:r>
              <a:rPr kumimoji="1"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- Rise the injection energy</a:t>
            </a:r>
          </a:p>
          <a:p>
            <a:r>
              <a:rPr lang="en-US" altLang="ja-JP" sz="1600" dirty="0">
                <a:solidFill>
                  <a:srgbClr val="0000FF"/>
                </a:solidFill>
                <a:latin typeface="Helvetica"/>
                <a:cs typeface="Helvetica"/>
              </a:rPr>
              <a:t>	</a:t>
            </a:r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- Increase physical aperture… </a:t>
            </a:r>
            <a:endParaRPr kumimoji="1" lang="ja-JP" altLang="en-US" sz="1600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584200" y="1722735"/>
            <a:ext cx="4572000" cy="58477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sz="1600" dirty="0">
                <a:solidFill>
                  <a:srgbClr val="008000"/>
                </a:solidFill>
                <a:latin typeface="Helvetica"/>
                <a:cs typeface="Helvetica"/>
              </a:rPr>
              <a:t>Number of protons: 2.5e13 ppb</a:t>
            </a:r>
          </a:p>
          <a:p>
            <a:pPr marL="0" indent="0">
              <a:buNone/>
            </a:pPr>
            <a:r>
              <a:rPr lang="en-US" altLang="ja-JP" sz="1600" dirty="0">
                <a:solidFill>
                  <a:srgbClr val="008000"/>
                </a:solidFill>
                <a:latin typeface="Helvetica"/>
                <a:cs typeface="Helvetica"/>
              </a:rPr>
              <a:t>				  </a:t>
            </a:r>
            <a:r>
              <a:rPr lang="en-US" altLang="ja-JP" sz="1600" dirty="0" smtClean="0">
                <a:solidFill>
                  <a:srgbClr val="008000"/>
                </a:solidFill>
                <a:latin typeface="Helvetica"/>
                <a:cs typeface="Helvetica"/>
              </a:rPr>
              <a:t> </a:t>
            </a:r>
            <a:r>
              <a:rPr lang="en-US" altLang="ja-JP" sz="1600" dirty="0">
                <a:solidFill>
                  <a:srgbClr val="008000"/>
                </a:solidFill>
                <a:latin typeface="Helvetica"/>
                <a:cs typeface="Helvetica"/>
              </a:rPr>
              <a:t>(380 kW @2.48s cycle)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978443-4B41-0745-8EF5-9C6E708787B9}" type="slidenum">
              <a:rPr lang="ja-JP" altLang="en-US" smtClean="0"/>
              <a:pPr>
                <a:defRPr/>
              </a:pPr>
              <a:t>22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79190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38100"/>
            <a:ext cx="8229600" cy="558800"/>
          </a:xfrm>
        </p:spPr>
        <p:txBody>
          <a:bodyPr/>
          <a:lstStyle/>
          <a:p>
            <a:r>
              <a:rPr lang="en-US" altLang="ja-JP" sz="2400" dirty="0" smtClean="0">
                <a:solidFill>
                  <a:srgbClr val="0000FF"/>
                </a:solidFill>
                <a:latin typeface="Helvetica"/>
                <a:cs typeface="Helvetica"/>
              </a:rPr>
              <a:t>ASTA/IOTA project at </a:t>
            </a:r>
            <a:r>
              <a:rPr lang="en-US" altLang="ja-JP" sz="2400" dirty="0" err="1" smtClean="0">
                <a:solidFill>
                  <a:srgbClr val="0000FF"/>
                </a:solidFill>
                <a:latin typeface="Helvetica"/>
                <a:cs typeface="Helvetica"/>
              </a:rPr>
              <a:t>Fermilab</a:t>
            </a:r>
            <a:endParaRPr lang="en-US" sz="1800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30200" y="548079"/>
            <a:ext cx="8534400" cy="83622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 smtClean="0">
                <a:solidFill>
                  <a:srgbClr val="0000FF"/>
                </a:solidFill>
                <a:latin typeface="Helvetica"/>
                <a:cs typeface="Helvetica"/>
              </a:rPr>
              <a:t>ASTA/IOTA project is aiming at breakthrough research to increase beam power (x 3-5 times)  in future proton rings.</a:t>
            </a:r>
            <a:endParaRPr lang="en-US" sz="1600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90500" y="5473005"/>
            <a:ext cx="445506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0000FF"/>
                </a:solidFill>
                <a:latin typeface="Helvetica"/>
                <a:cs typeface="Helvetica"/>
              </a:rPr>
              <a:t>IOTA (</a:t>
            </a:r>
            <a:r>
              <a:rPr kumimoji="1" lang="en-US" altLang="ja-JP" sz="1400" dirty="0" err="1" smtClean="0">
                <a:solidFill>
                  <a:srgbClr val="0000FF"/>
                </a:solidFill>
                <a:latin typeface="Helvetica"/>
                <a:cs typeface="Helvetica"/>
              </a:rPr>
              <a:t>Integrable</a:t>
            </a:r>
            <a:r>
              <a:rPr kumimoji="1" lang="en-US" altLang="ja-JP" sz="1400" dirty="0" smtClean="0">
                <a:solidFill>
                  <a:srgbClr val="0000FF"/>
                </a:solidFill>
                <a:latin typeface="Helvetica"/>
                <a:cs typeface="Helvetica"/>
              </a:rPr>
              <a:t> Optics Test Accelerator)</a:t>
            </a:r>
          </a:p>
          <a:p>
            <a:pPr marL="285750" indent="-285750">
              <a:buFontTx/>
              <a:buChar char="-"/>
            </a:pPr>
            <a:r>
              <a:rPr lang="en-US" altLang="ja-JP" sz="1400" dirty="0" smtClean="0">
                <a:solidFill>
                  <a:srgbClr val="0000FF"/>
                </a:solidFill>
                <a:latin typeface="Helvetica"/>
                <a:cs typeface="Helvetica"/>
              </a:rPr>
              <a:t>Can operate with either electron or proton</a:t>
            </a:r>
          </a:p>
          <a:p>
            <a:pPr marL="285750" indent="-285750">
              <a:buFontTx/>
              <a:buChar char="-"/>
            </a:pPr>
            <a:r>
              <a:rPr kumimoji="1" lang="en-US" altLang="ja-JP" sz="1400" dirty="0" smtClean="0">
                <a:solidFill>
                  <a:srgbClr val="0000FF"/>
                </a:solidFill>
                <a:latin typeface="Helvetica"/>
                <a:cs typeface="Helvetica"/>
              </a:rPr>
              <a:t>Large aperture</a:t>
            </a:r>
          </a:p>
          <a:p>
            <a:pPr marL="285750" indent="-285750">
              <a:buFontTx/>
              <a:buChar char="-"/>
            </a:pPr>
            <a:r>
              <a:rPr lang="en-US" altLang="ja-JP" sz="1400" dirty="0" smtClean="0">
                <a:solidFill>
                  <a:srgbClr val="0000FF"/>
                </a:solidFill>
                <a:latin typeface="Helvetica"/>
                <a:cs typeface="Helvetica"/>
              </a:rPr>
              <a:t>Significant flexibility of the lattice</a:t>
            </a:r>
          </a:p>
          <a:p>
            <a:pPr marL="285750" indent="-285750">
              <a:buFontTx/>
              <a:buChar char="-"/>
            </a:pPr>
            <a:r>
              <a:rPr kumimoji="1" lang="en-US" altLang="ja-JP" sz="1400" dirty="0" smtClean="0">
                <a:solidFill>
                  <a:srgbClr val="0000FF"/>
                </a:solidFill>
                <a:latin typeface="Helvetica"/>
                <a:cs typeface="Helvetica"/>
              </a:rPr>
              <a:t>Precise control of the optics quality and stability</a:t>
            </a:r>
          </a:p>
          <a:p>
            <a:pPr marL="285750" indent="-285750">
              <a:buFontTx/>
              <a:buChar char="-"/>
            </a:pPr>
            <a:r>
              <a:rPr lang="en-US" altLang="ja-JP" sz="1400" dirty="0" smtClean="0">
                <a:solidFill>
                  <a:srgbClr val="0000FF"/>
                </a:solidFill>
                <a:latin typeface="Helvetica"/>
                <a:cs typeface="Helvetica"/>
              </a:rPr>
              <a:t>Set up for very high intensity operation with proton</a:t>
            </a:r>
            <a:endParaRPr kumimoji="1" lang="ja-JP" altLang="en-US" sz="1400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pic>
        <p:nvPicPr>
          <p:cNvPr id="9" name="Content Placehold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181101"/>
            <a:ext cx="2362200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5749136" y="3429000"/>
            <a:ext cx="32977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8000"/>
                </a:solidFill>
                <a:latin typeface="Helvetica"/>
                <a:cs typeface="Helvetica"/>
              </a:rPr>
              <a:t>R. </a:t>
            </a:r>
            <a:r>
              <a:rPr kumimoji="1" lang="en-US" altLang="ja-JP" sz="1600" dirty="0" err="1" smtClean="0">
                <a:solidFill>
                  <a:srgbClr val="008000"/>
                </a:solidFill>
                <a:latin typeface="Helvetica"/>
                <a:cs typeface="Helvetica"/>
              </a:rPr>
              <a:t>Zwaska</a:t>
            </a:r>
            <a:r>
              <a:rPr kumimoji="1" lang="en-US" altLang="ja-JP" sz="1600" dirty="0" smtClean="0">
                <a:solidFill>
                  <a:srgbClr val="008000"/>
                </a:solidFill>
                <a:latin typeface="Helvetica"/>
                <a:cs typeface="Helvetica"/>
              </a:rPr>
              <a:t> in HINT2015 workshop </a:t>
            </a:r>
            <a:endParaRPr kumimoji="1" lang="ja-JP" altLang="en-US" sz="1600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978443-4B41-0745-8EF5-9C6E708787B9}" type="slidenum">
              <a:rPr lang="ja-JP" altLang="en-US" smtClean="0"/>
              <a:pPr>
                <a:defRPr/>
              </a:pPr>
              <a:t>23</a:t>
            </a:fld>
            <a:endParaRPr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5700" y="954346"/>
            <a:ext cx="6502400" cy="4482311"/>
          </a:xfrm>
          <a:prstGeom prst="rect">
            <a:avLst/>
          </a:prstGeom>
          <a:ln>
            <a:solidFill>
              <a:srgbClr val="000090"/>
            </a:solidFill>
          </a:ln>
        </p:spPr>
      </p:pic>
      <p:sp>
        <p:nvSpPr>
          <p:cNvPr id="13" name="テキスト ボックス 12"/>
          <p:cNvSpPr txBox="1"/>
          <p:nvPr/>
        </p:nvSpPr>
        <p:spPr>
          <a:xfrm>
            <a:off x="5143500" y="5461000"/>
            <a:ext cx="3738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8000"/>
                </a:solidFill>
                <a:latin typeface="Helvetica"/>
                <a:cs typeface="Helvetica"/>
              </a:rPr>
              <a:t>Slide from R. </a:t>
            </a:r>
            <a:r>
              <a:rPr kumimoji="1" lang="en-US" altLang="ja-JP" dirty="0" err="1" smtClean="0">
                <a:solidFill>
                  <a:srgbClr val="008000"/>
                </a:solidFill>
                <a:latin typeface="Helvetica"/>
                <a:cs typeface="Helvetica"/>
              </a:rPr>
              <a:t>Zwaska</a:t>
            </a:r>
            <a:r>
              <a:rPr kumimoji="1" lang="en-US" altLang="ja-JP" dirty="0" smtClean="0">
                <a:solidFill>
                  <a:srgbClr val="008000"/>
                </a:solidFill>
                <a:latin typeface="Helvetica"/>
                <a:cs typeface="Helvetica"/>
              </a:rPr>
              <a:t> in HINT2015</a:t>
            </a:r>
            <a:endParaRPr kumimoji="1" lang="ja-JP" altLang="en-US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214498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00" y="0"/>
            <a:ext cx="8229600" cy="525462"/>
          </a:xfrm>
        </p:spPr>
        <p:txBody>
          <a:bodyPr/>
          <a:lstStyle/>
          <a:p>
            <a:r>
              <a:rPr lang="en-US" sz="2400" dirty="0" smtClean="0">
                <a:solidFill>
                  <a:srgbClr val="0000FF"/>
                </a:solidFill>
                <a:latin typeface="Helvetica"/>
                <a:cs typeface="Helvetica"/>
              </a:rPr>
              <a:t>Target improvement</a:t>
            </a:r>
            <a:endParaRPr lang="en-US" sz="2400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381000" y="546100"/>
            <a:ext cx="7848600" cy="1041400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 smtClean="0">
                <a:solidFill>
                  <a:srgbClr val="0000FF"/>
                </a:solidFill>
                <a:latin typeface="Helvetica"/>
                <a:cs typeface="Helvetica"/>
              </a:rPr>
              <a:t>SNS Target failures</a:t>
            </a:r>
          </a:p>
          <a:p>
            <a:pPr marL="241300" lvl="1" indent="0">
              <a:buNone/>
            </a:pPr>
            <a:r>
              <a:rPr lang="en-US" sz="1600" dirty="0" smtClean="0">
                <a:solidFill>
                  <a:srgbClr val="0000FF"/>
                </a:solidFill>
                <a:latin typeface="Helvetica"/>
                <a:cs typeface="Helvetica"/>
              </a:rPr>
              <a:t>Five out of the last eleven targets have failed at weld joints</a:t>
            </a:r>
          </a:p>
        </p:txBody>
      </p:sp>
      <p:pic>
        <p:nvPicPr>
          <p:cNvPr id="8" name="Picture 2" descr="D:\Home\riu\Travel\2013\May_ESS-Bi\seminar\Target_wallpaper.tif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5531" y="1257890"/>
            <a:ext cx="3996269" cy="2314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4441369" y="1249326"/>
            <a:ext cx="2848431" cy="2332074"/>
            <a:chOff x="11278567" y="6088903"/>
            <a:chExt cx="4134681" cy="2973841"/>
          </a:xfrm>
        </p:grpSpPr>
        <p:pic>
          <p:nvPicPr>
            <p:cNvPr id="11" name="Picture 2" descr="C:\Users\riu\Pictures\vlcsnap-2013-06-19-10h35m41s222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93" r="10901"/>
            <a:stretch/>
          </p:blipFill>
          <p:spPr bwMode="auto">
            <a:xfrm>
              <a:off x="11278567" y="6088903"/>
              <a:ext cx="4134681" cy="2973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11368711" y="8085688"/>
              <a:ext cx="3910012" cy="905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600" dirty="0" smtClean="0">
                  <a:solidFill>
                    <a:schemeClr val="bg1"/>
                  </a:solidFill>
                  <a:latin typeface="Helvetica"/>
                  <a:cs typeface="Helvetica"/>
                </a:rPr>
                <a:t>Leak detector fluid “bubbling” through weld failure on the target</a:t>
              </a:r>
            </a:p>
          </p:txBody>
        </p:sp>
        <p:cxnSp>
          <p:nvCxnSpPr>
            <p:cNvPr id="13" name="Straight Arrow Connector 12"/>
            <p:cNvCxnSpPr>
              <a:stCxn id="12" idx="0"/>
            </p:cNvCxnSpPr>
            <p:nvPr/>
          </p:nvCxnSpPr>
          <p:spPr>
            <a:xfrm flipV="1">
              <a:off x="13323716" y="7461701"/>
              <a:ext cx="3009" cy="623989"/>
            </a:xfrm>
            <a:prstGeom prst="straightConnector1">
              <a:avLst/>
            </a:prstGeom>
            <a:ln>
              <a:noFill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ectangle 5"/>
          <p:cNvSpPr/>
          <p:nvPr/>
        </p:nvSpPr>
        <p:spPr>
          <a:xfrm>
            <a:off x="5483375" y="2024321"/>
            <a:ext cx="69817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smtClean="0"/>
              <a:t>2014</a:t>
            </a:r>
            <a:endParaRPr 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66700" y="3697069"/>
            <a:ext cx="8483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solidFill>
                  <a:srgbClr val="0000FF"/>
                </a:solidFill>
                <a:latin typeface="Helvetica"/>
                <a:cs typeface="Helvetica"/>
              </a:rPr>
              <a:t>J-PARC </a:t>
            </a:r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also had unscheduled beam shutdown due to troubles </a:t>
            </a:r>
            <a:r>
              <a:rPr lang="en-US" altLang="ja-JP" sz="1600" dirty="0">
                <a:solidFill>
                  <a:srgbClr val="0000FF"/>
                </a:solidFill>
                <a:latin typeface="Helvetica"/>
                <a:cs typeface="Helvetica"/>
              </a:rPr>
              <a:t>on </a:t>
            </a:r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mercury targets two times in 500 kW user operation in 2015. </a:t>
            </a:r>
            <a:r>
              <a:rPr lang="en-US" altLang="ja-JP" sz="1600" dirty="0">
                <a:solidFill>
                  <a:srgbClr val="0000FF"/>
                </a:solidFill>
                <a:latin typeface="Helvetica"/>
                <a:cs typeface="Helvetica"/>
              </a:rPr>
              <a:t>C</a:t>
            </a:r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auses of the both cases are weld failures.</a:t>
            </a:r>
          </a:p>
        </p:txBody>
      </p:sp>
      <p:sp>
        <p:nvSpPr>
          <p:cNvPr id="19" name="正方形/長方形 18"/>
          <p:cNvSpPr/>
          <p:nvPr/>
        </p:nvSpPr>
        <p:spPr>
          <a:xfrm>
            <a:off x="336586" y="4373146"/>
            <a:ext cx="73276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/>
            <a:r>
              <a:rPr lang="en-US" altLang="ja-JP" sz="1600" dirty="0">
                <a:solidFill>
                  <a:srgbClr val="008000"/>
                </a:solidFill>
                <a:latin typeface="Helvetica"/>
                <a:cs typeface="Helvetica"/>
              </a:rPr>
              <a:t>New </a:t>
            </a:r>
            <a:r>
              <a:rPr lang="en-US" altLang="ja-JP" sz="1600" dirty="0" smtClean="0">
                <a:solidFill>
                  <a:srgbClr val="008000"/>
                </a:solidFill>
                <a:latin typeface="Helvetica"/>
                <a:cs typeface="Helvetica"/>
              </a:rPr>
              <a:t>targets are designed </a:t>
            </a:r>
            <a:r>
              <a:rPr lang="en-US" altLang="ja-JP" sz="1600" dirty="0">
                <a:solidFill>
                  <a:srgbClr val="008000"/>
                </a:solidFill>
                <a:latin typeface="Helvetica"/>
                <a:cs typeface="Helvetica"/>
              </a:rPr>
              <a:t>to improve / eliminate weld </a:t>
            </a:r>
            <a:r>
              <a:rPr lang="en-US" altLang="ja-JP" sz="1600" dirty="0" smtClean="0">
                <a:solidFill>
                  <a:srgbClr val="008000"/>
                </a:solidFill>
                <a:latin typeface="Helvetica"/>
                <a:cs typeface="Helvetica"/>
              </a:rPr>
              <a:t>joints for higher reliability. </a:t>
            </a:r>
            <a:endParaRPr lang="en-US" altLang="ja-JP" sz="1600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7378700" y="1284941"/>
            <a:ext cx="106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8000"/>
                </a:solidFill>
                <a:latin typeface="Helvetica"/>
                <a:cs typeface="Helvetica"/>
              </a:rPr>
              <a:t>M. Plum</a:t>
            </a:r>
            <a:endParaRPr kumimoji="1" lang="ja-JP" altLang="en-US" sz="1600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978443-4B41-0745-8EF5-9C6E708787B9}" type="slidenum">
              <a:rPr lang="ja-JP" altLang="en-US" smtClean="0"/>
              <a:pPr>
                <a:defRPr/>
              </a:pPr>
              <a:t>24</a:t>
            </a:fld>
            <a:endParaRPr lang="ja-JP" altLang="en-US" dirty="0"/>
          </a:p>
        </p:txBody>
      </p:sp>
      <p:sp>
        <p:nvSpPr>
          <p:cNvPr id="5" name="正方形/長方形 4"/>
          <p:cNvSpPr/>
          <p:nvPr/>
        </p:nvSpPr>
        <p:spPr>
          <a:xfrm>
            <a:off x="317500" y="5150346"/>
            <a:ext cx="8509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>
                <a:solidFill>
                  <a:srgbClr val="0000FF"/>
                </a:solidFill>
                <a:latin typeface="Helvetica"/>
                <a:cs typeface="Helvetica"/>
              </a:rPr>
              <a:t>High Power </a:t>
            </a:r>
            <a:r>
              <a:rPr lang="en-US" altLang="ja-JP" sz="1600" dirty="0" err="1" smtClean="0">
                <a:solidFill>
                  <a:srgbClr val="0000FF"/>
                </a:solidFill>
                <a:latin typeface="Helvetica"/>
                <a:cs typeface="Helvetica"/>
              </a:rPr>
              <a:t>Targetry</a:t>
            </a:r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 </a:t>
            </a:r>
            <a:r>
              <a:rPr lang="en-US" altLang="ja-JP" sz="1600" dirty="0">
                <a:solidFill>
                  <a:srgbClr val="0000FF"/>
                </a:solidFill>
                <a:latin typeface="Helvetica"/>
                <a:cs typeface="Helvetica"/>
              </a:rPr>
              <a:t>is </a:t>
            </a:r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one of key </a:t>
            </a:r>
            <a:r>
              <a:rPr lang="en-US" altLang="ja-JP" sz="1600" dirty="0">
                <a:solidFill>
                  <a:srgbClr val="0000FF"/>
                </a:solidFill>
                <a:latin typeface="Helvetica"/>
                <a:cs typeface="Helvetica"/>
              </a:rPr>
              <a:t>technologies for the </a:t>
            </a:r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future high power facilities. </a:t>
            </a:r>
          </a:p>
          <a:p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R</a:t>
            </a:r>
            <a:r>
              <a:rPr lang="en-US" altLang="ja-JP" sz="1600" dirty="0">
                <a:solidFill>
                  <a:srgbClr val="0000FF"/>
                </a:solidFill>
                <a:latin typeface="Helvetica"/>
                <a:cs typeface="Helvetica"/>
              </a:rPr>
              <a:t>&amp;D’s on a material behavior regarding a thermal shock and radiation damage in target should be conducted tenaciously. </a:t>
            </a:r>
            <a:endParaRPr lang="en-US" altLang="ja-JP" sz="1600" dirty="0" smtClean="0">
              <a:solidFill>
                <a:srgbClr val="0000FF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156887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コンテンツ プレースホルダ 2"/>
          <p:cNvSpPr>
            <a:spLocks noGrp="1"/>
          </p:cNvSpPr>
          <p:nvPr>
            <p:ph idx="1"/>
          </p:nvPr>
        </p:nvSpPr>
        <p:spPr>
          <a:xfrm>
            <a:off x="1092201" y="2570163"/>
            <a:ext cx="7327899" cy="1074737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altLang="ja-JP" sz="1800" dirty="0">
                <a:solidFill>
                  <a:srgbClr val="0000FF"/>
                </a:solidFill>
                <a:latin typeface="Helvetica" charset="0"/>
                <a:ea typeface="ＭＳ Ｐゴシック" charset="0"/>
                <a:cs typeface="Helvetica" charset="0"/>
              </a:rPr>
              <a:t>Multi-MW accelerator facilities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978443-4B41-0745-8EF5-9C6E708787B9}" type="slidenum">
              <a:rPr lang="ja-JP" altLang="en-US" smtClean="0">
                <a:latin typeface="Helvetica"/>
                <a:cs typeface="Helvetica"/>
              </a:rPr>
              <a:pPr>
                <a:defRPr/>
              </a:pPr>
              <a:t>25</a:t>
            </a:fld>
            <a:endParaRPr lang="ja-JP" altLang="en-US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130102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4938"/>
            <a:ext cx="8229600" cy="677862"/>
          </a:xfrm>
        </p:spPr>
        <p:txBody>
          <a:bodyPr/>
          <a:lstStyle/>
          <a:p>
            <a:r>
              <a:rPr lang="en-US" sz="2400" dirty="0" smtClean="0">
                <a:solidFill>
                  <a:srgbClr val="0000FF"/>
                </a:solidFill>
                <a:latin typeface="Helvetica"/>
                <a:cs typeface="Helvetica"/>
              </a:rPr>
              <a:t>2</a:t>
            </a:r>
            <a:r>
              <a:rPr lang="en-US" sz="2400" baseline="30000" dirty="0" smtClean="0">
                <a:solidFill>
                  <a:srgbClr val="0000FF"/>
                </a:solidFill>
                <a:latin typeface="Helvetica"/>
                <a:cs typeface="Helvetica"/>
              </a:rPr>
              <a:t>nd</a:t>
            </a:r>
            <a:r>
              <a:rPr lang="en-US" sz="2400" dirty="0" smtClean="0">
                <a:solidFill>
                  <a:srgbClr val="0000FF"/>
                </a:solidFill>
                <a:latin typeface="Helvetica"/>
                <a:cs typeface="Helvetica"/>
              </a:rPr>
              <a:t> target station and beam power upgrade</a:t>
            </a:r>
            <a:endParaRPr lang="en-US" sz="2400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pic>
        <p:nvPicPr>
          <p:cNvPr id="5" name="Content Placeholder 4" descr="Screen Shot 2014-09-09 at 4.25.4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3" b="5873"/>
          <a:stretch>
            <a:fillRect/>
          </a:stretch>
        </p:blipFill>
        <p:spPr bwMode="auto">
          <a:xfrm>
            <a:off x="4908472" y="3860800"/>
            <a:ext cx="4049849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0625718"/>
              </p:ext>
            </p:extLst>
          </p:nvPr>
        </p:nvGraphicFramePr>
        <p:xfrm>
          <a:off x="203200" y="1625600"/>
          <a:ext cx="4508500" cy="148336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032000"/>
                <a:gridCol w="1257300"/>
                <a:gridCol w="1219200"/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sz="16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latin typeface="Helvetica"/>
                          <a:cs typeface="Helvetica"/>
                        </a:rPr>
                        <a:t>Present</a:t>
                      </a:r>
                      <a:endParaRPr kumimoji="1" lang="ja-JP" altLang="en-US" sz="16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latin typeface="Helvetica"/>
                          <a:cs typeface="Helvetica"/>
                        </a:rPr>
                        <a:t>Upgrade</a:t>
                      </a:r>
                      <a:endParaRPr kumimoji="1" lang="ja-JP" altLang="en-US" sz="16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latin typeface="Helvetica"/>
                          <a:cs typeface="Helvetica"/>
                        </a:rPr>
                        <a:t>Number</a:t>
                      </a:r>
                      <a:r>
                        <a:rPr kumimoji="1" lang="en-US" altLang="ja-JP" sz="1600" baseline="0" dirty="0" smtClean="0">
                          <a:latin typeface="Helvetica"/>
                          <a:cs typeface="Helvetica"/>
                        </a:rPr>
                        <a:t> of particles</a:t>
                      </a:r>
                      <a:endParaRPr kumimoji="1" lang="ja-JP" altLang="en-US" sz="16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latin typeface="Helvetica"/>
                          <a:cs typeface="Helvetica"/>
                        </a:rPr>
                        <a:t>1.5e14</a:t>
                      </a:r>
                      <a:r>
                        <a:rPr kumimoji="1" lang="en-US" altLang="ja-JP" sz="1600" baseline="0" dirty="0" smtClean="0">
                          <a:latin typeface="Helvetica"/>
                          <a:cs typeface="Helvetica"/>
                        </a:rPr>
                        <a:t> </a:t>
                      </a:r>
                      <a:r>
                        <a:rPr kumimoji="1" lang="en-US" altLang="ja-JP" sz="1600" baseline="0" dirty="0" err="1" smtClean="0">
                          <a:latin typeface="Helvetica"/>
                          <a:cs typeface="Helvetica"/>
                        </a:rPr>
                        <a:t>ppp</a:t>
                      </a:r>
                      <a:endParaRPr kumimoji="1" lang="ja-JP" altLang="en-US" sz="16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latin typeface="Helvetica"/>
                          <a:cs typeface="Helvetica"/>
                        </a:rPr>
                        <a:t>2.4e14 </a:t>
                      </a:r>
                      <a:r>
                        <a:rPr kumimoji="1" lang="en-US" altLang="ja-JP" sz="1600" dirty="0" err="1" smtClean="0">
                          <a:latin typeface="Helvetica"/>
                          <a:cs typeface="Helvetica"/>
                        </a:rPr>
                        <a:t>ppp</a:t>
                      </a:r>
                      <a:endParaRPr kumimoji="1" lang="ja-JP" altLang="en-US" sz="16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latin typeface="Helvetica"/>
                          <a:cs typeface="Helvetica"/>
                        </a:rPr>
                        <a:t>Beam energy</a:t>
                      </a:r>
                      <a:endParaRPr kumimoji="1" lang="ja-JP" altLang="en-US" sz="16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latin typeface="Helvetica"/>
                          <a:cs typeface="Helvetica"/>
                        </a:rPr>
                        <a:t>1 </a:t>
                      </a:r>
                      <a:r>
                        <a:rPr kumimoji="1" lang="en-US" altLang="ja-JP" sz="1600" dirty="0" err="1" smtClean="0">
                          <a:latin typeface="Helvetica"/>
                          <a:cs typeface="Helvetica"/>
                        </a:rPr>
                        <a:t>GeV</a:t>
                      </a:r>
                      <a:endParaRPr kumimoji="1" lang="ja-JP" altLang="en-US" sz="16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latin typeface="Helvetica"/>
                          <a:cs typeface="Helvetica"/>
                        </a:rPr>
                        <a:t>1.3 </a:t>
                      </a:r>
                      <a:r>
                        <a:rPr kumimoji="1" lang="en-US" altLang="ja-JP" sz="1600" dirty="0" err="1" smtClean="0">
                          <a:latin typeface="Helvetica"/>
                          <a:cs typeface="Helvetica"/>
                        </a:rPr>
                        <a:t>GeV</a:t>
                      </a:r>
                      <a:endParaRPr kumimoji="1" lang="ja-JP" altLang="en-US" sz="16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latin typeface="Helvetica"/>
                          <a:cs typeface="Helvetica"/>
                        </a:rPr>
                        <a:t>Beam power</a:t>
                      </a:r>
                      <a:endParaRPr kumimoji="1" lang="ja-JP" altLang="en-US" sz="16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latin typeface="Helvetica"/>
                          <a:cs typeface="Helvetica"/>
                        </a:rPr>
                        <a:t>1.4 MW</a:t>
                      </a:r>
                      <a:endParaRPr kumimoji="1" lang="ja-JP" altLang="en-US" sz="16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latin typeface="Helvetica"/>
                          <a:cs typeface="Helvetica"/>
                        </a:rPr>
                        <a:t>2.8 MW</a:t>
                      </a:r>
                      <a:endParaRPr kumimoji="1" lang="ja-JP" altLang="en-US" sz="160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正方形/長方形 5"/>
          <p:cNvSpPr/>
          <p:nvPr/>
        </p:nvSpPr>
        <p:spPr>
          <a:xfrm>
            <a:off x="4826000" y="195013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dirty="0" err="1">
                <a:solidFill>
                  <a:srgbClr val="0000FF"/>
                </a:solidFill>
                <a:latin typeface="Helvetica"/>
                <a:cs typeface="Helvetica"/>
              </a:rPr>
              <a:t>Linac</a:t>
            </a:r>
            <a:r>
              <a:rPr lang="en-US" altLang="ja-JP" dirty="0">
                <a:solidFill>
                  <a:srgbClr val="0000FF"/>
                </a:solidFill>
                <a:latin typeface="Helvetica"/>
                <a:cs typeface="Helvetica"/>
              </a:rPr>
              <a:t> 60 Hz: 	FTS 50 Hz, 2-2.3 MW</a:t>
            </a:r>
          </a:p>
          <a:p>
            <a:pPr marL="0" indent="0">
              <a:buNone/>
            </a:pPr>
            <a:r>
              <a:rPr lang="en-US" altLang="ja-JP" dirty="0">
                <a:solidFill>
                  <a:srgbClr val="0000FF"/>
                </a:solidFill>
                <a:latin typeface="Helvetica"/>
                <a:cs typeface="Helvetica"/>
              </a:rPr>
              <a:t>			</a:t>
            </a:r>
            <a:r>
              <a:rPr lang="en-US" altLang="ja-JP" dirty="0" smtClean="0">
                <a:solidFill>
                  <a:srgbClr val="0000FF"/>
                </a:solidFill>
                <a:latin typeface="Helvetica"/>
                <a:cs typeface="Helvetica"/>
              </a:rPr>
              <a:t>STS </a:t>
            </a:r>
            <a:r>
              <a:rPr lang="en-US" altLang="ja-JP" dirty="0">
                <a:solidFill>
                  <a:srgbClr val="0000FF"/>
                </a:solidFill>
                <a:latin typeface="Helvetica"/>
                <a:cs typeface="Helvetica"/>
              </a:rPr>
              <a:t>10 Hz, 0.47 </a:t>
            </a:r>
            <a:r>
              <a:rPr lang="en-US" altLang="ja-JP" dirty="0" smtClean="0">
                <a:solidFill>
                  <a:srgbClr val="0000FF"/>
                </a:solidFill>
                <a:latin typeface="Helvetica"/>
                <a:cs typeface="Helvetica"/>
              </a:rPr>
              <a:t>MW</a:t>
            </a:r>
          </a:p>
          <a:p>
            <a:pPr marL="0" indent="0">
              <a:buNone/>
            </a:pPr>
            <a:r>
              <a:rPr lang="en-US" altLang="ja-JP" dirty="0" smtClean="0">
                <a:solidFill>
                  <a:srgbClr val="0000FF"/>
                </a:solidFill>
                <a:latin typeface="Helvetica"/>
                <a:cs typeface="Helvetica"/>
              </a:rPr>
              <a:t>RFQ peak current : 33 </a:t>
            </a:r>
            <a:r>
              <a:rPr lang="en-US" altLang="ja-JP" dirty="0" smtClean="0">
                <a:solidFill>
                  <a:srgbClr val="0000FF"/>
                </a:solidFill>
                <a:latin typeface="Helvetica"/>
                <a:cs typeface="Helvetica"/>
                <a:sym typeface="Wingdings"/>
              </a:rPr>
              <a:t> 46 mA</a:t>
            </a:r>
          </a:p>
          <a:p>
            <a:pPr marL="0" indent="0">
              <a:buNone/>
            </a:pPr>
            <a:r>
              <a:rPr lang="en-US" altLang="ja-JP" dirty="0" smtClean="0">
                <a:solidFill>
                  <a:srgbClr val="0000FF"/>
                </a:solidFill>
                <a:latin typeface="Helvetica"/>
                <a:cs typeface="Helvetica"/>
                <a:sym typeface="Wingdings"/>
              </a:rPr>
              <a:t>Chopping fraction : 0.7  0.82</a:t>
            </a:r>
            <a:endParaRPr lang="en-US" altLang="ja-JP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92100" y="6364941"/>
            <a:ext cx="20432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8000"/>
                </a:solidFill>
                <a:latin typeface="Helvetica"/>
                <a:cs typeface="Helvetica"/>
              </a:rPr>
              <a:t>Courtesy of M. Plum</a:t>
            </a:r>
            <a:endParaRPr kumimoji="1" lang="ja-JP" altLang="en-US" sz="1600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978443-4B41-0745-8EF5-9C6E708787B9}" type="slidenum">
              <a:rPr lang="ja-JP" altLang="en-US" smtClean="0"/>
              <a:pPr>
                <a:defRPr/>
              </a:pPr>
              <a:t>26</a:t>
            </a:fld>
            <a:endParaRPr lang="ja-JP" altLang="en-US"/>
          </a:p>
        </p:txBody>
      </p:sp>
      <p:pic>
        <p:nvPicPr>
          <p:cNvPr id="9" name="Picture 6" descr="temp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3134061"/>
            <a:ext cx="3742944" cy="323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182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96900" y="-88900"/>
            <a:ext cx="8229600" cy="588962"/>
          </a:xfrm>
        </p:spPr>
        <p:txBody>
          <a:bodyPr/>
          <a:lstStyle/>
          <a:p>
            <a:r>
              <a:rPr kumimoji="1" lang="en-US" altLang="ja-JP" sz="2400" dirty="0" smtClean="0">
                <a:solidFill>
                  <a:srgbClr val="0000FF"/>
                </a:solidFill>
                <a:latin typeface="Helvetica"/>
                <a:cs typeface="Helvetica"/>
              </a:rPr>
              <a:t>ESS(European Spallation Source)</a:t>
            </a:r>
            <a:endParaRPr kumimoji="1" lang="ja-JP" altLang="en-US" sz="2400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099" y="723898"/>
            <a:ext cx="8668215" cy="4610101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139700" y="6212541"/>
            <a:ext cx="23401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8000"/>
                </a:solidFill>
                <a:latin typeface="Helvetica"/>
                <a:cs typeface="Helvetica"/>
              </a:rPr>
              <a:t>Courtesy of H. </a:t>
            </a:r>
            <a:r>
              <a:rPr kumimoji="1" lang="en-US" altLang="ja-JP" sz="1600" dirty="0" err="1" smtClean="0">
                <a:solidFill>
                  <a:srgbClr val="008000"/>
                </a:solidFill>
                <a:latin typeface="Helvetica"/>
                <a:cs typeface="Helvetica"/>
              </a:rPr>
              <a:t>Danared</a:t>
            </a:r>
            <a:endParaRPr kumimoji="1" lang="ja-JP" altLang="en-US" sz="1600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784600" y="5435600"/>
            <a:ext cx="5168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  <a:latin typeface="Helvetica"/>
                <a:cs typeface="Helvetica"/>
              </a:rPr>
              <a:t>Construction started in 2014.</a:t>
            </a:r>
          </a:p>
          <a:p>
            <a:r>
              <a:rPr kumimoji="1" lang="en-US" altLang="ja-JP" dirty="0" smtClean="0">
                <a:solidFill>
                  <a:srgbClr val="0000FF"/>
                </a:solidFill>
                <a:latin typeface="Helvetica"/>
                <a:cs typeface="Helvetica"/>
              </a:rPr>
              <a:t>First beam on target at 572 MeV in June 2019</a:t>
            </a:r>
          </a:p>
          <a:p>
            <a:r>
              <a:rPr lang="en-US" altLang="ja-JP" dirty="0" smtClean="0">
                <a:solidFill>
                  <a:srgbClr val="0000FF"/>
                </a:solidFill>
                <a:latin typeface="Helvetica"/>
                <a:cs typeface="Helvetica"/>
              </a:rPr>
              <a:t>Start user operation in 2023 </a:t>
            </a:r>
            <a:endParaRPr kumimoji="1" lang="ja-JP" altLang="en-US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978443-4B41-0745-8EF5-9C6E708787B9}" type="slidenum">
              <a:rPr lang="ja-JP" altLang="en-US" smtClean="0"/>
              <a:pPr>
                <a:defRPr/>
              </a:pPr>
              <a:t>27</a:t>
            </a:fld>
            <a:endParaRPr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387829" y="6519446"/>
            <a:ext cx="54342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 err="1">
                <a:solidFill>
                  <a:srgbClr val="0000FF"/>
                </a:solidFill>
                <a:latin typeface="Helvetica"/>
                <a:cs typeface="Helvetica"/>
              </a:rPr>
              <a:t>ESSnuSB</a:t>
            </a:r>
            <a:r>
              <a:rPr lang="en-US" altLang="ja-JP" sz="1600" dirty="0">
                <a:solidFill>
                  <a:srgbClr val="0000FF"/>
                </a:solidFill>
                <a:latin typeface="Helvetica"/>
                <a:cs typeface="Helvetica"/>
              </a:rPr>
              <a:t> </a:t>
            </a:r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project </a:t>
            </a:r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  <a:sym typeface="Wingdings"/>
              </a:rPr>
              <a:t> N. Vassilopoulos in the WG3 session</a:t>
            </a:r>
            <a:endParaRPr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792769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58800" y="0"/>
            <a:ext cx="8229600" cy="444500"/>
          </a:xfrm>
        </p:spPr>
        <p:txBody>
          <a:bodyPr/>
          <a:lstStyle/>
          <a:p>
            <a:r>
              <a:rPr kumimoji="1" lang="en-US" altLang="ja-JP" sz="2400" dirty="0" smtClean="0">
                <a:solidFill>
                  <a:srgbClr val="0000FF"/>
                </a:solidFill>
                <a:latin typeface="Helvetica"/>
                <a:cs typeface="Helvetica"/>
              </a:rPr>
              <a:t>ESS accelerator</a:t>
            </a:r>
            <a:endParaRPr kumimoji="1" lang="ja-JP" altLang="en-US" sz="2400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4051300" y="3970397"/>
            <a:ext cx="4953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Beam dynamics rule of thumb:</a:t>
            </a:r>
          </a:p>
          <a:p>
            <a:pPr marL="285750" indent="-285750">
              <a:buFontTx/>
              <a:buChar char="-"/>
            </a:pPr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The </a:t>
            </a:r>
            <a:r>
              <a:rPr lang="en-US" altLang="ja-JP" sz="1600" dirty="0">
                <a:solidFill>
                  <a:srgbClr val="0000FF"/>
                </a:solidFill>
                <a:latin typeface="Helvetica"/>
                <a:cs typeface="Helvetica"/>
              </a:rPr>
              <a:t>zero current phase advance per period in all the </a:t>
            </a:r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planes must </a:t>
            </a:r>
            <a:r>
              <a:rPr lang="en-US" altLang="ja-JP" sz="1600" dirty="0">
                <a:solidFill>
                  <a:srgbClr val="0000FF"/>
                </a:solidFill>
                <a:latin typeface="Helvetica"/>
                <a:cs typeface="Helvetica"/>
              </a:rPr>
              <a:t>be less than 90 </a:t>
            </a:r>
            <a:r>
              <a:rPr lang="en-US" altLang="ja-JP" sz="1600" dirty="0" err="1">
                <a:solidFill>
                  <a:srgbClr val="0000FF"/>
                </a:solidFill>
                <a:latin typeface="Helvetica"/>
                <a:cs typeface="Helvetica"/>
              </a:rPr>
              <a:t>deg</a:t>
            </a:r>
            <a:endParaRPr lang="en-US" altLang="ja-JP" sz="1600" dirty="0">
              <a:solidFill>
                <a:srgbClr val="0000FF"/>
              </a:solidFill>
              <a:latin typeface="Helvetica"/>
              <a:cs typeface="Helvetica"/>
            </a:endParaRPr>
          </a:p>
          <a:p>
            <a:pPr marL="285750" indent="-285750">
              <a:buFontTx/>
              <a:buChar char="-"/>
            </a:pPr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The </a:t>
            </a:r>
            <a:r>
              <a:rPr lang="en-US" altLang="ja-JP" sz="1600" dirty="0">
                <a:solidFill>
                  <a:srgbClr val="0000FF"/>
                </a:solidFill>
                <a:latin typeface="Helvetica"/>
                <a:cs typeface="Helvetica"/>
              </a:rPr>
              <a:t>phase advance per meter (average phase advance</a:t>
            </a:r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) variation </a:t>
            </a:r>
            <a:r>
              <a:rPr lang="en-US" altLang="ja-JP" sz="1600" dirty="0">
                <a:solidFill>
                  <a:srgbClr val="0000FF"/>
                </a:solidFill>
                <a:latin typeface="Helvetica"/>
                <a:cs typeface="Helvetica"/>
              </a:rPr>
              <a:t>should be smooth and </a:t>
            </a:r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continuous</a:t>
            </a:r>
          </a:p>
          <a:p>
            <a:pPr marL="285750" indent="-285750">
              <a:buFontTx/>
              <a:buChar char="-"/>
            </a:pPr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The </a:t>
            </a:r>
            <a:r>
              <a:rPr lang="en-US" altLang="ja-JP" sz="1600" dirty="0">
                <a:solidFill>
                  <a:srgbClr val="0000FF"/>
                </a:solidFill>
                <a:latin typeface="Helvetica"/>
                <a:cs typeface="Helvetica"/>
              </a:rPr>
              <a:t>tune depression, </a:t>
            </a:r>
            <a:r>
              <a:rPr lang="en-US" altLang="ja-JP" sz="1600" i="1" dirty="0" err="1" smtClean="0">
                <a:solidFill>
                  <a:srgbClr val="0000FF"/>
                </a:solidFill>
                <a:latin typeface="Helvetica"/>
                <a:cs typeface="Helvetica"/>
              </a:rPr>
              <a:t>k</a:t>
            </a:r>
            <a:r>
              <a:rPr lang="en-US" altLang="ja-JP" sz="1600" i="1" baseline="-25000" dirty="0" err="1" smtClean="0">
                <a:solidFill>
                  <a:srgbClr val="0000FF"/>
                </a:solidFill>
                <a:latin typeface="Helvetica"/>
                <a:cs typeface="Helvetica"/>
              </a:rPr>
              <a:t>sc</a:t>
            </a:r>
            <a:r>
              <a:rPr lang="en-US" altLang="ja-JP" sz="1600" i="1" dirty="0" smtClean="0">
                <a:solidFill>
                  <a:srgbClr val="0000FF"/>
                </a:solidFill>
                <a:latin typeface="Helvetica"/>
                <a:cs typeface="Helvetica"/>
              </a:rPr>
              <a:t>/k</a:t>
            </a:r>
            <a:r>
              <a:rPr lang="en-US" altLang="ja-JP" sz="1600" i="1" baseline="-25000" dirty="0" smtClean="0">
                <a:solidFill>
                  <a:srgbClr val="0000FF"/>
                </a:solidFill>
                <a:latin typeface="Helvetica"/>
                <a:cs typeface="Helvetica"/>
              </a:rPr>
              <a:t>0</a:t>
            </a:r>
            <a:r>
              <a:rPr lang="en-US" altLang="ja-JP" sz="1600" i="1" dirty="0" smtClean="0">
                <a:solidFill>
                  <a:srgbClr val="0000FF"/>
                </a:solidFill>
                <a:latin typeface="Helvetica"/>
                <a:cs typeface="Helvetica"/>
              </a:rPr>
              <a:t> </a:t>
            </a:r>
            <a:r>
              <a:rPr lang="en-US" altLang="ja-JP" sz="1600" dirty="0">
                <a:solidFill>
                  <a:srgbClr val="0000FF"/>
                </a:solidFill>
                <a:latin typeface="Helvetica"/>
                <a:cs typeface="Helvetica"/>
              </a:rPr>
              <a:t>, must stay above 0.4 in all </a:t>
            </a:r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the planes </a:t>
            </a:r>
            <a:r>
              <a:rPr lang="en-US" altLang="ja-JP" sz="1600" dirty="0">
                <a:solidFill>
                  <a:srgbClr val="0000FF"/>
                </a:solidFill>
                <a:latin typeface="Helvetica"/>
                <a:cs typeface="Helvetica"/>
              </a:rPr>
              <a:t>during </a:t>
            </a:r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acceleration</a:t>
            </a:r>
            <a:endParaRPr lang="ja-JP" altLang="en-US" sz="1600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2337618"/>
            <a:ext cx="3842872" cy="2107382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635000"/>
            <a:ext cx="8521700" cy="1320800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292100" y="6364941"/>
            <a:ext cx="23401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8000"/>
                </a:solidFill>
                <a:latin typeface="Helvetica"/>
                <a:cs typeface="Helvetica"/>
              </a:rPr>
              <a:t>Courtesy of H. </a:t>
            </a:r>
            <a:r>
              <a:rPr kumimoji="1" lang="en-US" altLang="ja-JP" sz="1600" dirty="0" err="1" smtClean="0">
                <a:solidFill>
                  <a:srgbClr val="008000"/>
                </a:solidFill>
                <a:latin typeface="Helvetica"/>
                <a:cs typeface="Helvetica"/>
              </a:rPr>
              <a:t>Danared</a:t>
            </a:r>
            <a:endParaRPr kumimoji="1" lang="ja-JP" altLang="en-US" sz="1600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978443-4B41-0745-8EF5-9C6E708787B9}" type="slidenum">
              <a:rPr lang="ja-JP" altLang="en-US" smtClean="0"/>
              <a:pPr>
                <a:defRPr/>
              </a:pPr>
              <a:t>28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47683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98438"/>
            <a:ext cx="8229600" cy="525462"/>
          </a:xfrm>
        </p:spPr>
        <p:txBody>
          <a:bodyPr/>
          <a:lstStyle/>
          <a:p>
            <a:r>
              <a:rPr kumimoji="1" lang="en-US" altLang="ja-JP" sz="2400" dirty="0" smtClean="0">
                <a:solidFill>
                  <a:srgbClr val="0000FF"/>
                </a:solidFill>
                <a:latin typeface="Helvetica"/>
                <a:cs typeface="Helvetica"/>
              </a:rPr>
              <a:t>Neutron production target</a:t>
            </a:r>
            <a:endParaRPr kumimoji="1" lang="ja-JP" altLang="en-US" sz="2400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410200" y="3340100"/>
            <a:ext cx="3733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Neutron </a:t>
            </a:r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intensity/pulse </a:t>
            </a:r>
            <a:r>
              <a:rPr kumimoji="1"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for ESS and other operatin</a:t>
            </a:r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g facility</a:t>
            </a:r>
            <a:r>
              <a:rPr kumimoji="1"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 </a:t>
            </a:r>
            <a:endParaRPr kumimoji="1" lang="ja-JP" altLang="en-US" sz="1600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1" y="3830910"/>
            <a:ext cx="4076699" cy="2527769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00" y="767761"/>
            <a:ext cx="4356100" cy="3763209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2300" y="825499"/>
            <a:ext cx="4318000" cy="2195593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0" y="6519446"/>
            <a:ext cx="23401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8000"/>
                </a:solidFill>
                <a:latin typeface="Helvetica"/>
                <a:cs typeface="Helvetica"/>
              </a:rPr>
              <a:t>Courtesy of H. </a:t>
            </a:r>
            <a:r>
              <a:rPr kumimoji="1" lang="en-US" altLang="ja-JP" sz="1600" dirty="0" err="1" smtClean="0">
                <a:solidFill>
                  <a:srgbClr val="008000"/>
                </a:solidFill>
                <a:latin typeface="Helvetica"/>
                <a:cs typeface="Helvetica"/>
              </a:rPr>
              <a:t>Danared</a:t>
            </a:r>
            <a:endParaRPr kumimoji="1" lang="ja-JP" altLang="en-US" sz="1600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  <p:sp>
        <p:nvSpPr>
          <p:cNvPr id="13" name="角丸四角形 12"/>
          <p:cNvSpPr/>
          <p:nvPr/>
        </p:nvSpPr>
        <p:spPr>
          <a:xfrm>
            <a:off x="8153400" y="3911600"/>
            <a:ext cx="838200" cy="723899"/>
          </a:xfrm>
          <a:prstGeom prst="round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49300" y="4470400"/>
            <a:ext cx="299312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Features and requirements</a:t>
            </a:r>
          </a:p>
          <a:p>
            <a:pPr marL="285750" indent="-285750">
              <a:buFontTx/>
              <a:buChar char="-"/>
            </a:pPr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Rotating target wheel</a:t>
            </a:r>
          </a:p>
          <a:p>
            <a:pPr marL="285750" indent="-285750">
              <a:buFontTx/>
              <a:buChar char="-"/>
            </a:pPr>
            <a:r>
              <a:rPr kumimoji="1"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36 </a:t>
            </a:r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tungsten</a:t>
            </a:r>
            <a:r>
              <a:rPr kumimoji="1"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 sectors</a:t>
            </a:r>
          </a:p>
          <a:p>
            <a:pPr marL="285750" indent="-285750">
              <a:buFontTx/>
              <a:buChar char="-"/>
            </a:pPr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5 MW heat removal</a:t>
            </a:r>
          </a:p>
          <a:p>
            <a:pPr marL="285750" indent="-285750">
              <a:buFontTx/>
              <a:buChar char="-"/>
            </a:pPr>
            <a:r>
              <a:rPr kumimoji="1"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Helium gas cooling</a:t>
            </a:r>
          </a:p>
          <a:p>
            <a:pPr marL="285750" indent="-285750">
              <a:buFontTx/>
              <a:buChar char="-"/>
            </a:pPr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High brightness </a:t>
            </a:r>
            <a:r>
              <a:rPr lang="en-US" altLang="ja-JP" sz="1600" dirty="0" err="1" smtClean="0">
                <a:solidFill>
                  <a:srgbClr val="0000FF"/>
                </a:solidFill>
                <a:latin typeface="Helvetica"/>
                <a:cs typeface="Helvetica"/>
              </a:rPr>
              <a:t>modurators</a:t>
            </a:r>
            <a:endParaRPr lang="en-US" altLang="ja-JP" sz="1600" dirty="0" smtClean="0">
              <a:solidFill>
                <a:srgbClr val="0000FF"/>
              </a:solidFill>
              <a:latin typeface="Helvetica"/>
              <a:cs typeface="Helvetica"/>
            </a:endParaRPr>
          </a:p>
          <a:p>
            <a:pPr marL="285750" indent="-285750">
              <a:buFontTx/>
              <a:buChar char="-"/>
            </a:pPr>
            <a:r>
              <a:rPr kumimoji="1"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Confinement and shielding</a:t>
            </a:r>
            <a:endParaRPr kumimoji="1" lang="ja-JP" altLang="en-US" sz="1600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6578600" y="6203950"/>
            <a:ext cx="2133600" cy="365125"/>
          </a:xfrm>
        </p:spPr>
        <p:txBody>
          <a:bodyPr/>
          <a:lstStyle/>
          <a:p>
            <a:pPr>
              <a:defRPr/>
            </a:pPr>
            <a:fld id="{6B978443-4B41-0745-8EF5-9C6E708787B9}" type="slidenum">
              <a:rPr lang="ja-JP" altLang="en-US" smtClean="0"/>
              <a:pPr>
                <a:defRPr/>
              </a:pPr>
              <a:t>29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43364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コンテンツ プレースホルダ 2"/>
          <p:cNvSpPr>
            <a:spLocks noGrp="1"/>
          </p:cNvSpPr>
          <p:nvPr>
            <p:ph idx="1"/>
          </p:nvPr>
        </p:nvSpPr>
        <p:spPr>
          <a:xfrm>
            <a:off x="1092201" y="2570163"/>
            <a:ext cx="7327899" cy="2522537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altLang="ja-JP" sz="1800" dirty="0" smtClean="0">
                <a:solidFill>
                  <a:srgbClr val="0000FF"/>
                </a:solidFill>
                <a:latin typeface="Helvetica" charset="0"/>
                <a:ea typeface="ＭＳ Ｐゴシック" charset="0"/>
                <a:cs typeface="Helvetica" charset="0"/>
              </a:rPr>
              <a:t>Status and future plan of intensity frontier accelerators </a:t>
            </a:r>
          </a:p>
          <a:p>
            <a:pPr marL="0" indent="0">
              <a:buNone/>
              <a:defRPr/>
            </a:pPr>
            <a:endParaRPr lang="en-US" altLang="ja-JP" sz="1800" dirty="0">
              <a:solidFill>
                <a:srgbClr val="0000FF"/>
              </a:solidFill>
              <a:latin typeface="Helvetica" charset="0"/>
              <a:ea typeface="ＭＳ Ｐゴシック" charset="0"/>
              <a:cs typeface="Helvetica" charset="0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978443-4B41-0745-8EF5-9C6E708787B9}" type="slidenum">
              <a:rPr lang="ja-JP" altLang="en-US" smtClean="0">
                <a:latin typeface="Helvetica"/>
                <a:cs typeface="Helvetica"/>
              </a:rPr>
              <a:pPr>
                <a:defRPr/>
              </a:pPr>
              <a:t>3</a:t>
            </a:fld>
            <a:endParaRPr lang="ja-JP" altLang="en-US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974244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17462"/>
            <a:ext cx="8229600" cy="614362"/>
          </a:xfrm>
        </p:spPr>
        <p:txBody>
          <a:bodyPr/>
          <a:lstStyle/>
          <a:p>
            <a:r>
              <a:rPr kumimoji="1" lang="en-US" altLang="ja-JP" sz="2400" dirty="0" smtClean="0">
                <a:solidFill>
                  <a:srgbClr val="0000FF"/>
                </a:solidFill>
                <a:latin typeface="Helvetica"/>
                <a:cs typeface="Helvetica"/>
              </a:rPr>
              <a:t>Accelerators for ADS</a:t>
            </a:r>
            <a:endParaRPr kumimoji="1" lang="ja-JP" altLang="en-US" sz="2400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2900" y="749300"/>
            <a:ext cx="4808668" cy="274320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266700" y="927100"/>
            <a:ext cx="38735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MYRRHA </a:t>
            </a:r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(Belgium)</a:t>
            </a:r>
            <a:r>
              <a:rPr kumimoji="1"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 </a:t>
            </a:r>
          </a:p>
          <a:p>
            <a:r>
              <a:rPr kumimoji="1" lang="en-US" altLang="ja-JP" sz="1600" dirty="0" smtClean="0">
                <a:solidFill>
                  <a:srgbClr val="FF0000"/>
                </a:solidFill>
                <a:latin typeface="Helvetica"/>
                <a:cs typeface="Helvetica"/>
              </a:rPr>
              <a:t>Proton </a:t>
            </a:r>
            <a:r>
              <a:rPr kumimoji="1" lang="en-US" altLang="ja-JP" sz="1600" dirty="0" err="1" smtClean="0">
                <a:solidFill>
                  <a:srgbClr val="FF0000"/>
                </a:solidFill>
                <a:latin typeface="Helvetica"/>
                <a:cs typeface="Helvetica"/>
              </a:rPr>
              <a:t>linac</a:t>
            </a:r>
            <a:r>
              <a:rPr kumimoji="1" lang="en-US" altLang="ja-JP" sz="1600" dirty="0" smtClean="0">
                <a:solidFill>
                  <a:srgbClr val="FF0000"/>
                </a:solidFill>
                <a:latin typeface="Helvetica"/>
                <a:cs typeface="Helvetica"/>
              </a:rPr>
              <a:t> 600 MeV, 2.4 MW </a:t>
            </a:r>
          </a:p>
          <a:p>
            <a:r>
              <a:rPr kumimoji="1"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 -   Demonstrate the ADS concept at pre-	industrial scale</a:t>
            </a:r>
          </a:p>
          <a:p>
            <a:pPr marL="285750" indent="-285750">
              <a:buFontTx/>
              <a:buChar char="-"/>
            </a:pPr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Demonstrate transmutation</a:t>
            </a:r>
          </a:p>
          <a:p>
            <a:pPr marL="285750" indent="-285750">
              <a:buFontTx/>
              <a:buChar char="-"/>
            </a:pPr>
            <a:r>
              <a:rPr kumimoji="1"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Multipurpose and flexible irradiation facility</a:t>
            </a:r>
          </a:p>
          <a:p>
            <a:endParaRPr kumimoji="1" lang="en-US" altLang="ja-JP" sz="1600" dirty="0" smtClean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6500" y="3951303"/>
            <a:ext cx="5168900" cy="2598389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228601" y="3975100"/>
            <a:ext cx="33909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C-ADS (China)</a:t>
            </a:r>
          </a:p>
          <a:p>
            <a:r>
              <a:rPr lang="en-US" altLang="ja-JP" sz="1600" dirty="0" smtClean="0">
                <a:solidFill>
                  <a:srgbClr val="FF0000"/>
                </a:solidFill>
                <a:latin typeface="Helvetica"/>
                <a:cs typeface="Helvetica"/>
              </a:rPr>
              <a:t>Proton </a:t>
            </a:r>
            <a:r>
              <a:rPr lang="en-US" altLang="ja-JP" sz="1600" dirty="0" err="1" smtClean="0">
                <a:solidFill>
                  <a:srgbClr val="FF0000"/>
                </a:solidFill>
                <a:latin typeface="Helvetica"/>
                <a:cs typeface="Helvetica"/>
              </a:rPr>
              <a:t>linac</a:t>
            </a:r>
            <a:r>
              <a:rPr lang="en-US" altLang="ja-JP" sz="1600" dirty="0" smtClean="0">
                <a:solidFill>
                  <a:srgbClr val="FF0000"/>
                </a:solidFill>
                <a:latin typeface="Helvetica"/>
                <a:cs typeface="Helvetica"/>
              </a:rPr>
              <a:t> 1.5 </a:t>
            </a:r>
            <a:r>
              <a:rPr lang="en-US" altLang="ja-JP" sz="1600" dirty="0" err="1" smtClean="0">
                <a:solidFill>
                  <a:srgbClr val="FF0000"/>
                </a:solidFill>
                <a:latin typeface="Helvetica"/>
                <a:cs typeface="Helvetica"/>
              </a:rPr>
              <a:t>GeV</a:t>
            </a:r>
            <a:r>
              <a:rPr lang="en-US" altLang="ja-JP" sz="1600" dirty="0" smtClean="0">
                <a:solidFill>
                  <a:srgbClr val="FF0000"/>
                </a:solidFill>
                <a:latin typeface="Helvetica"/>
                <a:cs typeface="Helvetica"/>
              </a:rPr>
              <a:t>, 15 MW</a:t>
            </a:r>
          </a:p>
          <a:p>
            <a:pPr marL="285750" indent="-285750">
              <a:buFontTx/>
              <a:buChar char="-"/>
            </a:pPr>
            <a:r>
              <a:rPr kumimoji="1"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Two alternatives developed:</a:t>
            </a:r>
          </a:p>
          <a:p>
            <a:r>
              <a:rPr lang="ja-JP" altLang="en-US" sz="1600" dirty="0" smtClean="0">
                <a:solidFill>
                  <a:srgbClr val="0000FF"/>
                </a:solidFill>
                <a:latin typeface="Helvetica"/>
                <a:cs typeface="Helvetica"/>
              </a:rPr>
              <a:t>　</a:t>
            </a:r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→ test operation and technical selection in 2016</a:t>
            </a:r>
          </a:p>
          <a:p>
            <a:r>
              <a:rPr kumimoji="1"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-    Phase I : R&amp;D facility</a:t>
            </a:r>
          </a:p>
          <a:p>
            <a:pPr marL="285750" indent="-285750">
              <a:buFontTx/>
              <a:buChar char="-"/>
            </a:pPr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Phase II : Experimental facility</a:t>
            </a:r>
          </a:p>
          <a:p>
            <a:pPr lvl="3"/>
            <a:r>
              <a:rPr lang="en-US" altLang="ja-JP" sz="1600" dirty="0">
                <a:solidFill>
                  <a:srgbClr val="0000FF"/>
                </a:solidFill>
                <a:latin typeface="Helvetica"/>
                <a:cs typeface="Helvetica"/>
              </a:rPr>
              <a:t>~</a:t>
            </a:r>
            <a:r>
              <a:rPr kumimoji="1"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10 MW (~2032)</a:t>
            </a:r>
            <a:endParaRPr kumimoji="1" lang="en-US" altLang="ja-JP" sz="1600" dirty="0">
              <a:solidFill>
                <a:srgbClr val="0000FF"/>
              </a:solidFill>
              <a:latin typeface="Helvetica"/>
              <a:cs typeface="Helvetica"/>
            </a:endParaRPr>
          </a:p>
          <a:p>
            <a:pPr marL="285750" indent="-285750">
              <a:buFontTx/>
              <a:buChar char="-"/>
            </a:pPr>
            <a:r>
              <a:rPr kumimoji="1"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Phase III: Demo facility</a:t>
            </a:r>
            <a:endParaRPr kumimoji="1" lang="ja-JP" altLang="en-US" sz="1600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054600" y="6210300"/>
            <a:ext cx="72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8000"/>
                </a:solidFill>
              </a:rPr>
              <a:t>IHEP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080000" y="3962400"/>
            <a:ext cx="5494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8000"/>
                </a:solidFill>
                <a:latin typeface="Helvetica"/>
                <a:cs typeface="Helvetica"/>
              </a:rPr>
              <a:t>IMP</a:t>
            </a:r>
            <a:endParaRPr kumimoji="1" lang="ja-JP" altLang="en-US" sz="1600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159500" y="5918200"/>
            <a:ext cx="2895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solidFill>
                  <a:srgbClr val="008000"/>
                </a:solidFill>
                <a:latin typeface="Helvetica"/>
                <a:cs typeface="Helvetica"/>
              </a:rPr>
              <a:t>W. Pan and J. </a:t>
            </a:r>
            <a:r>
              <a:rPr kumimoji="1" lang="en-US" altLang="ja-JP" sz="1200" dirty="0" err="1" smtClean="0">
                <a:solidFill>
                  <a:srgbClr val="008000"/>
                </a:solidFill>
                <a:latin typeface="Helvetica"/>
                <a:cs typeface="Helvetica"/>
              </a:rPr>
              <a:t>Dai,”ADS</a:t>
            </a:r>
            <a:r>
              <a:rPr kumimoji="1" lang="en-US" altLang="ja-JP" sz="1200" dirty="0" smtClean="0">
                <a:solidFill>
                  <a:srgbClr val="008000"/>
                </a:solidFill>
                <a:latin typeface="Helvetica"/>
                <a:cs typeface="Helvetica"/>
              </a:rPr>
              <a:t> based on linear accelerator”, Review of accelerator Science and technology, </a:t>
            </a:r>
            <a:r>
              <a:rPr kumimoji="1" lang="en-US" altLang="ja-JP" sz="1200" dirty="0" err="1" smtClean="0">
                <a:solidFill>
                  <a:srgbClr val="008000"/>
                </a:solidFill>
                <a:latin typeface="Helvetica"/>
                <a:cs typeface="Helvetica"/>
              </a:rPr>
              <a:t>Vlo</a:t>
            </a:r>
            <a:r>
              <a:rPr kumimoji="1" lang="en-US" altLang="ja-JP" sz="1200" dirty="0" smtClean="0">
                <a:solidFill>
                  <a:srgbClr val="008000"/>
                </a:solidFill>
                <a:latin typeface="Helvetica"/>
                <a:cs typeface="Helvetica"/>
              </a:rPr>
              <a:t>. 8 (2015) World Scientific.  </a:t>
            </a:r>
            <a:endParaRPr kumimoji="1" lang="ja-JP" altLang="en-US" sz="1200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978443-4B41-0745-8EF5-9C6E708787B9}" type="slidenum">
              <a:rPr lang="ja-JP" altLang="en-US" smtClean="0"/>
              <a:pPr>
                <a:defRPr/>
              </a:pPr>
              <a:t>30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86433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96838"/>
            <a:ext cx="8229600" cy="385762"/>
          </a:xfrm>
        </p:spPr>
        <p:txBody>
          <a:bodyPr>
            <a:normAutofit fontScale="90000"/>
          </a:bodyPr>
          <a:lstStyle/>
          <a:p>
            <a:r>
              <a:rPr kumimoji="1" lang="en-US" altLang="ja-JP" sz="2400" dirty="0" smtClean="0">
                <a:solidFill>
                  <a:srgbClr val="0000FF"/>
                </a:solidFill>
                <a:latin typeface="Helvetica"/>
                <a:cs typeface="Helvetica"/>
              </a:rPr>
              <a:t>PIP-III</a:t>
            </a:r>
            <a:endParaRPr kumimoji="1" lang="ja-JP" altLang="en-US" sz="2400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723901"/>
            <a:ext cx="4191000" cy="2496766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00" y="3429000"/>
            <a:ext cx="4089400" cy="2913553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5999" y="660400"/>
            <a:ext cx="4161487" cy="2933700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3276600" y="5761335"/>
            <a:ext cx="6032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latin typeface="Helvetica"/>
                <a:cs typeface="Helvetica"/>
              </a:rPr>
              <a:t>From “High Power Proton Beams for Particle Physics </a:t>
            </a:r>
            <a:r>
              <a:rPr lang="en-US" altLang="ja-JP" sz="1400" dirty="0">
                <a:latin typeface="Helvetica"/>
                <a:cs typeface="Helvetica"/>
              </a:rPr>
              <a:t>” Sergei </a:t>
            </a:r>
            <a:r>
              <a:rPr lang="en-US" altLang="ja-JP" sz="1400" dirty="0" err="1" smtClean="0">
                <a:latin typeface="Helvetica"/>
                <a:cs typeface="Helvetica"/>
              </a:rPr>
              <a:t>Nagaitsev</a:t>
            </a:r>
            <a:r>
              <a:rPr lang="en-US" altLang="ja-JP" sz="1400" dirty="0" smtClean="0">
                <a:latin typeface="Helvetica"/>
                <a:cs typeface="Helvetica"/>
              </a:rPr>
              <a:t>,</a:t>
            </a:r>
            <a:endParaRPr lang="en-US" altLang="ja-JP" sz="1400" dirty="0">
              <a:latin typeface="Helvetica"/>
              <a:cs typeface="Helvetica"/>
            </a:endParaRPr>
          </a:p>
          <a:p>
            <a:r>
              <a:rPr lang="en-US" altLang="ja-JP" sz="1400" dirty="0" smtClean="0">
                <a:latin typeface="Helvetica"/>
                <a:cs typeface="Helvetica"/>
              </a:rPr>
              <a:t>11</a:t>
            </a:r>
            <a:r>
              <a:rPr lang="en-US" altLang="ja-JP" sz="1400" baseline="30000" dirty="0" smtClean="0">
                <a:latin typeface="Helvetica"/>
                <a:cs typeface="Helvetica"/>
              </a:rPr>
              <a:t>th</a:t>
            </a:r>
            <a:r>
              <a:rPr lang="en-US" altLang="ja-JP" sz="1400" dirty="0" smtClean="0">
                <a:latin typeface="Helvetica"/>
                <a:cs typeface="Helvetica"/>
              </a:rPr>
              <a:t> </a:t>
            </a:r>
            <a:r>
              <a:rPr kumimoji="1" lang="en-US" altLang="ja-JP" sz="1400" dirty="0" smtClean="0">
                <a:latin typeface="Helvetica"/>
                <a:cs typeface="Helvetica"/>
              </a:rPr>
              <a:t> ICFA seminar on Future Perspective in High Energy Physics</a:t>
            </a:r>
            <a:endParaRPr kumimoji="1" lang="ja-JP" altLang="en-US" sz="1400" dirty="0">
              <a:latin typeface="Helvetica"/>
              <a:cs typeface="Helvetica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978443-4B41-0745-8EF5-9C6E708787B9}" type="slidenum">
              <a:rPr lang="ja-JP" altLang="en-US" smtClean="0"/>
              <a:pPr>
                <a:defRPr/>
              </a:pPr>
              <a:t>31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25668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003" y="781720"/>
            <a:ext cx="4703537" cy="28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テキスト ボックス 4"/>
          <p:cNvSpPr txBox="1"/>
          <p:nvPr/>
        </p:nvSpPr>
        <p:spPr>
          <a:xfrm>
            <a:off x="161377" y="437788"/>
            <a:ext cx="3890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  <a:latin typeface="Helvetica"/>
                <a:cs typeface="Helvetica"/>
              </a:rPr>
              <a:t>Beta &amp; Dispersion for 1-superperiod</a:t>
            </a:r>
          </a:p>
        </p:txBody>
      </p:sp>
      <p:sp>
        <p:nvSpPr>
          <p:cNvPr id="6" name="テキスト ボックス 5"/>
          <p:cNvSpPr txBox="1"/>
          <p:nvPr/>
        </p:nvSpPr>
        <p:spPr>
          <a:xfrm rot="16200000">
            <a:off x="-221374" y="1057554"/>
            <a:ext cx="7505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err="1" smtClean="0">
                <a:latin typeface="Symbol" pitchFamily="18" charset="2"/>
              </a:rPr>
              <a:t>b</a:t>
            </a:r>
            <a:r>
              <a:rPr kumimoji="1" lang="en-US" altLang="ja-JP" sz="1400" baseline="-25000" dirty="0" err="1" smtClean="0">
                <a:latin typeface="Book Antiqua" pitchFamily="18" charset="0"/>
              </a:rPr>
              <a:t>x,y</a:t>
            </a:r>
            <a:r>
              <a:rPr kumimoji="1" lang="en-US" altLang="ja-JP" sz="1400" baseline="-25000" dirty="0" smtClean="0">
                <a:latin typeface="Book Antiqua" pitchFamily="18" charset="0"/>
              </a:rPr>
              <a:t> </a:t>
            </a:r>
            <a:r>
              <a:rPr kumimoji="1" lang="en-US" altLang="ja-JP" sz="1400" dirty="0" smtClean="0">
                <a:latin typeface="Book Antiqua" pitchFamily="18" charset="0"/>
              </a:rPr>
              <a:t>(m)</a:t>
            </a:r>
            <a:endParaRPr kumimoji="1" lang="ja-JP" altLang="en-US" sz="1400" dirty="0">
              <a:latin typeface="Book Antiqua" pitchFamily="18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 rot="16200000">
            <a:off x="-225901" y="2431316"/>
            <a:ext cx="761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err="1" smtClean="0">
                <a:latin typeface="Symbol" pitchFamily="18" charset="2"/>
              </a:rPr>
              <a:t>h</a:t>
            </a:r>
            <a:r>
              <a:rPr kumimoji="1" lang="en-US" altLang="ja-JP" sz="1400" baseline="-25000" dirty="0" err="1" smtClean="0">
                <a:latin typeface="Book Antiqua" pitchFamily="18" charset="0"/>
              </a:rPr>
              <a:t>x,y</a:t>
            </a:r>
            <a:r>
              <a:rPr kumimoji="1" lang="en-US" altLang="ja-JP" sz="1400" baseline="-25000" dirty="0" smtClean="0">
                <a:latin typeface="Book Antiqua" pitchFamily="18" charset="0"/>
              </a:rPr>
              <a:t> </a:t>
            </a:r>
            <a:r>
              <a:rPr kumimoji="1" lang="en-US" altLang="ja-JP" sz="1400" dirty="0" smtClean="0">
                <a:latin typeface="Book Antiqua" pitchFamily="18" charset="0"/>
              </a:rPr>
              <a:t>(m)</a:t>
            </a:r>
            <a:endParaRPr kumimoji="1" lang="ja-JP" altLang="en-US" sz="1400" dirty="0">
              <a:latin typeface="Book Antiqua" pitchFamily="18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93301" y="849553"/>
            <a:ext cx="7665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FF0000"/>
                </a:solidFill>
                <a:latin typeface="Book Antiqua" pitchFamily="18" charset="0"/>
              </a:rPr>
              <a:t>H </a:t>
            </a:r>
            <a:r>
              <a:rPr kumimoji="1" lang="en-US" altLang="ja-JP" sz="1600" dirty="0" smtClean="0">
                <a:latin typeface="Book Antiqua" pitchFamily="18" charset="0"/>
              </a:rPr>
              <a:t>&amp; </a:t>
            </a:r>
            <a:r>
              <a:rPr kumimoji="1" lang="en-US" altLang="ja-JP" sz="1600" dirty="0" smtClean="0">
                <a:solidFill>
                  <a:srgbClr val="0070C0"/>
                </a:solidFill>
                <a:latin typeface="Book Antiqua" pitchFamily="18" charset="0"/>
              </a:rPr>
              <a:t>V</a:t>
            </a:r>
            <a:endParaRPr kumimoji="1" lang="ja-JP" altLang="en-US" sz="1600" dirty="0">
              <a:solidFill>
                <a:srgbClr val="0070C0"/>
              </a:solidFill>
              <a:latin typeface="Book Antiqua" pitchFamily="18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337717" y="3487358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latin typeface="Book Antiqua" pitchFamily="18" charset="0"/>
              </a:rPr>
              <a:t>s</a:t>
            </a:r>
            <a:r>
              <a:rPr kumimoji="1" lang="en-US" altLang="ja-JP" sz="1400" dirty="0" smtClean="0">
                <a:latin typeface="Book Antiqua" pitchFamily="18" charset="0"/>
              </a:rPr>
              <a:t> (m)</a:t>
            </a:r>
            <a:endParaRPr kumimoji="1" lang="ja-JP" altLang="en-US" sz="1400" dirty="0">
              <a:latin typeface="Book Antiqua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549" y="3714589"/>
            <a:ext cx="4374016" cy="196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テキスト ボックス 12"/>
          <p:cNvSpPr txBox="1"/>
          <p:nvPr/>
        </p:nvSpPr>
        <p:spPr>
          <a:xfrm>
            <a:off x="2527300" y="0"/>
            <a:ext cx="39811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0000FF"/>
                </a:solidFill>
              </a:rPr>
              <a:t> J-PARC: The 8-GeV booster ring</a:t>
            </a:r>
            <a:endParaRPr kumimoji="1" lang="ja-JP" altLang="en-US" sz="2000" dirty="0">
              <a:solidFill>
                <a:srgbClr val="0000FF"/>
              </a:solidFill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1152" y="4292447"/>
            <a:ext cx="2698565" cy="256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テキスト ボックス 30"/>
          <p:cNvSpPr txBox="1"/>
          <p:nvPr/>
        </p:nvSpPr>
        <p:spPr>
          <a:xfrm>
            <a:off x="1187872" y="4109244"/>
            <a:ext cx="5843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latin typeface="Book Antiqua" pitchFamily="18" charset="0"/>
              </a:rPr>
              <a:t>(</a:t>
            </a:r>
            <a:r>
              <a:rPr kumimoji="1" lang="en-US" altLang="ja-JP" sz="1400" dirty="0" err="1" smtClean="0">
                <a:latin typeface="Book Antiqua" pitchFamily="18" charset="0"/>
              </a:rPr>
              <a:t>x,x</a:t>
            </a:r>
            <a:r>
              <a:rPr kumimoji="1" lang="en-US" altLang="ja-JP" sz="1400" dirty="0" smtClean="0">
                <a:latin typeface="Book Antiqua" pitchFamily="18" charset="0"/>
              </a:rPr>
              <a:t>’)</a:t>
            </a:r>
            <a:endParaRPr kumimoji="1" lang="ja-JP" altLang="en-US" sz="1400" dirty="0">
              <a:latin typeface="Book Antiqua" pitchFamily="18" charset="0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2467620" y="4096544"/>
            <a:ext cx="5788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latin typeface="Book Antiqua" pitchFamily="18" charset="0"/>
              </a:rPr>
              <a:t>(</a:t>
            </a:r>
            <a:r>
              <a:rPr lang="en-US" altLang="ja-JP" sz="1400" dirty="0" err="1" smtClean="0">
                <a:latin typeface="Book Antiqua" pitchFamily="18" charset="0"/>
              </a:rPr>
              <a:t>y</a:t>
            </a:r>
            <a:r>
              <a:rPr kumimoji="1" lang="en-US" altLang="ja-JP" sz="1400" dirty="0" err="1" smtClean="0">
                <a:latin typeface="Book Antiqua" pitchFamily="18" charset="0"/>
              </a:rPr>
              <a:t>,y</a:t>
            </a:r>
            <a:r>
              <a:rPr kumimoji="1" lang="en-US" altLang="ja-JP" sz="1400" dirty="0" smtClean="0">
                <a:latin typeface="Book Antiqua" pitchFamily="18" charset="0"/>
              </a:rPr>
              <a:t>’)</a:t>
            </a:r>
            <a:endParaRPr kumimoji="1" lang="ja-JP" altLang="en-US" sz="1400" dirty="0">
              <a:latin typeface="Book Antiqua" pitchFamily="18" charset="0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3348980" y="4647580"/>
            <a:ext cx="8061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latin typeface="Book Antiqua" pitchFamily="18" charset="0"/>
              </a:rPr>
              <a:t>@ 3GeV</a:t>
            </a:r>
            <a:endParaRPr kumimoji="1" lang="ja-JP" altLang="en-US" sz="1400" dirty="0">
              <a:latin typeface="Book Antiqua" pitchFamily="18" charset="0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3348980" y="5779120"/>
            <a:ext cx="8061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latin typeface="Book Antiqua" pitchFamily="18" charset="0"/>
              </a:rPr>
              <a:t>@ 8GeV</a:t>
            </a:r>
            <a:endParaRPr kumimoji="1" lang="ja-JP" altLang="en-US" sz="1400" dirty="0">
              <a:latin typeface="Book Antiqua" pitchFamily="18" charset="0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3336404" y="4939928"/>
            <a:ext cx="16280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latin typeface="Symbol" pitchFamily="18" charset="2"/>
              </a:rPr>
              <a:t>e</a:t>
            </a:r>
            <a:r>
              <a:rPr kumimoji="1" lang="en-US" altLang="ja-JP" sz="1400" dirty="0" smtClean="0">
                <a:latin typeface="Book Antiqua" pitchFamily="18" charset="0"/>
              </a:rPr>
              <a:t>&gt;125.5</a:t>
            </a:r>
            <a:r>
              <a:rPr kumimoji="1" lang="en-US" altLang="ja-JP" sz="1400" dirty="0" smtClean="0">
                <a:latin typeface="Symbol" pitchFamily="18" charset="2"/>
              </a:rPr>
              <a:t>p</a:t>
            </a:r>
            <a:r>
              <a:rPr kumimoji="1" lang="en-US" altLang="ja-JP" sz="1400" dirty="0" smtClean="0">
                <a:latin typeface="Book Antiqua" pitchFamily="18" charset="0"/>
              </a:rPr>
              <a:t>    ~0.04%</a:t>
            </a:r>
            <a:endParaRPr kumimoji="1" lang="ja-JP" altLang="en-US" sz="1400" dirty="0">
              <a:latin typeface="Book Antiqua" pitchFamily="18" charset="0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3374504" y="6063059"/>
            <a:ext cx="14036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latin typeface="Symbol" pitchFamily="18" charset="2"/>
              </a:rPr>
              <a:t>e</a:t>
            </a:r>
            <a:r>
              <a:rPr kumimoji="1" lang="en-US" altLang="ja-JP" sz="1400" dirty="0" smtClean="0">
                <a:latin typeface="Book Antiqua" pitchFamily="18" charset="0"/>
              </a:rPr>
              <a:t>&gt;54</a:t>
            </a:r>
            <a:r>
              <a:rPr kumimoji="1" lang="en-US" altLang="ja-JP" sz="1400" dirty="0" smtClean="0">
                <a:latin typeface="Symbol" pitchFamily="18" charset="2"/>
              </a:rPr>
              <a:t>p</a:t>
            </a:r>
            <a:r>
              <a:rPr kumimoji="1" lang="en-US" altLang="ja-JP" sz="1400" dirty="0" smtClean="0">
                <a:latin typeface="Book Antiqua" pitchFamily="18" charset="0"/>
              </a:rPr>
              <a:t>    ~0.06%</a:t>
            </a:r>
            <a:endParaRPr kumimoji="1" lang="ja-JP" altLang="en-US" sz="1400" dirty="0">
              <a:latin typeface="Book Antiqua" pitchFamily="18" charset="0"/>
            </a:endParaRPr>
          </a:p>
        </p:txBody>
      </p:sp>
      <p:sp>
        <p:nvSpPr>
          <p:cNvPr id="40" name="正方形/長方形 39"/>
          <p:cNvSpPr/>
          <p:nvPr/>
        </p:nvSpPr>
        <p:spPr>
          <a:xfrm>
            <a:off x="108307" y="3879334"/>
            <a:ext cx="32608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>
                <a:solidFill>
                  <a:srgbClr val="0000FF"/>
                </a:solidFill>
                <a:latin typeface="Helvetica"/>
                <a:cs typeface="Helvetica"/>
              </a:rPr>
              <a:t>Phase plot @ inj.(3GeV) &amp; </a:t>
            </a:r>
            <a:r>
              <a:rPr lang="en-US" altLang="ja-JP" sz="1400" dirty="0" err="1">
                <a:solidFill>
                  <a:srgbClr val="0000FF"/>
                </a:solidFill>
                <a:latin typeface="Helvetica"/>
                <a:cs typeface="Helvetica"/>
              </a:rPr>
              <a:t>extr</a:t>
            </a:r>
            <a:r>
              <a:rPr lang="en-US" altLang="ja-JP" sz="1400" dirty="0">
                <a:solidFill>
                  <a:srgbClr val="0000FF"/>
                </a:solidFill>
                <a:latin typeface="Helvetica"/>
                <a:cs typeface="Helvetica"/>
              </a:rPr>
              <a:t>.(8GeV)</a:t>
            </a:r>
            <a:endParaRPr lang="ja-JP" altLang="en-US" sz="1400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pic>
        <p:nvPicPr>
          <p:cNvPr id="45" name="図 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3300" y="4429861"/>
            <a:ext cx="2463800" cy="2428139"/>
          </a:xfrm>
          <a:prstGeom prst="rect">
            <a:avLst/>
          </a:prstGeom>
        </p:spPr>
      </p:pic>
      <p:sp>
        <p:nvSpPr>
          <p:cNvPr id="46" name="正方形/長方形 45"/>
          <p:cNvSpPr/>
          <p:nvPr/>
        </p:nvSpPr>
        <p:spPr>
          <a:xfrm>
            <a:off x="7294327" y="4539734"/>
            <a:ext cx="184967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>
                <a:solidFill>
                  <a:srgbClr val="0000FF"/>
                </a:solidFill>
                <a:latin typeface="Helvetica"/>
                <a:cs typeface="Helvetica"/>
              </a:rPr>
              <a:t>8 </a:t>
            </a:r>
            <a:r>
              <a:rPr lang="en-US" altLang="ja-JP" sz="1400" dirty="0" err="1">
                <a:solidFill>
                  <a:srgbClr val="0000FF"/>
                </a:solidFill>
                <a:latin typeface="Helvetica"/>
                <a:cs typeface="Helvetica"/>
              </a:rPr>
              <a:t>GeV</a:t>
            </a:r>
            <a:r>
              <a:rPr lang="en-US" altLang="ja-JP" sz="1400" dirty="0">
                <a:solidFill>
                  <a:srgbClr val="0000FF"/>
                </a:solidFill>
                <a:latin typeface="Helvetica"/>
                <a:cs typeface="Helvetica"/>
              </a:rPr>
              <a:t> </a:t>
            </a:r>
            <a:r>
              <a:rPr lang="en-US" altLang="ja-JP" sz="1400" dirty="0" smtClean="0">
                <a:solidFill>
                  <a:srgbClr val="0000FF"/>
                </a:solidFill>
                <a:latin typeface="Helvetica"/>
                <a:cs typeface="Helvetica"/>
              </a:rPr>
              <a:t>injection in the MR using new </a:t>
            </a:r>
            <a:r>
              <a:rPr lang="en-US" altLang="ja-JP" sz="1400" dirty="0" err="1" smtClean="0">
                <a:solidFill>
                  <a:srgbClr val="0000FF"/>
                </a:solidFill>
                <a:latin typeface="Helvetica"/>
                <a:cs typeface="Helvetica"/>
              </a:rPr>
              <a:t>septa&amp;kickers</a:t>
            </a:r>
            <a:endParaRPr lang="ja-JP" altLang="en-US" sz="1400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7442999" y="5499100"/>
            <a:ext cx="1396201" cy="11695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400" dirty="0">
                <a:solidFill>
                  <a:srgbClr val="0000FF"/>
                </a:solidFill>
                <a:latin typeface="Helvetica"/>
                <a:cs typeface="Helvetica"/>
              </a:rPr>
              <a:t>RCS : 1.6 MW</a:t>
            </a:r>
          </a:p>
          <a:p>
            <a:r>
              <a:rPr lang="en-US" altLang="ja-JP" sz="1400" dirty="0">
                <a:solidFill>
                  <a:srgbClr val="0000FF"/>
                </a:solidFill>
                <a:latin typeface="Helvetica"/>
                <a:cs typeface="Helvetica"/>
              </a:rPr>
              <a:t>MR &gt; 2.6 </a:t>
            </a:r>
            <a:r>
              <a:rPr lang="en-US" altLang="ja-JP" sz="1400" dirty="0" smtClean="0">
                <a:solidFill>
                  <a:srgbClr val="0000FF"/>
                </a:solidFill>
                <a:latin typeface="Helvetica"/>
                <a:cs typeface="Helvetica"/>
              </a:rPr>
              <a:t>MW</a:t>
            </a:r>
          </a:p>
          <a:p>
            <a:endParaRPr lang="en-US" altLang="ja-JP" sz="1400" dirty="0">
              <a:solidFill>
                <a:srgbClr val="0000FF"/>
              </a:solidFill>
              <a:latin typeface="Helvetica"/>
              <a:cs typeface="Helvetica"/>
            </a:endParaRPr>
          </a:p>
          <a:p>
            <a:r>
              <a:rPr lang="en-US" altLang="ja-JP" sz="1400" dirty="0">
                <a:solidFill>
                  <a:srgbClr val="0000FF"/>
                </a:solidFill>
                <a:latin typeface="Helvetica"/>
                <a:cs typeface="Helvetica"/>
              </a:rPr>
              <a:t>RCS : </a:t>
            </a:r>
            <a:r>
              <a:rPr lang="en-US" altLang="ja-JP" sz="1400" dirty="0" smtClean="0">
                <a:solidFill>
                  <a:srgbClr val="0000FF"/>
                </a:solidFill>
                <a:latin typeface="Helvetica"/>
                <a:cs typeface="Helvetica"/>
              </a:rPr>
              <a:t>2 </a:t>
            </a:r>
            <a:r>
              <a:rPr lang="en-US" altLang="ja-JP" sz="1400" dirty="0">
                <a:solidFill>
                  <a:srgbClr val="0000FF"/>
                </a:solidFill>
                <a:latin typeface="Helvetica"/>
                <a:cs typeface="Helvetica"/>
              </a:rPr>
              <a:t>MW</a:t>
            </a:r>
          </a:p>
          <a:p>
            <a:r>
              <a:rPr lang="en-US" altLang="ja-JP" sz="1400" dirty="0">
                <a:solidFill>
                  <a:srgbClr val="0000FF"/>
                </a:solidFill>
                <a:latin typeface="Helvetica"/>
                <a:cs typeface="Helvetica"/>
              </a:rPr>
              <a:t>MR &gt; </a:t>
            </a:r>
            <a:r>
              <a:rPr lang="en-US" altLang="ja-JP" sz="1400" dirty="0" smtClean="0">
                <a:solidFill>
                  <a:srgbClr val="0000FF"/>
                </a:solidFill>
                <a:latin typeface="Helvetica"/>
                <a:cs typeface="Helvetica"/>
              </a:rPr>
              <a:t> 3.2 MW</a:t>
            </a:r>
            <a:endParaRPr lang="en-US" altLang="ja-JP" sz="1400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pic>
        <p:nvPicPr>
          <p:cNvPr id="39" name="図 4" descr="PicSBR4_2.png"/>
          <p:cNvPicPr>
            <a:picLocks noChangeAspect="1"/>
          </p:cNvPicPr>
          <p:nvPr/>
        </p:nvPicPr>
        <p:blipFill>
          <a:blip r:embed="rId7">
            <a:clrChange>
              <a:clrFrom>
                <a:srgbClr val="E8E8E8"/>
              </a:clrFrom>
              <a:clrTo>
                <a:srgbClr val="E8E8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511851"/>
            <a:ext cx="4152900" cy="3936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テキスト ボックス 6"/>
          <p:cNvSpPr txBox="1">
            <a:spLocks noChangeArrowheads="1"/>
          </p:cNvSpPr>
          <p:nvPr/>
        </p:nvSpPr>
        <p:spPr bwMode="auto">
          <a:xfrm>
            <a:off x="6019800" y="1196975"/>
            <a:ext cx="15128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2400" dirty="0"/>
              <a:t>8-GeV BR</a:t>
            </a:r>
            <a:endParaRPr lang="ja-JP" altLang="en-US" sz="2400" dirty="0"/>
          </a:p>
        </p:txBody>
      </p:sp>
      <p:sp>
        <p:nvSpPr>
          <p:cNvPr id="42" name="テキスト ボックス 7"/>
          <p:cNvSpPr txBox="1">
            <a:spLocks noChangeArrowheads="1"/>
          </p:cNvSpPr>
          <p:nvPr/>
        </p:nvSpPr>
        <p:spPr bwMode="auto">
          <a:xfrm rot="16200000">
            <a:off x="4606132" y="2342357"/>
            <a:ext cx="1298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dirty="0"/>
              <a:t>INJ+COLL</a:t>
            </a:r>
            <a:endParaRPr lang="ja-JP" altLang="en-US" dirty="0"/>
          </a:p>
        </p:txBody>
      </p:sp>
      <p:sp>
        <p:nvSpPr>
          <p:cNvPr id="48" name="テキスト ボックス 9"/>
          <p:cNvSpPr txBox="1">
            <a:spLocks noChangeArrowheads="1"/>
          </p:cNvSpPr>
          <p:nvPr/>
        </p:nvSpPr>
        <p:spPr bwMode="auto">
          <a:xfrm>
            <a:off x="6213475" y="811213"/>
            <a:ext cx="11318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dirty="0"/>
              <a:t>RF CAVs</a:t>
            </a:r>
            <a:endParaRPr lang="ja-JP" altLang="en-US" dirty="0"/>
          </a:p>
        </p:txBody>
      </p:sp>
      <p:sp>
        <p:nvSpPr>
          <p:cNvPr id="49" name="テキスト ボックス 10"/>
          <p:cNvSpPr txBox="1">
            <a:spLocks noChangeArrowheads="1"/>
          </p:cNvSpPr>
          <p:nvPr/>
        </p:nvSpPr>
        <p:spPr bwMode="auto">
          <a:xfrm rot="5400000">
            <a:off x="8326440" y="2279651"/>
            <a:ext cx="11318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dirty="0"/>
              <a:t>RF CAVs</a:t>
            </a:r>
            <a:endParaRPr lang="ja-JP" altLang="en-US" dirty="0"/>
          </a:p>
        </p:txBody>
      </p:sp>
      <p:sp>
        <p:nvSpPr>
          <p:cNvPr id="50" name="テキスト ボックス 11"/>
          <p:cNvSpPr txBox="1">
            <a:spLocks noChangeArrowheads="1"/>
          </p:cNvSpPr>
          <p:nvPr/>
        </p:nvSpPr>
        <p:spPr bwMode="auto">
          <a:xfrm>
            <a:off x="6489700" y="3676650"/>
            <a:ext cx="6207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dirty="0"/>
              <a:t>EXT</a:t>
            </a:r>
            <a:endParaRPr lang="ja-JP" altLang="en-US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5386962" y="1752600"/>
            <a:ext cx="300254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0000FF"/>
                </a:solidFill>
                <a:latin typeface="Helvetica"/>
                <a:cs typeface="Helvetica"/>
              </a:rPr>
              <a:t>Injection energy 	3 </a:t>
            </a:r>
            <a:r>
              <a:rPr kumimoji="1" lang="en-US" altLang="ja-JP" sz="1400" dirty="0" err="1" smtClean="0">
                <a:solidFill>
                  <a:srgbClr val="0000FF"/>
                </a:solidFill>
                <a:latin typeface="Helvetica"/>
                <a:cs typeface="Helvetica"/>
              </a:rPr>
              <a:t>GeV</a:t>
            </a:r>
            <a:r>
              <a:rPr kumimoji="1" lang="en-US" altLang="ja-JP" sz="1400" dirty="0" smtClean="0">
                <a:solidFill>
                  <a:srgbClr val="0000FF"/>
                </a:solidFill>
                <a:latin typeface="Helvetica"/>
                <a:cs typeface="Helvetica"/>
              </a:rPr>
              <a:t> </a:t>
            </a:r>
          </a:p>
          <a:p>
            <a:r>
              <a:rPr kumimoji="1" lang="en-US" altLang="ja-JP" sz="1400" dirty="0" smtClean="0">
                <a:solidFill>
                  <a:srgbClr val="0000FF"/>
                </a:solidFill>
                <a:latin typeface="Helvetica"/>
                <a:cs typeface="Helvetica"/>
              </a:rPr>
              <a:t>Extraction  energy 8 </a:t>
            </a:r>
            <a:r>
              <a:rPr kumimoji="1" lang="en-US" altLang="ja-JP" sz="1400" dirty="0" err="1" smtClean="0">
                <a:solidFill>
                  <a:srgbClr val="0000FF"/>
                </a:solidFill>
                <a:latin typeface="Helvetica"/>
                <a:cs typeface="Helvetica"/>
              </a:rPr>
              <a:t>GeV</a:t>
            </a:r>
            <a:endParaRPr kumimoji="1" lang="en-US" altLang="ja-JP" sz="1400" dirty="0" smtClean="0">
              <a:solidFill>
                <a:srgbClr val="0000FF"/>
              </a:solidFill>
              <a:latin typeface="Helvetica"/>
              <a:cs typeface="Helvetica"/>
            </a:endParaRPr>
          </a:p>
          <a:p>
            <a:r>
              <a:rPr kumimoji="1" lang="en-US" altLang="ja-JP" sz="1400" dirty="0" smtClean="0">
                <a:solidFill>
                  <a:srgbClr val="0000FF"/>
                </a:solidFill>
                <a:latin typeface="Helvetica"/>
                <a:cs typeface="Helvetica"/>
              </a:rPr>
              <a:t>Circumference 696.666 m</a:t>
            </a:r>
          </a:p>
          <a:p>
            <a:r>
              <a:rPr lang="en-US" altLang="ja-JP" sz="1400" dirty="0" err="1" smtClean="0">
                <a:solidFill>
                  <a:srgbClr val="0000FF"/>
                </a:solidFill>
                <a:latin typeface="Helvetica"/>
                <a:cs typeface="Helvetica"/>
              </a:rPr>
              <a:t>Superperiodicity</a:t>
            </a:r>
            <a:r>
              <a:rPr lang="en-US" altLang="ja-JP" sz="1400" dirty="0" smtClean="0">
                <a:solidFill>
                  <a:srgbClr val="0000FF"/>
                </a:solidFill>
                <a:latin typeface="Helvetica"/>
                <a:cs typeface="Helvetica"/>
              </a:rPr>
              <a:t>	4</a:t>
            </a:r>
          </a:p>
          <a:p>
            <a:r>
              <a:rPr lang="en-US" altLang="ja-JP" sz="1400" dirty="0" smtClean="0">
                <a:solidFill>
                  <a:srgbClr val="0000FF"/>
                </a:solidFill>
                <a:latin typeface="Helvetica"/>
                <a:cs typeface="Helvetica"/>
              </a:rPr>
              <a:t>Transition gamma  ~15 </a:t>
            </a:r>
            <a:r>
              <a:rPr lang="en-US" altLang="ja-JP" sz="1400" dirty="0" err="1" smtClean="0">
                <a:solidFill>
                  <a:srgbClr val="0000FF"/>
                </a:solidFill>
                <a:latin typeface="Helvetica"/>
                <a:cs typeface="Helvetica"/>
              </a:rPr>
              <a:t>GeV</a:t>
            </a:r>
            <a:endParaRPr lang="en-US" altLang="ja-JP" sz="1400" dirty="0" smtClean="0">
              <a:solidFill>
                <a:srgbClr val="0000FF"/>
              </a:solidFill>
              <a:latin typeface="Helvetica"/>
              <a:cs typeface="Helvetica"/>
            </a:endParaRPr>
          </a:p>
          <a:p>
            <a:r>
              <a:rPr lang="en-US" altLang="ja-JP" sz="1400" dirty="0">
                <a:solidFill>
                  <a:srgbClr val="0000FF"/>
                </a:solidFill>
              </a:rPr>
              <a:t>Collimator Aperture </a:t>
            </a:r>
            <a:r>
              <a:rPr lang="en-US" altLang="ja-JP" sz="1400" dirty="0" smtClean="0">
                <a:solidFill>
                  <a:srgbClr val="0000FF"/>
                </a:solidFill>
              </a:rPr>
              <a:t>126π.</a:t>
            </a:r>
            <a:r>
              <a:rPr lang="en-US" altLang="ja-JP" sz="1400" dirty="0" err="1" smtClean="0">
                <a:solidFill>
                  <a:srgbClr val="0000FF"/>
                </a:solidFill>
              </a:rPr>
              <a:t>mm.mrad</a:t>
            </a:r>
            <a:endParaRPr lang="en-US" altLang="ja-JP" sz="1400" dirty="0">
              <a:solidFill>
                <a:srgbClr val="0000FF"/>
              </a:solidFill>
            </a:endParaRPr>
          </a:p>
          <a:p>
            <a:r>
              <a:rPr lang="en-US" altLang="ja-JP" sz="1400" dirty="0">
                <a:solidFill>
                  <a:srgbClr val="0000FF"/>
                </a:solidFill>
              </a:rPr>
              <a:t>Physical Aperture </a:t>
            </a:r>
            <a:r>
              <a:rPr lang="en-US" altLang="ja-JP" sz="1400" dirty="0" smtClean="0">
                <a:solidFill>
                  <a:srgbClr val="0000FF"/>
                </a:solidFill>
              </a:rPr>
              <a:t>189</a:t>
            </a:r>
            <a:r>
              <a:rPr lang="ja-JP" altLang="en-US" sz="1400" dirty="0" smtClean="0">
                <a:solidFill>
                  <a:srgbClr val="0000FF"/>
                </a:solidFill>
              </a:rPr>
              <a:t> </a:t>
            </a:r>
            <a:r>
              <a:rPr lang="en-US" altLang="ja-JP" sz="1400" dirty="0" smtClean="0">
                <a:solidFill>
                  <a:srgbClr val="0000FF"/>
                </a:solidFill>
              </a:rPr>
              <a:t>π.</a:t>
            </a:r>
            <a:r>
              <a:rPr lang="en-US" altLang="ja-JP" sz="1400" dirty="0" err="1" smtClean="0">
                <a:solidFill>
                  <a:srgbClr val="0000FF"/>
                </a:solidFill>
              </a:rPr>
              <a:t>mm.mrad</a:t>
            </a:r>
            <a:endParaRPr lang="ja-JP" altLang="en-US" sz="1400" dirty="0">
              <a:solidFill>
                <a:srgbClr val="0000FF"/>
              </a:solidFill>
            </a:endParaRPr>
          </a:p>
          <a:p>
            <a:endParaRPr kumimoji="1" lang="ja-JP" altLang="en-US" sz="1400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978443-4B41-0745-8EF5-9C6E708787B9}" type="slidenum">
              <a:rPr lang="ja-JP" altLang="en-US" smtClean="0"/>
              <a:pPr>
                <a:defRPr/>
              </a:pPr>
              <a:t>32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07869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98500" y="0"/>
            <a:ext cx="8229600" cy="723900"/>
          </a:xfrm>
        </p:spPr>
        <p:txBody>
          <a:bodyPr>
            <a:normAutofit/>
          </a:bodyPr>
          <a:lstStyle/>
          <a:p>
            <a:r>
              <a:rPr lang="ja-JP" altLang="ja-JP" sz="2400" dirty="0" smtClean="0">
                <a:solidFill>
                  <a:srgbClr val="0000FF"/>
                </a:solidFill>
                <a:latin typeface="Helvetica"/>
                <a:cs typeface="Helvetica"/>
              </a:rPr>
              <a:t>T</a:t>
            </a:r>
            <a:r>
              <a:rPr lang="en-US" altLang="ja-JP" sz="2400" dirty="0" smtClean="0">
                <a:solidFill>
                  <a:srgbClr val="0000FF"/>
                </a:solidFill>
                <a:latin typeface="Helvetica"/>
                <a:cs typeface="Helvetica"/>
              </a:rPr>
              <a:t>he</a:t>
            </a:r>
            <a:r>
              <a:rPr lang="ja-JP" altLang="en-US" sz="2400" dirty="0" smtClean="0">
                <a:solidFill>
                  <a:srgbClr val="0000FF"/>
                </a:solidFill>
                <a:latin typeface="Helvetica"/>
                <a:cs typeface="Helvetica"/>
              </a:rPr>
              <a:t> </a:t>
            </a:r>
            <a:r>
              <a:rPr lang="en-US" altLang="ja-JP" sz="2400" dirty="0" smtClean="0">
                <a:solidFill>
                  <a:srgbClr val="0000FF"/>
                </a:solidFill>
                <a:latin typeface="Helvetica"/>
                <a:cs typeface="Helvetica"/>
              </a:rPr>
              <a:t>proton driver </a:t>
            </a:r>
            <a:r>
              <a:rPr lang="en-US" altLang="ja-JP" sz="2400" dirty="0">
                <a:solidFill>
                  <a:srgbClr val="0000FF"/>
                </a:solidFill>
                <a:latin typeface="Helvetica"/>
                <a:cs typeface="Helvetica"/>
              </a:rPr>
              <a:t>in the KEKB Tunnel</a:t>
            </a:r>
            <a:endParaRPr kumimoji="1" lang="ja-JP" altLang="en-US" sz="2400" dirty="0">
              <a:latin typeface="Helvetica"/>
              <a:cs typeface="Helvetica"/>
            </a:endParaRPr>
          </a:p>
        </p:txBody>
      </p:sp>
      <p:grpSp>
        <p:nvGrpSpPr>
          <p:cNvPr id="13" name="図形グループ 12"/>
          <p:cNvGrpSpPr/>
          <p:nvPr/>
        </p:nvGrpSpPr>
        <p:grpSpPr>
          <a:xfrm>
            <a:off x="4275364" y="1807424"/>
            <a:ext cx="4306273" cy="4127532"/>
            <a:chOff x="1681955" y="4222074"/>
            <a:chExt cx="3052221" cy="2925532"/>
          </a:xfrm>
        </p:grpSpPr>
        <p:pic>
          <p:nvPicPr>
            <p:cNvPr id="6" name="図 5" descr="kekbトンネル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66" r="12909"/>
            <a:stretch/>
          </p:blipFill>
          <p:spPr>
            <a:xfrm rot="2580000">
              <a:off x="1681955" y="4222074"/>
              <a:ext cx="3052221" cy="2925532"/>
            </a:xfrm>
            <a:prstGeom prst="rect">
              <a:avLst/>
            </a:prstGeom>
          </p:spPr>
        </p:pic>
        <p:pic>
          <p:nvPicPr>
            <p:cNvPr id="7" name="図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5" t="4164" r="7994" b="32290"/>
            <a:stretch/>
          </p:blipFill>
          <p:spPr>
            <a:xfrm>
              <a:off x="1742825" y="4378018"/>
              <a:ext cx="2740622" cy="2718091"/>
            </a:xfrm>
            <a:prstGeom prst="rect">
              <a:avLst/>
            </a:prstGeom>
          </p:spPr>
        </p:pic>
        <p:sp>
          <p:nvSpPr>
            <p:cNvPr id="8" name="正方形/長方形 7"/>
            <p:cNvSpPr/>
            <p:nvPr/>
          </p:nvSpPr>
          <p:spPr>
            <a:xfrm rot="18900000">
              <a:off x="3788062" y="6531263"/>
              <a:ext cx="644674" cy="51033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2582000" y="5578576"/>
              <a:ext cx="91563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 smtClean="0"/>
                <a:t>To </a:t>
              </a:r>
              <a:r>
                <a:rPr kumimoji="1" lang="en-US" altLang="ja-JP" sz="1200" dirty="0" err="1" smtClean="0"/>
                <a:t>Kamioka</a:t>
              </a:r>
              <a:endParaRPr kumimoji="1" lang="ja-JP" altLang="en-US" sz="1200" dirty="0"/>
            </a:p>
          </p:txBody>
        </p:sp>
        <p:sp>
          <p:nvSpPr>
            <p:cNvPr id="10" name="正方形/長方形 9"/>
            <p:cNvSpPr/>
            <p:nvPr/>
          </p:nvSpPr>
          <p:spPr>
            <a:xfrm rot="660000">
              <a:off x="2946967" y="5893918"/>
              <a:ext cx="720000" cy="72293"/>
            </a:xfrm>
            <a:prstGeom prst="rect">
              <a:avLst/>
            </a:prstGeom>
            <a:solidFill>
              <a:schemeClr val="accent6">
                <a:lumMod val="75000"/>
                <a:alpha val="50000"/>
              </a:schemeClr>
            </a:solidFill>
            <a:ln w="19050" cmpd="sng">
              <a:solidFill>
                <a:srgbClr val="FF0000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cxnSp>
          <p:nvCxnSpPr>
            <p:cNvPr id="11" name="直線矢印コネクタ 10"/>
            <p:cNvCxnSpPr/>
            <p:nvPr/>
          </p:nvCxnSpPr>
          <p:spPr>
            <a:xfrm rot="660000" flipH="1" flipV="1">
              <a:off x="2397103" y="5787502"/>
              <a:ext cx="540000" cy="0"/>
            </a:xfrm>
            <a:prstGeom prst="straightConnector1">
              <a:avLst/>
            </a:prstGeom>
            <a:ln w="38100" cmpd="sng">
              <a:solidFill>
                <a:srgbClr val="4F81BD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直線矢印コネクタ 14"/>
          <p:cNvCxnSpPr/>
          <p:nvPr/>
        </p:nvCxnSpPr>
        <p:spPr>
          <a:xfrm flipH="1">
            <a:off x="7608625" y="5051328"/>
            <a:ext cx="615462" cy="615462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7963509" y="5410234"/>
            <a:ext cx="8515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1.2 </a:t>
            </a:r>
            <a:r>
              <a:rPr kumimoji="1" lang="en-US" altLang="ja-JP" sz="1600" dirty="0" err="1" smtClean="0"/>
              <a:t>GeV</a:t>
            </a:r>
            <a:endParaRPr kumimoji="1" lang="ja-JP" altLang="en-US" sz="1600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844327" y="4702818"/>
            <a:ext cx="10338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3.3 </a:t>
            </a:r>
            <a:r>
              <a:rPr kumimoji="1" lang="en-US" altLang="ja-JP" sz="1600" dirty="0" err="1" smtClean="0"/>
              <a:t>GeV</a:t>
            </a:r>
            <a:endParaRPr kumimoji="1" lang="ja-JP" altLang="en-US" sz="1600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631521" y="1784486"/>
            <a:ext cx="10338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/>
              <a:t>6.2</a:t>
            </a:r>
            <a:r>
              <a:rPr kumimoji="1" lang="en-US" altLang="ja-JP" sz="1600" dirty="0" smtClean="0"/>
              <a:t> </a:t>
            </a:r>
            <a:r>
              <a:rPr kumimoji="1" lang="en-US" altLang="ja-JP" sz="1600" dirty="0" err="1" smtClean="0"/>
              <a:t>GeV</a:t>
            </a:r>
            <a:endParaRPr kumimoji="1" lang="ja-JP" altLang="en-US" sz="1600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8088922" y="2809788"/>
            <a:ext cx="8469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/>
              <a:t>9</a:t>
            </a:r>
            <a:r>
              <a:rPr kumimoji="1" lang="en-US" altLang="ja-JP" sz="1600" dirty="0" smtClean="0"/>
              <a:t> </a:t>
            </a:r>
            <a:r>
              <a:rPr kumimoji="1" lang="en-US" altLang="ja-JP" sz="1600" dirty="0" err="1" smtClean="0"/>
              <a:t>GeV</a:t>
            </a:r>
            <a:endParaRPr kumimoji="1" lang="ja-JP" altLang="en-US" sz="1600" dirty="0"/>
          </a:p>
        </p:txBody>
      </p:sp>
      <p:pic>
        <p:nvPicPr>
          <p:cNvPr id="23" name="図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" t="68153" r="72328" b="19348"/>
          <a:stretch/>
        </p:blipFill>
        <p:spPr>
          <a:xfrm>
            <a:off x="6695311" y="2873578"/>
            <a:ext cx="988798" cy="664065"/>
          </a:xfrm>
          <a:prstGeom prst="rect">
            <a:avLst/>
          </a:prstGeom>
        </p:spPr>
      </p:pic>
      <p:cxnSp>
        <p:nvCxnSpPr>
          <p:cNvPr id="30" name="直線矢印コネクタ 29"/>
          <p:cNvCxnSpPr/>
          <p:nvPr/>
        </p:nvCxnSpPr>
        <p:spPr>
          <a:xfrm rot="10800000" flipH="1">
            <a:off x="4545707" y="2194325"/>
            <a:ext cx="615462" cy="615462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" name="図 31" descr="ana_20140712_Sec3-4_beamProfile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54"/>
          <a:stretch/>
        </p:blipFill>
        <p:spPr>
          <a:xfrm>
            <a:off x="5508125" y="800668"/>
            <a:ext cx="3600000" cy="1151872"/>
          </a:xfrm>
          <a:prstGeom prst="rect">
            <a:avLst/>
          </a:prstGeom>
          <a:ln w="12700" cmpd="sng">
            <a:solidFill>
              <a:schemeClr val="bg1">
                <a:lumMod val="50000"/>
              </a:schemeClr>
            </a:solidFill>
          </a:ln>
        </p:spPr>
      </p:pic>
      <p:pic>
        <p:nvPicPr>
          <p:cNvPr id="33" name="図 32" descr="ana_20140701_beamProfile_Sec2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60"/>
          <a:stretch/>
        </p:blipFill>
        <p:spPr>
          <a:xfrm>
            <a:off x="191552" y="4447265"/>
            <a:ext cx="3599999" cy="1147060"/>
          </a:xfrm>
          <a:prstGeom prst="rect">
            <a:avLst/>
          </a:prstGeom>
          <a:ln>
            <a:solidFill>
              <a:srgbClr val="7F7F7F"/>
            </a:solidFill>
          </a:ln>
        </p:spPr>
      </p:pic>
      <p:cxnSp>
        <p:nvCxnSpPr>
          <p:cNvPr id="35" name="直線矢印コネクタ 34"/>
          <p:cNvCxnSpPr/>
          <p:nvPr/>
        </p:nvCxnSpPr>
        <p:spPr>
          <a:xfrm flipH="1">
            <a:off x="7907161" y="1952540"/>
            <a:ext cx="57402" cy="977167"/>
          </a:xfrm>
          <a:prstGeom prst="straightConnector1">
            <a:avLst/>
          </a:prstGeom>
          <a:ln w="12700" cmpd="sng">
            <a:solidFill>
              <a:schemeClr val="bg1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/>
          <p:cNvCxnSpPr/>
          <p:nvPr/>
        </p:nvCxnSpPr>
        <p:spPr>
          <a:xfrm rot="16200000" flipH="1">
            <a:off x="7583421" y="2194326"/>
            <a:ext cx="615462" cy="615462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直線矢印コネクタ 36"/>
          <p:cNvCxnSpPr/>
          <p:nvPr/>
        </p:nvCxnSpPr>
        <p:spPr>
          <a:xfrm>
            <a:off x="3797300" y="5207000"/>
            <a:ext cx="1562100" cy="215900"/>
          </a:xfrm>
          <a:prstGeom prst="straightConnector1">
            <a:avLst/>
          </a:prstGeom>
          <a:ln w="12700" cmpd="sng">
            <a:solidFill>
              <a:schemeClr val="bg1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/>
          <p:cNvCxnSpPr/>
          <p:nvPr/>
        </p:nvCxnSpPr>
        <p:spPr>
          <a:xfrm rot="5400000" flipH="1">
            <a:off x="4639532" y="4977872"/>
            <a:ext cx="615462" cy="615462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テキスト ボックス 40"/>
          <p:cNvSpPr txBox="1"/>
          <p:nvPr/>
        </p:nvSpPr>
        <p:spPr>
          <a:xfrm>
            <a:off x="6107681" y="5063662"/>
            <a:ext cx="1146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Three 650 MHz</a:t>
            </a:r>
          </a:p>
          <a:p>
            <a:r>
              <a:rPr kumimoji="1" lang="en-US" altLang="ja-JP" sz="1200" dirty="0" err="1" smtClean="0"/>
              <a:t>rebunchers</a:t>
            </a:r>
            <a:endParaRPr kumimoji="1" lang="ja-JP" altLang="en-US" sz="1200" dirty="0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4832349" y="3168132"/>
            <a:ext cx="1069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Three 1.3 GHz</a:t>
            </a:r>
          </a:p>
          <a:p>
            <a:r>
              <a:rPr kumimoji="1" lang="en-US" altLang="ja-JP" sz="1200" dirty="0" err="1" smtClean="0"/>
              <a:t>rebunchers</a:t>
            </a:r>
            <a:endParaRPr kumimoji="1" lang="ja-JP" altLang="en-US" sz="1200" dirty="0"/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5852145" y="2268493"/>
            <a:ext cx="1069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Three 1.3 GHz</a:t>
            </a:r>
          </a:p>
          <a:p>
            <a:r>
              <a:rPr kumimoji="1" lang="en-US" altLang="ja-JP" sz="1200" dirty="0" err="1" smtClean="0"/>
              <a:t>rebunchers</a:t>
            </a:r>
            <a:endParaRPr kumimoji="1" lang="ja-JP" altLang="en-US" sz="1200" dirty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127000" y="812510"/>
            <a:ext cx="4172094" cy="4150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ja-JP" sz="1600" dirty="0">
                <a:solidFill>
                  <a:srgbClr val="0000FF"/>
                </a:solidFill>
                <a:latin typeface="Helvetica"/>
                <a:cs typeface="Helvetica"/>
              </a:rPr>
              <a:t>For the acceleration in the 2</a:t>
            </a:r>
            <a:r>
              <a:rPr lang="en-US" altLang="ja-JP" sz="1600" baseline="30000" dirty="0">
                <a:solidFill>
                  <a:srgbClr val="0000FF"/>
                </a:solidFill>
                <a:latin typeface="Helvetica"/>
                <a:cs typeface="Helvetica"/>
              </a:rPr>
              <a:t>nd</a:t>
            </a:r>
            <a:r>
              <a:rPr lang="en-US" altLang="ja-JP" sz="1600" dirty="0">
                <a:solidFill>
                  <a:srgbClr val="0000FF"/>
                </a:solidFill>
                <a:latin typeface="Helvetica"/>
                <a:cs typeface="Helvetica"/>
              </a:rPr>
              <a:t> to 4</a:t>
            </a:r>
            <a:r>
              <a:rPr lang="en-US" altLang="ja-JP" sz="1600" baseline="30000" dirty="0">
                <a:solidFill>
                  <a:srgbClr val="0000FF"/>
                </a:solidFill>
                <a:latin typeface="Helvetica"/>
                <a:cs typeface="Helvetica"/>
              </a:rPr>
              <a:t>th</a:t>
            </a:r>
            <a:r>
              <a:rPr lang="en-US" altLang="ja-JP" sz="1600" dirty="0">
                <a:solidFill>
                  <a:srgbClr val="0000FF"/>
                </a:solidFill>
                <a:latin typeface="Helvetica"/>
                <a:cs typeface="Helvetica"/>
              </a:rPr>
              <a:t> straight section, the ILC cavity is adopted.</a:t>
            </a:r>
            <a:endParaRPr lang="ja-JP" altLang="en-US" sz="1600" dirty="0">
              <a:solidFill>
                <a:srgbClr val="0000FF"/>
              </a:solidFill>
              <a:latin typeface="Helvetica"/>
              <a:cs typeface="Helvetica"/>
            </a:endParaRPr>
          </a:p>
          <a:p>
            <a:pPr>
              <a:lnSpc>
                <a:spcPct val="110000"/>
              </a:lnSpc>
            </a:pPr>
            <a:endParaRPr kumimoji="1" lang="en-US" altLang="ja-JP" sz="1600" dirty="0" smtClean="0">
              <a:latin typeface="Helvetica"/>
              <a:cs typeface="Helvetica"/>
            </a:endParaRPr>
          </a:p>
          <a:p>
            <a:pPr>
              <a:lnSpc>
                <a:spcPct val="110000"/>
              </a:lnSpc>
            </a:pPr>
            <a:r>
              <a:rPr kumimoji="1" lang="en-US" altLang="ja-JP" sz="1600" dirty="0" smtClean="0">
                <a:latin typeface="Helvetica"/>
                <a:cs typeface="Helvetica"/>
              </a:rPr>
              <a:t>- Outline of acceleration :</a:t>
            </a:r>
          </a:p>
          <a:p>
            <a:pPr marL="442913" lvl="1" indent="-177800">
              <a:lnSpc>
                <a:spcPct val="110000"/>
              </a:lnSpc>
              <a:buFont typeface="Arial"/>
              <a:buChar char="•"/>
            </a:pPr>
            <a:r>
              <a:rPr kumimoji="1" lang="en-US" altLang="ja-JP" sz="1600" dirty="0" smtClean="0">
                <a:latin typeface="Helvetica"/>
                <a:cs typeface="Helvetica"/>
              </a:rPr>
              <a:t>1.2 </a:t>
            </a:r>
            <a:r>
              <a:rPr kumimoji="1" lang="en-US" altLang="ja-JP" sz="1600" dirty="0" err="1" smtClean="0">
                <a:latin typeface="Helvetica"/>
                <a:cs typeface="Helvetica"/>
              </a:rPr>
              <a:t>GeV</a:t>
            </a:r>
            <a:r>
              <a:rPr kumimoji="1" lang="en-US" altLang="ja-JP" sz="1600" dirty="0" smtClean="0">
                <a:latin typeface="Helvetica"/>
                <a:cs typeface="Helvetica"/>
              </a:rPr>
              <a:t> in 1</a:t>
            </a:r>
            <a:r>
              <a:rPr kumimoji="1" lang="en-US" altLang="ja-JP" sz="1600" baseline="30000" dirty="0" smtClean="0">
                <a:latin typeface="Helvetica"/>
                <a:cs typeface="Helvetica"/>
              </a:rPr>
              <a:t>st</a:t>
            </a:r>
            <a:r>
              <a:rPr kumimoji="1" lang="en-US" altLang="ja-JP" sz="1600" dirty="0" smtClean="0">
                <a:latin typeface="Helvetica"/>
                <a:cs typeface="Helvetica"/>
              </a:rPr>
              <a:t> straight.</a:t>
            </a:r>
            <a:endParaRPr lang="en-US" altLang="ja-JP" sz="1600" dirty="0">
              <a:latin typeface="Helvetica"/>
              <a:cs typeface="Helvetica"/>
            </a:endParaRPr>
          </a:p>
          <a:p>
            <a:pPr marL="442913" lvl="1" indent="-177800">
              <a:lnSpc>
                <a:spcPct val="110000"/>
              </a:lnSpc>
              <a:buFont typeface="Arial"/>
              <a:buChar char="•"/>
            </a:pPr>
            <a:r>
              <a:rPr lang="en-US" altLang="ja-JP" sz="1600" dirty="0" smtClean="0">
                <a:latin typeface="Helvetica"/>
                <a:cs typeface="Helvetica"/>
              </a:rPr>
              <a:t>3.3 </a:t>
            </a:r>
            <a:r>
              <a:rPr lang="en-US" altLang="ja-JP" sz="1600" dirty="0" err="1" smtClean="0">
                <a:latin typeface="Helvetica"/>
                <a:cs typeface="Helvetica"/>
              </a:rPr>
              <a:t>GeV</a:t>
            </a:r>
            <a:r>
              <a:rPr lang="en-US" altLang="ja-JP" sz="1600" dirty="0" smtClean="0">
                <a:latin typeface="Helvetica"/>
                <a:cs typeface="Helvetica"/>
              </a:rPr>
              <a:t> in 2</a:t>
            </a:r>
            <a:r>
              <a:rPr lang="en-US" altLang="ja-JP" sz="1600" baseline="30000" dirty="0" smtClean="0">
                <a:latin typeface="Helvetica"/>
                <a:cs typeface="Helvetica"/>
              </a:rPr>
              <a:t>nd</a:t>
            </a:r>
            <a:r>
              <a:rPr lang="en-US" altLang="ja-JP" sz="1600" dirty="0" smtClean="0">
                <a:latin typeface="Helvetica"/>
                <a:cs typeface="Helvetica"/>
              </a:rPr>
              <a:t> straight.</a:t>
            </a:r>
          </a:p>
          <a:p>
            <a:pPr marL="442913" lvl="1" indent="-177800">
              <a:lnSpc>
                <a:spcPct val="110000"/>
              </a:lnSpc>
              <a:buFont typeface="Arial"/>
              <a:buChar char="•"/>
            </a:pPr>
            <a:r>
              <a:rPr lang="en-US" altLang="ja-JP" sz="1600" dirty="0" smtClean="0">
                <a:latin typeface="Helvetica"/>
                <a:cs typeface="Helvetica"/>
              </a:rPr>
              <a:t>2.9 </a:t>
            </a:r>
            <a:r>
              <a:rPr lang="en-US" altLang="ja-JP" sz="1600" dirty="0" err="1" smtClean="0">
                <a:latin typeface="Helvetica"/>
                <a:cs typeface="Helvetica"/>
              </a:rPr>
              <a:t>GeV</a:t>
            </a:r>
            <a:r>
              <a:rPr lang="en-US" altLang="ja-JP" sz="1600" dirty="0" smtClean="0">
                <a:latin typeface="Helvetica"/>
                <a:cs typeface="Helvetica"/>
              </a:rPr>
              <a:t> in 3</a:t>
            </a:r>
            <a:r>
              <a:rPr lang="en-US" altLang="ja-JP" sz="1600" baseline="30000" dirty="0" smtClean="0">
                <a:latin typeface="Helvetica"/>
                <a:cs typeface="Helvetica"/>
              </a:rPr>
              <a:t>rd</a:t>
            </a:r>
            <a:r>
              <a:rPr lang="en-US" altLang="ja-JP" sz="1600" dirty="0" smtClean="0">
                <a:latin typeface="Helvetica"/>
                <a:cs typeface="Helvetica"/>
              </a:rPr>
              <a:t> and 4</a:t>
            </a:r>
            <a:r>
              <a:rPr lang="en-US" altLang="ja-JP" sz="1600" baseline="30000" dirty="0" smtClean="0">
                <a:latin typeface="Helvetica"/>
                <a:cs typeface="Helvetica"/>
              </a:rPr>
              <a:t>th</a:t>
            </a:r>
            <a:r>
              <a:rPr lang="en-US" altLang="ja-JP" sz="1600" dirty="0" smtClean="0">
                <a:latin typeface="Helvetica"/>
                <a:cs typeface="Helvetica"/>
              </a:rPr>
              <a:t> straight.</a:t>
            </a:r>
            <a:br>
              <a:rPr lang="en-US" altLang="ja-JP" sz="1600" dirty="0" smtClean="0">
                <a:latin typeface="Helvetica"/>
                <a:cs typeface="Helvetica"/>
              </a:rPr>
            </a:br>
            <a:r>
              <a:rPr lang="en-US" altLang="ja-JP" sz="1600" dirty="0" smtClean="0">
                <a:latin typeface="Helvetica"/>
                <a:cs typeface="Helvetica"/>
              </a:rPr>
              <a:t>3.3 + 2.9 x 2 = </a:t>
            </a:r>
            <a:r>
              <a:rPr lang="en-US" altLang="ja-JP" sz="1600" dirty="0" smtClean="0">
                <a:solidFill>
                  <a:srgbClr val="FF0000"/>
                </a:solidFill>
                <a:latin typeface="Helvetica"/>
                <a:cs typeface="Helvetica"/>
              </a:rPr>
              <a:t>9.0 </a:t>
            </a:r>
            <a:r>
              <a:rPr lang="en-US" altLang="ja-JP" sz="1600" dirty="0" err="1" smtClean="0">
                <a:solidFill>
                  <a:srgbClr val="FF0000"/>
                </a:solidFill>
                <a:latin typeface="Helvetica"/>
                <a:cs typeface="Helvetica"/>
              </a:rPr>
              <a:t>GeV</a:t>
            </a:r>
            <a:endParaRPr lang="en-US" altLang="ja-JP" sz="1600" dirty="0" smtClean="0">
              <a:solidFill>
                <a:srgbClr val="FF0000"/>
              </a:solidFill>
              <a:latin typeface="Helvetica"/>
              <a:cs typeface="Helvetica"/>
            </a:endParaRPr>
          </a:p>
          <a:p>
            <a:pPr marL="442913" lvl="1" indent="-177800">
              <a:lnSpc>
                <a:spcPct val="110000"/>
              </a:lnSpc>
              <a:buFont typeface="Arial"/>
              <a:buChar char="•"/>
            </a:pPr>
            <a:endParaRPr lang="en-US" altLang="ja-JP" sz="1600" dirty="0">
              <a:latin typeface="Helvetica"/>
              <a:cs typeface="Helvetica"/>
            </a:endParaRPr>
          </a:p>
          <a:p>
            <a:pPr>
              <a:lnSpc>
                <a:spcPct val="110000"/>
              </a:lnSpc>
              <a:tabLst>
                <a:tab pos="1612900" algn="l"/>
              </a:tabLst>
            </a:pPr>
            <a:r>
              <a:rPr lang="en-US" altLang="ja-JP" sz="1600" dirty="0" smtClean="0">
                <a:latin typeface="Helvetica"/>
                <a:cs typeface="Helvetica"/>
              </a:rPr>
              <a:t>- Peak current : 100 </a:t>
            </a:r>
            <a:r>
              <a:rPr lang="en-US" altLang="ja-JP" sz="1600" dirty="0">
                <a:latin typeface="Helvetica"/>
                <a:cs typeface="Helvetica"/>
              </a:rPr>
              <a:t>mA (pulse</a:t>
            </a:r>
            <a:r>
              <a:rPr lang="en-US" altLang="ja-JP" sz="1600" dirty="0" smtClean="0">
                <a:latin typeface="Helvetica"/>
                <a:cs typeface="Helvetica"/>
              </a:rPr>
              <a:t>)</a:t>
            </a:r>
            <a:r>
              <a:rPr lang="ja-JP" altLang="en-US" sz="1600" dirty="0" smtClean="0">
                <a:latin typeface="Helvetica"/>
                <a:cs typeface="Helvetica"/>
              </a:rPr>
              <a:t>　</a:t>
            </a:r>
            <a:endParaRPr lang="en-US" altLang="ja-JP" sz="1600" dirty="0">
              <a:latin typeface="Helvetica"/>
              <a:cs typeface="Helvetica"/>
            </a:endParaRPr>
          </a:p>
          <a:p>
            <a:pPr>
              <a:lnSpc>
                <a:spcPct val="110000"/>
              </a:lnSpc>
              <a:tabLst>
                <a:tab pos="1612900" algn="l"/>
              </a:tabLst>
            </a:pPr>
            <a:r>
              <a:rPr lang="en-US" altLang="ja-JP" sz="1600" dirty="0" smtClean="0">
                <a:latin typeface="Helvetica"/>
                <a:cs typeface="Helvetica"/>
              </a:rPr>
              <a:t>- Beam duty : 1 %</a:t>
            </a:r>
            <a:r>
              <a:rPr lang="ja-JP" altLang="en-US" sz="1600" dirty="0" smtClean="0">
                <a:latin typeface="Helvetica"/>
                <a:cs typeface="Helvetica"/>
              </a:rPr>
              <a:t>　</a:t>
            </a:r>
            <a:endParaRPr lang="en-US" altLang="ja-JP" sz="1600" dirty="0">
              <a:latin typeface="Helvetica"/>
              <a:cs typeface="Helvetica"/>
            </a:endParaRPr>
          </a:p>
          <a:p>
            <a:pPr>
              <a:lnSpc>
                <a:spcPct val="110000"/>
              </a:lnSpc>
              <a:tabLst>
                <a:tab pos="1612900" algn="l"/>
              </a:tabLst>
            </a:pPr>
            <a:r>
              <a:rPr lang="en-US" altLang="ja-JP" sz="1600" dirty="0" smtClean="0">
                <a:latin typeface="Helvetica"/>
                <a:cs typeface="Helvetica"/>
              </a:rPr>
              <a:t>- Beam power : </a:t>
            </a:r>
            <a:br>
              <a:rPr lang="en-US" altLang="ja-JP" sz="1600" dirty="0" smtClean="0">
                <a:latin typeface="Helvetica"/>
                <a:cs typeface="Helvetica"/>
              </a:rPr>
            </a:br>
            <a:r>
              <a:rPr lang="en-US" altLang="ja-JP" sz="1600" dirty="0" smtClean="0">
                <a:latin typeface="Helvetica"/>
                <a:cs typeface="Helvetica"/>
              </a:rPr>
              <a:t>9 </a:t>
            </a:r>
            <a:r>
              <a:rPr lang="en-US" altLang="ja-JP" sz="1600" dirty="0" err="1">
                <a:latin typeface="Helvetica"/>
                <a:cs typeface="Helvetica"/>
              </a:rPr>
              <a:t>G</a:t>
            </a:r>
            <a:r>
              <a:rPr lang="en-US" altLang="ja-JP" sz="1600" dirty="0" err="1" smtClean="0">
                <a:latin typeface="Helvetica"/>
                <a:cs typeface="Helvetica"/>
              </a:rPr>
              <a:t>eV</a:t>
            </a:r>
            <a:r>
              <a:rPr lang="en-US" altLang="ja-JP" sz="1600" dirty="0" smtClean="0">
                <a:latin typeface="Helvetica"/>
                <a:cs typeface="Helvetica"/>
              </a:rPr>
              <a:t> x 0.1 A x 1 % = </a:t>
            </a:r>
            <a:r>
              <a:rPr lang="en-US" altLang="ja-JP" sz="1600" b="1" dirty="0" smtClean="0">
                <a:solidFill>
                  <a:srgbClr val="FF0000"/>
                </a:solidFill>
                <a:latin typeface="Helvetica"/>
                <a:cs typeface="Helvetica"/>
              </a:rPr>
              <a:t>9 MW</a:t>
            </a:r>
          </a:p>
          <a:p>
            <a:pPr>
              <a:lnSpc>
                <a:spcPct val="110000"/>
              </a:lnSpc>
              <a:tabLst>
                <a:tab pos="1612900" algn="l"/>
              </a:tabLst>
            </a:pPr>
            <a:r>
              <a:rPr lang="en-US" altLang="ja-JP" sz="1600" dirty="0">
                <a:latin typeface="Helvetica"/>
                <a:cs typeface="Helvetica"/>
              </a:rPr>
              <a:t>　</a:t>
            </a:r>
            <a:endParaRPr lang="en-US" altLang="ja-JP" sz="1600" dirty="0" smtClean="0">
              <a:latin typeface="Helvetica"/>
              <a:cs typeface="Helvetica"/>
            </a:endParaRPr>
          </a:p>
          <a:p>
            <a:pPr>
              <a:lnSpc>
                <a:spcPct val="110000"/>
              </a:lnSpc>
              <a:tabLst>
                <a:tab pos="1612900" algn="l"/>
              </a:tabLst>
            </a:pPr>
            <a:r>
              <a:rPr lang="ja-JP" altLang="en-US" sz="1600" dirty="0" smtClean="0">
                <a:latin typeface="Helvetica"/>
                <a:cs typeface="Helvetica"/>
              </a:rPr>
              <a:t>　</a:t>
            </a:r>
            <a:endParaRPr lang="en-US" altLang="ja-JP" sz="1600" dirty="0" smtClean="0">
              <a:latin typeface="Helvetica"/>
              <a:cs typeface="Helvetica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199" y="6258219"/>
            <a:ext cx="6464301" cy="599781"/>
          </a:xfrm>
          <a:prstGeom prst="rect">
            <a:avLst/>
          </a:prstGeom>
          <a:ln>
            <a:solidFill>
              <a:srgbClr val="000090"/>
            </a:solidFill>
          </a:ln>
        </p:spPr>
      </p:pic>
      <p:sp>
        <p:nvSpPr>
          <p:cNvPr id="5" name="テキスト ボックス 4"/>
          <p:cNvSpPr txBox="1"/>
          <p:nvPr/>
        </p:nvSpPr>
        <p:spPr>
          <a:xfrm>
            <a:off x="254000" y="5892800"/>
            <a:ext cx="38408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latin typeface="Helvetica"/>
                <a:cs typeface="Helvetica"/>
              </a:rPr>
              <a:t>Layout of front-end and the 1</a:t>
            </a:r>
            <a:r>
              <a:rPr lang="en-US" altLang="ja-JP" sz="1400" baseline="30000" dirty="0" smtClean="0">
                <a:latin typeface="Helvetica"/>
                <a:cs typeface="Helvetica"/>
              </a:rPr>
              <a:t>st</a:t>
            </a:r>
            <a:r>
              <a:rPr lang="en-US" altLang="ja-JP" sz="1400" dirty="0">
                <a:latin typeface="Helvetica"/>
                <a:cs typeface="Helvetica"/>
              </a:rPr>
              <a:t> </a:t>
            </a:r>
            <a:r>
              <a:rPr lang="en-US" altLang="ja-JP" sz="1400" dirty="0" smtClean="0">
                <a:latin typeface="Helvetica"/>
                <a:cs typeface="Helvetica"/>
              </a:rPr>
              <a:t>straight section </a:t>
            </a:r>
            <a:r>
              <a:rPr lang="en-US" altLang="ja-JP" sz="1400" baseline="30000" dirty="0" smtClean="0">
                <a:latin typeface="Helvetica"/>
                <a:cs typeface="Helvetica"/>
              </a:rPr>
              <a:t> </a:t>
            </a:r>
            <a:r>
              <a:rPr lang="en-US" altLang="ja-JP" sz="1400" dirty="0" smtClean="0">
                <a:latin typeface="Helvetica"/>
                <a:cs typeface="Helvetica"/>
              </a:rPr>
              <a:t> </a:t>
            </a:r>
            <a:endParaRPr kumimoji="1" lang="ja-JP" altLang="en-US" sz="1400" dirty="0">
              <a:latin typeface="Helvetica"/>
              <a:cs typeface="Helvetica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6696899" y="6235700"/>
            <a:ext cx="2624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000090"/>
                </a:solidFill>
                <a:latin typeface="Helvetica"/>
                <a:cs typeface="Helvetica"/>
              </a:rPr>
              <a:t>Details were given by G. T. Park in WG3 session</a:t>
            </a:r>
            <a:endParaRPr kumimoji="1" lang="ja-JP" altLang="en-US" sz="1400" dirty="0">
              <a:solidFill>
                <a:srgbClr val="000090"/>
              </a:solidFill>
              <a:latin typeface="Helvetica"/>
              <a:cs typeface="Helvetica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419597-CA64-C74B-8EA1-F0A7E2477E76}" type="slidenum">
              <a:rPr lang="ja-JP" altLang="en-US" smtClean="0"/>
              <a:pPr>
                <a:defRPr/>
              </a:pPr>
              <a:t>33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615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203200" y="4959964"/>
            <a:ext cx="8940800" cy="13434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ja-JP" b="1" dirty="0">
                <a:solidFill>
                  <a:srgbClr val="0000FF"/>
                </a:solidFill>
                <a:latin typeface="Helvetica"/>
                <a:cs typeface="Helvetica"/>
              </a:rPr>
              <a:t>Thanks </a:t>
            </a:r>
            <a:r>
              <a:rPr lang="en-US" altLang="ja-JP" b="1" dirty="0" smtClean="0">
                <a:solidFill>
                  <a:srgbClr val="0000FF"/>
                </a:solidFill>
                <a:latin typeface="Helvetica"/>
                <a:cs typeface="Helvetica"/>
              </a:rPr>
              <a:t>all </a:t>
            </a:r>
            <a:r>
              <a:rPr lang="en-US" altLang="ja-JP" b="1" dirty="0">
                <a:solidFill>
                  <a:srgbClr val="0000FF"/>
                </a:solidFill>
                <a:latin typeface="Helvetica"/>
                <a:cs typeface="Helvetica"/>
              </a:rPr>
              <a:t>the </a:t>
            </a:r>
            <a:r>
              <a:rPr lang="en-US" altLang="ja-JP" b="1" dirty="0" smtClean="0">
                <a:solidFill>
                  <a:srgbClr val="0000FF"/>
                </a:solidFill>
                <a:latin typeface="Helvetica"/>
                <a:cs typeface="Helvetica"/>
              </a:rPr>
              <a:t>contributors;</a:t>
            </a:r>
          </a:p>
          <a:p>
            <a:pPr>
              <a:lnSpc>
                <a:spcPct val="90000"/>
              </a:lnSpc>
            </a:pPr>
            <a:endParaRPr lang="en-US" altLang="ja-JP" dirty="0" smtClean="0">
              <a:solidFill>
                <a:srgbClr val="0000FF"/>
              </a:solidFill>
              <a:latin typeface="Helvetica"/>
              <a:cs typeface="Helvetica"/>
            </a:endParaRPr>
          </a:p>
          <a:p>
            <a:pPr>
              <a:lnSpc>
                <a:spcPct val="90000"/>
              </a:lnSpc>
            </a:pPr>
            <a:r>
              <a:rPr lang="en-US" altLang="ja-JP" dirty="0" smtClean="0">
                <a:solidFill>
                  <a:srgbClr val="0000FF"/>
                </a:solidFill>
                <a:latin typeface="Helvetica"/>
                <a:cs typeface="Helvetica"/>
              </a:rPr>
              <a:t>H</a:t>
            </a:r>
            <a:r>
              <a:rPr lang="en-US" altLang="ja-JP" dirty="0">
                <a:solidFill>
                  <a:srgbClr val="0000FF"/>
                </a:solidFill>
                <a:latin typeface="Helvetica"/>
                <a:cs typeface="Helvetica"/>
              </a:rPr>
              <a:t>. </a:t>
            </a:r>
            <a:r>
              <a:rPr lang="en-US" altLang="ja-JP" dirty="0" err="1" smtClean="0">
                <a:solidFill>
                  <a:srgbClr val="0000FF"/>
                </a:solidFill>
                <a:latin typeface="Helvetica"/>
                <a:cs typeface="Helvetica"/>
              </a:rPr>
              <a:t>Danared</a:t>
            </a:r>
            <a:r>
              <a:rPr lang="en-US" altLang="ja-JP" dirty="0">
                <a:solidFill>
                  <a:srgbClr val="0000FF"/>
                </a:solidFill>
                <a:latin typeface="Helvetica"/>
                <a:cs typeface="Helvetica"/>
              </a:rPr>
              <a:t>, Mats </a:t>
            </a:r>
            <a:r>
              <a:rPr lang="en-US" altLang="ja-JP" dirty="0" err="1" smtClean="0">
                <a:solidFill>
                  <a:srgbClr val="0000FF"/>
                </a:solidFill>
                <a:latin typeface="Helvetica"/>
                <a:cs typeface="Helvetica"/>
              </a:rPr>
              <a:t>Lindroos</a:t>
            </a:r>
            <a:r>
              <a:rPr lang="en-US" altLang="ja-JP" dirty="0" smtClean="0">
                <a:solidFill>
                  <a:srgbClr val="0000FF"/>
                </a:solidFill>
                <a:latin typeface="Helvetica"/>
                <a:cs typeface="Helvetica"/>
              </a:rPr>
              <a:t> (ESS)</a:t>
            </a:r>
            <a:r>
              <a:rPr lang="en-US" altLang="ja-JP" dirty="0">
                <a:solidFill>
                  <a:srgbClr val="0000FF"/>
                </a:solidFill>
                <a:latin typeface="Helvetica"/>
                <a:cs typeface="Helvetica"/>
              </a:rPr>
              <a:t>, S. </a:t>
            </a:r>
            <a:r>
              <a:rPr lang="en-US" altLang="ja-JP" dirty="0" err="1" smtClean="0">
                <a:solidFill>
                  <a:srgbClr val="0000FF"/>
                </a:solidFill>
                <a:latin typeface="Helvetica"/>
                <a:cs typeface="Helvetica"/>
              </a:rPr>
              <a:t>Nagaitsev</a:t>
            </a:r>
            <a:r>
              <a:rPr lang="en-US" altLang="ja-JP" dirty="0" smtClean="0">
                <a:solidFill>
                  <a:srgbClr val="0000FF"/>
                </a:solidFill>
                <a:latin typeface="Helvetica"/>
                <a:cs typeface="Helvetica"/>
              </a:rPr>
              <a:t>,</a:t>
            </a:r>
            <a:r>
              <a:rPr lang="en-US" altLang="ja-JP" dirty="0">
                <a:solidFill>
                  <a:srgbClr val="0000FF"/>
                </a:solidFill>
                <a:latin typeface="Helvetica"/>
                <a:cs typeface="Helvetica"/>
              </a:rPr>
              <a:t> R. </a:t>
            </a:r>
            <a:r>
              <a:rPr lang="en-US" altLang="ja-JP" dirty="0" err="1">
                <a:solidFill>
                  <a:srgbClr val="0000FF"/>
                </a:solidFill>
                <a:latin typeface="Helvetica"/>
                <a:cs typeface="Helvetica"/>
              </a:rPr>
              <a:t>Zwaska</a:t>
            </a:r>
            <a:r>
              <a:rPr lang="en-US" altLang="ja-JP" dirty="0" smtClean="0">
                <a:solidFill>
                  <a:srgbClr val="0000FF"/>
                </a:solidFill>
                <a:latin typeface="Helvetica"/>
                <a:cs typeface="Helvetica"/>
              </a:rPr>
              <a:t> (FNAL),</a:t>
            </a:r>
            <a:r>
              <a:rPr lang="en-US" altLang="ja-JP" dirty="0">
                <a:solidFill>
                  <a:srgbClr val="0000FF"/>
                </a:solidFill>
                <a:latin typeface="Helvetica"/>
                <a:cs typeface="Helvetica"/>
              </a:rPr>
              <a:t> M. </a:t>
            </a:r>
            <a:r>
              <a:rPr lang="en-US" altLang="ja-JP" dirty="0" smtClean="0">
                <a:solidFill>
                  <a:srgbClr val="0000FF"/>
                </a:solidFill>
                <a:latin typeface="Helvetica"/>
                <a:cs typeface="Helvetica"/>
              </a:rPr>
              <a:t>Seidel (PSI),</a:t>
            </a:r>
            <a:r>
              <a:rPr lang="en-US" altLang="ja-JP" dirty="0">
                <a:solidFill>
                  <a:srgbClr val="0000FF"/>
                </a:solidFill>
                <a:latin typeface="Helvetica"/>
                <a:cs typeface="Helvetica"/>
              </a:rPr>
              <a:t> M. </a:t>
            </a:r>
            <a:r>
              <a:rPr lang="en-US" altLang="ja-JP" dirty="0" smtClean="0">
                <a:solidFill>
                  <a:srgbClr val="0000FF"/>
                </a:solidFill>
                <a:latin typeface="Helvetica"/>
                <a:cs typeface="Helvetica"/>
              </a:rPr>
              <a:t>Plum (SNS), </a:t>
            </a:r>
            <a:r>
              <a:rPr lang="en-US" altLang="ja-JP" dirty="0">
                <a:solidFill>
                  <a:srgbClr val="0000FF"/>
                </a:solidFill>
                <a:latin typeface="Helvetica"/>
                <a:cs typeface="Helvetica"/>
              </a:rPr>
              <a:t>M. </a:t>
            </a:r>
            <a:r>
              <a:rPr lang="en-US" altLang="ja-JP" dirty="0" smtClean="0">
                <a:solidFill>
                  <a:srgbClr val="0000FF"/>
                </a:solidFill>
                <a:latin typeface="Helvetica"/>
                <a:cs typeface="Helvetica"/>
              </a:rPr>
              <a:t>Ikegami (FRIB), S. Igarashi, H</a:t>
            </a:r>
            <a:r>
              <a:rPr lang="en-US" altLang="ja-JP" dirty="0">
                <a:solidFill>
                  <a:srgbClr val="0000FF"/>
                </a:solidFill>
                <a:latin typeface="Helvetica"/>
                <a:cs typeface="Helvetica"/>
              </a:rPr>
              <a:t>. Harada, H. </a:t>
            </a:r>
            <a:r>
              <a:rPr lang="en-US" altLang="ja-JP" dirty="0" err="1">
                <a:solidFill>
                  <a:srgbClr val="0000FF"/>
                </a:solidFill>
                <a:latin typeface="Helvetica"/>
                <a:cs typeface="Helvetica"/>
              </a:rPr>
              <a:t>Hotchi</a:t>
            </a:r>
            <a:r>
              <a:rPr lang="en-US" altLang="ja-JP" dirty="0" smtClean="0">
                <a:solidFill>
                  <a:srgbClr val="0000FF"/>
                </a:solidFill>
                <a:latin typeface="Helvetica"/>
                <a:cs typeface="Helvetica"/>
              </a:rPr>
              <a:t>, T. </a:t>
            </a:r>
            <a:r>
              <a:rPr lang="en-US" altLang="ja-JP" dirty="0" err="1" smtClean="0">
                <a:solidFill>
                  <a:srgbClr val="0000FF"/>
                </a:solidFill>
                <a:latin typeface="Helvetica"/>
                <a:cs typeface="Helvetica"/>
              </a:rPr>
              <a:t>Maruta</a:t>
            </a:r>
            <a:r>
              <a:rPr lang="en-US" altLang="ja-JP" dirty="0" smtClean="0">
                <a:solidFill>
                  <a:srgbClr val="0000FF"/>
                </a:solidFill>
                <a:latin typeface="Helvetica"/>
                <a:cs typeface="Helvetica"/>
              </a:rPr>
              <a:t>, F. </a:t>
            </a:r>
            <a:r>
              <a:rPr lang="en-US" altLang="ja-JP" dirty="0" err="1" smtClean="0">
                <a:solidFill>
                  <a:srgbClr val="0000FF"/>
                </a:solidFill>
                <a:latin typeface="Helvetica"/>
                <a:cs typeface="Helvetica"/>
              </a:rPr>
              <a:t>Maekawa</a:t>
            </a:r>
            <a:r>
              <a:rPr lang="en-US" altLang="ja-JP" dirty="0" smtClean="0">
                <a:solidFill>
                  <a:srgbClr val="0000FF"/>
                </a:solidFill>
                <a:latin typeface="Helvetica"/>
                <a:cs typeface="Helvetica"/>
              </a:rPr>
              <a:t>, G. T. Park, Y</a:t>
            </a:r>
            <a:r>
              <a:rPr lang="en-US" altLang="ja-JP" dirty="0">
                <a:solidFill>
                  <a:srgbClr val="0000FF"/>
                </a:solidFill>
                <a:latin typeface="Helvetica"/>
                <a:cs typeface="Helvetica"/>
              </a:rPr>
              <a:t>. </a:t>
            </a:r>
            <a:r>
              <a:rPr lang="en-US" altLang="ja-JP" dirty="0" smtClean="0">
                <a:solidFill>
                  <a:srgbClr val="0000FF"/>
                </a:solidFill>
                <a:latin typeface="Helvetica"/>
                <a:cs typeface="Helvetica"/>
              </a:rPr>
              <a:t>Sato, H. Takada (J-PARC).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978443-4B41-0745-8EF5-9C6E708787B9}" type="slidenum">
              <a:rPr lang="ja-JP" altLang="en-US" smtClean="0"/>
              <a:pPr>
                <a:defRPr/>
              </a:pPr>
              <a:t>34</a:t>
            </a:fld>
            <a:endParaRPr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69900" y="1130300"/>
            <a:ext cx="854709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0000FF"/>
                </a:solidFill>
                <a:latin typeface="Helvetica"/>
                <a:cs typeface="Helvetica"/>
              </a:rPr>
              <a:t>During past decade, accelerator facilities for neutron/</a:t>
            </a:r>
            <a:r>
              <a:rPr lang="en-US" altLang="ja-JP" dirty="0" err="1" smtClean="0">
                <a:solidFill>
                  <a:srgbClr val="0000FF"/>
                </a:solidFill>
                <a:latin typeface="Helvetica"/>
                <a:cs typeface="Helvetica"/>
              </a:rPr>
              <a:t>muon</a:t>
            </a:r>
            <a:r>
              <a:rPr lang="en-US" altLang="ja-JP" dirty="0" smtClean="0">
                <a:solidFill>
                  <a:srgbClr val="0000FF"/>
                </a:solidFill>
                <a:latin typeface="Helvetica"/>
                <a:cs typeface="Helvetica"/>
              </a:rPr>
              <a:t> generation, PSI and SNS, advanced the frontier of beam intensity and realized 1 MW with high operational availabilities. </a:t>
            </a:r>
          </a:p>
          <a:p>
            <a:r>
              <a:rPr lang="en-US" altLang="ja-JP" dirty="0" smtClean="0">
                <a:solidFill>
                  <a:srgbClr val="0000FF"/>
                </a:solidFill>
                <a:latin typeface="Helvetica"/>
                <a:cs typeface="Helvetica"/>
              </a:rPr>
              <a:t>High energy accelerators for neutrino experiments were also </a:t>
            </a:r>
            <a:r>
              <a:rPr lang="en-US" altLang="ja-JP" dirty="0">
                <a:solidFill>
                  <a:srgbClr val="0000FF"/>
                </a:solidFill>
                <a:latin typeface="Helvetica"/>
                <a:cs typeface="Helvetica"/>
              </a:rPr>
              <a:t>frontier </a:t>
            </a:r>
            <a:r>
              <a:rPr lang="en-US" altLang="ja-JP" dirty="0" smtClean="0">
                <a:solidFill>
                  <a:srgbClr val="0000FF"/>
                </a:solidFill>
                <a:latin typeface="Helvetica"/>
                <a:cs typeface="Helvetica"/>
              </a:rPr>
              <a:t>of </a:t>
            </a:r>
            <a:r>
              <a:rPr lang="en-US" altLang="ja-JP" dirty="0">
                <a:solidFill>
                  <a:srgbClr val="0000FF"/>
                </a:solidFill>
                <a:latin typeface="Helvetica"/>
                <a:cs typeface="Helvetica"/>
              </a:rPr>
              <a:t>beam </a:t>
            </a:r>
            <a:r>
              <a:rPr lang="en-US" altLang="ja-JP" dirty="0" smtClean="0">
                <a:solidFill>
                  <a:srgbClr val="0000FF"/>
                </a:solidFill>
                <a:latin typeface="Helvetica"/>
                <a:cs typeface="Helvetica"/>
              </a:rPr>
              <a:t>intensity. They will reach beam power &gt; 1 MW by the beginning of 2020s if the budgets are approved as planed. </a:t>
            </a:r>
          </a:p>
          <a:p>
            <a:endParaRPr lang="en-US" altLang="ja-JP" dirty="0" smtClean="0">
              <a:solidFill>
                <a:srgbClr val="0000FF"/>
              </a:solidFill>
              <a:latin typeface="Helvetica"/>
              <a:cs typeface="Helvetica"/>
            </a:endParaRPr>
          </a:p>
          <a:p>
            <a:r>
              <a:rPr lang="en-US" altLang="ja-JP" dirty="0" smtClean="0">
                <a:solidFill>
                  <a:srgbClr val="0000FF"/>
                </a:solidFill>
                <a:latin typeface="Helvetica"/>
                <a:cs typeface="Helvetica"/>
              </a:rPr>
              <a:t>Multi-MW facilities like ESS, accelerators for ADS, PIP-III and J-PARC 8 </a:t>
            </a:r>
            <a:r>
              <a:rPr lang="en-US" altLang="ja-JP" dirty="0" err="1" smtClean="0">
                <a:solidFill>
                  <a:srgbClr val="0000FF"/>
                </a:solidFill>
                <a:latin typeface="Helvetica"/>
                <a:cs typeface="Helvetica"/>
              </a:rPr>
              <a:t>GeV</a:t>
            </a:r>
            <a:r>
              <a:rPr lang="en-US" altLang="ja-JP" dirty="0" smtClean="0">
                <a:solidFill>
                  <a:srgbClr val="0000FF"/>
                </a:solidFill>
                <a:latin typeface="Helvetica"/>
                <a:cs typeface="Helvetica"/>
              </a:rPr>
              <a:t> booster / 9 </a:t>
            </a:r>
            <a:r>
              <a:rPr lang="en-US" altLang="ja-JP" dirty="0" err="1" smtClean="0">
                <a:solidFill>
                  <a:srgbClr val="0000FF"/>
                </a:solidFill>
                <a:latin typeface="Helvetica"/>
                <a:cs typeface="Helvetica"/>
              </a:rPr>
              <a:t>GeV</a:t>
            </a:r>
            <a:r>
              <a:rPr lang="en-US" altLang="ja-JP" dirty="0" smtClean="0">
                <a:solidFill>
                  <a:srgbClr val="0000FF"/>
                </a:solidFill>
                <a:latin typeface="Helvetica"/>
                <a:cs typeface="Helvetica"/>
              </a:rPr>
              <a:t> proton driver are studied / constructed.   </a:t>
            </a:r>
          </a:p>
          <a:p>
            <a:r>
              <a:rPr kumimoji="1" lang="en-US" altLang="ja-JP" dirty="0" smtClean="0">
                <a:solidFill>
                  <a:srgbClr val="0000FF"/>
                </a:solidFill>
                <a:latin typeface="Helvetica"/>
                <a:cs typeface="Helvetica"/>
              </a:rPr>
              <a:t>Deep understanding of beam dynamics and R&amp;Ds of cutting edge technologies should be pursued continuously and also in international collaboration.</a:t>
            </a:r>
            <a:endParaRPr kumimoji="1" lang="en-US" altLang="ja-JP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356100" y="482600"/>
            <a:ext cx="1172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  <a:latin typeface="Helvetica"/>
                <a:cs typeface="Helvetica"/>
              </a:rPr>
              <a:t>Summary</a:t>
            </a:r>
            <a:endParaRPr kumimoji="1" lang="ja-JP" altLang="en-US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869702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Backup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978443-4B41-0745-8EF5-9C6E708787B9}" type="slidenum">
              <a:rPr lang="ja-JP" altLang="en-US" smtClean="0"/>
              <a:pPr>
                <a:defRPr/>
              </a:pPr>
              <a:t>35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92099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5960" y="22338"/>
            <a:ext cx="9027913" cy="577651"/>
          </a:xfrm>
          <a:ln/>
        </p:spPr>
        <p:txBody>
          <a:bodyPr>
            <a:normAutofit/>
          </a:bodyPr>
          <a:lstStyle/>
          <a:p>
            <a:r>
              <a:rPr lang="en-US" altLang="ja-JP" sz="2400" dirty="0" smtClean="0">
                <a:solidFill>
                  <a:srgbClr val="0000FF"/>
                </a:solidFill>
                <a:latin typeface="Helvetica"/>
                <a:cs typeface="Helvetica"/>
              </a:rPr>
              <a:t>New power supply for high repetition rate operation</a:t>
            </a:r>
            <a:endParaRPr lang="en-US" altLang="ja-JP" sz="2400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4088" y="661894"/>
            <a:ext cx="6750860" cy="852696"/>
          </a:xfrm>
          <a:ln/>
        </p:spPr>
        <p:txBody>
          <a:bodyPr>
            <a:normAutofit/>
          </a:bodyPr>
          <a:lstStyle/>
          <a:p>
            <a:pPr marL="0" indent="0">
              <a:lnSpc>
                <a:spcPct val="70000"/>
              </a:lnSpc>
              <a:buNone/>
            </a:pPr>
            <a:r>
              <a:rPr lang="en-US" altLang="ja-JP" sz="1600" b="1" i="1" u="sng" dirty="0" smtClean="0">
                <a:solidFill>
                  <a:srgbClr val="FF0000"/>
                </a:solidFill>
              </a:rPr>
              <a:t>Large scale PS </a:t>
            </a:r>
            <a:r>
              <a:rPr lang="en-US" altLang="ja-JP" sz="1600" b="1" i="1" u="sng" dirty="0" smtClean="0">
                <a:solidFill>
                  <a:srgbClr val="00B050"/>
                </a:solidFill>
              </a:rPr>
              <a:t>for  </a:t>
            </a:r>
            <a:r>
              <a:rPr lang="en-US" altLang="ja-JP" sz="1600" b="1" i="1" u="sng" dirty="0">
                <a:solidFill>
                  <a:srgbClr val="00B050"/>
                </a:solidFill>
              </a:rPr>
              <a:t>b</a:t>
            </a:r>
            <a:r>
              <a:rPr lang="en-US" altLang="ja-JP" sz="1600" b="1" i="1" u="sng" dirty="0" smtClean="0">
                <a:solidFill>
                  <a:srgbClr val="00B050"/>
                </a:solidFill>
              </a:rPr>
              <a:t>ending magnets and  </a:t>
            </a:r>
            <a:r>
              <a:rPr lang="en-US" altLang="ja-JP" sz="1600" b="1" i="1" u="sng" dirty="0">
                <a:solidFill>
                  <a:srgbClr val="00B050"/>
                </a:solidFill>
              </a:rPr>
              <a:t>q</a:t>
            </a:r>
            <a:r>
              <a:rPr lang="en-US" altLang="ja-JP" sz="1600" b="1" i="1" u="sng" dirty="0" smtClean="0">
                <a:solidFill>
                  <a:srgbClr val="00B050"/>
                </a:solidFill>
              </a:rPr>
              <a:t>uad. </a:t>
            </a:r>
            <a:r>
              <a:rPr lang="en-US" altLang="ja-JP" sz="1600" b="1" i="1" u="sng" dirty="0">
                <a:solidFill>
                  <a:srgbClr val="00B050"/>
                </a:solidFill>
              </a:rPr>
              <a:t>m</a:t>
            </a:r>
            <a:r>
              <a:rPr lang="en-US" altLang="ja-JP" sz="1600" b="1" i="1" u="sng" dirty="0" smtClean="0">
                <a:solidFill>
                  <a:srgbClr val="00B050"/>
                </a:solidFill>
              </a:rPr>
              <a:t>agnets in arc </a:t>
            </a:r>
            <a:r>
              <a:rPr lang="en-US" altLang="ja-JP" sz="1600" b="1" i="1" u="sng" dirty="0" err="1" smtClean="0">
                <a:solidFill>
                  <a:srgbClr val="00B050"/>
                </a:solidFill>
              </a:rPr>
              <a:t>setions</a:t>
            </a:r>
            <a:endParaRPr lang="en-US" altLang="ja-JP" sz="1600" b="1" i="1" u="sng" dirty="0" smtClean="0">
              <a:solidFill>
                <a:srgbClr val="00B050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4533901" y="1219200"/>
            <a:ext cx="4610099" cy="58477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Two large </a:t>
            </a:r>
            <a:r>
              <a:rPr lang="en-US" altLang="ja-JP" sz="1600" dirty="0">
                <a:solidFill>
                  <a:srgbClr val="0000FF"/>
                </a:solidFill>
                <a:latin typeface="Helvetica"/>
                <a:cs typeface="Helvetica"/>
              </a:rPr>
              <a:t>c</a:t>
            </a:r>
            <a:r>
              <a:rPr kumimoji="1"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onverters and </a:t>
            </a:r>
            <a:r>
              <a:rPr lang="en-US" altLang="ja-JP" sz="1600" dirty="0">
                <a:solidFill>
                  <a:srgbClr val="0000FF"/>
                </a:solidFill>
                <a:latin typeface="Helvetica"/>
                <a:cs typeface="Helvetica"/>
              </a:rPr>
              <a:t>large </a:t>
            </a:r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capacitance for </a:t>
            </a:r>
            <a:r>
              <a:rPr kumimoji="1"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energy recovery, symmetric power module circuit  </a:t>
            </a:r>
            <a:endParaRPr kumimoji="1" lang="ja-JP" altLang="en-US" sz="1600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grpSp>
        <p:nvGrpSpPr>
          <p:cNvPr id="20" name="Group 675"/>
          <p:cNvGrpSpPr/>
          <p:nvPr/>
        </p:nvGrpSpPr>
        <p:grpSpPr>
          <a:xfrm>
            <a:off x="146021" y="1194161"/>
            <a:ext cx="4442840" cy="1615654"/>
            <a:chOff x="0" y="0"/>
            <a:chExt cx="4442839" cy="1615653"/>
          </a:xfrm>
        </p:grpSpPr>
        <p:grpSp>
          <p:nvGrpSpPr>
            <p:cNvPr id="23" name="Group 671"/>
            <p:cNvGrpSpPr/>
            <p:nvPr/>
          </p:nvGrpSpPr>
          <p:grpSpPr>
            <a:xfrm>
              <a:off x="0" y="4549"/>
              <a:ext cx="4442840" cy="1611105"/>
              <a:chOff x="0" y="0"/>
              <a:chExt cx="4442839" cy="1611103"/>
            </a:xfrm>
          </p:grpSpPr>
          <p:grpSp>
            <p:nvGrpSpPr>
              <p:cNvPr id="35" name="Group 669"/>
              <p:cNvGrpSpPr/>
              <p:nvPr/>
            </p:nvGrpSpPr>
            <p:grpSpPr>
              <a:xfrm>
                <a:off x="0" y="0"/>
                <a:ext cx="4442840" cy="1474238"/>
                <a:chOff x="0" y="0"/>
                <a:chExt cx="4442839" cy="1474237"/>
              </a:xfrm>
            </p:grpSpPr>
            <p:grpSp>
              <p:nvGrpSpPr>
                <p:cNvPr id="37" name="Group 667"/>
                <p:cNvGrpSpPr/>
                <p:nvPr/>
              </p:nvGrpSpPr>
              <p:grpSpPr>
                <a:xfrm>
                  <a:off x="0" y="0"/>
                  <a:ext cx="4442840" cy="1474238"/>
                  <a:chOff x="0" y="0"/>
                  <a:chExt cx="4442839" cy="1474237"/>
                </a:xfrm>
              </p:grpSpPr>
              <p:grpSp>
                <p:nvGrpSpPr>
                  <p:cNvPr id="39" name="Group 665"/>
                  <p:cNvGrpSpPr/>
                  <p:nvPr/>
                </p:nvGrpSpPr>
                <p:grpSpPr>
                  <a:xfrm>
                    <a:off x="0" y="0"/>
                    <a:ext cx="4442840" cy="1474238"/>
                    <a:chOff x="0" y="0"/>
                    <a:chExt cx="4442839" cy="1474237"/>
                  </a:xfrm>
                </p:grpSpPr>
                <p:pic>
                  <p:nvPicPr>
                    <p:cNvPr id="41" name="image1.png" descr="スクリーンショット 2014-11-03 18.27.20.png"/>
                    <p:cNvPicPr/>
                    <p:nvPr/>
                  </p:nvPicPr>
                  <p:blipFill>
                    <a:blip r:embed="rId3">
                      <a:extLst/>
                    </a:blip>
                    <a:srcRect/>
                    <a:stretch>
                      <a:fillRect/>
                    </a:stretch>
                  </p:blipFill>
                  <p:spPr>
                    <a:xfrm>
                      <a:off x="0" y="0"/>
                      <a:ext cx="4268269" cy="147423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sp>
                  <p:nvSpPr>
                    <p:cNvPr id="42" name="Shape 664"/>
                    <p:cNvSpPr/>
                    <p:nvPr/>
                  </p:nvSpPr>
                  <p:spPr>
                    <a:xfrm rot="5400000">
                      <a:off x="4011578" y="829325"/>
                      <a:ext cx="540336" cy="322188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val="1"/>
                      </a:ext>
                    </a:extLst>
                  </p:spPr>
                  <p:txBody>
                    <a:bodyPr wrap="square" lIns="0" tIns="0" rIns="0" bIns="0" numCol="1" anchor="t">
                      <a:noAutofit/>
                    </a:bodyPr>
                    <a:lstStyle>
                      <a:lvl1pPr defTabSz="457200">
                        <a:defRPr sz="1500">
                          <a:latin typeface="ＭＳ 明朝"/>
                          <a:ea typeface="ＭＳ 明朝"/>
                          <a:cs typeface="ＭＳ 明朝"/>
                          <a:sym typeface="ＭＳ 明朝"/>
                        </a:defRPr>
                      </a:lvl1pPr>
                    </a:lstStyle>
                    <a:p>
                      <a:pPr lvl="0">
                        <a:defRPr sz="1800"/>
                      </a:pPr>
                      <a:r>
                        <a:rPr sz="1500"/>
                        <a:t>磁石</a:t>
                      </a:r>
                    </a:p>
                  </p:txBody>
                </p:sp>
              </p:grpSp>
              <p:sp>
                <p:nvSpPr>
                  <p:cNvPr id="40" name="Shape 666"/>
                  <p:cNvSpPr/>
                  <p:nvPr/>
                </p:nvSpPr>
                <p:spPr>
                  <a:xfrm>
                    <a:off x="1862951" y="1192029"/>
                    <a:ext cx="703980" cy="271847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t">
                    <a:noAutofit/>
                  </a:bodyPr>
                  <a:lstStyle>
                    <a:lvl1pPr defTabSz="457200">
                      <a:defRPr sz="900">
                        <a:latin typeface="ＭＳ 明朝"/>
                        <a:ea typeface="ＭＳ 明朝"/>
                        <a:cs typeface="ＭＳ 明朝"/>
                        <a:sym typeface="ＭＳ 明朝"/>
                      </a:defRPr>
                    </a:lvl1pPr>
                  </a:lstStyle>
                  <a:p>
                    <a:pPr lvl="0">
                      <a:defRPr sz="1800"/>
                    </a:pPr>
                    <a:r>
                      <a:rPr sz="900"/>
                      <a:t>C−bank</a:t>
                    </a:r>
                  </a:p>
                </p:txBody>
              </p:sp>
            </p:grpSp>
            <p:sp>
              <p:nvSpPr>
                <p:cNvPr id="38" name="Shape 668"/>
                <p:cNvSpPr/>
                <p:nvPr/>
              </p:nvSpPr>
              <p:spPr>
                <a:xfrm>
                  <a:off x="1973893" y="1275137"/>
                  <a:ext cx="418853" cy="161392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/>
                  <a:endParaRPr/>
                </a:p>
              </p:txBody>
            </p:sp>
          </p:grpSp>
          <p:sp>
            <p:nvSpPr>
              <p:cNvPr id="36" name="Shape 670"/>
              <p:cNvSpPr/>
              <p:nvPr/>
            </p:nvSpPr>
            <p:spPr>
              <a:xfrm>
                <a:off x="1900411" y="1303763"/>
                <a:ext cx="616618" cy="3073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ctr">
                <a:spAutoFit/>
              </a:bodyPr>
              <a:lstStyle>
                <a:lvl1pPr algn="ctr">
                  <a:lnSpc>
                    <a:spcPct val="60000"/>
                  </a:lnSpc>
                  <a:defRPr sz="1400" b="1">
                    <a:solidFill>
                      <a:srgbClr val="FF2600"/>
                    </a:solidFill>
                  </a:defRPr>
                </a:lvl1pPr>
              </a:lstStyle>
              <a:p>
                <a:pPr lvl="0">
                  <a:defRPr sz="1800" b="0">
                    <a:solidFill>
                      <a:srgbClr val="000000"/>
                    </a:solidFill>
                  </a:defRPr>
                </a:pPr>
                <a:r>
                  <a:rPr sz="1400" b="1">
                    <a:solidFill>
                      <a:srgbClr val="FF2600"/>
                    </a:solidFill>
                  </a:rPr>
                  <a:t>C-bank</a:t>
                </a:r>
              </a:p>
            </p:txBody>
          </p:sp>
        </p:grpSp>
        <p:sp>
          <p:nvSpPr>
            <p:cNvPr id="32" name="Shape 672"/>
            <p:cNvSpPr/>
            <p:nvPr/>
          </p:nvSpPr>
          <p:spPr>
            <a:xfrm>
              <a:off x="277049" y="1242058"/>
              <a:ext cx="707645" cy="243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200"/>
              </a:lvl1pPr>
            </a:lstStyle>
            <a:p>
              <a:pPr lvl="0">
                <a:defRPr sz="1800"/>
              </a:pPr>
              <a:r>
                <a:rPr sz="1200"/>
                <a:t>トランス</a:t>
              </a:r>
            </a:p>
          </p:txBody>
        </p:sp>
        <p:sp>
          <p:nvSpPr>
            <p:cNvPr id="33" name="Shape 673"/>
            <p:cNvSpPr/>
            <p:nvPr/>
          </p:nvSpPr>
          <p:spPr>
            <a:xfrm>
              <a:off x="924749" y="0"/>
              <a:ext cx="561341" cy="24384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1200"/>
              </a:lvl1pPr>
            </a:lstStyle>
            <a:p>
              <a:pPr lvl="0">
                <a:defRPr sz="1800"/>
              </a:pPr>
              <a:r>
                <a:rPr sz="1200"/>
                <a:t>小電力</a:t>
              </a:r>
            </a:p>
          </p:txBody>
        </p:sp>
        <p:sp>
          <p:nvSpPr>
            <p:cNvPr id="34" name="Shape 674"/>
            <p:cNvSpPr/>
            <p:nvPr/>
          </p:nvSpPr>
          <p:spPr>
            <a:xfrm>
              <a:off x="2232750" y="0"/>
              <a:ext cx="2111138" cy="24384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1200"/>
              </a:lvl1pPr>
            </a:lstStyle>
            <a:p>
              <a:pPr lvl="0">
                <a:defRPr sz="1800"/>
              </a:pPr>
              <a:r>
                <a:rPr sz="1200"/>
                <a:t>大電力（全磁気エネルギー）</a:t>
              </a:r>
            </a:p>
          </p:txBody>
        </p:sp>
      </p:grpSp>
      <p:sp>
        <p:nvSpPr>
          <p:cNvPr id="60" name="Shape 700"/>
          <p:cNvSpPr/>
          <p:nvPr/>
        </p:nvSpPr>
        <p:spPr>
          <a:xfrm rot="5400000">
            <a:off x="3360372" y="1978028"/>
            <a:ext cx="685706" cy="2692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sz="12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lvl="0">
              <a:defRPr sz="1800"/>
            </a:pPr>
            <a:r>
              <a:rPr sz="1200"/>
              <a:t>Filter </a:t>
            </a:r>
          </a:p>
        </p:txBody>
      </p:sp>
      <p:sp>
        <p:nvSpPr>
          <p:cNvPr id="61" name="Shape 701"/>
          <p:cNvSpPr/>
          <p:nvPr/>
        </p:nvSpPr>
        <p:spPr>
          <a:xfrm rot="5400000">
            <a:off x="4147868" y="2014459"/>
            <a:ext cx="685706" cy="2692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sz="12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lvl="0">
              <a:defRPr sz="1800"/>
            </a:pPr>
            <a:r>
              <a:rPr sz="1200" dirty="0"/>
              <a:t>Magnet </a:t>
            </a:r>
          </a:p>
        </p:txBody>
      </p:sp>
      <p:sp>
        <p:nvSpPr>
          <p:cNvPr id="62" name="Shape 702"/>
          <p:cNvSpPr/>
          <p:nvPr/>
        </p:nvSpPr>
        <p:spPr>
          <a:xfrm>
            <a:off x="2675986" y="1874759"/>
            <a:ext cx="587653" cy="5486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ctr"/>
            <a:r>
              <a:rPr sz="1000">
                <a:latin typeface="+mj-lt"/>
                <a:ea typeface="+mj-ea"/>
                <a:cs typeface="+mj-cs"/>
                <a:sym typeface="Helvetica"/>
              </a:rPr>
              <a:t>DC-DC</a:t>
            </a:r>
          </a:p>
          <a:p>
            <a:pPr lvl="0" algn="ctr"/>
            <a:r>
              <a:rPr sz="1000">
                <a:latin typeface="+mj-lt"/>
                <a:ea typeface="+mj-ea"/>
                <a:cs typeface="+mj-cs"/>
                <a:sym typeface="Helvetica"/>
              </a:rPr>
              <a:t>Convert-or </a:t>
            </a:r>
          </a:p>
        </p:txBody>
      </p:sp>
      <p:sp>
        <p:nvSpPr>
          <p:cNvPr id="63" name="Shape 703"/>
          <p:cNvSpPr/>
          <p:nvPr/>
        </p:nvSpPr>
        <p:spPr>
          <a:xfrm>
            <a:off x="1379435" y="1830309"/>
            <a:ext cx="664085" cy="5867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ctr"/>
            <a:r>
              <a:rPr sz="1100">
                <a:latin typeface="+mj-lt"/>
                <a:ea typeface="+mj-ea"/>
                <a:cs typeface="+mj-cs"/>
                <a:sym typeface="Helvetica"/>
              </a:rPr>
              <a:t>AC-DC</a:t>
            </a:r>
          </a:p>
          <a:p>
            <a:pPr lvl="0" algn="ctr"/>
            <a:r>
              <a:rPr sz="1100">
                <a:latin typeface="+mj-lt"/>
                <a:ea typeface="+mj-ea"/>
                <a:cs typeface="+mj-cs"/>
                <a:sym typeface="Helvetica"/>
              </a:rPr>
              <a:t>Convert-or </a:t>
            </a:r>
          </a:p>
        </p:txBody>
      </p:sp>
      <p:sp>
        <p:nvSpPr>
          <p:cNvPr id="64" name="Shape 704"/>
          <p:cNvSpPr/>
          <p:nvPr/>
        </p:nvSpPr>
        <p:spPr>
          <a:xfrm>
            <a:off x="272217" y="2408737"/>
            <a:ext cx="924440" cy="2565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sz="11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lvl="0">
              <a:defRPr sz="1800"/>
            </a:pPr>
            <a:r>
              <a:rPr sz="1100"/>
              <a:t>Transformer </a:t>
            </a:r>
          </a:p>
        </p:txBody>
      </p:sp>
      <p:sp>
        <p:nvSpPr>
          <p:cNvPr id="65" name="Shape 705"/>
          <p:cNvSpPr/>
          <p:nvPr/>
        </p:nvSpPr>
        <p:spPr>
          <a:xfrm>
            <a:off x="794303" y="1189501"/>
            <a:ext cx="924440" cy="2565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sz="11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lvl="0">
              <a:defRPr sz="1800"/>
            </a:pPr>
            <a:r>
              <a:rPr sz="1100"/>
              <a:t>Small power </a:t>
            </a:r>
          </a:p>
        </p:txBody>
      </p:sp>
      <p:sp>
        <p:nvSpPr>
          <p:cNvPr id="66" name="Shape 706"/>
          <p:cNvSpPr/>
          <p:nvPr/>
        </p:nvSpPr>
        <p:spPr>
          <a:xfrm>
            <a:off x="2234962" y="1177459"/>
            <a:ext cx="2262468" cy="2565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sz="11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lvl="0">
              <a:defRPr sz="1800"/>
            </a:pPr>
            <a:r>
              <a:rPr sz="1100"/>
              <a:t>Large power (full mag. power) 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99" y="3213100"/>
            <a:ext cx="4663781" cy="2540000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8" name="正方形/長方形 7"/>
          <p:cNvSpPr/>
          <p:nvPr/>
        </p:nvSpPr>
        <p:spPr>
          <a:xfrm>
            <a:off x="140505" y="2926834"/>
            <a:ext cx="26661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>
                <a:solidFill>
                  <a:srgbClr val="008000"/>
                </a:solidFill>
                <a:latin typeface="Helvetica"/>
                <a:cs typeface="Helvetica"/>
                <a:sym typeface="Helvetica"/>
              </a:rPr>
              <a:t>Results </a:t>
            </a:r>
            <a:r>
              <a:rPr lang="en-US" altLang="ja-JP" sz="1600" dirty="0" smtClean="0">
                <a:solidFill>
                  <a:srgbClr val="008000"/>
                </a:solidFill>
                <a:latin typeface="Helvetica"/>
                <a:cs typeface="Helvetica"/>
                <a:sym typeface="Helvetica"/>
              </a:rPr>
              <a:t>of prototype </a:t>
            </a:r>
            <a:r>
              <a:rPr lang="en-US" altLang="ja-JP" sz="1600" dirty="0">
                <a:solidFill>
                  <a:srgbClr val="008000"/>
                </a:solidFill>
                <a:latin typeface="Helvetica"/>
                <a:cs typeface="Helvetica"/>
                <a:sym typeface="Helvetica"/>
              </a:rPr>
              <a:t>PS </a:t>
            </a:r>
            <a:endParaRPr lang="ja-JP" altLang="en-US" sz="1600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6500" y="2603500"/>
            <a:ext cx="3429000" cy="2882900"/>
          </a:xfrm>
          <a:prstGeom prst="rect">
            <a:avLst/>
          </a:prstGeom>
        </p:spPr>
      </p:pic>
      <p:sp>
        <p:nvSpPr>
          <p:cNvPr id="50" name="正方形/長方形 49"/>
          <p:cNvSpPr/>
          <p:nvPr/>
        </p:nvSpPr>
        <p:spPr>
          <a:xfrm>
            <a:off x="0" y="6334780"/>
            <a:ext cx="9017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b="1" dirty="0" smtClean="0">
                <a:solidFill>
                  <a:srgbClr val="0000FF"/>
                </a:solidFill>
                <a:latin typeface="Helvetica"/>
                <a:cs typeface="Helvetica"/>
              </a:rPr>
              <a:t>The 1</a:t>
            </a:r>
            <a:r>
              <a:rPr lang="en-US" altLang="ja-JP" sz="1400" b="1" baseline="30000" dirty="0" smtClean="0">
                <a:solidFill>
                  <a:srgbClr val="0000FF"/>
                </a:solidFill>
                <a:latin typeface="Helvetica"/>
                <a:cs typeface="Helvetica"/>
              </a:rPr>
              <a:t>st</a:t>
            </a:r>
            <a:r>
              <a:rPr lang="en-US" altLang="ja-JP" sz="1400" b="1" dirty="0" smtClean="0">
                <a:solidFill>
                  <a:srgbClr val="0000FF"/>
                </a:solidFill>
                <a:latin typeface="Helvetica"/>
                <a:cs typeface="Helvetica"/>
              </a:rPr>
              <a:t> </a:t>
            </a:r>
            <a:r>
              <a:rPr lang="en-US" altLang="ja-JP" sz="1400" b="1" dirty="0" err="1" smtClean="0">
                <a:solidFill>
                  <a:srgbClr val="0000FF"/>
                </a:solidFill>
                <a:latin typeface="Helvetica"/>
                <a:cs typeface="Helvetica"/>
              </a:rPr>
              <a:t>quadrupole</a:t>
            </a:r>
            <a:r>
              <a:rPr lang="en-US" altLang="ja-JP" sz="1400" b="1" dirty="0" smtClean="0">
                <a:solidFill>
                  <a:srgbClr val="0000FF"/>
                </a:solidFill>
                <a:latin typeface="Helvetica"/>
                <a:cs typeface="Helvetica"/>
              </a:rPr>
              <a:t> PS will be transferred to J-PARC and tested in the 2016 summer shutdown period.</a:t>
            </a:r>
          </a:p>
          <a:p>
            <a:r>
              <a:rPr lang="en-US" altLang="ja-JP" sz="1400" b="1" dirty="0">
                <a:solidFill>
                  <a:srgbClr val="0000FF"/>
                </a:solidFill>
                <a:latin typeface="Helvetica"/>
                <a:cs typeface="Helvetica"/>
              </a:rPr>
              <a:t>Construction of the three buildings will be finished in </a:t>
            </a:r>
            <a:r>
              <a:rPr lang="en-US" altLang="ja-JP" sz="1400" b="1" dirty="0" smtClean="0">
                <a:solidFill>
                  <a:srgbClr val="0000FF"/>
                </a:solidFill>
                <a:latin typeface="Helvetica"/>
                <a:cs typeface="Helvetica"/>
              </a:rPr>
              <a:t>August </a:t>
            </a:r>
            <a:r>
              <a:rPr lang="en-US" altLang="ja-JP" sz="1400" b="1" dirty="0">
                <a:solidFill>
                  <a:srgbClr val="0000FF"/>
                </a:solidFill>
                <a:latin typeface="Helvetica"/>
                <a:cs typeface="Helvetica"/>
              </a:rPr>
              <a:t>of 2017. </a:t>
            </a:r>
            <a:endParaRPr lang="en-US" altLang="ja-JP" sz="1400" b="1" dirty="0" smtClean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596134" y="1968500"/>
            <a:ext cx="3547866" cy="58477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>
                <a:solidFill>
                  <a:srgbClr val="FFFF00"/>
                </a:solidFill>
                <a:latin typeface="Helvetica"/>
                <a:cs typeface="Helvetica"/>
              </a:rPr>
              <a:t>D1-3: existing buildings</a:t>
            </a:r>
          </a:p>
          <a:p>
            <a:r>
              <a:rPr lang="en-US" altLang="ja-JP" sz="1600" b="1" dirty="0" smtClean="0">
                <a:solidFill>
                  <a:srgbClr val="FF0000"/>
                </a:solidFill>
                <a:latin typeface="Helvetica"/>
                <a:cs typeface="Helvetica"/>
              </a:rPr>
              <a:t>D4-6: Newly constructed buildings</a:t>
            </a:r>
            <a:endParaRPr kumimoji="1" lang="ja-JP" altLang="en-US" sz="1600" b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0" y="5868769"/>
            <a:ext cx="9042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b="1" dirty="0">
                <a:solidFill>
                  <a:srgbClr val="0000FF"/>
                </a:solidFill>
                <a:latin typeface="Helvetica"/>
                <a:cs typeface="Helvetica"/>
              </a:rPr>
              <a:t>Budget for three buildings of the magnet PS’s and for starting mass production of the PS’s have been approved by the government in JFY2016. </a:t>
            </a:r>
            <a:endParaRPr lang="ja-JP" altLang="en-US" sz="14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657600" y="5486400"/>
            <a:ext cx="11079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chemeClr val="accent3">
                    <a:lumMod val="75000"/>
                  </a:schemeClr>
                </a:solidFill>
                <a:latin typeface="Helvetica"/>
                <a:cs typeface="Helvetica"/>
              </a:rPr>
              <a:t>Y. Kurimoto</a:t>
            </a:r>
            <a:endParaRPr kumimoji="1" lang="ja-JP" altLang="en-US" sz="1400" dirty="0">
              <a:solidFill>
                <a:schemeClr val="accent3">
                  <a:lumMod val="7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978443-4B41-0745-8EF5-9C6E708787B9}" type="slidenum">
              <a:rPr lang="ja-JP" altLang="en-US" smtClean="0"/>
              <a:pPr>
                <a:defRPr/>
              </a:pPr>
              <a:t>36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80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73" name="テキスト ボックス 3"/>
          <p:cNvSpPr txBox="1">
            <a:spLocks noChangeArrowheads="1"/>
          </p:cNvSpPr>
          <p:nvPr/>
        </p:nvSpPr>
        <p:spPr bwMode="auto">
          <a:xfrm>
            <a:off x="2984500" y="100013"/>
            <a:ext cx="43307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2400" dirty="0">
                <a:solidFill>
                  <a:srgbClr val="0000FF"/>
                </a:solidFill>
                <a:latin typeface="Helvetica"/>
                <a:cs typeface="Helvetica"/>
              </a:rPr>
              <a:t>Feasibility </a:t>
            </a:r>
            <a:r>
              <a:rPr lang="en-US" altLang="ja-JP" sz="2400" dirty="0" smtClean="0">
                <a:solidFill>
                  <a:srgbClr val="0000FF"/>
                </a:solidFill>
                <a:latin typeface="Helvetica"/>
                <a:cs typeface="Helvetica"/>
              </a:rPr>
              <a:t>of </a:t>
            </a:r>
            <a:r>
              <a:rPr lang="en-US" altLang="ja-JP" sz="2400" dirty="0">
                <a:solidFill>
                  <a:srgbClr val="0000FF"/>
                </a:solidFill>
                <a:latin typeface="Helvetica"/>
                <a:cs typeface="Helvetica"/>
              </a:rPr>
              <a:t>the RCS </a:t>
            </a:r>
            <a:endParaRPr lang="ja-JP" altLang="en-US" sz="2400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graphicFrame>
        <p:nvGraphicFramePr>
          <p:cNvPr id="15" name="表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8906801"/>
              </p:ext>
            </p:extLst>
          </p:nvPr>
        </p:nvGraphicFramePr>
        <p:xfrm>
          <a:off x="6075363" y="736600"/>
          <a:ext cx="2879725" cy="4278316"/>
        </p:xfrm>
        <a:graphic>
          <a:graphicData uri="http://schemas.openxmlformats.org/drawingml/2006/table">
            <a:tbl>
              <a:tblPr/>
              <a:tblGrid>
                <a:gridCol w="936625"/>
                <a:gridCol w="795337"/>
                <a:gridCol w="1147763"/>
              </a:tblGrid>
              <a:tr h="647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Book Antiqua" charset="0"/>
                          <a:ea typeface="ＭＳ Ｐゴシック" charset="0"/>
                          <a:cs typeface="ＭＳ Ｐゴシック" charset="0"/>
                        </a:rPr>
                        <a:t>RCS intensity</a:t>
                      </a:r>
                      <a:endParaRPr kumimoji="1" lang="ja-JP" alt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Book Antiqu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21" marR="91421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Book Antiqua" charset="0"/>
                          <a:ea typeface="ＭＳ Ｐゴシック" charset="0"/>
                          <a:cs typeface="ＭＳ Ｐゴシック" charset="0"/>
                        </a:rPr>
                        <a:t>Loss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Book Antiqu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21" marR="91421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Book Antiqua" charset="0"/>
                          <a:ea typeface="ＭＳ Ｐゴシック" charset="0"/>
                          <a:cs typeface="ＭＳ Ｐゴシック" charset="0"/>
                        </a:rPr>
                        <a:t>Loss power at 25 Hz</a:t>
                      </a:r>
                    </a:p>
                  </a:txBody>
                  <a:tcPr marL="91421" marR="91421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191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 Antiqua" charset="0"/>
                          <a:ea typeface="ＭＳ Ｐゴシック" charset="0"/>
                          <a:cs typeface="ＭＳ Ｐゴシック" charset="0"/>
                        </a:rPr>
                        <a:t>1.0 MW</a:t>
                      </a: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 Antiqu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21" marR="91421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 Antiqua" charset="0"/>
                          <a:ea typeface="ＭＳ Ｐゴシック" charset="0"/>
                          <a:cs typeface="ＭＳ Ｐゴシック" charset="0"/>
                        </a:rPr>
                        <a:t>~0.3%</a:t>
                      </a: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 Antiqu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21" marR="91421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 Antiqua" charset="0"/>
                          <a:ea typeface="ＭＳ Ｐゴシック" charset="0"/>
                          <a:cs typeface="ＭＳ Ｐゴシック" charset="0"/>
                        </a:rPr>
                        <a:t>400 W</a:t>
                      </a:r>
                    </a:p>
                  </a:txBody>
                  <a:tcPr marL="91421" marR="91421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  <a:tr h="458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 Antiqua" charset="0"/>
                          <a:ea typeface="ＭＳ Ｐゴシック" charset="0"/>
                          <a:cs typeface="ＭＳ Ｐゴシック" charset="0"/>
                        </a:rPr>
                        <a:t>1.1 MW</a:t>
                      </a: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 Antiqu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21" marR="91421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 Antiqua" charset="0"/>
                          <a:ea typeface="ＭＳ Ｐゴシック" charset="0"/>
                          <a:cs typeface="ＭＳ Ｐゴシック" charset="0"/>
                        </a:rPr>
                        <a:t>~0.3%</a:t>
                      </a: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 Antiqu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21" marR="91421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 Antiqua" charset="0"/>
                          <a:ea typeface="ＭＳ Ｐゴシック" charset="0"/>
                          <a:cs typeface="ＭＳ Ｐゴシック" charset="0"/>
                        </a:rPr>
                        <a:t>440W</a:t>
                      </a:r>
                    </a:p>
                  </a:txBody>
                  <a:tcPr marL="91421" marR="91421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  <a:tr h="458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 Antiqua" charset="0"/>
                          <a:ea typeface="ＭＳ Ｐゴシック" charset="0"/>
                          <a:cs typeface="ＭＳ Ｐゴシック" charset="0"/>
                        </a:rPr>
                        <a:t>1.2 MW</a:t>
                      </a: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 Antiqu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21" marR="91421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 Antiqua" charset="0"/>
                          <a:ea typeface="ＭＳ Ｐゴシック" charset="0"/>
                          <a:cs typeface="ＭＳ Ｐゴシック" charset="0"/>
                        </a:rPr>
                        <a:t>~0.3%</a:t>
                      </a: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 Antiqu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21" marR="91421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 Antiqua" charset="0"/>
                          <a:ea typeface="ＭＳ Ｐゴシック" charset="0"/>
                          <a:cs typeface="ＭＳ Ｐゴシック" charset="0"/>
                        </a:rPr>
                        <a:t>480 W</a:t>
                      </a:r>
                    </a:p>
                  </a:txBody>
                  <a:tcPr marL="91421" marR="91421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  <a:tr h="458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 Antiqua" charset="0"/>
                          <a:ea typeface="ＭＳ Ｐゴシック" charset="0"/>
                          <a:cs typeface="ＭＳ Ｐゴシック" charset="0"/>
                        </a:rPr>
                        <a:t>1.3 MW</a:t>
                      </a: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 Antiqu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21" marR="91421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 Antiqua" charset="0"/>
                          <a:ea typeface="ＭＳ Ｐゴシック" charset="0"/>
                          <a:cs typeface="ＭＳ Ｐゴシック" charset="0"/>
                        </a:rPr>
                        <a:t>~0.3%</a:t>
                      </a: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 Antiqu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21" marR="91421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 Antiqua" charset="0"/>
                          <a:ea typeface="ＭＳ Ｐゴシック" charset="0"/>
                          <a:cs typeface="ＭＳ Ｐゴシック" charset="0"/>
                        </a:rPr>
                        <a:t>520 W</a:t>
                      </a:r>
                    </a:p>
                  </a:txBody>
                  <a:tcPr marL="91421" marR="91421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  <a:tr h="458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 Antiqua" charset="0"/>
                          <a:ea typeface="ＭＳ Ｐゴシック" charset="0"/>
                          <a:cs typeface="ＭＳ Ｐゴシック" charset="0"/>
                        </a:rPr>
                        <a:t>1.4 MW</a:t>
                      </a: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 Antiqu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21" marR="91421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 Antiqua" charset="0"/>
                          <a:ea typeface="ＭＳ Ｐゴシック" charset="0"/>
                          <a:cs typeface="ＭＳ Ｐゴシック" charset="0"/>
                        </a:rPr>
                        <a:t>~0.3%</a:t>
                      </a: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 Antiqu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21" marR="91421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 Antiqua" charset="0"/>
                          <a:ea typeface="ＭＳ Ｐゴシック" charset="0"/>
                          <a:cs typeface="ＭＳ Ｐゴシック" charset="0"/>
                        </a:rPr>
                        <a:t>560 W</a:t>
                      </a:r>
                    </a:p>
                  </a:txBody>
                  <a:tcPr marL="91421" marR="91421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  <a:tr h="458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 Antiqua" charset="0"/>
                          <a:ea typeface="ＭＳ Ｐゴシック" charset="0"/>
                          <a:cs typeface="ＭＳ Ｐゴシック" charset="0"/>
                        </a:rPr>
                        <a:t>1.6 MW</a:t>
                      </a: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 Antiqu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21" marR="91421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 Antiqua" charset="0"/>
                          <a:ea typeface="ＭＳ Ｐゴシック" charset="0"/>
                          <a:cs typeface="ＭＳ Ｐゴシック" charset="0"/>
                        </a:rPr>
                        <a:t>~0.5%</a:t>
                      </a: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 Antiqu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21" marR="91421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 Antiqua" charset="0"/>
                          <a:ea typeface="ＭＳ Ｐゴシック" charset="0"/>
                          <a:cs typeface="ＭＳ Ｐゴシック" charset="0"/>
                        </a:rPr>
                        <a:t>1067 W</a:t>
                      </a:r>
                    </a:p>
                  </a:txBody>
                  <a:tcPr marL="91421" marR="91421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  <a:tr h="458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 Antiqua" charset="0"/>
                          <a:ea typeface="ＭＳ Ｐゴシック" charset="0"/>
                          <a:cs typeface="ＭＳ Ｐゴシック" charset="0"/>
                        </a:rPr>
                        <a:t>1.8 MW</a:t>
                      </a: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 Antiqu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21" marR="91421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 Antiqua" charset="0"/>
                          <a:ea typeface="ＭＳ Ｐゴシック" charset="0"/>
                          <a:cs typeface="ＭＳ Ｐゴシック" charset="0"/>
                        </a:rPr>
                        <a:t>~0.7%</a:t>
                      </a: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 Antiqu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21" marR="91421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 Antiqua" charset="0"/>
                          <a:ea typeface="ＭＳ Ｐゴシック" charset="0"/>
                          <a:cs typeface="ＭＳ Ｐゴシック" charset="0"/>
                        </a:rPr>
                        <a:t>1680 W</a:t>
                      </a:r>
                    </a:p>
                  </a:txBody>
                  <a:tcPr marL="91421" marR="91421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  <a:tr h="458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 Antiqua" charset="0"/>
                          <a:ea typeface="ＭＳ Ｐゴシック" charset="0"/>
                          <a:cs typeface="ＭＳ Ｐゴシック" charset="0"/>
                        </a:rPr>
                        <a:t>2.0 MW</a:t>
                      </a: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 Antiqu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21" marR="91421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 Antiqua" charset="0"/>
                          <a:ea typeface="ＭＳ Ｐゴシック" charset="0"/>
                          <a:cs typeface="ＭＳ Ｐゴシック" charset="0"/>
                        </a:rPr>
                        <a:t>~1.5%</a:t>
                      </a: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 Antiqu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21" marR="91421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 Antiqua" charset="0"/>
                          <a:ea typeface="ＭＳ Ｐゴシック" charset="0"/>
                          <a:cs typeface="ＭＳ Ｐゴシック" charset="0"/>
                        </a:rPr>
                        <a:t>4000 W</a:t>
                      </a:r>
                    </a:p>
                  </a:txBody>
                  <a:tcPr marL="91421" marR="91421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</a:tbl>
          </a:graphicData>
        </a:graphic>
      </p:graphicFrame>
      <p:pic>
        <p:nvPicPr>
          <p:cNvPr id="16" name="Picture 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" y="1638300"/>
            <a:ext cx="5546726" cy="1938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テキスト ボックス 3"/>
          <p:cNvSpPr txBox="1">
            <a:spLocks noChangeArrowheads="1"/>
          </p:cNvSpPr>
          <p:nvPr/>
        </p:nvSpPr>
        <p:spPr bwMode="auto">
          <a:xfrm rot="16200000">
            <a:off x="-267492" y="2289453"/>
            <a:ext cx="10953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kumimoji="1"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altLang="ja-JP" sz="1800" dirty="0">
                <a:latin typeface="Helvetica"/>
                <a:cs typeface="Helvetica"/>
              </a:rPr>
              <a:t>Loss (%)</a:t>
            </a:r>
            <a:endParaRPr lang="ja-JP" altLang="en-US" sz="1800" dirty="0">
              <a:latin typeface="Helvetica"/>
              <a:cs typeface="Helvetica"/>
            </a:endParaRPr>
          </a:p>
        </p:txBody>
      </p:sp>
      <p:sp>
        <p:nvSpPr>
          <p:cNvPr id="18" name="テキスト ボックス 6"/>
          <p:cNvSpPr txBox="1">
            <a:spLocks noChangeArrowheads="1"/>
          </p:cNvSpPr>
          <p:nvPr/>
        </p:nvSpPr>
        <p:spPr bwMode="auto">
          <a:xfrm>
            <a:off x="303212" y="539751"/>
            <a:ext cx="377348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kumimoji="1"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altLang="ja-JP" sz="1400" dirty="0" smtClean="0">
                <a:latin typeface="Helvetica"/>
                <a:cs typeface="Helvetica"/>
              </a:rPr>
              <a:t>Injection beam parameters:</a:t>
            </a:r>
          </a:p>
          <a:p>
            <a:r>
              <a:rPr lang="en-US" altLang="ja-JP" sz="1400" dirty="0">
                <a:latin typeface="Helvetica"/>
                <a:cs typeface="Helvetica"/>
              </a:rPr>
              <a:t>E</a:t>
            </a:r>
            <a:r>
              <a:rPr lang="en-US" altLang="ja-JP" sz="1400" dirty="0" smtClean="0">
                <a:latin typeface="Helvetica"/>
                <a:cs typeface="Helvetica"/>
              </a:rPr>
              <a:t>nergy </a:t>
            </a:r>
            <a:r>
              <a:rPr lang="en-US" altLang="ja-JP" sz="1400" dirty="0">
                <a:latin typeface="Helvetica"/>
                <a:cs typeface="Helvetica"/>
              </a:rPr>
              <a:t>: 400 MeV</a:t>
            </a:r>
          </a:p>
          <a:p>
            <a:r>
              <a:rPr lang="en-US" altLang="ja-JP" sz="1400" dirty="0">
                <a:latin typeface="Helvetica"/>
                <a:cs typeface="Helvetica"/>
              </a:rPr>
              <a:t>Peak current : </a:t>
            </a:r>
            <a:r>
              <a:rPr lang="en-US" altLang="ja-JP" sz="1400" u="sng" dirty="0">
                <a:solidFill>
                  <a:srgbClr val="FF0000"/>
                </a:solidFill>
                <a:latin typeface="Helvetica"/>
                <a:cs typeface="Helvetica"/>
              </a:rPr>
              <a:t>50 mA~100 </a:t>
            </a:r>
            <a:r>
              <a:rPr lang="en-US" altLang="ja-JP" sz="1400" u="sng" dirty="0" smtClean="0">
                <a:solidFill>
                  <a:srgbClr val="FF0000"/>
                </a:solidFill>
                <a:latin typeface="Helvetica"/>
                <a:cs typeface="Helvetica"/>
              </a:rPr>
              <a:t>mA</a:t>
            </a:r>
          </a:p>
          <a:p>
            <a:r>
              <a:rPr lang="en-US" altLang="ja-JP" sz="1400" dirty="0" smtClean="0">
                <a:latin typeface="Helvetica"/>
                <a:cs typeface="Helvetica"/>
              </a:rPr>
              <a:t>Pulse length:  0.5 </a:t>
            </a:r>
            <a:r>
              <a:rPr lang="en-US" altLang="ja-JP" sz="1400" dirty="0" err="1" smtClean="0">
                <a:latin typeface="Helvetica"/>
                <a:cs typeface="Helvetica"/>
              </a:rPr>
              <a:t>ms</a:t>
            </a:r>
            <a:endParaRPr lang="en-US" altLang="ja-JP" sz="1400" dirty="0" smtClean="0">
              <a:latin typeface="Helvetica"/>
              <a:cs typeface="Helvetica"/>
            </a:endParaRPr>
          </a:p>
          <a:p>
            <a:r>
              <a:rPr lang="en-US" altLang="ja-JP" sz="1400" dirty="0" smtClean="0">
                <a:latin typeface="Helvetica"/>
                <a:cs typeface="Helvetica"/>
              </a:rPr>
              <a:t>Chopper-beam on duty : 0.53</a:t>
            </a:r>
            <a:endParaRPr lang="en-US" altLang="ja-JP" sz="1400" dirty="0">
              <a:latin typeface="Helvetica"/>
              <a:cs typeface="Helvetica"/>
            </a:endParaRPr>
          </a:p>
          <a:p>
            <a:endParaRPr lang="en-US" altLang="ja-JP" sz="1400" u="sng" dirty="0" smtClean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19" name="テキスト ボックス 5"/>
          <p:cNvSpPr txBox="1">
            <a:spLocks noChangeArrowheads="1"/>
          </p:cNvSpPr>
          <p:nvPr/>
        </p:nvSpPr>
        <p:spPr bwMode="auto">
          <a:xfrm>
            <a:off x="3622675" y="3546475"/>
            <a:ext cx="17033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kumimoji="1"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altLang="ja-JP" sz="1800" dirty="0">
                <a:latin typeface="Helvetica"/>
                <a:cs typeface="Helvetica"/>
              </a:rPr>
              <a:t>Beam intensity</a:t>
            </a:r>
            <a:endParaRPr lang="ja-JP" altLang="en-US" sz="1800" dirty="0">
              <a:latin typeface="Helvetica"/>
              <a:cs typeface="Helvetica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76040" y="4610100"/>
            <a:ext cx="78678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RCS collimator limit ~4 kW</a:t>
            </a:r>
          </a:p>
          <a:p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→</a:t>
            </a:r>
            <a:r>
              <a:rPr lang="ja-JP" altLang="en-US" sz="1600" dirty="0" smtClean="0">
                <a:solidFill>
                  <a:srgbClr val="0000FF"/>
                </a:solidFill>
                <a:latin typeface="Helvetica"/>
                <a:cs typeface="Helvetica"/>
              </a:rPr>
              <a:t>　</a:t>
            </a:r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RCS has a feasibility to operate 2 MW</a:t>
            </a:r>
          </a:p>
          <a:p>
            <a:endParaRPr lang="en-US" altLang="ja-JP" sz="1600" dirty="0" smtClean="0">
              <a:solidFill>
                <a:srgbClr val="0000FF"/>
              </a:solidFill>
              <a:latin typeface="Helvetica"/>
              <a:cs typeface="Helvetica"/>
            </a:endParaRPr>
          </a:p>
          <a:p>
            <a:pPr marL="285750" indent="-285750">
              <a:buFontTx/>
              <a:buChar char="-"/>
            </a:pPr>
            <a:r>
              <a:rPr lang="en-US" altLang="ja-JP" sz="1600" dirty="0" err="1" smtClean="0">
                <a:solidFill>
                  <a:srgbClr val="0000FF"/>
                </a:solidFill>
                <a:latin typeface="Helvetica"/>
                <a:cs typeface="Helvetica"/>
              </a:rPr>
              <a:t>Linac</a:t>
            </a:r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 100 mA/0.5 </a:t>
            </a:r>
            <a:r>
              <a:rPr lang="en-US" altLang="ja-JP" sz="1600" dirty="0" err="1" smtClean="0">
                <a:solidFill>
                  <a:srgbClr val="0000FF"/>
                </a:solidFill>
                <a:latin typeface="Helvetica"/>
                <a:cs typeface="Helvetica"/>
              </a:rPr>
              <a:t>ms</a:t>
            </a:r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 (50 mA/1.0 </a:t>
            </a:r>
            <a:r>
              <a:rPr lang="en-US" altLang="ja-JP" sz="1600" dirty="0" err="1" smtClean="0">
                <a:solidFill>
                  <a:srgbClr val="0000FF"/>
                </a:solidFill>
                <a:latin typeface="Helvetica"/>
                <a:cs typeface="Helvetica"/>
              </a:rPr>
              <a:t>ms</a:t>
            </a:r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)  operation is required.</a:t>
            </a:r>
          </a:p>
          <a:p>
            <a:r>
              <a:rPr lang="en-US" altLang="ja-JP" sz="1600" dirty="0">
                <a:solidFill>
                  <a:srgbClr val="0000FF"/>
                </a:solidFill>
                <a:latin typeface="Helvetica"/>
                <a:cs typeface="Helvetica"/>
              </a:rPr>
              <a:t>	</a:t>
            </a:r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R&amp;D of ion </a:t>
            </a:r>
            <a:r>
              <a:rPr lang="en-US" altLang="ja-JP" sz="1600" dirty="0">
                <a:solidFill>
                  <a:srgbClr val="0000FF"/>
                </a:solidFill>
                <a:latin typeface="Helvetica"/>
                <a:cs typeface="Helvetica"/>
              </a:rPr>
              <a:t>source </a:t>
            </a:r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/ long pulse operation of </a:t>
            </a:r>
            <a:r>
              <a:rPr lang="en-US" altLang="ja-JP" sz="1600" dirty="0" err="1" smtClean="0">
                <a:solidFill>
                  <a:srgbClr val="0000FF"/>
                </a:solidFill>
                <a:latin typeface="Helvetica"/>
                <a:cs typeface="Helvetica"/>
              </a:rPr>
              <a:t>linac</a:t>
            </a:r>
            <a:endParaRPr lang="en-US" altLang="ja-JP" sz="1600" dirty="0" smtClean="0">
              <a:solidFill>
                <a:srgbClr val="0000FF"/>
              </a:solidFill>
              <a:latin typeface="Helvetica"/>
              <a:cs typeface="Helvetica"/>
            </a:endParaRPr>
          </a:p>
          <a:p>
            <a:pPr marL="285750" indent="-285750">
              <a:buFontTx/>
              <a:buChar char="-"/>
            </a:pPr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The </a:t>
            </a:r>
            <a:r>
              <a:rPr lang="en-US" altLang="ja-JP" sz="1600" dirty="0" err="1" smtClean="0">
                <a:solidFill>
                  <a:srgbClr val="0000FF"/>
                </a:solidFill>
                <a:latin typeface="Helvetica"/>
                <a:cs typeface="Helvetica"/>
              </a:rPr>
              <a:t>rf</a:t>
            </a:r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 system should be replaced to compensate a heavy beam loading.</a:t>
            </a:r>
          </a:p>
          <a:p>
            <a:pPr marL="285750" indent="-285750">
              <a:buFontTx/>
              <a:buChar char="-"/>
            </a:pPr>
            <a:r>
              <a:rPr lang="en-US" altLang="ja-JP" sz="1600" dirty="0" smtClean="0">
                <a:solidFill>
                  <a:srgbClr val="0000FF"/>
                </a:solidFill>
                <a:latin typeface="Helvetica"/>
                <a:ea typeface="ＭＳ Ｐゴシック" pitchFamily="50" charset="-128"/>
                <a:cs typeface="Helvetica"/>
              </a:rPr>
              <a:t>The collimator capability should be upgraded to </a:t>
            </a:r>
            <a:r>
              <a:rPr lang="en-US" altLang="ja-JP" sz="1600" dirty="0">
                <a:solidFill>
                  <a:srgbClr val="0000FF"/>
                </a:solidFill>
                <a:latin typeface="Helvetica"/>
                <a:ea typeface="ＭＳ Ｐゴシック" pitchFamily="50" charset="-128"/>
                <a:cs typeface="Helvetica"/>
              </a:rPr>
              <a:t>get a margin for the beam </a:t>
            </a:r>
            <a:r>
              <a:rPr lang="en-US" altLang="ja-JP" sz="1600" dirty="0" smtClean="0">
                <a:solidFill>
                  <a:srgbClr val="0000FF"/>
                </a:solidFill>
                <a:latin typeface="Helvetica"/>
                <a:ea typeface="ＭＳ Ｐゴシック" pitchFamily="50" charset="-128"/>
                <a:cs typeface="Helvetica"/>
              </a:rPr>
              <a:t>loss.</a:t>
            </a:r>
          </a:p>
          <a:p>
            <a:pPr marL="285750" indent="-285750">
              <a:buFontTx/>
              <a:buChar char="-"/>
            </a:pPr>
            <a:r>
              <a:rPr lang="en-US" altLang="ja-JP" sz="1600" dirty="0">
                <a:solidFill>
                  <a:srgbClr val="0000FF"/>
                </a:solidFill>
                <a:latin typeface="Helvetica"/>
                <a:ea typeface="ＭＳ Ｐゴシック" pitchFamily="50" charset="-128"/>
                <a:cs typeface="Helvetica"/>
              </a:rPr>
              <a:t>A</a:t>
            </a:r>
            <a:r>
              <a:rPr lang="en-US" altLang="ja-JP" sz="1600" dirty="0" smtClean="0">
                <a:solidFill>
                  <a:srgbClr val="0000FF"/>
                </a:solidFill>
                <a:latin typeface="Helvetica"/>
                <a:ea typeface="ＭＳ Ｐゴシック" pitchFamily="50" charset="-128"/>
                <a:cs typeface="Helvetica"/>
              </a:rPr>
              <a:t>ctivation downstream of the charge exchange foils should be reduced.</a:t>
            </a:r>
          </a:p>
          <a:p>
            <a:r>
              <a:rPr lang="en-US" altLang="ja-JP" sz="1600" dirty="0" smtClean="0">
                <a:solidFill>
                  <a:srgbClr val="0000FF"/>
                </a:solidFill>
                <a:latin typeface="Helvetica"/>
                <a:ea typeface="ＭＳ Ｐゴシック" pitchFamily="50" charset="-128"/>
                <a:cs typeface="Helvetica"/>
              </a:rPr>
              <a:t>….</a:t>
            </a:r>
            <a:endParaRPr lang="en-US" altLang="ja-JP" sz="1600" dirty="0">
              <a:solidFill>
                <a:srgbClr val="0000FF"/>
              </a:solidFill>
              <a:latin typeface="Helvetica"/>
              <a:ea typeface="ＭＳ Ｐゴシック" pitchFamily="50" charset="-128"/>
              <a:cs typeface="Helvetica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BBC50C-35BF-7449-ACCC-DC2C53A70242}" type="slidenum">
              <a:rPr lang="ja-JP" altLang="en-US" smtClean="0"/>
              <a:pPr>
                <a:defRPr/>
              </a:pPr>
              <a:t>37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610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23" y="947592"/>
            <a:ext cx="4029277" cy="5374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1674170" y="6360095"/>
            <a:ext cx="1100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latin typeface="Helvetica"/>
                <a:cs typeface="Helvetica"/>
              </a:rPr>
              <a:t>Time </a:t>
            </a:r>
            <a:r>
              <a:rPr lang="en-US" altLang="ja-JP" sz="1600" dirty="0">
                <a:latin typeface="Helvetica"/>
                <a:cs typeface="Helvetica"/>
              </a:rPr>
              <a:t>(</a:t>
            </a:r>
            <a:r>
              <a:rPr kumimoji="1" lang="en-US" altLang="ja-JP" sz="1600" dirty="0" smtClean="0">
                <a:latin typeface="Helvetica"/>
                <a:cs typeface="Helvetica"/>
              </a:rPr>
              <a:t>ms</a:t>
            </a:r>
            <a:r>
              <a:rPr lang="en-US" altLang="ja-JP" sz="1600" dirty="0" smtClean="0">
                <a:latin typeface="Helvetica"/>
                <a:cs typeface="Helvetica"/>
              </a:rPr>
              <a:t>)</a:t>
            </a:r>
            <a:r>
              <a:rPr kumimoji="1" lang="en-US" altLang="ja-JP" sz="1600" dirty="0" smtClean="0">
                <a:latin typeface="Helvetica"/>
                <a:cs typeface="Helvetica"/>
              </a:rPr>
              <a:t> </a:t>
            </a:r>
            <a:endParaRPr kumimoji="1" lang="ja-JP" altLang="en-US" sz="1600" dirty="0">
              <a:latin typeface="Helvetica"/>
              <a:cs typeface="Helvetica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 rot="16200000">
            <a:off x="-1661039" y="3256565"/>
            <a:ext cx="3691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Helvetica"/>
                <a:cs typeface="Helvetica"/>
              </a:rPr>
              <a:t>Number of particles / pulse (</a:t>
            </a:r>
            <a:r>
              <a:rPr kumimoji="1" lang="en-US" altLang="ja-JP" dirty="0" smtClean="0">
                <a:latin typeface="Helvetica"/>
                <a:cs typeface="Helvetica"/>
              </a:rPr>
              <a:t>x10</a:t>
            </a:r>
            <a:r>
              <a:rPr kumimoji="1" lang="en-US" altLang="ja-JP" baseline="30000" dirty="0" smtClean="0">
                <a:latin typeface="Helvetica"/>
                <a:cs typeface="Helvetica"/>
              </a:rPr>
              <a:t>13</a:t>
            </a:r>
            <a:r>
              <a:rPr lang="en-US" altLang="ja-JP" dirty="0" smtClean="0">
                <a:latin typeface="Helvetica"/>
                <a:cs typeface="Helvetica"/>
              </a:rPr>
              <a:t>)</a:t>
            </a:r>
            <a:endParaRPr kumimoji="1" lang="ja-JP" altLang="en-US" dirty="0">
              <a:latin typeface="Helvetica"/>
              <a:cs typeface="Helvetica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792660" y="142156"/>
            <a:ext cx="58580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rgbClr val="0000FF"/>
                </a:solidFill>
                <a:latin typeface="Helvetica"/>
                <a:cs typeface="Helvetica"/>
              </a:rPr>
              <a:t>Demonstration of 1 MW-eq. beam in RCS   </a:t>
            </a:r>
            <a:endParaRPr kumimoji="1" lang="ja-JP" altLang="en-US" sz="2400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715102" y="1367061"/>
            <a:ext cx="24546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srgbClr val="FF0000"/>
                </a:solidFill>
                <a:latin typeface="Helvetica"/>
                <a:cs typeface="Helvetica"/>
              </a:rPr>
              <a:t>8.41 x 10</a:t>
            </a:r>
            <a:r>
              <a:rPr lang="en-US" altLang="ja-JP" sz="1600" baseline="30000" dirty="0" smtClean="0">
                <a:solidFill>
                  <a:srgbClr val="FF0000"/>
                </a:solidFill>
                <a:latin typeface="Helvetica"/>
                <a:cs typeface="Helvetica"/>
              </a:rPr>
              <a:t>13</a:t>
            </a:r>
            <a:r>
              <a:rPr lang="en-US" altLang="ja-JP" sz="1600" dirty="0" smtClean="0">
                <a:solidFill>
                  <a:srgbClr val="FF0000"/>
                </a:solidFill>
                <a:latin typeface="Helvetica"/>
                <a:cs typeface="Helvetica"/>
              </a:rPr>
              <a:t> :1010 kW-eq.</a:t>
            </a:r>
            <a:endParaRPr kumimoji="1" lang="ja-JP" altLang="en-US" sz="1600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874024" y="2187590"/>
            <a:ext cx="23405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6.87 x 10</a:t>
            </a:r>
            <a:r>
              <a:rPr lang="en-US" altLang="ja-JP" sz="1600" baseline="30000" dirty="0" smtClean="0">
                <a:solidFill>
                  <a:srgbClr val="0000FF"/>
                </a:solidFill>
                <a:latin typeface="Helvetica"/>
                <a:cs typeface="Helvetica"/>
              </a:rPr>
              <a:t>13</a:t>
            </a:r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 :825 kW-eq.</a:t>
            </a:r>
            <a:endParaRPr kumimoji="1" lang="ja-JP" altLang="en-US" sz="1600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883549" y="3385309"/>
            <a:ext cx="23405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latin typeface="Helvetica"/>
                <a:cs typeface="Helvetica"/>
              </a:rPr>
              <a:t>4.73 x 10</a:t>
            </a:r>
            <a:r>
              <a:rPr lang="en-US" altLang="ja-JP" sz="1600" baseline="30000" dirty="0" smtClean="0">
                <a:latin typeface="Helvetica"/>
                <a:cs typeface="Helvetica"/>
              </a:rPr>
              <a:t>13</a:t>
            </a:r>
            <a:r>
              <a:rPr lang="en-US" altLang="ja-JP" sz="1600" dirty="0" smtClean="0">
                <a:latin typeface="Helvetica"/>
                <a:cs typeface="Helvetica"/>
              </a:rPr>
              <a:t> :568 kW-eq.</a:t>
            </a:r>
            <a:endParaRPr kumimoji="1" lang="ja-JP" altLang="en-US" sz="1600" dirty="0">
              <a:latin typeface="Helvetica"/>
              <a:cs typeface="Helvetica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839875" y="1653059"/>
            <a:ext cx="23405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srgbClr val="00B050"/>
                </a:solidFill>
                <a:latin typeface="Helvetica"/>
                <a:cs typeface="Helvetica"/>
              </a:rPr>
              <a:t>7.86 x 10</a:t>
            </a:r>
            <a:r>
              <a:rPr lang="en-US" altLang="ja-JP" sz="1600" baseline="30000" dirty="0" smtClean="0">
                <a:solidFill>
                  <a:srgbClr val="00B050"/>
                </a:solidFill>
                <a:latin typeface="Helvetica"/>
                <a:cs typeface="Helvetica"/>
              </a:rPr>
              <a:t>13</a:t>
            </a:r>
            <a:r>
              <a:rPr lang="en-US" altLang="ja-JP" sz="1600" dirty="0" smtClean="0">
                <a:solidFill>
                  <a:srgbClr val="00B050"/>
                </a:solidFill>
                <a:latin typeface="Helvetica"/>
                <a:cs typeface="Helvetica"/>
              </a:rPr>
              <a:t> :944 kW-eq.</a:t>
            </a:r>
            <a:endParaRPr kumimoji="1" lang="ja-JP" altLang="en-US" sz="1600" dirty="0">
              <a:solidFill>
                <a:srgbClr val="00B050"/>
              </a:solidFill>
              <a:latin typeface="Helvetica"/>
              <a:cs typeface="Helvetica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877975" y="2802076"/>
            <a:ext cx="23405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srgbClr val="FF33CC"/>
                </a:solidFill>
                <a:latin typeface="Helvetica"/>
                <a:cs typeface="Helvetica"/>
              </a:rPr>
              <a:t>5.80 x 10</a:t>
            </a:r>
            <a:r>
              <a:rPr lang="en-US" altLang="ja-JP" sz="1600" baseline="30000" dirty="0" smtClean="0">
                <a:solidFill>
                  <a:srgbClr val="FF33CC"/>
                </a:solidFill>
                <a:latin typeface="Helvetica"/>
                <a:cs typeface="Helvetica"/>
              </a:rPr>
              <a:t>13</a:t>
            </a:r>
            <a:r>
              <a:rPr lang="en-US" altLang="ja-JP" sz="1600" dirty="0" smtClean="0">
                <a:solidFill>
                  <a:srgbClr val="FF33CC"/>
                </a:solidFill>
                <a:latin typeface="Helvetica"/>
                <a:cs typeface="Helvetica"/>
              </a:rPr>
              <a:t> :696 kW-eq.</a:t>
            </a:r>
            <a:endParaRPr kumimoji="1" lang="ja-JP" altLang="en-US" sz="1600" dirty="0">
              <a:solidFill>
                <a:srgbClr val="FF33CC"/>
              </a:solidFill>
              <a:latin typeface="Helvetica"/>
              <a:cs typeface="Helvetica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812581" y="2261002"/>
            <a:ext cx="16114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latin typeface="Helvetica"/>
                <a:cs typeface="Helvetica"/>
              </a:rPr>
              <a:t>Collimator section</a:t>
            </a:r>
            <a:endParaRPr kumimoji="1" lang="ja-JP" altLang="en-US" sz="1400" dirty="0">
              <a:latin typeface="Helvetica"/>
              <a:cs typeface="Helvetica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726856" y="4575532"/>
            <a:ext cx="35873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latin typeface="Helvetica"/>
                <a:cs typeface="Helvetica"/>
              </a:rPr>
              <a:t>First arc section (near the dispersion peak)</a:t>
            </a:r>
            <a:endParaRPr kumimoji="1" lang="ja-JP" altLang="en-US" sz="1400" dirty="0">
              <a:latin typeface="Helvetica"/>
              <a:cs typeface="Helvetica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264011" y="1551568"/>
            <a:ext cx="3879989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Mainly due foil scattering during injection</a:t>
            </a:r>
            <a:endParaRPr kumimoji="1" lang="ja-JP" altLang="en-US" sz="1600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7852569" y="2176487"/>
            <a:ext cx="10564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solidFill>
                  <a:srgbClr val="FF0000"/>
                </a:solidFill>
              </a:rPr>
              <a:t>8.41 x 10</a:t>
            </a:r>
            <a:r>
              <a:rPr lang="en-US" altLang="ja-JP" sz="1400" baseline="30000" dirty="0" smtClean="0">
                <a:solidFill>
                  <a:srgbClr val="FF0000"/>
                </a:solidFill>
              </a:rPr>
              <a:t>13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7863999" y="2618060"/>
            <a:ext cx="10564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solidFill>
                  <a:srgbClr val="00B050"/>
                </a:solidFill>
              </a:rPr>
              <a:t>6.87 x 10</a:t>
            </a:r>
            <a:r>
              <a:rPr lang="en-US" altLang="ja-JP" sz="1400" baseline="30000" dirty="0" smtClean="0">
                <a:solidFill>
                  <a:srgbClr val="00B050"/>
                </a:solidFill>
              </a:rPr>
              <a:t>13</a:t>
            </a:r>
            <a:endParaRPr kumimoji="1" lang="ja-JP" altLang="en-US" sz="1400" dirty="0">
              <a:solidFill>
                <a:srgbClr val="00B050"/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7863999" y="3031753"/>
            <a:ext cx="10564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solidFill>
                  <a:srgbClr val="00B0F0"/>
                </a:solidFill>
              </a:rPr>
              <a:t>4.73 x 10</a:t>
            </a:r>
            <a:r>
              <a:rPr lang="en-US" altLang="ja-JP" sz="1400" baseline="30000" dirty="0" smtClean="0">
                <a:solidFill>
                  <a:srgbClr val="00B0F0"/>
                </a:solidFill>
              </a:rPr>
              <a:t>13</a:t>
            </a:r>
            <a:endParaRPr kumimoji="1" lang="ja-JP" altLang="en-US" sz="1400" dirty="0">
              <a:solidFill>
                <a:srgbClr val="00B0F0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7863999" y="2392511"/>
            <a:ext cx="10564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solidFill>
                  <a:srgbClr val="0000FF"/>
                </a:solidFill>
              </a:rPr>
              <a:t>7.86 x 10</a:t>
            </a:r>
            <a:r>
              <a:rPr lang="en-US" altLang="ja-JP" sz="1400" baseline="30000" dirty="0" smtClean="0">
                <a:solidFill>
                  <a:srgbClr val="0000FF"/>
                </a:solidFill>
              </a:rPr>
              <a:t>13</a:t>
            </a:r>
            <a:endParaRPr kumimoji="1" lang="ja-JP" altLang="en-US" sz="1400" dirty="0">
              <a:solidFill>
                <a:srgbClr val="0000FF"/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7863999" y="2825254"/>
            <a:ext cx="10564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solidFill>
                  <a:srgbClr val="FF33CC"/>
                </a:solidFill>
              </a:rPr>
              <a:t>5.80 x 10</a:t>
            </a:r>
            <a:r>
              <a:rPr lang="en-US" altLang="ja-JP" sz="1400" baseline="30000" dirty="0" smtClean="0">
                <a:solidFill>
                  <a:srgbClr val="FF33CC"/>
                </a:solidFill>
              </a:rPr>
              <a:t>13</a:t>
            </a:r>
            <a:endParaRPr kumimoji="1" lang="ja-JP" altLang="en-US" sz="1400" dirty="0">
              <a:solidFill>
                <a:srgbClr val="FF33CC"/>
              </a:solidFill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7916719" y="5979095"/>
            <a:ext cx="1100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latin typeface="Helvetica"/>
                <a:cs typeface="Helvetica"/>
              </a:rPr>
              <a:t>Time </a:t>
            </a:r>
            <a:r>
              <a:rPr lang="en-US" altLang="ja-JP" sz="1600" dirty="0">
                <a:latin typeface="Helvetica"/>
                <a:cs typeface="Helvetica"/>
              </a:rPr>
              <a:t>(</a:t>
            </a:r>
            <a:r>
              <a:rPr kumimoji="1" lang="en-US" altLang="ja-JP" sz="1600" dirty="0" smtClean="0">
                <a:latin typeface="Helvetica"/>
                <a:cs typeface="Helvetica"/>
              </a:rPr>
              <a:t>ms</a:t>
            </a:r>
            <a:r>
              <a:rPr lang="en-US" altLang="ja-JP" sz="1600" dirty="0" smtClean="0">
                <a:latin typeface="Helvetica"/>
                <a:cs typeface="Helvetica"/>
              </a:rPr>
              <a:t>)</a:t>
            </a:r>
            <a:r>
              <a:rPr kumimoji="1" lang="en-US" altLang="ja-JP" sz="1600" dirty="0" smtClean="0">
                <a:latin typeface="Helvetica"/>
                <a:cs typeface="Helvetica"/>
              </a:rPr>
              <a:t> </a:t>
            </a:r>
            <a:endParaRPr kumimoji="1" lang="ja-JP" altLang="en-US" sz="1600" dirty="0">
              <a:latin typeface="Helvetica"/>
              <a:cs typeface="Helvetica"/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4572000" y="10484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dirty="0">
                <a:solidFill>
                  <a:srgbClr val="0000FF"/>
                </a:solidFill>
                <a:latin typeface="Helvetica"/>
                <a:cs typeface="Helvetica"/>
              </a:rPr>
              <a:t>BLM signals @ collimator &amp; arc sections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32300" y="4013200"/>
            <a:ext cx="4534828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FF0000"/>
                </a:solidFill>
                <a:latin typeface="Helvetica"/>
                <a:cs typeface="Helvetica"/>
              </a:rPr>
              <a:t>Beam loss &lt; 0.1 % ( &lt; 133 W ) &lt;&lt; 4 kW collimator limit</a:t>
            </a:r>
            <a:endParaRPr kumimoji="1" lang="ja-JP" altLang="en-US" sz="1400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pic>
        <p:nvPicPr>
          <p:cNvPr id="30" name="図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2079" y="4379255"/>
            <a:ext cx="4524921" cy="1627432"/>
          </a:xfrm>
          <a:prstGeom prst="rect">
            <a:avLst/>
          </a:prstGeom>
        </p:spPr>
      </p:pic>
      <p:sp>
        <p:nvSpPr>
          <p:cNvPr id="33" name="テキスト ボックス 32"/>
          <p:cNvSpPr txBox="1"/>
          <p:nvPr/>
        </p:nvSpPr>
        <p:spPr>
          <a:xfrm>
            <a:off x="4951736" y="4613632"/>
            <a:ext cx="1451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latin typeface="Helvetica"/>
                <a:cs typeface="Helvetica"/>
              </a:rPr>
              <a:t>First arc section</a:t>
            </a:r>
          </a:p>
        </p:txBody>
      </p:sp>
      <p:pic>
        <p:nvPicPr>
          <p:cNvPr id="28" name="図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8500" y="2133600"/>
            <a:ext cx="4470400" cy="1584171"/>
          </a:xfrm>
          <a:prstGeom prst="rect">
            <a:avLst/>
          </a:prstGeom>
        </p:spPr>
      </p:pic>
      <p:cxnSp>
        <p:nvCxnSpPr>
          <p:cNvPr id="17" name="直線コネクタ 16"/>
          <p:cNvCxnSpPr/>
          <p:nvPr/>
        </p:nvCxnSpPr>
        <p:spPr bwMode="auto">
          <a:xfrm flipV="1">
            <a:off x="5638800" y="1701800"/>
            <a:ext cx="203200" cy="10795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sp>
        <p:nvSpPr>
          <p:cNvPr id="34" name="テキスト ボックス 33"/>
          <p:cNvSpPr txBox="1"/>
          <p:nvPr/>
        </p:nvSpPr>
        <p:spPr>
          <a:xfrm>
            <a:off x="6352846" y="2340385"/>
            <a:ext cx="245759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 smtClean="0">
                <a:solidFill>
                  <a:srgbClr val="FF0000"/>
                </a:solidFill>
                <a:latin typeface="Helvetica"/>
                <a:cs typeface="Helvetica"/>
              </a:rPr>
              <a:t>ー </a:t>
            </a:r>
            <a:r>
              <a:rPr lang="en-US" altLang="ja-JP" sz="1400" dirty="0" smtClean="0">
                <a:solidFill>
                  <a:srgbClr val="FF0000"/>
                </a:solidFill>
                <a:latin typeface="Helvetica"/>
                <a:cs typeface="Helvetica"/>
              </a:rPr>
              <a:t>1014 kW-eq. : 8.45 x 10</a:t>
            </a:r>
            <a:r>
              <a:rPr lang="en-US" altLang="ja-JP" sz="1400" baseline="30000" dirty="0" smtClean="0">
                <a:solidFill>
                  <a:srgbClr val="FF0000"/>
                </a:solidFill>
                <a:latin typeface="Helvetica"/>
                <a:cs typeface="Helvetica"/>
              </a:rPr>
              <a:t>13</a:t>
            </a:r>
          </a:p>
          <a:p>
            <a:r>
              <a:rPr lang="ja-JP" altLang="en-US" sz="1400" dirty="0" smtClean="0">
                <a:solidFill>
                  <a:srgbClr val="00B050"/>
                </a:solidFill>
                <a:latin typeface="Helvetica"/>
                <a:cs typeface="Helvetica"/>
              </a:rPr>
              <a:t>ー   </a:t>
            </a:r>
            <a:r>
              <a:rPr lang="en-US" altLang="ja-JP" sz="1400" dirty="0" smtClean="0">
                <a:solidFill>
                  <a:srgbClr val="00B050"/>
                </a:solidFill>
                <a:latin typeface="Helvetica"/>
                <a:cs typeface="Helvetica"/>
              </a:rPr>
              <a:t>870 kW-eq. : 7.25 x 10</a:t>
            </a:r>
            <a:r>
              <a:rPr lang="en-US" altLang="ja-JP" sz="1400" baseline="30000" dirty="0" smtClean="0">
                <a:solidFill>
                  <a:srgbClr val="00B050"/>
                </a:solidFill>
                <a:latin typeface="Helvetica"/>
                <a:cs typeface="Helvetica"/>
              </a:rPr>
              <a:t>13</a:t>
            </a:r>
            <a:endParaRPr lang="en-US" altLang="ja-JP" sz="1400" baseline="30000" dirty="0">
              <a:solidFill>
                <a:srgbClr val="00B050"/>
              </a:solidFill>
              <a:latin typeface="Helvetica"/>
              <a:cs typeface="Helvetica"/>
            </a:endParaRPr>
          </a:p>
          <a:p>
            <a:r>
              <a:rPr lang="ja-JP" altLang="en-US" sz="1400" dirty="0">
                <a:solidFill>
                  <a:srgbClr val="0000FF"/>
                </a:solidFill>
                <a:latin typeface="Helvetica"/>
                <a:cs typeface="Helvetica"/>
              </a:rPr>
              <a:t>ー </a:t>
            </a:r>
            <a:r>
              <a:rPr lang="ja-JP" altLang="en-US" sz="1400" dirty="0" smtClean="0">
                <a:solidFill>
                  <a:srgbClr val="0000FF"/>
                </a:solidFill>
                <a:latin typeface="Helvetica"/>
                <a:cs typeface="Helvetica"/>
              </a:rPr>
              <a:t>  </a:t>
            </a:r>
            <a:r>
              <a:rPr lang="en-US" altLang="ja-JP" sz="1400" dirty="0" smtClean="0">
                <a:solidFill>
                  <a:srgbClr val="0000FF"/>
                </a:solidFill>
                <a:latin typeface="Helvetica"/>
                <a:cs typeface="Helvetica"/>
              </a:rPr>
              <a:t>731 kW-eq. : 6.09 x 10</a:t>
            </a:r>
            <a:r>
              <a:rPr lang="en-US" altLang="ja-JP" sz="1400" baseline="30000" dirty="0" smtClean="0">
                <a:solidFill>
                  <a:srgbClr val="0000FF"/>
                </a:solidFill>
                <a:latin typeface="Helvetica"/>
                <a:cs typeface="Helvetica"/>
              </a:rPr>
              <a:t>13</a:t>
            </a:r>
            <a:endParaRPr lang="en-US" altLang="ja-JP" sz="1400" baseline="30000" dirty="0">
              <a:solidFill>
                <a:srgbClr val="0000FF"/>
              </a:solidFill>
              <a:latin typeface="Helvetica"/>
              <a:cs typeface="Helvetica"/>
            </a:endParaRPr>
          </a:p>
          <a:p>
            <a:r>
              <a:rPr lang="ja-JP" altLang="en-US" sz="1400" dirty="0">
                <a:solidFill>
                  <a:srgbClr val="FF33CC"/>
                </a:solidFill>
                <a:latin typeface="Helvetica"/>
                <a:cs typeface="Helvetica"/>
              </a:rPr>
              <a:t>ー </a:t>
            </a:r>
            <a:r>
              <a:rPr lang="ja-JP" altLang="en-US" sz="1400" dirty="0" smtClean="0">
                <a:solidFill>
                  <a:srgbClr val="FF33CC"/>
                </a:solidFill>
                <a:latin typeface="Helvetica"/>
                <a:cs typeface="Helvetica"/>
              </a:rPr>
              <a:t>  </a:t>
            </a:r>
            <a:r>
              <a:rPr lang="en-US" altLang="ja-JP" sz="1400" dirty="0" smtClean="0">
                <a:solidFill>
                  <a:srgbClr val="FF33CC"/>
                </a:solidFill>
                <a:latin typeface="Helvetica"/>
                <a:cs typeface="Helvetica"/>
              </a:rPr>
              <a:t>606 kW-eq. : 5.05 x 10</a:t>
            </a:r>
            <a:r>
              <a:rPr lang="en-US" altLang="ja-JP" sz="1400" baseline="30000" dirty="0" smtClean="0">
                <a:solidFill>
                  <a:srgbClr val="FF33CC"/>
                </a:solidFill>
                <a:latin typeface="Helvetica"/>
                <a:cs typeface="Helvetica"/>
              </a:rPr>
              <a:t>13</a:t>
            </a:r>
          </a:p>
          <a:p>
            <a:r>
              <a:rPr lang="ja-JP" altLang="en-US" sz="1400" dirty="0">
                <a:solidFill>
                  <a:srgbClr val="00FFFF"/>
                </a:solidFill>
                <a:latin typeface="Helvetica"/>
                <a:cs typeface="Helvetica"/>
              </a:rPr>
              <a:t>ー   </a:t>
            </a:r>
            <a:r>
              <a:rPr lang="en-US" altLang="ja-JP" sz="1400" dirty="0" smtClean="0">
                <a:solidFill>
                  <a:srgbClr val="00FFFF"/>
                </a:solidFill>
                <a:latin typeface="Helvetica"/>
                <a:cs typeface="Helvetica"/>
              </a:rPr>
              <a:t>473 </a:t>
            </a:r>
            <a:r>
              <a:rPr lang="en-US" altLang="ja-JP" sz="1400" dirty="0">
                <a:solidFill>
                  <a:srgbClr val="00FFFF"/>
                </a:solidFill>
                <a:latin typeface="Helvetica"/>
                <a:cs typeface="Helvetica"/>
              </a:rPr>
              <a:t>kW-eq. : </a:t>
            </a:r>
            <a:r>
              <a:rPr lang="en-US" altLang="ja-JP" sz="1400" dirty="0" smtClean="0">
                <a:solidFill>
                  <a:srgbClr val="00FFFF"/>
                </a:solidFill>
                <a:latin typeface="Helvetica"/>
                <a:cs typeface="Helvetica"/>
              </a:rPr>
              <a:t>3.94 </a:t>
            </a:r>
            <a:r>
              <a:rPr lang="en-US" altLang="ja-JP" sz="1400" dirty="0">
                <a:solidFill>
                  <a:srgbClr val="00FFFF"/>
                </a:solidFill>
                <a:latin typeface="Helvetica"/>
                <a:cs typeface="Helvetica"/>
              </a:rPr>
              <a:t>x </a:t>
            </a:r>
            <a:r>
              <a:rPr lang="en-US" altLang="ja-JP" sz="1400" dirty="0" smtClean="0">
                <a:solidFill>
                  <a:srgbClr val="00FFFF"/>
                </a:solidFill>
                <a:latin typeface="Helvetica"/>
                <a:cs typeface="Helvetica"/>
              </a:rPr>
              <a:t>10</a:t>
            </a:r>
            <a:r>
              <a:rPr lang="en-US" altLang="ja-JP" sz="1400" baseline="30000" dirty="0" smtClean="0">
                <a:solidFill>
                  <a:srgbClr val="00FFFF"/>
                </a:solidFill>
                <a:latin typeface="Helvetica"/>
                <a:cs typeface="Helvetica"/>
              </a:rPr>
              <a:t>13</a:t>
            </a:r>
            <a:endParaRPr lang="en-US" altLang="ja-JP" sz="1400" baseline="30000" dirty="0">
              <a:solidFill>
                <a:srgbClr val="00FFFF"/>
              </a:solidFill>
              <a:latin typeface="Helvetica"/>
              <a:cs typeface="Helvetica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4381500" y="6426200"/>
            <a:ext cx="47083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8000"/>
                </a:solidFill>
                <a:latin typeface="Helvetica"/>
                <a:cs typeface="Helvetica"/>
              </a:rPr>
              <a:t>We are ready to start 1 MW operation in the RCS.</a:t>
            </a:r>
            <a:endParaRPr kumimoji="1" lang="ja-JP" altLang="en-US" sz="1600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4812036" y="2264132"/>
            <a:ext cx="16114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latin typeface="Helvetica"/>
                <a:cs typeface="Helvetica"/>
              </a:rPr>
              <a:t>Collimator section</a:t>
            </a: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7878619" y="3705795"/>
            <a:ext cx="1100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latin typeface="Helvetica"/>
                <a:cs typeface="Helvetica"/>
              </a:rPr>
              <a:t>Time </a:t>
            </a:r>
            <a:r>
              <a:rPr lang="en-US" altLang="ja-JP" sz="1600" dirty="0">
                <a:latin typeface="Helvetica"/>
                <a:cs typeface="Helvetica"/>
              </a:rPr>
              <a:t>(</a:t>
            </a:r>
            <a:r>
              <a:rPr kumimoji="1" lang="en-US" altLang="ja-JP" sz="1600" dirty="0" smtClean="0">
                <a:latin typeface="Helvetica"/>
                <a:cs typeface="Helvetica"/>
              </a:rPr>
              <a:t>ms</a:t>
            </a:r>
            <a:r>
              <a:rPr lang="en-US" altLang="ja-JP" sz="1600" dirty="0" smtClean="0">
                <a:latin typeface="Helvetica"/>
                <a:cs typeface="Helvetica"/>
              </a:rPr>
              <a:t>)</a:t>
            </a:r>
            <a:r>
              <a:rPr kumimoji="1" lang="en-US" altLang="ja-JP" sz="1600" dirty="0" smtClean="0">
                <a:latin typeface="Helvetica"/>
                <a:cs typeface="Helvetica"/>
              </a:rPr>
              <a:t> </a:t>
            </a:r>
            <a:endParaRPr kumimoji="1" lang="ja-JP" altLang="en-US" sz="1600" dirty="0">
              <a:latin typeface="Helvetica"/>
              <a:cs typeface="Helvetica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8111681" y="0"/>
            <a:ext cx="9229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chemeClr val="accent3">
                    <a:lumMod val="75000"/>
                  </a:schemeClr>
                </a:solidFill>
                <a:latin typeface="Helvetica"/>
                <a:cs typeface="Helvetica"/>
              </a:rPr>
              <a:t>H. </a:t>
            </a:r>
            <a:r>
              <a:rPr kumimoji="1" lang="en-US" altLang="ja-JP" sz="1400" dirty="0" err="1" smtClean="0">
                <a:solidFill>
                  <a:schemeClr val="accent3">
                    <a:lumMod val="75000"/>
                  </a:schemeClr>
                </a:solidFill>
                <a:latin typeface="Helvetica"/>
                <a:cs typeface="Helvetica"/>
              </a:rPr>
              <a:t>Hotchi</a:t>
            </a:r>
            <a:endParaRPr kumimoji="1" lang="ja-JP" altLang="en-US" sz="1400" dirty="0">
              <a:solidFill>
                <a:schemeClr val="accent3">
                  <a:lumMod val="7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BBC50C-35BF-7449-ACCC-DC2C53A70242}" type="slidenum">
              <a:rPr lang="ja-JP" altLang="en-US" smtClean="0"/>
              <a:pPr>
                <a:defRPr/>
              </a:pPr>
              <a:t>38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72987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正方形/長方形 15"/>
          <p:cNvSpPr/>
          <p:nvPr/>
        </p:nvSpPr>
        <p:spPr>
          <a:xfrm>
            <a:off x="3848100" y="2628900"/>
            <a:ext cx="2768600" cy="3898900"/>
          </a:xfrm>
          <a:prstGeom prst="rect">
            <a:avLst/>
          </a:prstGeom>
          <a:noFill/>
          <a:ln>
            <a:solidFill>
              <a:srgbClr val="80008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86304" y="119149"/>
            <a:ext cx="7055380" cy="757151"/>
          </a:xfrm>
        </p:spPr>
        <p:txBody>
          <a:bodyPr/>
          <a:lstStyle/>
          <a:p>
            <a:r>
              <a:rPr lang="en-US" altLang="ja-JP" sz="1800" dirty="0" smtClean="0">
                <a:solidFill>
                  <a:srgbClr val="0000FF"/>
                </a:solidFill>
                <a:latin typeface="Helvetica"/>
                <a:cs typeface="Helvetica"/>
              </a:rPr>
              <a:t>Toward the beam intensity </a:t>
            </a:r>
            <a:r>
              <a:rPr lang="en-US" altLang="ja-JP" sz="1800" dirty="0">
                <a:solidFill>
                  <a:srgbClr val="0000FF"/>
                </a:solidFill>
                <a:latin typeface="Helvetica"/>
                <a:cs typeface="Helvetica"/>
              </a:rPr>
              <a:t>&gt;</a:t>
            </a:r>
            <a:r>
              <a:rPr lang="en-US" altLang="ja-JP" sz="1800" dirty="0" smtClean="0">
                <a:solidFill>
                  <a:srgbClr val="0000FF"/>
                </a:solidFill>
                <a:latin typeface="Helvetica"/>
                <a:cs typeface="Helvetica"/>
              </a:rPr>
              <a:t> 1MW</a:t>
            </a:r>
            <a:endParaRPr kumimoji="1" lang="ja-JP" altLang="en-US" sz="1800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438900" y="6026150"/>
            <a:ext cx="2133600" cy="365125"/>
          </a:xfrm>
        </p:spPr>
        <p:txBody>
          <a:bodyPr/>
          <a:lstStyle/>
          <a:p>
            <a:fld id="{86CB4B4D-7CA3-9044-876B-883B54F8677D}" type="slidenum">
              <a:rPr lang="en-US" altLang="ja-JP" smtClean="0">
                <a:solidFill>
                  <a:prstClr val="white">
                    <a:tint val="75000"/>
                  </a:prstClr>
                </a:solidFill>
              </a:rPr>
              <a:pPr/>
              <a:t>39</a:t>
            </a:fld>
            <a:endParaRPr lang="en-US" altLang="ja-JP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コンテンツ プレースホルダー 8"/>
          <p:cNvSpPr>
            <a:spLocks noGrp="1"/>
          </p:cNvSpPr>
          <p:nvPr>
            <p:ph idx="1"/>
          </p:nvPr>
        </p:nvSpPr>
        <p:spPr>
          <a:xfrm>
            <a:off x="0" y="2098010"/>
            <a:ext cx="4241800" cy="445519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altLang="ja-JP" sz="1400" dirty="0" smtClean="0"/>
          </a:p>
          <a:p>
            <a:pPr marL="0" indent="0">
              <a:buNone/>
            </a:pPr>
            <a:r>
              <a:rPr lang="en-US" altLang="ja-JP" sz="1400" b="1" dirty="0" smtClean="0">
                <a:solidFill>
                  <a:srgbClr val="0000FF"/>
                </a:solidFill>
                <a:latin typeface="Helvetica"/>
                <a:cs typeface="Helvetica"/>
              </a:rPr>
              <a:t>Higher </a:t>
            </a:r>
            <a:r>
              <a:rPr lang="en-US" altLang="ja-JP" sz="1400" b="1" dirty="0" err="1" smtClean="0">
                <a:solidFill>
                  <a:srgbClr val="0000FF"/>
                </a:solidFill>
                <a:latin typeface="Helvetica"/>
                <a:cs typeface="Helvetica"/>
              </a:rPr>
              <a:t>rf</a:t>
            </a:r>
            <a:r>
              <a:rPr lang="en-US" altLang="ja-JP" sz="1400" b="1" dirty="0" smtClean="0">
                <a:solidFill>
                  <a:srgbClr val="0000FF"/>
                </a:solidFill>
                <a:latin typeface="Helvetica"/>
                <a:cs typeface="Helvetica"/>
              </a:rPr>
              <a:t> voltage and more operating margin </a:t>
            </a:r>
          </a:p>
          <a:p>
            <a:pPr marL="285750" indent="-285750">
              <a:buFontTx/>
              <a:buChar char="-"/>
            </a:pPr>
            <a:r>
              <a:rPr lang="en-US" altLang="ja-JP" sz="1400" dirty="0" smtClean="0">
                <a:solidFill>
                  <a:srgbClr val="008000"/>
                </a:solidFill>
                <a:latin typeface="Helvetica"/>
                <a:cs typeface="Helvetica"/>
              </a:rPr>
              <a:t>Reinforcement </a:t>
            </a:r>
            <a:r>
              <a:rPr lang="en-US" altLang="ja-JP" sz="1400" dirty="0">
                <a:solidFill>
                  <a:srgbClr val="008000"/>
                </a:solidFill>
                <a:latin typeface="Helvetica"/>
                <a:cs typeface="Helvetica"/>
              </a:rPr>
              <a:t>of anode power supplies to increase anode current of power amplifier</a:t>
            </a:r>
          </a:p>
          <a:p>
            <a:pPr marL="285750" indent="-285750">
              <a:buFontTx/>
              <a:buChar char="-"/>
            </a:pPr>
            <a:r>
              <a:rPr lang="en-US" altLang="ja-JP" sz="1400" dirty="0">
                <a:solidFill>
                  <a:srgbClr val="008000"/>
                </a:solidFill>
                <a:latin typeface="Helvetica"/>
                <a:cs typeface="Helvetica"/>
              </a:rPr>
              <a:t>Additional </a:t>
            </a:r>
            <a:r>
              <a:rPr lang="en-US" altLang="ja-JP" sz="1400" dirty="0" err="1">
                <a:solidFill>
                  <a:srgbClr val="008000"/>
                </a:solidFill>
                <a:latin typeface="Helvetica"/>
                <a:cs typeface="Helvetica"/>
              </a:rPr>
              <a:t>rf</a:t>
            </a:r>
            <a:r>
              <a:rPr lang="en-US" altLang="ja-JP" sz="1400" dirty="0">
                <a:solidFill>
                  <a:srgbClr val="008000"/>
                </a:solidFill>
                <a:latin typeface="Helvetica"/>
                <a:cs typeface="Helvetica"/>
              </a:rPr>
              <a:t> system (# 10) </a:t>
            </a:r>
            <a:endParaRPr lang="en-US" altLang="ja-JP" sz="1400" b="1" dirty="0" smtClean="0">
              <a:solidFill>
                <a:srgbClr val="0000FF"/>
              </a:solidFill>
              <a:latin typeface="Helvetica"/>
              <a:cs typeface="Helvetica"/>
            </a:endParaRPr>
          </a:p>
          <a:p>
            <a:pPr marL="0" indent="0">
              <a:buNone/>
            </a:pPr>
            <a:r>
              <a:rPr lang="en-US" altLang="ja-JP" sz="1400" b="1" dirty="0" smtClean="0">
                <a:solidFill>
                  <a:srgbClr val="0000FF"/>
                </a:solidFill>
                <a:latin typeface="Helvetica"/>
                <a:cs typeface="Helvetica"/>
              </a:rPr>
              <a:t>Air-cooled second harmonic </a:t>
            </a:r>
            <a:r>
              <a:rPr lang="en-US" altLang="ja-JP" sz="1400" b="1" dirty="0" err="1" smtClean="0">
                <a:solidFill>
                  <a:srgbClr val="0000FF"/>
                </a:solidFill>
                <a:latin typeface="Helvetica"/>
                <a:cs typeface="Helvetica"/>
              </a:rPr>
              <a:t>rf</a:t>
            </a:r>
            <a:r>
              <a:rPr lang="en-US" altLang="ja-JP" sz="1400" b="1" dirty="0" smtClean="0">
                <a:solidFill>
                  <a:srgbClr val="0000FF"/>
                </a:solidFill>
                <a:latin typeface="Helvetica"/>
                <a:cs typeface="Helvetica"/>
              </a:rPr>
              <a:t> system </a:t>
            </a:r>
            <a:endParaRPr lang="en-US" altLang="ja-JP" sz="1400" b="1" dirty="0">
              <a:solidFill>
                <a:srgbClr val="0000FF"/>
              </a:solidFill>
              <a:latin typeface="Helvetica"/>
              <a:cs typeface="Helvetica"/>
            </a:endParaRPr>
          </a:p>
          <a:p>
            <a:pPr marL="285750" indent="-285750">
              <a:buFontTx/>
              <a:buChar char="-"/>
            </a:pPr>
            <a:r>
              <a:rPr lang="en-US" altLang="ja-JP" sz="1400" dirty="0">
                <a:solidFill>
                  <a:srgbClr val="008000"/>
                </a:solidFill>
                <a:latin typeface="Helvetica"/>
                <a:cs typeface="Helvetica"/>
              </a:rPr>
              <a:t>mitigating space charge effect</a:t>
            </a:r>
            <a:r>
              <a:rPr lang="en-US" altLang="ja-JP" sz="1400" dirty="0" smtClean="0">
                <a:solidFill>
                  <a:srgbClr val="008000"/>
                </a:solidFill>
                <a:latin typeface="Helvetica"/>
                <a:cs typeface="Helvetica"/>
              </a:rPr>
              <a:t>.</a:t>
            </a:r>
            <a:endParaRPr lang="en-US" altLang="ja-JP" sz="1400" b="1" dirty="0" smtClean="0">
              <a:solidFill>
                <a:srgbClr val="0000FF"/>
              </a:solidFill>
              <a:latin typeface="Helvetica"/>
              <a:cs typeface="Helvetica"/>
            </a:endParaRPr>
          </a:p>
          <a:p>
            <a:pPr marL="0" indent="0">
              <a:buNone/>
            </a:pPr>
            <a:r>
              <a:rPr lang="en-US" altLang="ja-JP" sz="1400" b="1" dirty="0" smtClean="0">
                <a:solidFill>
                  <a:srgbClr val="0000FF"/>
                </a:solidFill>
                <a:latin typeface="Helvetica"/>
                <a:cs typeface="Helvetica"/>
              </a:rPr>
              <a:t>VHF </a:t>
            </a:r>
            <a:r>
              <a:rPr lang="en-US" altLang="ja-JP" sz="1400" b="1" dirty="0" err="1" smtClean="0">
                <a:solidFill>
                  <a:srgbClr val="0000FF"/>
                </a:solidFill>
                <a:latin typeface="Helvetica"/>
                <a:cs typeface="Helvetica"/>
              </a:rPr>
              <a:t>rf</a:t>
            </a:r>
            <a:r>
              <a:rPr lang="en-US" altLang="ja-JP" sz="1400" b="1" dirty="0" smtClean="0">
                <a:solidFill>
                  <a:srgbClr val="0000FF"/>
                </a:solidFill>
                <a:latin typeface="Helvetica"/>
                <a:cs typeface="Helvetica"/>
              </a:rPr>
              <a:t> system</a:t>
            </a:r>
            <a:endParaRPr lang="en-US" altLang="ja-JP" sz="1400" b="1" dirty="0">
              <a:solidFill>
                <a:srgbClr val="0000FF"/>
              </a:solidFill>
              <a:latin typeface="Helvetica"/>
              <a:cs typeface="Helvetica"/>
            </a:endParaRPr>
          </a:p>
          <a:p>
            <a:pPr marL="285750" indent="-285750">
              <a:buFontTx/>
              <a:buChar char="-"/>
            </a:pPr>
            <a:r>
              <a:rPr lang="en-US" altLang="ja-JP" sz="1400" dirty="0">
                <a:solidFill>
                  <a:srgbClr val="008000"/>
                </a:solidFill>
                <a:latin typeface="Helvetica"/>
                <a:cs typeface="Helvetica"/>
              </a:rPr>
              <a:t>mitigating space charge effect</a:t>
            </a:r>
            <a:r>
              <a:rPr lang="en-US" altLang="ja-JP" sz="1400" dirty="0" smtClean="0">
                <a:solidFill>
                  <a:srgbClr val="008000"/>
                </a:solidFill>
                <a:latin typeface="Helvetica"/>
                <a:cs typeface="Helvetica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altLang="ja-JP" sz="1400" dirty="0" smtClean="0">
                <a:solidFill>
                  <a:srgbClr val="008000"/>
                </a:solidFill>
                <a:latin typeface="Helvetica"/>
                <a:cs typeface="Helvetica"/>
              </a:rPr>
              <a:t>(Suppression </a:t>
            </a:r>
            <a:r>
              <a:rPr lang="en-US" altLang="ja-JP" sz="1400" dirty="0">
                <a:solidFill>
                  <a:srgbClr val="008000"/>
                </a:solidFill>
                <a:latin typeface="Helvetica"/>
                <a:cs typeface="Helvetica"/>
              </a:rPr>
              <a:t>of the longitudinal </a:t>
            </a:r>
            <a:r>
              <a:rPr lang="en-US" altLang="ja-JP" sz="1400" dirty="0" smtClean="0">
                <a:solidFill>
                  <a:srgbClr val="008000"/>
                </a:solidFill>
                <a:latin typeface="Helvetica"/>
                <a:cs typeface="Helvetica"/>
              </a:rPr>
              <a:t>instabilities)</a:t>
            </a:r>
            <a:endParaRPr lang="ja-JP" altLang="en-US" sz="1400" dirty="0">
              <a:solidFill>
                <a:srgbClr val="008000"/>
              </a:solidFill>
              <a:latin typeface="Helvetica"/>
              <a:cs typeface="Helvetica"/>
            </a:endParaRPr>
          </a:p>
          <a:p>
            <a:pPr marL="0" indent="0">
              <a:buNone/>
            </a:pPr>
            <a:r>
              <a:rPr lang="en-US" altLang="ja-JP" sz="1400" b="1" dirty="0" smtClean="0">
                <a:solidFill>
                  <a:srgbClr val="0000FF"/>
                </a:solidFill>
                <a:latin typeface="Helvetica"/>
                <a:cs typeface="Helvetica"/>
              </a:rPr>
              <a:t>BPM upgrade</a:t>
            </a:r>
            <a:endParaRPr lang="en-US" altLang="ja-JP" sz="1400" b="1" dirty="0">
              <a:solidFill>
                <a:srgbClr val="0000FF"/>
              </a:solidFill>
              <a:latin typeface="Helvetica"/>
              <a:cs typeface="Helvetica"/>
            </a:endParaRPr>
          </a:p>
          <a:p>
            <a:pPr marL="285750" indent="-285750">
              <a:buFontTx/>
              <a:buChar char="-"/>
            </a:pPr>
            <a:r>
              <a:rPr lang="en-US" altLang="ja-JP" sz="1400" dirty="0" smtClean="0">
                <a:solidFill>
                  <a:srgbClr val="008000"/>
                </a:solidFill>
                <a:latin typeface="Helvetica"/>
                <a:cs typeface="Helvetica"/>
              </a:rPr>
              <a:t>more precise and faster measurement.</a:t>
            </a:r>
            <a:endParaRPr lang="en-US" altLang="ja-JP" sz="1400" b="1" dirty="0" smtClean="0">
              <a:solidFill>
                <a:srgbClr val="0000FF"/>
              </a:solidFill>
              <a:latin typeface="Helvetica"/>
              <a:cs typeface="Helvetica"/>
            </a:endParaRPr>
          </a:p>
          <a:p>
            <a:pPr marL="0" indent="0">
              <a:buNone/>
            </a:pPr>
            <a:r>
              <a:rPr lang="en-US" altLang="ja-JP" sz="1400" b="1" dirty="0" smtClean="0">
                <a:solidFill>
                  <a:srgbClr val="0000FF"/>
                </a:solidFill>
                <a:latin typeface="Helvetica"/>
                <a:cs typeface="Helvetica"/>
              </a:rPr>
              <a:t>FX kicker </a:t>
            </a:r>
            <a:r>
              <a:rPr lang="en-US" altLang="ja-JP" sz="1400" b="1" dirty="0">
                <a:solidFill>
                  <a:srgbClr val="0000FF"/>
                </a:solidFill>
                <a:latin typeface="Helvetica"/>
                <a:cs typeface="Helvetica"/>
              </a:rPr>
              <a:t>upgrade</a:t>
            </a:r>
          </a:p>
          <a:p>
            <a:pPr marL="285750" indent="-285750">
              <a:buFontTx/>
              <a:buChar char="-"/>
            </a:pPr>
            <a:r>
              <a:rPr lang="en-US" altLang="ja-JP" sz="1400" dirty="0" smtClean="0">
                <a:solidFill>
                  <a:srgbClr val="008000"/>
                </a:solidFill>
                <a:latin typeface="Helvetica"/>
                <a:cs typeface="Helvetica"/>
              </a:rPr>
              <a:t>Low beam coupling impedance </a:t>
            </a:r>
          </a:p>
        </p:txBody>
      </p:sp>
      <p:graphicFrame>
        <p:nvGraphicFramePr>
          <p:cNvPr id="10" name="表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6861415"/>
              </p:ext>
            </p:extLst>
          </p:nvPr>
        </p:nvGraphicFramePr>
        <p:xfrm>
          <a:off x="1844236" y="801741"/>
          <a:ext cx="5267764" cy="132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3493"/>
                <a:gridCol w="1150568"/>
                <a:gridCol w="738724"/>
                <a:gridCol w="735988"/>
                <a:gridCol w="888991"/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600" b="0" dirty="0" smtClean="0">
                          <a:latin typeface="Helvetica"/>
                          <a:cs typeface="Helvetica"/>
                        </a:rPr>
                        <a:t>Beam</a:t>
                      </a:r>
                      <a:r>
                        <a:rPr kumimoji="1" lang="en-US" altLang="ja-JP" sz="1600" b="0" baseline="0" dirty="0" smtClean="0">
                          <a:latin typeface="Helvetica"/>
                          <a:cs typeface="Helvetica"/>
                        </a:rPr>
                        <a:t> </a:t>
                      </a:r>
                    </a:p>
                    <a:p>
                      <a:r>
                        <a:rPr kumimoji="1" lang="en-US" altLang="ja-JP" sz="1600" b="0" baseline="0" dirty="0" smtClean="0">
                          <a:latin typeface="Helvetica"/>
                          <a:cs typeface="Helvetica"/>
                        </a:rPr>
                        <a:t>Power (kW)</a:t>
                      </a:r>
                      <a:endParaRPr kumimoji="1" lang="ja-JP" altLang="en-US" sz="1600" b="0" dirty="0">
                        <a:latin typeface="Helvetica"/>
                        <a:cs typeface="Helvetic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="0" dirty="0" smtClean="0">
                          <a:latin typeface="Helvetica"/>
                          <a:cs typeface="Helvetica"/>
                        </a:rPr>
                        <a:t>425</a:t>
                      </a:r>
                    </a:p>
                    <a:p>
                      <a:r>
                        <a:rPr kumimoji="1" lang="en-US" altLang="ja-JP" sz="1600" b="0" dirty="0" smtClean="0">
                          <a:latin typeface="Helvetica"/>
                          <a:cs typeface="Helvetica"/>
                        </a:rPr>
                        <a:t>(Achieved)</a:t>
                      </a:r>
                      <a:endParaRPr kumimoji="1" lang="ja-JP" altLang="en-US" sz="1600" b="0" dirty="0">
                        <a:latin typeface="Helvetica"/>
                        <a:cs typeface="Helvetic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="0" dirty="0" smtClean="0">
                          <a:latin typeface="Helvetica"/>
                          <a:cs typeface="Helvetica"/>
                        </a:rPr>
                        <a:t>813</a:t>
                      </a:r>
                      <a:endParaRPr kumimoji="1" lang="ja-JP" altLang="en-US" sz="1600" b="0" dirty="0">
                        <a:latin typeface="Helvetica"/>
                        <a:cs typeface="Helvetic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="0" dirty="0" smtClean="0">
                          <a:latin typeface="Helvetica"/>
                          <a:cs typeface="Helvetica"/>
                        </a:rPr>
                        <a:t>1000</a:t>
                      </a:r>
                      <a:endParaRPr kumimoji="1" lang="ja-JP" altLang="en-US" sz="1600" b="0" dirty="0">
                        <a:latin typeface="Helvetica"/>
                        <a:cs typeface="Helvetic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="0" dirty="0" smtClean="0">
                          <a:latin typeface="Helvetica"/>
                          <a:cs typeface="Helvetica"/>
                        </a:rPr>
                        <a:t>1326</a:t>
                      </a:r>
                      <a:endParaRPr kumimoji="1" lang="ja-JP" altLang="en-US" sz="1600" b="0" dirty="0">
                        <a:latin typeface="Helvetica"/>
                        <a:cs typeface="Helvetica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latin typeface="Helvetica"/>
                          <a:cs typeface="Helvetica"/>
                        </a:rPr>
                        <a:t>#</a:t>
                      </a:r>
                      <a:r>
                        <a:rPr kumimoji="1" lang="en-US" altLang="ja-JP" b="0" dirty="0" err="1" smtClean="0">
                          <a:latin typeface="Helvetica"/>
                          <a:cs typeface="Helvetica"/>
                        </a:rPr>
                        <a:t>ppp</a:t>
                      </a:r>
                      <a:r>
                        <a:rPr kumimoji="1" lang="en-US" altLang="ja-JP" b="0" dirty="0" smtClean="0">
                          <a:latin typeface="Helvetica"/>
                          <a:cs typeface="Helvetica"/>
                        </a:rPr>
                        <a:t>(10</a:t>
                      </a:r>
                      <a:r>
                        <a:rPr kumimoji="1" lang="en-US" altLang="ja-JP" b="0" baseline="30000" dirty="0" smtClean="0">
                          <a:latin typeface="Helvetica"/>
                          <a:cs typeface="Helvetica"/>
                        </a:rPr>
                        <a:t>14</a:t>
                      </a:r>
                      <a:r>
                        <a:rPr kumimoji="1" lang="en-US" altLang="ja-JP" b="0" dirty="0" smtClean="0">
                          <a:latin typeface="Helvetica"/>
                          <a:cs typeface="Helvetica"/>
                        </a:rPr>
                        <a:t>)</a:t>
                      </a:r>
                      <a:endParaRPr kumimoji="1" lang="ja-JP" altLang="en-US" b="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latin typeface="Helvetica"/>
                          <a:cs typeface="Helvetica"/>
                        </a:rPr>
                        <a:t>2.2</a:t>
                      </a:r>
                      <a:endParaRPr kumimoji="1" lang="ja-JP" altLang="en-US" b="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latin typeface="Helvetica"/>
                          <a:cs typeface="Helvetica"/>
                        </a:rPr>
                        <a:t>2.2</a:t>
                      </a:r>
                      <a:endParaRPr kumimoji="1" lang="ja-JP" altLang="en-US" b="0" dirty="0">
                        <a:solidFill>
                          <a:srgbClr val="FF0000"/>
                        </a:solidFill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latin typeface="Helvetica"/>
                          <a:cs typeface="Helvetica"/>
                        </a:rPr>
                        <a:t>2.6</a:t>
                      </a:r>
                      <a:endParaRPr kumimoji="1" lang="ja-JP" altLang="en-US" b="0" dirty="0">
                        <a:solidFill>
                          <a:srgbClr val="0070C0"/>
                        </a:solidFill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latin typeface="Helvetica"/>
                          <a:cs typeface="Helvetica"/>
                        </a:rPr>
                        <a:t>3.2</a:t>
                      </a:r>
                      <a:endParaRPr kumimoji="1" lang="ja-JP" altLang="en-US" b="0" dirty="0">
                        <a:solidFill>
                          <a:srgbClr val="FF0000"/>
                        </a:solidFill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latin typeface="Helvetica"/>
                          <a:cs typeface="Helvetica"/>
                        </a:rPr>
                        <a:t>Rep</a:t>
                      </a:r>
                      <a:r>
                        <a:rPr kumimoji="1" lang="en-US" altLang="ja-JP" b="0" baseline="0" dirty="0" smtClean="0">
                          <a:latin typeface="Helvetica"/>
                          <a:cs typeface="Helvetica"/>
                        </a:rPr>
                        <a:t> T (s)</a:t>
                      </a:r>
                      <a:endParaRPr kumimoji="1" lang="ja-JP" altLang="en-US" b="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latin typeface="Helvetica"/>
                          <a:cs typeface="Helvetica"/>
                        </a:rPr>
                        <a:t>2.48</a:t>
                      </a:r>
                      <a:endParaRPr kumimoji="1" lang="ja-JP" altLang="en-US" b="0" dirty="0">
                        <a:solidFill>
                          <a:schemeClr val="bg1"/>
                        </a:solidFill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latin typeface="Helvetica"/>
                          <a:cs typeface="Helvetica"/>
                        </a:rPr>
                        <a:t>1.3</a:t>
                      </a:r>
                      <a:endParaRPr kumimoji="1" lang="ja-JP" altLang="en-US" b="0" dirty="0">
                        <a:solidFill>
                          <a:srgbClr val="FF0000"/>
                        </a:solidFill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1.3</a:t>
                      </a:r>
                      <a:endParaRPr kumimoji="1" lang="ja-JP" altLang="en-US" b="0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latin typeface="Helvetica"/>
                          <a:cs typeface="Helvetica"/>
                        </a:rPr>
                        <a:t>1.16</a:t>
                      </a:r>
                      <a:endParaRPr kumimoji="1" lang="ja-JP" altLang="en-US" b="0" dirty="0">
                        <a:solidFill>
                          <a:srgbClr val="FF00FF"/>
                        </a:solidFill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図 7" descr="bfplot151225_06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7126" y="3035300"/>
            <a:ext cx="2538774" cy="1800423"/>
          </a:xfrm>
          <a:prstGeom prst="rect">
            <a:avLst/>
          </a:prstGeom>
        </p:spPr>
      </p:pic>
      <p:pic>
        <p:nvPicPr>
          <p:cNvPr id="11" name="図 10" descr="bfplot151224_23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3900" y="3011487"/>
            <a:ext cx="2369366" cy="1725613"/>
          </a:xfrm>
          <a:prstGeom prst="rect">
            <a:avLst/>
          </a:prstGeom>
        </p:spPr>
      </p:pic>
      <p:pic>
        <p:nvPicPr>
          <p:cNvPr id="12" name="図 11" descr="sgplot151225_07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1" y="4695848"/>
            <a:ext cx="2349499" cy="1762125"/>
          </a:xfrm>
          <a:prstGeom prst="rect">
            <a:avLst/>
          </a:prstGeom>
        </p:spPr>
      </p:pic>
      <p:pic>
        <p:nvPicPr>
          <p:cNvPr id="13" name="図 12" descr="sgplot151224_01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1958" y="4731711"/>
            <a:ext cx="2243942" cy="1682957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4343400" y="2133600"/>
            <a:ext cx="48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660066"/>
                </a:solidFill>
                <a:latin typeface="Helvetica"/>
                <a:cs typeface="Helvetica"/>
              </a:rPr>
              <a:t>Measured bunching factor and longitudinal distribution of</a:t>
            </a:r>
            <a:r>
              <a:rPr lang="en-US" altLang="ja-JP" sz="1400" dirty="0" smtClean="0">
                <a:solidFill>
                  <a:srgbClr val="660066"/>
                </a:solidFill>
                <a:latin typeface="Helvetica"/>
                <a:cs typeface="Helvetica"/>
              </a:rPr>
              <a:t> 3.2x10</a:t>
            </a:r>
            <a:r>
              <a:rPr lang="en-US" altLang="ja-JP" sz="1400" baseline="30000" dirty="0" smtClean="0">
                <a:solidFill>
                  <a:srgbClr val="660066"/>
                </a:solidFill>
                <a:latin typeface="Helvetica"/>
                <a:cs typeface="Helvetica"/>
              </a:rPr>
              <a:t>13</a:t>
            </a:r>
            <a:r>
              <a:rPr lang="en-US" altLang="ja-JP" sz="1400" dirty="0" smtClean="0">
                <a:solidFill>
                  <a:srgbClr val="660066"/>
                </a:solidFill>
                <a:latin typeface="Helvetica"/>
                <a:cs typeface="Helvetica"/>
              </a:rPr>
              <a:t> ppb (~1 MW for 1.3 s cycle)</a:t>
            </a:r>
            <a:endParaRPr kumimoji="1" lang="ja-JP" altLang="en-US" sz="1400" dirty="0">
              <a:solidFill>
                <a:srgbClr val="660066"/>
              </a:solidFill>
              <a:latin typeface="Helvetica"/>
              <a:cs typeface="Helvetica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165600" y="2679700"/>
            <a:ext cx="218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latin typeface="Helvetica"/>
                <a:cs typeface="Helvetica"/>
              </a:rPr>
              <a:t>Without 2</a:t>
            </a:r>
            <a:r>
              <a:rPr kumimoji="1" lang="en-US" altLang="ja-JP" sz="1600" baseline="30000" dirty="0" smtClean="0">
                <a:latin typeface="Helvetica"/>
                <a:cs typeface="Helvetica"/>
              </a:rPr>
              <a:t>nd</a:t>
            </a:r>
            <a:r>
              <a:rPr lang="en-US" altLang="ja-JP" sz="1600" dirty="0">
                <a:latin typeface="Helvetica"/>
                <a:cs typeface="Helvetica"/>
              </a:rPr>
              <a:t> </a:t>
            </a:r>
            <a:r>
              <a:rPr kumimoji="1" lang="en-US" altLang="ja-JP" sz="1600" dirty="0" smtClean="0">
                <a:latin typeface="Helvetica"/>
                <a:cs typeface="Helvetica"/>
              </a:rPr>
              <a:t>harmonics</a:t>
            </a:r>
            <a:endParaRPr kumimoji="1" lang="ja-JP" altLang="en-US" sz="1600" dirty="0">
              <a:latin typeface="Helvetica"/>
              <a:cs typeface="Helvetica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010400" y="2730500"/>
            <a:ext cx="2006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latin typeface="Helvetica"/>
                <a:cs typeface="Helvetica"/>
              </a:rPr>
              <a:t>With 2</a:t>
            </a:r>
            <a:r>
              <a:rPr kumimoji="1" lang="en-US" altLang="ja-JP" sz="1600" baseline="30000" dirty="0" smtClean="0">
                <a:latin typeface="Helvetica"/>
                <a:cs typeface="Helvetica"/>
              </a:rPr>
              <a:t>nd</a:t>
            </a:r>
            <a:r>
              <a:rPr lang="en-US" altLang="ja-JP" sz="1600" dirty="0">
                <a:latin typeface="Helvetica"/>
                <a:cs typeface="Helvetica"/>
              </a:rPr>
              <a:t> </a:t>
            </a:r>
            <a:r>
              <a:rPr kumimoji="1" lang="en-US" altLang="ja-JP" sz="1600" dirty="0" smtClean="0">
                <a:latin typeface="Helvetica"/>
                <a:cs typeface="Helvetica"/>
              </a:rPr>
              <a:t>harmonics</a:t>
            </a:r>
            <a:endParaRPr kumimoji="1" lang="ja-JP" altLang="en-US" sz="1600" dirty="0">
              <a:latin typeface="Helvetica"/>
              <a:cs typeface="Helvetica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6680200" y="2628900"/>
            <a:ext cx="2463800" cy="3898900"/>
          </a:xfrm>
          <a:prstGeom prst="rect">
            <a:avLst/>
          </a:prstGeom>
          <a:noFill/>
          <a:ln>
            <a:solidFill>
              <a:srgbClr val="80008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168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タイトル 13"/>
          <p:cNvSpPr>
            <a:spLocks noGrp="1"/>
          </p:cNvSpPr>
          <p:nvPr>
            <p:ph type="title"/>
          </p:nvPr>
        </p:nvSpPr>
        <p:spPr>
          <a:xfrm>
            <a:off x="2029534" y="243371"/>
            <a:ext cx="5136944" cy="571500"/>
          </a:xfrm>
        </p:spPr>
        <p:txBody>
          <a:bodyPr>
            <a:normAutofit/>
          </a:bodyPr>
          <a:lstStyle/>
          <a:p>
            <a:r>
              <a:rPr lang="en-US" altLang="ja-JP" sz="2400" dirty="0" smtClean="0">
                <a:solidFill>
                  <a:srgbClr val="0000FF"/>
                </a:solidFill>
                <a:latin typeface="Helvetica"/>
                <a:cs typeface="Helvetica"/>
              </a:rPr>
              <a:t>Hadron accelerators in the world</a:t>
            </a:r>
            <a:endParaRPr lang="ja-JP" altLang="en-US" sz="2400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914514" y="6519446"/>
            <a:ext cx="20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chemeClr val="accent3">
                    <a:lumMod val="50000"/>
                  </a:schemeClr>
                </a:solidFill>
                <a:latin typeface="Helvetica"/>
                <a:cs typeface="Helvetica"/>
              </a:rPr>
              <a:t>J. Wei / Y. Yamazaki</a:t>
            </a:r>
            <a:endParaRPr kumimoji="1" lang="ja-JP" altLang="en-US" sz="1600" dirty="0">
              <a:solidFill>
                <a:schemeClr val="accent3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pic>
        <p:nvPicPr>
          <p:cNvPr id="9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478" y="909909"/>
            <a:ext cx="6226122" cy="5490891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2" name="テキスト ボックス 1"/>
          <p:cNvSpPr txBox="1"/>
          <p:nvPr/>
        </p:nvSpPr>
        <p:spPr>
          <a:xfrm>
            <a:off x="5292165" y="3378976"/>
            <a:ext cx="7232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 smtClean="0">
                <a:solidFill>
                  <a:srgbClr val="953A90"/>
                </a:solidFill>
                <a:latin typeface="Helvetica"/>
                <a:cs typeface="Helvetica"/>
              </a:rPr>
              <a:t>1 MW</a:t>
            </a:r>
            <a:endParaRPr kumimoji="1" lang="ja-JP" altLang="en-US" sz="1600" b="1" dirty="0">
              <a:solidFill>
                <a:srgbClr val="953A90"/>
              </a:solidFill>
              <a:latin typeface="Helvetica"/>
              <a:cs typeface="Helvetica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978443-4B41-0745-8EF5-9C6E708787B9}" type="slidenum">
              <a:rPr lang="ja-JP" altLang="en-US" smtClean="0"/>
              <a:pPr>
                <a:defRPr/>
              </a:pPr>
              <a:t>4</a:t>
            </a:fld>
            <a:endParaRPr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5111750" y="3733800"/>
            <a:ext cx="241300" cy="165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円/楕円 4"/>
          <p:cNvSpPr/>
          <p:nvPr/>
        </p:nvSpPr>
        <p:spPr>
          <a:xfrm>
            <a:off x="5118100" y="3594100"/>
            <a:ext cx="228600" cy="152400"/>
          </a:xfrm>
          <a:prstGeom prst="ellipse">
            <a:avLst/>
          </a:prstGeom>
          <a:solidFill>
            <a:srgbClr val="4E9FFF"/>
          </a:solidFill>
          <a:ln>
            <a:solidFill>
              <a:srgbClr val="47B1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6013450" y="4425950"/>
            <a:ext cx="241300" cy="203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/>
        </p:nvSpPr>
        <p:spPr>
          <a:xfrm>
            <a:off x="6000750" y="4591050"/>
            <a:ext cx="228600" cy="152400"/>
          </a:xfrm>
          <a:prstGeom prst="ellipse">
            <a:avLst/>
          </a:prstGeom>
          <a:solidFill>
            <a:srgbClr val="4E9FFF"/>
          </a:solidFill>
          <a:ln>
            <a:solidFill>
              <a:srgbClr val="47B1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/>
        </p:nvSpPr>
        <p:spPr>
          <a:xfrm>
            <a:off x="6032500" y="4375150"/>
            <a:ext cx="228600" cy="152400"/>
          </a:xfrm>
          <a:prstGeom prst="ellipse">
            <a:avLst/>
          </a:prstGeom>
          <a:solidFill>
            <a:srgbClr val="4E9FFF"/>
          </a:solidFill>
          <a:ln>
            <a:solidFill>
              <a:srgbClr val="47B1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/>
        </p:nvSpPr>
        <p:spPr>
          <a:xfrm>
            <a:off x="6578600" y="4673600"/>
            <a:ext cx="241300" cy="203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/>
        </p:nvSpPr>
        <p:spPr>
          <a:xfrm>
            <a:off x="6584950" y="4610100"/>
            <a:ext cx="228600" cy="152400"/>
          </a:xfrm>
          <a:prstGeom prst="ellipse">
            <a:avLst/>
          </a:prstGeom>
          <a:solidFill>
            <a:srgbClr val="4E9FFF"/>
          </a:solidFill>
          <a:ln>
            <a:solidFill>
              <a:srgbClr val="47B1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2570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タイトル 1"/>
          <p:cNvSpPr txBox="1">
            <a:spLocks/>
          </p:cNvSpPr>
          <p:nvPr/>
        </p:nvSpPr>
        <p:spPr bwMode="auto">
          <a:xfrm>
            <a:off x="0" y="101600"/>
            <a:ext cx="9207500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ＭＳ Ｐゴシック" charset="-128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altLang="ja-JP" sz="2400" dirty="0" smtClean="0">
                <a:solidFill>
                  <a:srgbClr val="0000FF"/>
                </a:solidFill>
                <a:latin typeface="Helvetica"/>
                <a:cs typeface="Helvetica"/>
              </a:rPr>
              <a:t>Decreasing beam loss due to space charge in J-PARC MR</a:t>
            </a:r>
            <a:endParaRPr lang="ja-JP" altLang="en-US" sz="2400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pic>
        <p:nvPicPr>
          <p:cNvPr id="27" name="図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00" y="952501"/>
            <a:ext cx="5727700" cy="2311002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3178" y="1130300"/>
            <a:ext cx="3250822" cy="2133919"/>
          </a:xfrm>
          <a:prstGeom prst="rect">
            <a:avLst/>
          </a:prstGeom>
        </p:spPr>
      </p:pic>
      <p:pic>
        <p:nvPicPr>
          <p:cNvPr id="54" name="図 5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9698" y="4175599"/>
            <a:ext cx="2866682" cy="2022001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6299" y="4191000"/>
            <a:ext cx="3427701" cy="240030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600" y="3860800"/>
            <a:ext cx="2921000" cy="2545733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6921500" y="685800"/>
            <a:ext cx="2133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8000"/>
                </a:solidFill>
                <a:latin typeface="Helvetica"/>
                <a:cs typeface="Helvetica"/>
              </a:rPr>
              <a:t>Two bunches, </a:t>
            </a:r>
          </a:p>
          <a:p>
            <a:r>
              <a:rPr kumimoji="1" lang="en-US" altLang="ja-JP" sz="1600" dirty="0" smtClean="0">
                <a:solidFill>
                  <a:srgbClr val="008000"/>
                </a:solidFill>
                <a:latin typeface="Helvetica"/>
                <a:cs typeface="Helvetica"/>
              </a:rPr>
              <a:t>3-GeV accumulation 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65100" y="660400"/>
            <a:ext cx="56733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Correction of linear coupling resonance by skew </a:t>
            </a:r>
            <a:r>
              <a:rPr lang="en-US" altLang="ja-JP" sz="1600" dirty="0" err="1" smtClean="0">
                <a:solidFill>
                  <a:srgbClr val="0000FF"/>
                </a:solidFill>
                <a:latin typeface="Helvetica"/>
                <a:cs typeface="Helvetica"/>
              </a:rPr>
              <a:t>quadripoles</a:t>
            </a:r>
            <a:endParaRPr kumimoji="1" lang="ja-JP" altLang="en-US" sz="1600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241300" y="3429000"/>
            <a:ext cx="22528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2</a:t>
            </a:r>
            <a:r>
              <a:rPr lang="en-US" altLang="ja-JP" sz="1600" baseline="30000" dirty="0" smtClean="0">
                <a:solidFill>
                  <a:srgbClr val="0000FF"/>
                </a:solidFill>
                <a:latin typeface="Helvetica"/>
                <a:cs typeface="Helvetica"/>
              </a:rPr>
              <a:t>nd</a:t>
            </a:r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 harmonic </a:t>
            </a:r>
            <a:r>
              <a:rPr lang="en-US" altLang="ja-JP" sz="1600" dirty="0" err="1" smtClean="0">
                <a:solidFill>
                  <a:srgbClr val="0000FF"/>
                </a:solidFill>
                <a:latin typeface="Helvetica"/>
                <a:cs typeface="Helvetica"/>
              </a:rPr>
              <a:t>rf</a:t>
            </a:r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 voltage</a:t>
            </a:r>
            <a:endParaRPr kumimoji="1" lang="ja-JP" altLang="en-US" sz="1600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 rot="16200000">
            <a:off x="2197310" y="4968389"/>
            <a:ext cx="1610437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latin typeface="Helvetica"/>
                <a:cs typeface="Helvetica"/>
              </a:rPr>
              <a:t>Bunching factor</a:t>
            </a:r>
            <a:endParaRPr kumimoji="1" lang="ja-JP" altLang="en-US" sz="1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751767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2700"/>
            <a:ext cx="8229600" cy="457200"/>
          </a:xfrm>
        </p:spPr>
        <p:txBody>
          <a:bodyPr/>
          <a:lstStyle/>
          <a:p>
            <a:r>
              <a:rPr lang="en-US" altLang="ja-JP" sz="2400" dirty="0">
                <a:solidFill>
                  <a:srgbClr val="0000FF"/>
                </a:solidFill>
                <a:latin typeface="Helvetica"/>
                <a:cs typeface="Helvetica"/>
              </a:rPr>
              <a:t>High Intensity beam </a:t>
            </a:r>
            <a:r>
              <a:rPr lang="en-US" altLang="ja-JP" sz="2400" dirty="0" smtClean="0">
                <a:solidFill>
                  <a:srgbClr val="0000FF"/>
                </a:solidFill>
                <a:latin typeface="Helvetica"/>
                <a:cs typeface="Helvetica"/>
              </a:rPr>
              <a:t>study</a:t>
            </a:r>
            <a:endParaRPr kumimoji="1" lang="ja-JP" altLang="en-US" sz="2400" dirty="0"/>
          </a:p>
        </p:txBody>
      </p:sp>
      <p:sp>
        <p:nvSpPr>
          <p:cNvPr id="4" name="Shape 445"/>
          <p:cNvSpPr>
            <a:spLocks noGrp="1"/>
          </p:cNvSpPr>
          <p:nvPr>
            <p:ph type="sldNum" sz="quarter" idx="4294967295"/>
          </p:nvPr>
        </p:nvSpPr>
        <p:spPr>
          <a:xfrm>
            <a:off x="4474549" y="6487772"/>
            <a:ext cx="194902" cy="152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>
            <a:normAutofit fontScale="25000" lnSpcReduction="20000"/>
          </a:bodyPr>
          <a:lstStyle/>
          <a:p>
            <a:pPr lvl="0">
              <a:defRPr sz="1800"/>
            </a:pPr>
            <a:fld id="{86CB4B4D-7CA3-9044-876B-883B54F8677D}" type="slidenum">
              <a:rPr sz="1200"/>
              <a:t>41</a:t>
            </a:fld>
            <a:endParaRPr sz="1200"/>
          </a:p>
        </p:txBody>
      </p:sp>
      <p:grpSp>
        <p:nvGrpSpPr>
          <p:cNvPr id="6" name="Group 457"/>
          <p:cNvGrpSpPr/>
          <p:nvPr/>
        </p:nvGrpSpPr>
        <p:grpSpPr>
          <a:xfrm>
            <a:off x="342250" y="1231758"/>
            <a:ext cx="3742057" cy="3279089"/>
            <a:chOff x="0" y="269310"/>
            <a:chExt cx="3742056" cy="3279087"/>
          </a:xfrm>
        </p:grpSpPr>
        <p:pic>
          <p:nvPicPr>
            <p:cNvPr id="7" name="image9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269310"/>
              <a:ext cx="3640456" cy="15107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" name="Shape 450"/>
            <p:cNvSpPr/>
            <p:nvPr/>
          </p:nvSpPr>
          <p:spPr>
            <a:xfrm>
              <a:off x="742867" y="731697"/>
              <a:ext cx="2579078" cy="5001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>
              <a:lvl1pPr algn="ctr">
                <a:defRPr sz="1400" b="1">
                  <a:solidFill>
                    <a:srgbClr val="FF0000"/>
                  </a:solidFill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lang="en-US" sz="1400" b="1" dirty="0" smtClean="0">
                  <a:solidFill>
                    <a:srgbClr val="FF0000"/>
                  </a:solidFill>
                </a:rPr>
                <a:t>Beam loss due to the horizontal instability</a:t>
              </a:r>
              <a:endParaRPr sz="1400" b="1" dirty="0">
                <a:solidFill>
                  <a:srgbClr val="FF0000"/>
                </a:solidFill>
              </a:endParaRPr>
            </a:p>
          </p:txBody>
        </p:sp>
        <p:pic>
          <p:nvPicPr>
            <p:cNvPr id="11" name="image10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59607" y="1838552"/>
              <a:ext cx="3299041" cy="17098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" name="Shape 452"/>
            <p:cNvSpPr/>
            <p:nvPr/>
          </p:nvSpPr>
          <p:spPr>
            <a:xfrm>
              <a:off x="198594" y="2867179"/>
              <a:ext cx="2579078" cy="2844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>
              <a:lvl1pPr algn="ctr">
                <a:defRPr sz="1400" b="1">
                  <a:solidFill>
                    <a:srgbClr val="FFFFFF"/>
                  </a:solidFill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lang="en-US" sz="1400" b="1" dirty="0" smtClean="0">
                  <a:solidFill>
                    <a:srgbClr val="FFFFFF"/>
                  </a:solidFill>
                  <a:latin typeface="Symbol" charset="2"/>
                  <a:cs typeface="Symbol" charset="2"/>
                </a:rPr>
                <a:t>D</a:t>
              </a:r>
              <a:r>
                <a:rPr lang="en-US" sz="1400" b="1" dirty="0" smtClean="0">
                  <a:solidFill>
                    <a:srgbClr val="FFFFFF"/>
                  </a:solidFill>
                  <a:latin typeface="Helvetica"/>
                  <a:cs typeface="Helvetica"/>
                </a:rPr>
                <a:t> BPM </a:t>
              </a:r>
              <a:r>
                <a:rPr sz="1400" b="1" dirty="0" smtClean="0">
                  <a:solidFill>
                    <a:srgbClr val="FFFFFF"/>
                  </a:solidFill>
                  <a:latin typeface="Helvetica"/>
                  <a:cs typeface="Helvetica"/>
                </a:rPr>
                <a:t>signal</a:t>
              </a:r>
              <a:endParaRPr sz="1400" b="1" dirty="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13" name="Shape 453"/>
            <p:cNvSpPr/>
            <p:nvPr/>
          </p:nvSpPr>
          <p:spPr>
            <a:xfrm>
              <a:off x="2266412" y="2071309"/>
              <a:ext cx="1475643" cy="2844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>
              <a:lvl1pPr algn="ctr">
                <a:defRPr sz="1400" b="1">
                  <a:solidFill>
                    <a:srgbClr val="FFFF00"/>
                  </a:solidFill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1400" b="1" dirty="0">
                  <a:solidFill>
                    <a:srgbClr val="FFFF00"/>
                  </a:solidFill>
                </a:rPr>
                <a:t>Horizontal</a:t>
              </a:r>
            </a:p>
          </p:txBody>
        </p:sp>
        <p:sp>
          <p:nvSpPr>
            <p:cNvPr id="14" name="Shape 454"/>
            <p:cNvSpPr/>
            <p:nvPr/>
          </p:nvSpPr>
          <p:spPr>
            <a:xfrm>
              <a:off x="2266413" y="2490660"/>
              <a:ext cx="1475643" cy="2844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>
              <a:lvl1pPr algn="ctr">
                <a:defRPr sz="1400" b="1">
                  <a:solidFill>
                    <a:srgbClr val="FF5050"/>
                  </a:solidFill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1400" b="1">
                  <a:solidFill>
                    <a:srgbClr val="FF5050"/>
                  </a:solidFill>
                </a:rPr>
                <a:t>Vertical</a:t>
              </a:r>
            </a:p>
          </p:txBody>
        </p:sp>
      </p:grpSp>
      <p:sp>
        <p:nvSpPr>
          <p:cNvPr id="20" name="Shape 461"/>
          <p:cNvSpPr/>
          <p:nvPr/>
        </p:nvSpPr>
        <p:spPr>
          <a:xfrm>
            <a:off x="4018788" y="3354608"/>
            <a:ext cx="4972812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lvl="0"/>
            <a:r>
              <a:rPr lang="en-US" sz="1600" dirty="0" smtClean="0">
                <a:solidFill>
                  <a:srgbClr val="008000"/>
                </a:solidFill>
                <a:latin typeface="Helvetica"/>
                <a:ea typeface="+mj-ea"/>
                <a:cs typeface="Helvetica"/>
                <a:sym typeface="Helvetica"/>
              </a:rPr>
              <a:t>Near future </a:t>
            </a:r>
            <a:r>
              <a:rPr lang="en-US" sz="1600" dirty="0">
                <a:solidFill>
                  <a:srgbClr val="008000"/>
                </a:solidFill>
                <a:latin typeface="Helvetica"/>
                <a:ea typeface="+mj-ea"/>
                <a:cs typeface="Helvetica"/>
                <a:sym typeface="Helvetica"/>
              </a:rPr>
              <a:t>t</a:t>
            </a:r>
            <a:r>
              <a:rPr sz="1600" dirty="0" smtClean="0">
                <a:solidFill>
                  <a:srgbClr val="008000"/>
                </a:solidFill>
                <a:latin typeface="Helvetica"/>
                <a:ea typeface="+mj-ea"/>
                <a:cs typeface="Helvetica"/>
                <a:sym typeface="Helvetica"/>
              </a:rPr>
              <a:t>unable knobs</a:t>
            </a:r>
            <a:r>
              <a:rPr lang="en-US" sz="1600" dirty="0" smtClean="0">
                <a:solidFill>
                  <a:srgbClr val="008000"/>
                </a:solidFill>
                <a:latin typeface="Helvetica"/>
                <a:ea typeface="+mj-ea"/>
                <a:cs typeface="Helvetica"/>
                <a:sym typeface="Helvetica"/>
              </a:rPr>
              <a:t> to reduce the beam loss</a:t>
            </a:r>
            <a:r>
              <a:rPr sz="1600" dirty="0" smtClean="0">
                <a:solidFill>
                  <a:srgbClr val="008000"/>
                </a:solidFill>
                <a:latin typeface="Helvetica"/>
                <a:ea typeface="+mj-ea"/>
                <a:cs typeface="Helvetica"/>
                <a:sym typeface="Helvetica"/>
              </a:rPr>
              <a:t>:</a:t>
            </a:r>
            <a:endParaRPr sz="1600" dirty="0">
              <a:solidFill>
                <a:srgbClr val="008000"/>
              </a:solidFill>
              <a:latin typeface="Helvetica"/>
              <a:ea typeface="+mj-ea"/>
              <a:cs typeface="Helvetica"/>
              <a:sym typeface="Helvetica"/>
            </a:endParaRPr>
          </a:p>
          <a:p>
            <a:pPr lvl="0"/>
            <a:r>
              <a:rPr sz="1600" dirty="0">
                <a:solidFill>
                  <a:srgbClr val="008000"/>
                </a:solidFill>
                <a:latin typeface="Helvetica"/>
                <a:ea typeface="+mj-ea"/>
                <a:cs typeface="Helvetica"/>
                <a:sym typeface="Helvetica"/>
              </a:rPr>
              <a:t>Injection </a:t>
            </a:r>
            <a:r>
              <a:rPr sz="1600" dirty="0" smtClean="0">
                <a:solidFill>
                  <a:srgbClr val="008000"/>
                </a:solidFill>
                <a:latin typeface="Helvetica"/>
                <a:ea typeface="+mj-ea"/>
                <a:cs typeface="Helvetica"/>
                <a:sym typeface="Helvetica"/>
              </a:rPr>
              <a:t>kicker, </a:t>
            </a:r>
            <a:r>
              <a:rPr sz="1600" dirty="0">
                <a:solidFill>
                  <a:srgbClr val="008000"/>
                </a:solidFill>
                <a:latin typeface="Helvetica"/>
                <a:ea typeface="+mj-ea"/>
                <a:cs typeface="Helvetica"/>
                <a:sym typeface="Helvetica"/>
              </a:rPr>
              <a:t>BxB feed-</a:t>
            </a:r>
            <a:r>
              <a:rPr sz="1600" dirty="0" smtClean="0">
                <a:solidFill>
                  <a:srgbClr val="008000"/>
                </a:solidFill>
                <a:latin typeface="Helvetica"/>
                <a:ea typeface="+mj-ea"/>
                <a:cs typeface="Helvetica"/>
                <a:sym typeface="Helvetica"/>
              </a:rPr>
              <a:t>back, 2nd </a:t>
            </a:r>
            <a:r>
              <a:rPr sz="1600" dirty="0">
                <a:solidFill>
                  <a:srgbClr val="008000"/>
                </a:solidFill>
                <a:latin typeface="Helvetica"/>
                <a:ea typeface="+mj-ea"/>
                <a:cs typeface="Helvetica"/>
                <a:sym typeface="Helvetica"/>
              </a:rPr>
              <a:t>harmonic </a:t>
            </a:r>
            <a:r>
              <a:rPr sz="1600" dirty="0" smtClean="0">
                <a:solidFill>
                  <a:srgbClr val="008000"/>
                </a:solidFill>
                <a:latin typeface="Helvetica"/>
                <a:ea typeface="+mj-ea"/>
                <a:cs typeface="Helvetica"/>
                <a:sym typeface="Helvetica"/>
              </a:rPr>
              <a:t>cavity</a:t>
            </a:r>
            <a:r>
              <a:rPr lang="en-US" sz="1600" dirty="0" smtClean="0">
                <a:solidFill>
                  <a:srgbClr val="008000"/>
                </a:solidFill>
                <a:latin typeface="Helvetica"/>
                <a:ea typeface="+mj-ea"/>
                <a:cs typeface="Helvetica"/>
                <a:sym typeface="Helvetica"/>
              </a:rPr>
              <a:t>, etc.</a:t>
            </a:r>
            <a:endParaRPr sz="1600" dirty="0">
              <a:solidFill>
                <a:srgbClr val="008000"/>
              </a:solidFill>
              <a:latin typeface="Helvetica"/>
              <a:ea typeface="+mj-ea"/>
              <a:cs typeface="Helvetica"/>
              <a:sym typeface="Helvetica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438400" y="444500"/>
            <a:ext cx="4714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0000FF"/>
                </a:solidFill>
                <a:latin typeface="Helvetica"/>
                <a:cs typeface="Helvetica"/>
              </a:rPr>
              <a:t>- a</a:t>
            </a:r>
            <a:r>
              <a:rPr kumimoji="1" lang="en-US" altLang="ja-JP" dirty="0" smtClean="0">
                <a:solidFill>
                  <a:srgbClr val="0000FF"/>
                </a:solidFill>
                <a:latin typeface="Helvetica"/>
                <a:cs typeface="Helvetica"/>
              </a:rPr>
              <a:t>t the new </a:t>
            </a:r>
            <a:r>
              <a:rPr kumimoji="1" lang="en-US" altLang="ja-JP" dirty="0" err="1" smtClean="0">
                <a:solidFill>
                  <a:srgbClr val="0000FF"/>
                </a:solidFill>
                <a:latin typeface="Helvetica"/>
                <a:cs typeface="Helvetica"/>
              </a:rPr>
              <a:t>betatron</a:t>
            </a:r>
            <a:r>
              <a:rPr kumimoji="1" lang="en-US" altLang="ja-JP" dirty="0" smtClean="0">
                <a:solidFill>
                  <a:srgbClr val="0000FF"/>
                </a:solidFill>
                <a:latin typeface="Helvetica"/>
                <a:cs typeface="Helvetica"/>
              </a:rPr>
              <a:t> tune (21.239, 21.310) -</a:t>
            </a:r>
            <a:endParaRPr kumimoji="1" lang="ja-JP" altLang="en-US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03200" y="850900"/>
            <a:ext cx="3623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  <a:latin typeface="Helvetica"/>
                <a:cs typeface="Helvetica"/>
              </a:rPr>
              <a:t>High power trial with two bunches</a:t>
            </a:r>
            <a:endParaRPr kumimoji="1" lang="ja-JP" altLang="en-US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cxnSp>
        <p:nvCxnSpPr>
          <p:cNvPr id="25" name="直線矢印コネクタ 24"/>
          <p:cNvCxnSpPr/>
          <p:nvPr/>
        </p:nvCxnSpPr>
        <p:spPr>
          <a:xfrm flipH="1" flipV="1">
            <a:off x="1016000" y="1447800"/>
            <a:ext cx="393700" cy="3429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/>
          <p:cNvSpPr txBox="1"/>
          <p:nvPr/>
        </p:nvSpPr>
        <p:spPr>
          <a:xfrm>
            <a:off x="4064000" y="1092200"/>
            <a:ext cx="57023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>
                <a:solidFill>
                  <a:srgbClr val="008000"/>
                </a:solidFill>
                <a:latin typeface="Helvetica"/>
                <a:cs typeface="Helvetica"/>
              </a:rPr>
              <a:t>Extracted beam : 	3.41e13 ppb</a:t>
            </a:r>
          </a:p>
          <a:p>
            <a:r>
              <a:rPr lang="en-US" altLang="ja-JP" sz="1600" dirty="0">
                <a:solidFill>
                  <a:srgbClr val="008000"/>
                </a:solidFill>
                <a:latin typeface="Helvetica"/>
                <a:cs typeface="Helvetica"/>
              </a:rPr>
              <a:t>	</a:t>
            </a:r>
            <a:r>
              <a:rPr lang="en-US" altLang="ja-JP" sz="1600" dirty="0" smtClean="0">
                <a:solidFill>
                  <a:srgbClr val="008000"/>
                </a:solidFill>
                <a:latin typeface="Helvetica"/>
                <a:cs typeface="Helvetica"/>
              </a:rPr>
              <a:t>			6.82e13 </a:t>
            </a:r>
            <a:r>
              <a:rPr lang="en-US" altLang="ja-JP" sz="1600" dirty="0" err="1" smtClean="0">
                <a:solidFill>
                  <a:srgbClr val="008000"/>
                </a:solidFill>
                <a:latin typeface="Helvetica"/>
                <a:cs typeface="Helvetica"/>
              </a:rPr>
              <a:t>ppp</a:t>
            </a:r>
            <a:r>
              <a:rPr lang="en-US" altLang="ja-JP" sz="1600" dirty="0" smtClean="0">
                <a:solidFill>
                  <a:srgbClr val="008000"/>
                </a:solidFill>
                <a:latin typeface="Helvetica"/>
                <a:cs typeface="Helvetica"/>
              </a:rPr>
              <a:t> (</a:t>
            </a:r>
            <a:r>
              <a:rPr lang="en-US" altLang="ja-JP" sz="1400" dirty="0" smtClean="0">
                <a:solidFill>
                  <a:srgbClr val="FF0000"/>
                </a:solidFill>
                <a:latin typeface="Helvetica"/>
                <a:cs typeface="Helvetica"/>
              </a:rPr>
              <a:t>132 kW eq. ,2 bunches</a:t>
            </a:r>
            <a:r>
              <a:rPr lang="en-US" altLang="ja-JP" sz="1600" dirty="0" smtClean="0">
                <a:solidFill>
                  <a:srgbClr val="008000"/>
                </a:solidFill>
                <a:latin typeface="Helvetica"/>
                <a:cs typeface="Helvetica"/>
              </a:rPr>
              <a:t>)</a:t>
            </a:r>
          </a:p>
        </p:txBody>
      </p:sp>
      <p:graphicFrame>
        <p:nvGraphicFramePr>
          <p:cNvPr id="28" name="Table 460"/>
          <p:cNvGraphicFramePr/>
          <p:nvPr>
            <p:extLst>
              <p:ext uri="{D42A27DB-BD31-4B8C-83A1-F6EECF244321}">
                <p14:modId xmlns:p14="http://schemas.microsoft.com/office/powerpoint/2010/main" val="3992021025"/>
              </p:ext>
            </p:extLst>
          </p:nvPr>
        </p:nvGraphicFramePr>
        <p:xfrm>
          <a:off x="300707" y="4533900"/>
          <a:ext cx="8542583" cy="2001520"/>
        </p:xfrm>
        <a:graphic>
          <a:graphicData uri="http://schemas.openxmlformats.org/drawingml/2006/table">
            <a:tbl>
              <a:tblPr firstRow="1" firstCol="1" bandRow="1">
                <a:tableStyleId>{3C2FFA5D-87B4-456A-9821-1D502468CF0F}</a:tableStyleId>
              </a:tblPr>
              <a:tblGrid>
                <a:gridCol w="549933"/>
                <a:gridCol w="1027976"/>
                <a:gridCol w="1638619"/>
                <a:gridCol w="1576498"/>
                <a:gridCol w="1520245"/>
                <a:gridCol w="2229312"/>
              </a:tblGrid>
              <a:tr h="530860">
                <a:tc>
                  <a:txBody>
                    <a:bodyPr/>
                    <a:lstStyle/>
                    <a:p>
                      <a:pPr lvl="0" algn="l">
                        <a:defRPr sz="1800">
                          <a:sym typeface="Calibri"/>
                        </a:defRPr>
                      </a:pPr>
                      <a:endParaRPr dirty="0"/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lvl="0" algn="l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 dirty="0">
                          <a:solidFill>
                            <a:srgbClr val="FFFFFF"/>
                          </a:solidFill>
                          <a:latin typeface="Helvetica"/>
                          <a:cs typeface="Helvetica"/>
                          <a:sym typeface="Helvetica"/>
                        </a:rPr>
                        <a:t>Bunch 
number</a:t>
                      </a:r>
                      <a:endParaRPr sz="1600" b="1" dirty="0">
                        <a:solidFill>
                          <a:srgbClr val="FFFFFF"/>
                        </a:solidFill>
                        <a:latin typeface="Helvetica"/>
                        <a:ea typeface="+mj-ea"/>
                        <a:cs typeface="Helvetica"/>
                        <a:sym typeface="Helvetica"/>
                      </a:endParaRP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lvl="0" algn="l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 dirty="0">
                          <a:solidFill>
                            <a:srgbClr val="FFFFFF"/>
                          </a:solidFill>
                          <a:latin typeface="Helvetica"/>
                          <a:cs typeface="Helvetica"/>
                          <a:sym typeface="Helvetica"/>
                        </a:rPr>
                        <a:t>repetition
 period (sec)</a:t>
                      </a:r>
                      <a:endParaRPr sz="1600" b="1" dirty="0">
                        <a:solidFill>
                          <a:srgbClr val="FFFFFF"/>
                        </a:solidFill>
                        <a:latin typeface="Helvetica"/>
                        <a:ea typeface="+mj-ea"/>
                        <a:cs typeface="Helvetica"/>
                        <a:sym typeface="Helvetica"/>
                      </a:endParaRP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lvl="0" algn="l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 dirty="0">
                          <a:solidFill>
                            <a:srgbClr val="FFFFFF"/>
                          </a:solidFill>
                          <a:latin typeface="Helvetica"/>
                          <a:cs typeface="Helvetica"/>
                          <a:sym typeface="Helvetica"/>
                        </a:rPr>
                        <a:t>Beam
power (kW)</a:t>
                      </a:r>
                      <a:endParaRPr sz="1600" b="1" dirty="0">
                        <a:solidFill>
                          <a:srgbClr val="FFFFFF"/>
                        </a:solidFill>
                        <a:latin typeface="Helvetica"/>
                        <a:ea typeface="+mj-ea"/>
                        <a:cs typeface="Helvetica"/>
                        <a:sym typeface="Helvetica"/>
                      </a:endParaRP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lvl="0" algn="l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 dirty="0">
                          <a:solidFill>
                            <a:srgbClr val="FFFFFF"/>
                          </a:solidFill>
                          <a:latin typeface="Helvetica"/>
                          <a:cs typeface="Helvetica"/>
                          <a:sym typeface="Helvetica"/>
                        </a:rPr>
                        <a:t>Beam
loss (kW)</a:t>
                      </a:r>
                      <a:endParaRPr sz="1600" b="1" dirty="0">
                        <a:solidFill>
                          <a:srgbClr val="FFFFFF"/>
                        </a:solidFill>
                        <a:latin typeface="Helvetica"/>
                        <a:ea typeface="+mj-ea"/>
                        <a:cs typeface="Helvetica"/>
                        <a:sym typeface="Helvetica"/>
                      </a:endParaRPr>
                    </a:p>
                  </a:txBody>
                  <a:tcPr marL="63500" marR="63500" marT="63500" marB="63500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 dirty="0">
                          <a:solidFill>
                            <a:srgbClr val="FFFFFF"/>
                          </a:solidFill>
                          <a:latin typeface="Helvetica"/>
                          <a:cs typeface="Helvetica"/>
                          <a:sym typeface="Helvetica"/>
                        </a:rPr>
                        <a:t>Notes</a:t>
                      </a:r>
                      <a:endParaRPr sz="1600" b="1" dirty="0">
                        <a:solidFill>
                          <a:srgbClr val="FFFFFF"/>
                        </a:solidFill>
                        <a:latin typeface="Helvetica"/>
                        <a:ea typeface="+mj-ea"/>
                        <a:cs typeface="Helvetica"/>
                        <a:sym typeface="Helvetica"/>
                      </a:endParaRPr>
                    </a:p>
                  </a:txBody>
                  <a:tcPr marL="63500" marR="63500" marT="63500" marB="63500" anchor="ctr" horzOverflow="overflow"/>
                </a:tc>
              </a:tr>
              <a:tr h="431800">
                <a:tc>
                  <a:txBody>
                    <a:bodyPr/>
                    <a:lstStyle/>
                    <a:p>
                      <a:pPr lvl="0"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1" dirty="0">
                          <a:solidFill>
                            <a:srgbClr val="FFFFFF"/>
                          </a:solidFill>
                          <a:latin typeface="Helvetica"/>
                          <a:cs typeface="Helvetica"/>
                          <a:sym typeface="Helvetica"/>
                        </a:rPr>
                        <a:t>1</a:t>
                      </a:r>
                      <a:endParaRPr sz="2200" b="1" i="1" dirty="0">
                        <a:solidFill>
                          <a:srgbClr val="FFFFFF"/>
                        </a:solidFill>
                        <a:latin typeface="Helvetica"/>
                        <a:ea typeface="+mj-ea"/>
                        <a:cs typeface="Helvetica"/>
                        <a:sym typeface="Helvetica"/>
                      </a:endParaRP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600">
                          <a:latin typeface="Helvetica"/>
                          <a:cs typeface="Helvetica"/>
                          <a:sym typeface="Helvetica"/>
                        </a:rPr>
                        <a:t>2</a:t>
                      </a:r>
                      <a:endParaRPr sz="1600" b="1" i="1">
                        <a:latin typeface="Helvetica"/>
                        <a:ea typeface="+mj-ea"/>
                        <a:cs typeface="Helvetica"/>
                        <a:sym typeface="Helvetica"/>
                      </a:endParaRP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600" dirty="0">
                          <a:latin typeface="Helvetica"/>
                          <a:cs typeface="Helvetica"/>
                          <a:sym typeface="Helvetica"/>
                        </a:rPr>
                        <a:t>2.48</a:t>
                      </a:r>
                      <a:endParaRPr sz="1600" b="1" i="1" dirty="0">
                        <a:latin typeface="Helvetica"/>
                        <a:ea typeface="+mj-ea"/>
                        <a:cs typeface="Helvetica"/>
                        <a:sym typeface="Helvetica"/>
                      </a:endParaRP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600" dirty="0">
                          <a:latin typeface="Helvetica"/>
                          <a:cs typeface="Helvetica"/>
                          <a:sym typeface="Helvetica"/>
                        </a:rPr>
                        <a:t>132</a:t>
                      </a:r>
                      <a:endParaRPr sz="1600" b="1" i="1" dirty="0">
                        <a:latin typeface="Helvetica"/>
                        <a:ea typeface="+mj-ea"/>
                        <a:cs typeface="Helvetica"/>
                        <a:sym typeface="Helvetica"/>
                      </a:endParaRP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600" dirty="0">
                          <a:latin typeface="Helvetica"/>
                          <a:cs typeface="Helvetica"/>
                          <a:sym typeface="Helvetica"/>
                        </a:rPr>
                        <a:t>0.42</a:t>
                      </a:r>
                      <a:endParaRPr sz="1600" b="1" i="1" dirty="0">
                        <a:latin typeface="Helvetica"/>
                        <a:ea typeface="+mj-ea"/>
                        <a:cs typeface="Helvetica"/>
                        <a:sym typeface="Helvetica"/>
                      </a:endParaRP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600">
                          <a:latin typeface="Helvetica"/>
                          <a:cs typeface="Helvetica"/>
                          <a:sym typeface="Helvetica"/>
                        </a:rPr>
                        <a:t>measurement</a:t>
                      </a:r>
                      <a:endParaRPr sz="1600" b="1" i="1">
                        <a:latin typeface="Helvetica"/>
                        <a:ea typeface="+mj-ea"/>
                        <a:cs typeface="Helvetica"/>
                        <a:sym typeface="Helvetica"/>
                      </a:endParaRPr>
                    </a:p>
                  </a:txBody>
                  <a:tcPr marL="63500" marR="63500" marT="63500" marB="63500" anchor="ctr" horzOverflow="overflow"/>
                </a:tc>
              </a:tr>
              <a:tr h="419100">
                <a:tc>
                  <a:txBody>
                    <a:bodyPr/>
                    <a:lstStyle/>
                    <a:p>
                      <a:pPr lvl="0"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1" dirty="0">
                          <a:solidFill>
                            <a:srgbClr val="FFFFFF"/>
                          </a:solidFill>
                          <a:latin typeface="Helvetica"/>
                          <a:cs typeface="Helvetica"/>
                          <a:sym typeface="Helvetica"/>
                        </a:rPr>
                        <a:t>2</a:t>
                      </a:r>
                      <a:endParaRPr sz="2200" b="1" dirty="0">
                        <a:solidFill>
                          <a:srgbClr val="FFFFFF"/>
                        </a:solidFill>
                        <a:latin typeface="Helvetica"/>
                        <a:ea typeface="+mj-ea"/>
                        <a:cs typeface="Helvetica"/>
                        <a:sym typeface="Helvetica"/>
                      </a:endParaRP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600">
                          <a:latin typeface="Helvetica"/>
                          <a:cs typeface="Helvetica"/>
                          <a:sym typeface="Helvetica"/>
                        </a:rPr>
                        <a:t>8</a:t>
                      </a:r>
                      <a:endParaRPr sz="1600">
                        <a:latin typeface="Helvetica"/>
                        <a:ea typeface="+mj-ea"/>
                        <a:cs typeface="Helvetica"/>
                        <a:sym typeface="Helvetica"/>
                      </a:endParaRP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600">
                          <a:latin typeface="Helvetica"/>
                          <a:cs typeface="Helvetica"/>
                          <a:sym typeface="Helvetica"/>
                        </a:rPr>
                        <a:t>2.48</a:t>
                      </a:r>
                      <a:endParaRPr sz="1600">
                        <a:latin typeface="Helvetica"/>
                        <a:ea typeface="+mj-ea"/>
                        <a:cs typeface="Helvetica"/>
                        <a:sym typeface="Helvetica"/>
                      </a:endParaRP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lang="en-US" sz="1600" dirty="0" smtClean="0">
                          <a:latin typeface="Helvetica"/>
                          <a:ea typeface="+mj-ea"/>
                          <a:cs typeface="Helvetica"/>
                          <a:sym typeface="Helvetica"/>
                        </a:rPr>
                        <a:t>529</a:t>
                      </a:r>
                      <a:endParaRPr sz="1600" dirty="0">
                        <a:latin typeface="Helvetica"/>
                        <a:ea typeface="+mj-ea"/>
                        <a:cs typeface="Helvetica"/>
                        <a:sym typeface="Helvetica"/>
                      </a:endParaRP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600" dirty="0">
                          <a:latin typeface="Helvetica"/>
                          <a:cs typeface="Helvetica"/>
                          <a:sym typeface="Helvetica"/>
                        </a:rPr>
                        <a:t>1.7</a:t>
                      </a:r>
                      <a:endParaRPr sz="1600" i="1" dirty="0">
                        <a:solidFill>
                          <a:srgbClr val="FF2600"/>
                        </a:solidFill>
                        <a:latin typeface="Helvetica"/>
                        <a:ea typeface="+mj-ea"/>
                        <a:cs typeface="Helvetica"/>
                        <a:sym typeface="Helvetica"/>
                      </a:endParaRP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600" dirty="0">
                          <a:latin typeface="Helvetica"/>
                          <a:cs typeface="Helvetica"/>
                          <a:sym typeface="Helvetica"/>
                        </a:rPr>
                        <a:t>estimation</a:t>
                      </a:r>
                      <a:endParaRPr sz="1600" dirty="0">
                        <a:latin typeface="Helvetica"/>
                        <a:ea typeface="+mj-ea"/>
                        <a:cs typeface="Helvetica"/>
                        <a:sym typeface="Helvetica"/>
                      </a:endParaRPr>
                    </a:p>
                  </a:txBody>
                  <a:tcPr marL="63500" marR="63500" marT="63500" marB="63500" anchor="ctr" horzOverflow="overflow"/>
                </a:tc>
              </a:tr>
              <a:tr h="302260">
                <a:tc>
                  <a:txBody>
                    <a:bodyPr/>
                    <a:lstStyle/>
                    <a:p>
                      <a:pPr lvl="0"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1" dirty="0">
                          <a:solidFill>
                            <a:srgbClr val="FFFFFF"/>
                          </a:solidFill>
                          <a:latin typeface="Helvetica"/>
                          <a:cs typeface="Helvetica"/>
                          <a:sym typeface="Helvetica"/>
                        </a:rPr>
                        <a:t>3</a:t>
                      </a:r>
                      <a:endParaRPr sz="2200" b="1" dirty="0">
                        <a:solidFill>
                          <a:srgbClr val="FFFFFF"/>
                        </a:solidFill>
                        <a:latin typeface="Helvetica"/>
                        <a:ea typeface="+mj-ea"/>
                        <a:cs typeface="Helvetica"/>
                        <a:sym typeface="Helvetica"/>
                      </a:endParaRP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600">
                          <a:latin typeface="Helvetica"/>
                          <a:cs typeface="Helvetica"/>
                          <a:sym typeface="Helvetica"/>
                        </a:rPr>
                        <a:t>8</a:t>
                      </a:r>
                      <a:endParaRPr sz="1600">
                        <a:latin typeface="Helvetica"/>
                        <a:ea typeface="+mj-ea"/>
                        <a:cs typeface="Helvetica"/>
                        <a:sym typeface="Helvetica"/>
                      </a:endParaRP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600">
                          <a:latin typeface="Helvetica"/>
                          <a:cs typeface="Helvetica"/>
                          <a:sym typeface="Helvetica"/>
                        </a:rPr>
                        <a:t>1.3</a:t>
                      </a:r>
                      <a:endParaRPr sz="1600">
                        <a:latin typeface="Helvetica"/>
                        <a:ea typeface="+mj-ea"/>
                        <a:cs typeface="Helvetica"/>
                        <a:sym typeface="Helvetica"/>
                      </a:endParaRP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600" dirty="0" smtClean="0">
                          <a:latin typeface="Helvetica"/>
                          <a:cs typeface="Helvetica"/>
                          <a:sym typeface="Helvetica"/>
                        </a:rPr>
                        <a:t>100</a:t>
                      </a:r>
                      <a:r>
                        <a:rPr lang="en-US" sz="1600" dirty="0" smtClean="0">
                          <a:latin typeface="Helvetica"/>
                          <a:cs typeface="Helvetica"/>
                          <a:sym typeface="Helvetica"/>
                        </a:rPr>
                        <a:t>9</a:t>
                      </a:r>
                      <a:endParaRPr sz="1600" dirty="0">
                        <a:latin typeface="Helvetica"/>
                        <a:ea typeface="+mj-ea"/>
                        <a:cs typeface="Helvetica"/>
                        <a:sym typeface="Helvetica"/>
                      </a:endParaRP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600">
                          <a:latin typeface="Helvetica"/>
                          <a:cs typeface="Helvetica"/>
                          <a:sym typeface="Helvetica"/>
                        </a:rPr>
                        <a:t>3.2</a:t>
                      </a:r>
                      <a:endParaRPr sz="1600" i="1">
                        <a:solidFill>
                          <a:srgbClr val="FF2600"/>
                        </a:solidFill>
                        <a:latin typeface="Helvetica"/>
                        <a:ea typeface="+mj-ea"/>
                        <a:cs typeface="Helvetica"/>
                        <a:sym typeface="Helvetica"/>
                      </a:endParaRPr>
                    </a:p>
                  </a:txBody>
                  <a:tcPr marL="63500" marR="63500" marT="63500" marB="63500" anchor="ctr" horzOverflow="overflow"/>
                </a:tc>
                <a:tc>
                  <a:txBody>
                    <a:bodyPr/>
                    <a:lstStyle/>
                    <a:p>
                      <a:pPr lvl="0" algn="ctr">
                        <a:defRPr sz="1800" b="0" i="0"/>
                      </a:pPr>
                      <a:r>
                        <a:rPr sz="1600" dirty="0">
                          <a:latin typeface="Helvetica"/>
                          <a:cs typeface="Helvetica"/>
                          <a:sym typeface="Helvetica"/>
                        </a:rPr>
                        <a:t>estimation</a:t>
                      </a:r>
                      <a:endParaRPr sz="1600" dirty="0">
                        <a:latin typeface="Helvetica"/>
                        <a:ea typeface="+mj-ea"/>
                        <a:cs typeface="Helvetica"/>
                        <a:sym typeface="Helvetica"/>
                      </a:endParaRPr>
                    </a:p>
                  </a:txBody>
                  <a:tcPr marL="63500" marR="63500" marT="63500" marB="63500" anchor="ctr" horzOverflow="overflow"/>
                </a:tc>
              </a:tr>
            </a:tbl>
          </a:graphicData>
        </a:graphic>
      </p:graphicFrame>
      <p:pic>
        <p:nvPicPr>
          <p:cNvPr id="3" name="図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9500" y="1879600"/>
            <a:ext cx="3390900" cy="905263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5905500" y="2844800"/>
            <a:ext cx="24416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8000"/>
                </a:solidFill>
                <a:latin typeface="Helvetica"/>
                <a:cs typeface="Helvetica"/>
              </a:rPr>
              <a:t>Total beam loss ~ 420 W</a:t>
            </a:r>
            <a:endParaRPr kumimoji="1" lang="ja-JP" altLang="en-US" sz="1600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42900" y="6488668"/>
            <a:ext cx="8380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0000"/>
                </a:solidFill>
                <a:latin typeface="Helvetica"/>
                <a:cs typeface="Helvetica"/>
              </a:rPr>
              <a:t>The MR has capability to reach 1MW </a:t>
            </a:r>
            <a:r>
              <a:rPr lang="en-US" altLang="ja-JP" b="1" dirty="0" smtClean="0">
                <a:solidFill>
                  <a:srgbClr val="FF0000"/>
                </a:solidFill>
                <a:latin typeface="Helvetica"/>
                <a:cs typeface="Helvetica"/>
              </a:rPr>
              <a:t>with the high repetition rate operation.  </a:t>
            </a:r>
            <a:endParaRPr kumimoji="1" lang="ja-JP" altLang="en-US" b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223699" y="4191000"/>
            <a:ext cx="39203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000090"/>
                </a:solidFill>
                <a:latin typeface="Helvetica"/>
                <a:cs typeface="Helvetica"/>
              </a:rPr>
              <a:t>Details will be given by Y. Sato in WG3 session</a:t>
            </a:r>
            <a:endParaRPr kumimoji="1" lang="ja-JP" altLang="en-US" sz="1400" dirty="0">
              <a:solidFill>
                <a:srgbClr val="00009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20374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93900" y="101600"/>
            <a:ext cx="5067300" cy="868362"/>
          </a:xfrm>
        </p:spPr>
        <p:txBody>
          <a:bodyPr/>
          <a:lstStyle/>
          <a:p>
            <a:r>
              <a:rPr lang="en-US" altLang="ja-JP" sz="2400" dirty="0" smtClean="0">
                <a:latin typeface="Helvetica"/>
                <a:cs typeface="Helvetica"/>
              </a:rPr>
              <a:t>MW-class </a:t>
            </a:r>
            <a:r>
              <a:rPr kumimoji="1" lang="en-US" altLang="ja-JP" sz="2400" dirty="0" smtClean="0">
                <a:latin typeface="Helvetica"/>
                <a:cs typeface="Helvetica"/>
              </a:rPr>
              <a:t>proton accelerators operating as front-runners</a:t>
            </a:r>
            <a:endParaRPr kumimoji="1" lang="ja-JP" altLang="en-US" sz="2400" dirty="0">
              <a:latin typeface="Helvetica"/>
              <a:cs typeface="Helvetica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" y="3899566"/>
            <a:ext cx="3632200" cy="2056734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1700" y="3873501"/>
            <a:ext cx="3543300" cy="2111388"/>
          </a:xfrm>
          <a:prstGeom prst="rect">
            <a:avLst/>
          </a:prstGeom>
        </p:spPr>
      </p:pic>
      <p:sp>
        <p:nvSpPr>
          <p:cNvPr id="15" name="正方形/長方形 14"/>
          <p:cNvSpPr/>
          <p:nvPr/>
        </p:nvSpPr>
        <p:spPr>
          <a:xfrm>
            <a:off x="495853" y="3180835"/>
            <a:ext cx="36403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ja-JP" dirty="0" smtClean="0">
                <a:solidFill>
                  <a:prstClr val="black"/>
                </a:solidFill>
              </a:rPr>
              <a:t>Spallation Neutron Source, ORNL</a:t>
            </a:r>
          </a:p>
          <a:p>
            <a:pPr lvl="0"/>
            <a:r>
              <a:rPr lang="en-US" altLang="ja-JP" dirty="0" smtClean="0">
                <a:solidFill>
                  <a:prstClr val="black"/>
                </a:solidFill>
              </a:rPr>
              <a:t>1-GeV AR, 1.4 MW  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432353" y="6076435"/>
            <a:ext cx="3315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ja-JP" dirty="0" smtClean="0">
                <a:solidFill>
                  <a:prstClr val="black"/>
                </a:solidFill>
              </a:rPr>
              <a:t>Main Injector, FNAL</a:t>
            </a:r>
          </a:p>
          <a:p>
            <a:pPr lvl="0"/>
            <a:r>
              <a:rPr lang="en-US" altLang="ja-JP" dirty="0" smtClean="0">
                <a:solidFill>
                  <a:prstClr val="black"/>
                </a:solidFill>
              </a:rPr>
              <a:t>120-GeV Synchrotron, 700 </a:t>
            </a:r>
            <a:r>
              <a:rPr lang="en-US" altLang="ja-JP" dirty="0">
                <a:solidFill>
                  <a:prstClr val="black"/>
                </a:solidFill>
              </a:rPr>
              <a:t>k</a:t>
            </a:r>
            <a:r>
              <a:rPr lang="en-US" altLang="ja-JP" dirty="0" smtClean="0">
                <a:solidFill>
                  <a:prstClr val="black"/>
                </a:solidFill>
              </a:rPr>
              <a:t>W 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4432853" y="6097369"/>
            <a:ext cx="45202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ja-JP" dirty="0" smtClean="0">
                <a:solidFill>
                  <a:prstClr val="black"/>
                </a:solidFill>
              </a:rPr>
              <a:t>J-PARC,  KEK&amp;JAEA</a:t>
            </a:r>
          </a:p>
          <a:p>
            <a:pPr lvl="0"/>
            <a:r>
              <a:rPr lang="en-US" altLang="ja-JP" dirty="0" smtClean="0">
                <a:solidFill>
                  <a:prstClr val="black"/>
                </a:solidFill>
              </a:rPr>
              <a:t>3-GeV RCS, 1 MW / 30-GeV MR , 750 kW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4673600" y="31763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altLang="ja-JP" dirty="0" smtClean="0">
                <a:solidFill>
                  <a:prstClr val="black"/>
                </a:solidFill>
              </a:rPr>
              <a:t>HIPA, PSI</a:t>
            </a:r>
          </a:p>
          <a:p>
            <a:pPr lvl="0"/>
            <a:r>
              <a:rPr lang="en-US" altLang="ja-JP" dirty="0" smtClean="0">
                <a:solidFill>
                  <a:prstClr val="black"/>
                </a:solidFill>
              </a:rPr>
              <a:t>590 MeV/u cyclotron, 1.4 MW</a:t>
            </a:r>
            <a:endParaRPr lang="en-US" altLang="ja-JP" dirty="0">
              <a:solidFill>
                <a:prstClr val="black"/>
              </a:solidFill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600" y="1039494"/>
            <a:ext cx="3314700" cy="2208419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4100" y="1054100"/>
            <a:ext cx="2844800" cy="2071015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978443-4B41-0745-8EF5-9C6E708787B9}" type="slidenum">
              <a:rPr lang="ja-JP" altLang="en-US" smtClean="0"/>
              <a:pPr>
                <a:defRPr/>
              </a:pPr>
              <a:t>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27620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446" name="Picture 86" descr="HEBT-Ring-RTB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4016"/>
          <a:stretch>
            <a:fillRect/>
          </a:stretch>
        </p:blipFill>
        <p:spPr bwMode="auto">
          <a:xfrm>
            <a:off x="4713288" y="950913"/>
            <a:ext cx="4379912" cy="4411662"/>
          </a:xfrm>
          <a:prstGeom prst="rect">
            <a:avLst/>
          </a:prstGeom>
          <a:noFill/>
        </p:spPr>
      </p:pic>
      <p:sp>
        <p:nvSpPr>
          <p:cNvPr id="527363" name="Line 3"/>
          <p:cNvSpPr>
            <a:spLocks noChangeShapeType="1"/>
          </p:cNvSpPr>
          <p:nvPr/>
        </p:nvSpPr>
        <p:spPr bwMode="auto">
          <a:xfrm>
            <a:off x="484188" y="3581400"/>
            <a:ext cx="4768850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Helvetica"/>
              <a:cs typeface="Helvetica"/>
            </a:endParaRPr>
          </a:p>
        </p:txBody>
      </p:sp>
      <p:sp>
        <p:nvSpPr>
          <p:cNvPr id="527364" name="Rectangle 4"/>
          <p:cNvSpPr>
            <a:spLocks noGrp="1" noChangeArrowheads="1"/>
          </p:cNvSpPr>
          <p:nvPr>
            <p:ph type="title"/>
          </p:nvPr>
        </p:nvSpPr>
        <p:spPr>
          <a:xfrm>
            <a:off x="1868488" y="0"/>
            <a:ext cx="5954712" cy="520700"/>
          </a:xfrm>
        </p:spPr>
        <p:txBody>
          <a:bodyPr/>
          <a:lstStyle/>
          <a:p>
            <a:r>
              <a:rPr lang="en-US" sz="2400" dirty="0">
                <a:solidFill>
                  <a:srgbClr val="0000FF"/>
                </a:solidFill>
                <a:latin typeface="Helvetica"/>
                <a:cs typeface="Helvetica"/>
              </a:rPr>
              <a:t>SNS Accelerator Complex</a:t>
            </a:r>
          </a:p>
        </p:txBody>
      </p:sp>
      <p:sp>
        <p:nvSpPr>
          <p:cNvPr id="527365" name="Text Box 5"/>
          <p:cNvSpPr txBox="1">
            <a:spLocks noChangeArrowheads="1"/>
          </p:cNvSpPr>
          <p:nvPr/>
        </p:nvSpPr>
        <p:spPr bwMode="auto">
          <a:xfrm>
            <a:off x="174625" y="1485900"/>
            <a:ext cx="2060575" cy="1144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b="1" dirty="0">
                <a:solidFill>
                  <a:schemeClr val="tx2"/>
                </a:solidFill>
                <a:latin typeface="Helvetica"/>
                <a:ea typeface="Arial" charset="0"/>
                <a:cs typeface="Helvetica"/>
              </a:rPr>
              <a:t>Front-End:</a:t>
            </a:r>
          </a:p>
          <a:p>
            <a:pPr eaLnBrk="1" hangingPunct="1">
              <a:spcBef>
                <a:spcPct val="15000"/>
              </a:spcBef>
            </a:pPr>
            <a:r>
              <a:rPr lang="en-US" sz="1600" b="1" dirty="0">
                <a:solidFill>
                  <a:schemeClr val="tx2"/>
                </a:solidFill>
                <a:latin typeface="Helvetica"/>
                <a:ea typeface="Arial" charset="0"/>
                <a:cs typeface="Helvetica"/>
              </a:rPr>
              <a:t>Produce a 1-msec long, chopped,</a:t>
            </a:r>
            <a:br>
              <a:rPr lang="en-US" sz="1600" b="1" dirty="0">
                <a:solidFill>
                  <a:schemeClr val="tx2"/>
                </a:solidFill>
                <a:latin typeface="Helvetica"/>
                <a:ea typeface="Arial" charset="0"/>
                <a:cs typeface="Helvetica"/>
              </a:rPr>
            </a:br>
            <a:r>
              <a:rPr lang="en-US" sz="1600" b="1" dirty="0">
                <a:solidFill>
                  <a:schemeClr val="tx2"/>
                </a:solidFill>
                <a:latin typeface="Helvetica"/>
                <a:ea typeface="Arial" charset="0"/>
                <a:cs typeface="Helvetica"/>
              </a:rPr>
              <a:t>H</a:t>
            </a:r>
            <a:r>
              <a:rPr lang="en-US" sz="1600" b="1" baseline="30000" dirty="0">
                <a:solidFill>
                  <a:schemeClr val="tx2"/>
                </a:solidFill>
                <a:latin typeface="Helvetica"/>
                <a:ea typeface="Arial" charset="0"/>
                <a:cs typeface="Helvetica"/>
              </a:rPr>
              <a:t>-</a:t>
            </a:r>
            <a:r>
              <a:rPr lang="en-US" sz="1600" b="1" dirty="0">
                <a:solidFill>
                  <a:schemeClr val="tx2"/>
                </a:solidFill>
                <a:latin typeface="Helvetica"/>
                <a:ea typeface="Arial" charset="0"/>
                <a:cs typeface="Helvetica"/>
              </a:rPr>
              <a:t> beam </a:t>
            </a:r>
          </a:p>
        </p:txBody>
      </p:sp>
      <p:sp>
        <p:nvSpPr>
          <p:cNvPr id="527366" name="Text Box 6"/>
          <p:cNvSpPr txBox="1">
            <a:spLocks noChangeArrowheads="1"/>
          </p:cNvSpPr>
          <p:nvPr/>
        </p:nvSpPr>
        <p:spPr bwMode="auto">
          <a:xfrm>
            <a:off x="2182813" y="2595563"/>
            <a:ext cx="1447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b="1" dirty="0">
                <a:solidFill>
                  <a:schemeClr val="accent1"/>
                </a:solidFill>
                <a:latin typeface="Helvetica"/>
                <a:ea typeface="Arial" charset="0"/>
                <a:cs typeface="Helvetica"/>
              </a:rPr>
              <a:t>1 </a:t>
            </a:r>
            <a:r>
              <a:rPr lang="en-US" b="1" dirty="0" err="1">
                <a:solidFill>
                  <a:schemeClr val="accent1"/>
                </a:solidFill>
                <a:latin typeface="Helvetica"/>
                <a:ea typeface="Arial" charset="0"/>
                <a:cs typeface="Helvetica"/>
              </a:rPr>
              <a:t>GeV</a:t>
            </a:r>
            <a:r>
              <a:rPr lang="en-US" b="1" dirty="0">
                <a:solidFill>
                  <a:schemeClr val="accent1"/>
                </a:solidFill>
                <a:latin typeface="Helvetica"/>
                <a:ea typeface="Arial" charset="0"/>
                <a:cs typeface="Helvetica"/>
              </a:rPr>
              <a:t> LINAC</a:t>
            </a:r>
            <a:endParaRPr lang="en-US" sz="1600" b="1" dirty="0">
              <a:solidFill>
                <a:schemeClr val="accent1"/>
              </a:solidFill>
              <a:latin typeface="Helvetica"/>
              <a:ea typeface="Arial" charset="0"/>
              <a:cs typeface="Helvetica"/>
            </a:endParaRPr>
          </a:p>
        </p:txBody>
      </p:sp>
      <p:sp>
        <p:nvSpPr>
          <p:cNvPr id="527367" name="Text Box 7"/>
          <p:cNvSpPr txBox="1">
            <a:spLocks noChangeArrowheads="1"/>
          </p:cNvSpPr>
          <p:nvPr/>
        </p:nvSpPr>
        <p:spPr bwMode="auto">
          <a:xfrm>
            <a:off x="3454400" y="1452562"/>
            <a:ext cx="28956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b="1" dirty="0">
                <a:solidFill>
                  <a:srgbClr val="800040"/>
                </a:solidFill>
                <a:latin typeface="Helvetica"/>
                <a:ea typeface="Arial" charset="0"/>
                <a:cs typeface="Helvetica"/>
              </a:rPr>
              <a:t>Accumulator Ring: </a:t>
            </a:r>
            <a:r>
              <a:rPr lang="en-US" sz="1600" b="1" dirty="0">
                <a:solidFill>
                  <a:srgbClr val="800040"/>
                </a:solidFill>
                <a:latin typeface="Helvetica"/>
                <a:ea typeface="Arial" charset="0"/>
                <a:cs typeface="Helvetica"/>
              </a:rPr>
              <a:t>Compress 1 </a:t>
            </a:r>
            <a:r>
              <a:rPr lang="en-US" sz="1600" b="1" dirty="0" err="1">
                <a:solidFill>
                  <a:srgbClr val="800040"/>
                </a:solidFill>
                <a:latin typeface="Helvetica"/>
                <a:ea typeface="Arial" charset="0"/>
                <a:cs typeface="Helvetica"/>
              </a:rPr>
              <a:t>msec</a:t>
            </a:r>
            <a:r>
              <a:rPr lang="en-US" sz="1600" b="1" dirty="0">
                <a:solidFill>
                  <a:srgbClr val="800040"/>
                </a:solidFill>
                <a:latin typeface="Helvetica"/>
                <a:ea typeface="Arial" charset="0"/>
                <a:cs typeface="Helvetica"/>
              </a:rPr>
              <a:t> long pulse to 700 </a:t>
            </a:r>
            <a:r>
              <a:rPr lang="en-US" sz="1600" b="1" dirty="0" err="1">
                <a:solidFill>
                  <a:srgbClr val="800040"/>
                </a:solidFill>
                <a:latin typeface="Helvetica"/>
                <a:ea typeface="Arial" charset="0"/>
                <a:cs typeface="Helvetica"/>
              </a:rPr>
              <a:t>nsec</a:t>
            </a:r>
            <a:endParaRPr lang="en-US" sz="1600" b="1" dirty="0">
              <a:solidFill>
                <a:srgbClr val="800040"/>
              </a:solidFill>
              <a:latin typeface="Helvetica"/>
              <a:ea typeface="Arial" charset="0"/>
              <a:cs typeface="Helvetica"/>
            </a:endParaRPr>
          </a:p>
        </p:txBody>
      </p:sp>
      <p:sp>
        <p:nvSpPr>
          <p:cNvPr id="527368" name="Line 8"/>
          <p:cNvSpPr>
            <a:spLocks noChangeShapeType="1"/>
          </p:cNvSpPr>
          <p:nvPr/>
        </p:nvSpPr>
        <p:spPr bwMode="auto">
          <a:xfrm>
            <a:off x="5730875" y="1651000"/>
            <a:ext cx="1101725" cy="100013"/>
          </a:xfrm>
          <a:prstGeom prst="line">
            <a:avLst/>
          </a:prstGeom>
          <a:noFill/>
          <a:ln w="19050">
            <a:solidFill>
              <a:srgbClr val="800040"/>
            </a:solidFill>
            <a:round/>
            <a:headEnd/>
            <a:tailEnd type="stealth" w="sm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Helvetica"/>
              <a:cs typeface="Helvetica"/>
            </a:endParaRPr>
          </a:p>
        </p:txBody>
      </p:sp>
      <p:sp>
        <p:nvSpPr>
          <p:cNvPr id="527369" name="Rectangle 9"/>
          <p:cNvSpPr>
            <a:spLocks noChangeArrowheads="1"/>
          </p:cNvSpPr>
          <p:nvPr/>
        </p:nvSpPr>
        <p:spPr bwMode="auto">
          <a:xfrm>
            <a:off x="1300163" y="3440113"/>
            <a:ext cx="3221037" cy="255587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Helvetica"/>
              <a:cs typeface="Helvetica"/>
            </a:endParaRPr>
          </a:p>
        </p:txBody>
      </p:sp>
      <p:sp>
        <p:nvSpPr>
          <p:cNvPr id="527370" name="Rectangle 10"/>
          <p:cNvSpPr>
            <a:spLocks noChangeArrowheads="1"/>
          </p:cNvSpPr>
          <p:nvPr/>
        </p:nvSpPr>
        <p:spPr bwMode="auto">
          <a:xfrm>
            <a:off x="827088" y="2786063"/>
            <a:ext cx="772646" cy="27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200">
                <a:latin typeface="Helvetica"/>
                <a:ea typeface="Arial" charset="0"/>
                <a:cs typeface="Helvetica"/>
              </a:rPr>
              <a:t>2.5 MeV</a:t>
            </a:r>
          </a:p>
        </p:txBody>
      </p:sp>
      <p:sp>
        <p:nvSpPr>
          <p:cNvPr id="527371" name="Line 11"/>
          <p:cNvSpPr>
            <a:spLocks noChangeShapeType="1"/>
          </p:cNvSpPr>
          <p:nvPr/>
        </p:nvSpPr>
        <p:spPr bwMode="auto">
          <a:xfrm flipH="1" flipV="1">
            <a:off x="1244600" y="3009900"/>
            <a:ext cx="0" cy="3571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sm" len="med"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Helvetica"/>
              <a:cs typeface="Helvetica"/>
            </a:endParaRPr>
          </a:p>
        </p:txBody>
      </p:sp>
      <p:sp>
        <p:nvSpPr>
          <p:cNvPr id="527372" name="Line 12"/>
          <p:cNvSpPr>
            <a:spLocks noChangeShapeType="1"/>
          </p:cNvSpPr>
          <p:nvPr/>
        </p:nvSpPr>
        <p:spPr bwMode="auto">
          <a:xfrm flipH="1" flipV="1">
            <a:off x="4521200" y="2933700"/>
            <a:ext cx="0" cy="3571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sm" len="med"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Helvetica"/>
              <a:cs typeface="Helvetica"/>
            </a:endParaRPr>
          </a:p>
        </p:txBody>
      </p:sp>
      <p:sp>
        <p:nvSpPr>
          <p:cNvPr id="527373" name="Rectangle 13"/>
          <p:cNvSpPr>
            <a:spLocks noChangeArrowheads="1"/>
          </p:cNvSpPr>
          <p:nvPr/>
        </p:nvSpPr>
        <p:spPr bwMode="auto">
          <a:xfrm>
            <a:off x="149225" y="3435350"/>
            <a:ext cx="1106488" cy="260350"/>
          </a:xfrm>
          <a:prstGeom prst="rect">
            <a:avLst/>
          </a:prstGeom>
          <a:gradFill rotWithShape="0">
            <a:gsLst>
              <a:gs pos="0">
                <a:schemeClr val="tx2">
                  <a:gamma/>
                  <a:shade val="46275"/>
                  <a:invGamma/>
                </a:schemeClr>
              </a:gs>
              <a:gs pos="50000">
                <a:schemeClr val="tx2"/>
              </a:gs>
              <a:gs pos="100000">
                <a:schemeClr val="tx2">
                  <a:gamma/>
                  <a:shade val="46275"/>
                  <a:invGamma/>
                </a:schemeClr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Helvetica"/>
              <a:cs typeface="Helvetica"/>
            </a:endParaRPr>
          </a:p>
        </p:txBody>
      </p:sp>
      <p:sp>
        <p:nvSpPr>
          <p:cNvPr id="527374" name="Rectangle 14"/>
          <p:cNvSpPr>
            <a:spLocks noChangeArrowheads="1"/>
          </p:cNvSpPr>
          <p:nvPr/>
        </p:nvSpPr>
        <p:spPr bwMode="auto">
          <a:xfrm>
            <a:off x="2387600" y="3390900"/>
            <a:ext cx="990600" cy="351378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blurRad="38100" dist="253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700" b="1">
                <a:solidFill>
                  <a:srgbClr val="F4F4F4"/>
                </a:solidFill>
                <a:latin typeface="Helvetica"/>
                <a:ea typeface="Arial" charset="0"/>
                <a:cs typeface="Helvetica"/>
              </a:rPr>
              <a:t>LINAC</a:t>
            </a:r>
          </a:p>
        </p:txBody>
      </p:sp>
      <p:sp>
        <p:nvSpPr>
          <p:cNvPr id="527375" name="Rectangle 15"/>
          <p:cNvSpPr>
            <a:spLocks noChangeArrowheads="1"/>
          </p:cNvSpPr>
          <p:nvPr/>
        </p:nvSpPr>
        <p:spPr bwMode="auto">
          <a:xfrm>
            <a:off x="101600" y="3390900"/>
            <a:ext cx="1295400" cy="351378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blurRad="38100" dist="25399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700" b="1" dirty="0">
                <a:solidFill>
                  <a:srgbClr val="F4F4F4"/>
                </a:solidFill>
                <a:latin typeface="Helvetica"/>
                <a:ea typeface="Arial" charset="0"/>
                <a:cs typeface="Helvetica"/>
              </a:rPr>
              <a:t>Front-End</a:t>
            </a:r>
          </a:p>
        </p:txBody>
      </p:sp>
      <p:sp>
        <p:nvSpPr>
          <p:cNvPr id="527376" name="Text Box 16"/>
          <p:cNvSpPr txBox="1">
            <a:spLocks noChangeArrowheads="1"/>
          </p:cNvSpPr>
          <p:nvPr/>
        </p:nvSpPr>
        <p:spPr bwMode="auto">
          <a:xfrm>
            <a:off x="7516813" y="928688"/>
            <a:ext cx="12398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dirty="0">
                <a:latin typeface="Helvetica"/>
                <a:ea typeface="Arial" charset="0"/>
                <a:cs typeface="Helvetica"/>
              </a:rPr>
              <a:t>Accumulator Ring</a:t>
            </a:r>
          </a:p>
        </p:txBody>
      </p:sp>
      <p:sp>
        <p:nvSpPr>
          <p:cNvPr id="527377" name="Text Box 17"/>
          <p:cNvSpPr txBox="1">
            <a:spLocks noChangeArrowheads="1"/>
          </p:cNvSpPr>
          <p:nvPr/>
        </p:nvSpPr>
        <p:spPr bwMode="auto">
          <a:xfrm>
            <a:off x="8032750" y="2732088"/>
            <a:ext cx="59690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00">
                <a:solidFill>
                  <a:schemeClr val="bg2"/>
                </a:solidFill>
                <a:latin typeface="Helvetica"/>
                <a:ea typeface="Arial" charset="0"/>
                <a:cs typeface="Helvetica"/>
              </a:rPr>
              <a:t>RTBT</a:t>
            </a:r>
          </a:p>
        </p:txBody>
      </p:sp>
      <p:sp>
        <p:nvSpPr>
          <p:cNvPr id="527378" name="Text Box 18"/>
          <p:cNvSpPr txBox="1">
            <a:spLocks noChangeArrowheads="1"/>
          </p:cNvSpPr>
          <p:nvPr/>
        </p:nvSpPr>
        <p:spPr bwMode="auto">
          <a:xfrm>
            <a:off x="5616575" y="3203575"/>
            <a:ext cx="5969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00">
                <a:solidFill>
                  <a:schemeClr val="bg2"/>
                </a:solidFill>
                <a:latin typeface="Helvetica"/>
                <a:ea typeface="Arial" charset="0"/>
                <a:cs typeface="Helvetica"/>
              </a:rPr>
              <a:t>HEBT</a:t>
            </a:r>
          </a:p>
        </p:txBody>
      </p:sp>
      <p:sp>
        <p:nvSpPr>
          <p:cNvPr id="527379" name="Text Box 19"/>
          <p:cNvSpPr txBox="1">
            <a:spLocks noChangeArrowheads="1"/>
          </p:cNvSpPr>
          <p:nvPr/>
        </p:nvSpPr>
        <p:spPr bwMode="auto">
          <a:xfrm>
            <a:off x="6477000" y="1827213"/>
            <a:ext cx="5969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">
                <a:solidFill>
                  <a:schemeClr val="bg2"/>
                </a:solidFill>
                <a:latin typeface="Helvetica"/>
                <a:ea typeface="Arial" charset="0"/>
                <a:cs typeface="Helvetica"/>
              </a:rPr>
              <a:t>Injection</a:t>
            </a:r>
          </a:p>
        </p:txBody>
      </p:sp>
      <p:sp>
        <p:nvSpPr>
          <p:cNvPr id="527380" name="Text Box 20"/>
          <p:cNvSpPr txBox="1">
            <a:spLocks noChangeArrowheads="1"/>
          </p:cNvSpPr>
          <p:nvPr/>
        </p:nvSpPr>
        <p:spPr bwMode="auto">
          <a:xfrm>
            <a:off x="7026275" y="1628775"/>
            <a:ext cx="5969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600">
                <a:solidFill>
                  <a:schemeClr val="bg2"/>
                </a:solidFill>
                <a:latin typeface="Helvetica"/>
                <a:ea typeface="Arial" charset="0"/>
                <a:cs typeface="Helvetica"/>
              </a:rPr>
              <a:t>Extraction</a:t>
            </a:r>
          </a:p>
        </p:txBody>
      </p:sp>
      <p:sp>
        <p:nvSpPr>
          <p:cNvPr id="527381" name="Text Box 21"/>
          <p:cNvSpPr txBox="1">
            <a:spLocks noChangeArrowheads="1"/>
          </p:cNvSpPr>
          <p:nvPr/>
        </p:nvSpPr>
        <p:spPr bwMode="auto">
          <a:xfrm>
            <a:off x="6646863" y="2227263"/>
            <a:ext cx="5969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">
                <a:solidFill>
                  <a:schemeClr val="bg2"/>
                </a:solidFill>
                <a:latin typeface="Helvetica"/>
                <a:ea typeface="Arial" charset="0"/>
                <a:cs typeface="Helvetica"/>
              </a:rPr>
              <a:t>RF</a:t>
            </a:r>
          </a:p>
        </p:txBody>
      </p:sp>
      <p:sp>
        <p:nvSpPr>
          <p:cNvPr id="527382" name="Text Box 22"/>
          <p:cNvSpPr txBox="1">
            <a:spLocks noChangeArrowheads="1"/>
          </p:cNvSpPr>
          <p:nvPr/>
        </p:nvSpPr>
        <p:spPr bwMode="auto">
          <a:xfrm>
            <a:off x="6737350" y="1331913"/>
            <a:ext cx="5969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">
                <a:solidFill>
                  <a:schemeClr val="bg2"/>
                </a:solidFill>
                <a:latin typeface="Helvetica"/>
                <a:ea typeface="Arial" charset="0"/>
                <a:cs typeface="Helvetica"/>
              </a:rPr>
              <a:t>Collimators</a:t>
            </a:r>
          </a:p>
        </p:txBody>
      </p:sp>
      <p:sp>
        <p:nvSpPr>
          <p:cNvPr id="527383" name="Rectangle 23"/>
          <p:cNvSpPr>
            <a:spLocks noChangeArrowheads="1"/>
          </p:cNvSpPr>
          <p:nvPr/>
        </p:nvSpPr>
        <p:spPr bwMode="auto">
          <a:xfrm>
            <a:off x="6592888" y="4097338"/>
            <a:ext cx="1841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3200">
              <a:latin typeface="Helvetica"/>
              <a:ea typeface="Arial" charset="0"/>
              <a:cs typeface="Helvetica"/>
            </a:endParaRPr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379413" y="3365500"/>
            <a:ext cx="5307012" cy="2855913"/>
            <a:chOff x="271" y="1774"/>
            <a:chExt cx="3343" cy="1799"/>
          </a:xfrm>
        </p:grpSpPr>
        <p:sp>
          <p:nvSpPr>
            <p:cNvPr id="527385" name="Oval 25"/>
            <p:cNvSpPr>
              <a:spLocks noChangeArrowheads="1"/>
            </p:cNvSpPr>
            <p:nvPr/>
          </p:nvSpPr>
          <p:spPr bwMode="auto">
            <a:xfrm>
              <a:off x="3450" y="1774"/>
              <a:ext cx="164" cy="327"/>
            </a:xfrm>
            <a:prstGeom prst="ellipse">
              <a:avLst/>
            </a:prstGeom>
            <a:noFill/>
            <a:ln w="28575">
              <a:solidFill>
                <a:srgbClr val="80004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Helvetica"/>
                <a:cs typeface="Helvetica"/>
              </a:endParaRPr>
            </a:p>
          </p:txBody>
        </p:sp>
        <p:grpSp>
          <p:nvGrpSpPr>
            <p:cNvPr id="3" name="Group 26"/>
            <p:cNvGrpSpPr>
              <a:grpSpLocks/>
            </p:cNvGrpSpPr>
            <p:nvPr/>
          </p:nvGrpSpPr>
          <p:grpSpPr bwMode="auto">
            <a:xfrm>
              <a:off x="271" y="2327"/>
              <a:ext cx="3029" cy="1246"/>
              <a:chOff x="289" y="2327"/>
              <a:chExt cx="3029" cy="1246"/>
            </a:xfrm>
          </p:grpSpPr>
          <p:sp>
            <p:nvSpPr>
              <p:cNvPr id="527387" name="Rectangle 27"/>
              <p:cNvSpPr>
                <a:spLocks noChangeArrowheads="1"/>
              </p:cNvSpPr>
              <p:nvPr/>
            </p:nvSpPr>
            <p:spPr bwMode="auto">
              <a:xfrm>
                <a:off x="624" y="2956"/>
                <a:ext cx="144" cy="384"/>
              </a:xfrm>
              <a:prstGeom prst="rect">
                <a:avLst/>
              </a:prstGeom>
              <a:gradFill rotWithShape="0">
                <a:gsLst>
                  <a:gs pos="0">
                    <a:srgbClr val="800040"/>
                  </a:gs>
                  <a:gs pos="100000">
                    <a:srgbClr val="80004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12700" dir="2700000" algn="ctr" rotWithShape="0">
                  <a:schemeClr val="bg2">
                    <a:alpha val="88000"/>
                  </a:scheme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Helvetica"/>
                  <a:cs typeface="Helvetica"/>
                </a:endParaRPr>
              </a:p>
            </p:txBody>
          </p:sp>
          <p:sp>
            <p:nvSpPr>
              <p:cNvPr id="527388" name="Rectangle 28"/>
              <p:cNvSpPr>
                <a:spLocks noChangeArrowheads="1"/>
              </p:cNvSpPr>
              <p:nvPr/>
            </p:nvSpPr>
            <p:spPr bwMode="auto">
              <a:xfrm>
                <a:off x="864" y="2956"/>
                <a:ext cx="144" cy="384"/>
              </a:xfrm>
              <a:prstGeom prst="rect">
                <a:avLst/>
              </a:prstGeom>
              <a:gradFill rotWithShape="0">
                <a:gsLst>
                  <a:gs pos="0">
                    <a:srgbClr val="800040"/>
                  </a:gs>
                  <a:gs pos="100000">
                    <a:srgbClr val="80004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12700" dir="2700000" algn="ctr" rotWithShape="0">
                  <a:schemeClr val="bg2">
                    <a:alpha val="88000"/>
                  </a:scheme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Helvetica"/>
                  <a:cs typeface="Helvetica"/>
                </a:endParaRPr>
              </a:p>
            </p:txBody>
          </p:sp>
          <p:sp>
            <p:nvSpPr>
              <p:cNvPr id="527389" name="Rectangle 29"/>
              <p:cNvSpPr>
                <a:spLocks noChangeArrowheads="1"/>
              </p:cNvSpPr>
              <p:nvPr/>
            </p:nvSpPr>
            <p:spPr bwMode="auto">
              <a:xfrm>
                <a:off x="1104" y="2956"/>
                <a:ext cx="144" cy="384"/>
              </a:xfrm>
              <a:prstGeom prst="rect">
                <a:avLst/>
              </a:prstGeom>
              <a:gradFill rotWithShape="0">
                <a:gsLst>
                  <a:gs pos="0">
                    <a:srgbClr val="800040"/>
                  </a:gs>
                  <a:gs pos="100000">
                    <a:srgbClr val="80004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12700" dir="2700000" algn="ctr" rotWithShape="0">
                  <a:schemeClr val="bg2">
                    <a:alpha val="88000"/>
                  </a:scheme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Helvetica"/>
                  <a:cs typeface="Helvetica"/>
                </a:endParaRPr>
              </a:p>
            </p:txBody>
          </p:sp>
          <p:sp>
            <p:nvSpPr>
              <p:cNvPr id="527390" name="Rectangle 30"/>
              <p:cNvSpPr>
                <a:spLocks noChangeArrowheads="1"/>
              </p:cNvSpPr>
              <p:nvPr/>
            </p:nvSpPr>
            <p:spPr bwMode="auto">
              <a:xfrm>
                <a:off x="1344" y="2956"/>
                <a:ext cx="144" cy="384"/>
              </a:xfrm>
              <a:prstGeom prst="rect">
                <a:avLst/>
              </a:prstGeom>
              <a:gradFill rotWithShape="0">
                <a:gsLst>
                  <a:gs pos="0">
                    <a:srgbClr val="800040"/>
                  </a:gs>
                  <a:gs pos="100000">
                    <a:srgbClr val="80004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12700" dir="2700000" algn="ctr" rotWithShape="0">
                  <a:schemeClr val="bg2">
                    <a:alpha val="88000"/>
                  </a:scheme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Helvetica"/>
                  <a:cs typeface="Helvetica"/>
                </a:endParaRPr>
              </a:p>
            </p:txBody>
          </p:sp>
          <p:sp>
            <p:nvSpPr>
              <p:cNvPr id="527391" name="Rectangle 31"/>
              <p:cNvSpPr>
                <a:spLocks noChangeArrowheads="1"/>
              </p:cNvSpPr>
              <p:nvPr/>
            </p:nvSpPr>
            <p:spPr bwMode="auto">
              <a:xfrm>
                <a:off x="1584" y="2956"/>
                <a:ext cx="144" cy="384"/>
              </a:xfrm>
              <a:prstGeom prst="rect">
                <a:avLst/>
              </a:prstGeom>
              <a:gradFill rotWithShape="0">
                <a:gsLst>
                  <a:gs pos="0">
                    <a:srgbClr val="800040"/>
                  </a:gs>
                  <a:gs pos="100000">
                    <a:srgbClr val="80004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12700" dir="2700000" algn="ctr" rotWithShape="0">
                  <a:schemeClr val="bg2">
                    <a:alpha val="88000"/>
                  </a:scheme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Helvetica"/>
                  <a:cs typeface="Helvetica"/>
                </a:endParaRPr>
              </a:p>
            </p:txBody>
          </p:sp>
          <p:sp>
            <p:nvSpPr>
              <p:cNvPr id="527392" name="Line 32"/>
              <p:cNvSpPr>
                <a:spLocks noChangeShapeType="1"/>
              </p:cNvSpPr>
              <p:nvPr/>
            </p:nvSpPr>
            <p:spPr bwMode="auto">
              <a:xfrm flipH="1">
                <a:off x="1776" y="3244"/>
                <a:ext cx="96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Helvetica"/>
                  <a:cs typeface="Helvetica"/>
                </a:endParaRPr>
              </a:p>
            </p:txBody>
          </p:sp>
          <p:sp>
            <p:nvSpPr>
              <p:cNvPr id="527393" name="Line 33"/>
              <p:cNvSpPr>
                <a:spLocks noChangeShapeType="1"/>
              </p:cNvSpPr>
              <p:nvPr/>
            </p:nvSpPr>
            <p:spPr bwMode="auto">
              <a:xfrm flipH="1">
                <a:off x="1829" y="3244"/>
                <a:ext cx="96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Helvetica"/>
                  <a:cs typeface="Helvetica"/>
                </a:endParaRPr>
              </a:p>
            </p:txBody>
          </p:sp>
          <p:sp>
            <p:nvSpPr>
              <p:cNvPr id="527394" name="Rectangle 34"/>
              <p:cNvSpPr>
                <a:spLocks noChangeArrowheads="1"/>
              </p:cNvSpPr>
              <p:nvPr/>
            </p:nvSpPr>
            <p:spPr bwMode="auto">
              <a:xfrm>
                <a:off x="2496" y="2956"/>
                <a:ext cx="144" cy="384"/>
              </a:xfrm>
              <a:prstGeom prst="rect">
                <a:avLst/>
              </a:prstGeom>
              <a:gradFill rotWithShape="0">
                <a:gsLst>
                  <a:gs pos="0">
                    <a:srgbClr val="800040"/>
                  </a:gs>
                  <a:gs pos="100000">
                    <a:srgbClr val="80004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12700" dir="2700000" algn="ctr" rotWithShape="0">
                  <a:schemeClr val="bg2">
                    <a:alpha val="88000"/>
                  </a:scheme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Helvetica"/>
                  <a:cs typeface="Helvetica"/>
                </a:endParaRPr>
              </a:p>
            </p:txBody>
          </p:sp>
          <p:sp>
            <p:nvSpPr>
              <p:cNvPr id="527395" name="Rectangle 35"/>
              <p:cNvSpPr>
                <a:spLocks noChangeArrowheads="1"/>
              </p:cNvSpPr>
              <p:nvPr/>
            </p:nvSpPr>
            <p:spPr bwMode="auto">
              <a:xfrm>
                <a:off x="2256" y="2956"/>
                <a:ext cx="144" cy="384"/>
              </a:xfrm>
              <a:prstGeom prst="rect">
                <a:avLst/>
              </a:prstGeom>
              <a:gradFill rotWithShape="0">
                <a:gsLst>
                  <a:gs pos="0">
                    <a:srgbClr val="800040"/>
                  </a:gs>
                  <a:gs pos="100000">
                    <a:srgbClr val="80004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12700" dir="2700000" algn="ctr" rotWithShape="0">
                  <a:schemeClr val="bg2">
                    <a:alpha val="88000"/>
                  </a:scheme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Helvetica"/>
                  <a:cs typeface="Helvetica"/>
                </a:endParaRPr>
              </a:p>
            </p:txBody>
          </p:sp>
          <p:sp>
            <p:nvSpPr>
              <p:cNvPr id="527396" name="Rectangle 36"/>
              <p:cNvSpPr>
                <a:spLocks noChangeArrowheads="1"/>
              </p:cNvSpPr>
              <p:nvPr/>
            </p:nvSpPr>
            <p:spPr bwMode="auto">
              <a:xfrm>
                <a:off x="2016" y="2956"/>
                <a:ext cx="144" cy="384"/>
              </a:xfrm>
              <a:prstGeom prst="rect">
                <a:avLst/>
              </a:prstGeom>
              <a:gradFill rotWithShape="0">
                <a:gsLst>
                  <a:gs pos="0">
                    <a:srgbClr val="800040"/>
                  </a:gs>
                  <a:gs pos="100000">
                    <a:srgbClr val="80004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12700" dir="2700000" algn="ctr" rotWithShape="0">
                  <a:schemeClr val="bg2">
                    <a:alpha val="88000"/>
                  </a:scheme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Helvetica"/>
                  <a:cs typeface="Helvetica"/>
                </a:endParaRPr>
              </a:p>
            </p:txBody>
          </p:sp>
          <p:sp>
            <p:nvSpPr>
              <p:cNvPr id="527397" name="Rectangle 37"/>
              <p:cNvSpPr>
                <a:spLocks noChangeArrowheads="1"/>
              </p:cNvSpPr>
              <p:nvPr/>
            </p:nvSpPr>
            <p:spPr bwMode="auto">
              <a:xfrm>
                <a:off x="2976" y="2956"/>
                <a:ext cx="144" cy="384"/>
              </a:xfrm>
              <a:prstGeom prst="rect">
                <a:avLst/>
              </a:prstGeom>
              <a:gradFill rotWithShape="0">
                <a:gsLst>
                  <a:gs pos="0">
                    <a:srgbClr val="800040"/>
                  </a:gs>
                  <a:gs pos="100000">
                    <a:srgbClr val="80004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12700" dir="2700000" algn="ctr" rotWithShape="0">
                  <a:schemeClr val="bg2">
                    <a:alpha val="88000"/>
                  </a:scheme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Helvetica"/>
                  <a:cs typeface="Helvetica"/>
                </a:endParaRPr>
              </a:p>
            </p:txBody>
          </p:sp>
          <p:sp>
            <p:nvSpPr>
              <p:cNvPr id="527398" name="Rectangle 38"/>
              <p:cNvSpPr>
                <a:spLocks noChangeArrowheads="1"/>
              </p:cNvSpPr>
              <p:nvPr/>
            </p:nvSpPr>
            <p:spPr bwMode="auto">
              <a:xfrm>
                <a:off x="2736" y="2956"/>
                <a:ext cx="144" cy="384"/>
              </a:xfrm>
              <a:prstGeom prst="rect">
                <a:avLst/>
              </a:prstGeom>
              <a:gradFill rotWithShape="0">
                <a:gsLst>
                  <a:gs pos="0">
                    <a:srgbClr val="800040"/>
                  </a:gs>
                  <a:gs pos="100000">
                    <a:srgbClr val="80004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12700" dir="2700000" algn="ctr" rotWithShape="0">
                  <a:schemeClr val="bg2">
                    <a:alpha val="88000"/>
                  </a:scheme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Helvetica"/>
                  <a:cs typeface="Helvetica"/>
                </a:endParaRPr>
              </a:p>
            </p:txBody>
          </p:sp>
          <p:sp>
            <p:nvSpPr>
              <p:cNvPr id="527399" name="Line 39"/>
              <p:cNvSpPr>
                <a:spLocks noChangeShapeType="1"/>
              </p:cNvSpPr>
              <p:nvPr/>
            </p:nvSpPr>
            <p:spPr bwMode="auto">
              <a:xfrm flipV="1">
                <a:off x="864" y="2716"/>
                <a:ext cx="1" cy="24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Helvetica"/>
                  <a:cs typeface="Helvetica"/>
                </a:endParaRPr>
              </a:p>
            </p:txBody>
          </p:sp>
          <p:sp>
            <p:nvSpPr>
              <p:cNvPr id="527400" name="Line 40"/>
              <p:cNvSpPr>
                <a:spLocks noChangeShapeType="1"/>
              </p:cNvSpPr>
              <p:nvPr/>
            </p:nvSpPr>
            <p:spPr bwMode="auto">
              <a:xfrm flipV="1">
                <a:off x="1104" y="2716"/>
                <a:ext cx="1" cy="24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Helvetica"/>
                  <a:cs typeface="Helvetica"/>
                </a:endParaRPr>
              </a:p>
            </p:txBody>
          </p:sp>
          <p:sp>
            <p:nvSpPr>
              <p:cNvPr id="527401" name="Line 41"/>
              <p:cNvSpPr>
                <a:spLocks noChangeShapeType="1"/>
              </p:cNvSpPr>
              <p:nvPr/>
            </p:nvSpPr>
            <p:spPr bwMode="auto">
              <a:xfrm>
                <a:off x="634" y="2812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triangle" w="sm" len="lg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Helvetica"/>
                  <a:cs typeface="Helvetica"/>
                </a:endParaRPr>
              </a:p>
            </p:txBody>
          </p:sp>
          <p:sp>
            <p:nvSpPr>
              <p:cNvPr id="527402" name="Line 42"/>
              <p:cNvSpPr>
                <a:spLocks noChangeShapeType="1"/>
              </p:cNvSpPr>
              <p:nvPr/>
            </p:nvSpPr>
            <p:spPr bwMode="auto">
              <a:xfrm flipH="1">
                <a:off x="1109" y="2807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triangle" w="sm" len="lg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Helvetica"/>
                  <a:cs typeface="Helvetica"/>
                </a:endParaRPr>
              </a:p>
            </p:txBody>
          </p:sp>
          <p:sp>
            <p:nvSpPr>
              <p:cNvPr id="527403" name="Text Box 43"/>
              <p:cNvSpPr txBox="1">
                <a:spLocks noChangeArrowheads="1"/>
              </p:cNvSpPr>
              <p:nvPr/>
            </p:nvSpPr>
            <p:spPr bwMode="auto">
              <a:xfrm>
                <a:off x="632" y="2539"/>
                <a:ext cx="720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sz="1200">
                    <a:solidFill>
                      <a:schemeClr val="bg2"/>
                    </a:solidFill>
                    <a:latin typeface="Helvetica"/>
                    <a:ea typeface="Arial" charset="0"/>
                    <a:cs typeface="Helvetica"/>
                  </a:rPr>
                  <a:t>945 ns</a:t>
                </a:r>
              </a:p>
            </p:txBody>
          </p:sp>
          <p:sp>
            <p:nvSpPr>
              <p:cNvPr id="527404" name="Line 44"/>
              <p:cNvSpPr>
                <a:spLocks noChangeShapeType="1"/>
              </p:cNvSpPr>
              <p:nvPr/>
            </p:nvSpPr>
            <p:spPr bwMode="auto">
              <a:xfrm>
                <a:off x="634" y="3344"/>
                <a:ext cx="1" cy="213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Helvetica"/>
                  <a:cs typeface="Helvetica"/>
                </a:endParaRPr>
              </a:p>
            </p:txBody>
          </p:sp>
          <p:sp>
            <p:nvSpPr>
              <p:cNvPr id="527405" name="Line 45"/>
              <p:cNvSpPr>
                <a:spLocks noChangeShapeType="1"/>
              </p:cNvSpPr>
              <p:nvPr/>
            </p:nvSpPr>
            <p:spPr bwMode="auto">
              <a:xfrm>
                <a:off x="3130" y="3339"/>
                <a:ext cx="0" cy="213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Helvetica"/>
                  <a:cs typeface="Helvetica"/>
                </a:endParaRPr>
              </a:p>
            </p:txBody>
          </p:sp>
          <p:sp>
            <p:nvSpPr>
              <p:cNvPr id="527406" name="Text Box 46"/>
              <p:cNvSpPr txBox="1">
                <a:spLocks noChangeArrowheads="1"/>
              </p:cNvSpPr>
              <p:nvPr/>
            </p:nvSpPr>
            <p:spPr bwMode="auto">
              <a:xfrm>
                <a:off x="1046" y="3400"/>
                <a:ext cx="1824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sz="1200">
                    <a:solidFill>
                      <a:schemeClr val="bg2"/>
                    </a:solidFill>
                    <a:latin typeface="Helvetica"/>
                    <a:ea typeface="Arial" charset="0"/>
                    <a:cs typeface="Helvetica"/>
                  </a:rPr>
                  <a:t>1 ms macropulse</a:t>
                </a:r>
              </a:p>
            </p:txBody>
          </p:sp>
          <p:sp>
            <p:nvSpPr>
              <p:cNvPr id="527407" name="Line 47"/>
              <p:cNvSpPr>
                <a:spLocks noChangeShapeType="1"/>
              </p:cNvSpPr>
              <p:nvPr/>
            </p:nvSpPr>
            <p:spPr bwMode="auto">
              <a:xfrm flipH="1">
                <a:off x="624" y="3494"/>
                <a:ext cx="924" cy="1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triangle" w="sm" len="lg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Helvetica"/>
                  <a:cs typeface="Helvetica"/>
                </a:endParaRPr>
              </a:p>
            </p:txBody>
          </p:sp>
          <p:sp>
            <p:nvSpPr>
              <p:cNvPr id="527408" name="Line 48"/>
              <p:cNvSpPr>
                <a:spLocks noChangeShapeType="1"/>
              </p:cNvSpPr>
              <p:nvPr/>
            </p:nvSpPr>
            <p:spPr bwMode="auto">
              <a:xfrm>
                <a:off x="2366" y="3494"/>
                <a:ext cx="749" cy="1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triangle" w="sm" len="lg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Helvetica"/>
                  <a:cs typeface="Helvetica"/>
                </a:endParaRPr>
              </a:p>
            </p:txBody>
          </p:sp>
          <p:sp>
            <p:nvSpPr>
              <p:cNvPr id="527409" name="Text Box 49"/>
              <p:cNvSpPr txBox="1">
                <a:spLocks noChangeArrowheads="1"/>
              </p:cNvSpPr>
              <p:nvPr/>
            </p:nvSpPr>
            <p:spPr bwMode="auto">
              <a:xfrm rot="16200000">
                <a:off x="-124" y="2888"/>
                <a:ext cx="1018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sz="1400">
                    <a:latin typeface="Helvetica"/>
                    <a:ea typeface="Arial" charset="0"/>
                    <a:cs typeface="Helvetica"/>
                  </a:rPr>
                  <a:t>Current</a:t>
                </a:r>
                <a:endParaRPr lang="en-US" sz="2400">
                  <a:latin typeface="Helvetica"/>
                  <a:ea typeface="Arial" charset="0"/>
                  <a:cs typeface="Helvetica"/>
                </a:endParaRPr>
              </a:p>
            </p:txBody>
          </p:sp>
          <p:sp>
            <p:nvSpPr>
              <p:cNvPr id="527410" name="Text Box 50"/>
              <p:cNvSpPr txBox="1">
                <a:spLocks noChangeArrowheads="1"/>
              </p:cNvSpPr>
              <p:nvPr/>
            </p:nvSpPr>
            <p:spPr bwMode="auto">
              <a:xfrm>
                <a:off x="2214" y="2597"/>
                <a:ext cx="1104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sz="1400">
                    <a:latin typeface="Helvetica"/>
                    <a:ea typeface="Arial" charset="0"/>
                    <a:cs typeface="Helvetica"/>
                  </a:rPr>
                  <a:t>mini-pulse</a:t>
                </a:r>
              </a:p>
            </p:txBody>
          </p:sp>
          <p:sp>
            <p:nvSpPr>
              <p:cNvPr id="527411" name="Line 51"/>
              <p:cNvSpPr>
                <a:spLocks noChangeShapeType="1"/>
              </p:cNvSpPr>
              <p:nvPr/>
            </p:nvSpPr>
            <p:spPr bwMode="auto">
              <a:xfrm flipV="1">
                <a:off x="2304" y="2764"/>
                <a:ext cx="192" cy="288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Helvetica"/>
                  <a:cs typeface="Helvetica"/>
                </a:endParaRPr>
              </a:p>
            </p:txBody>
          </p:sp>
          <p:sp>
            <p:nvSpPr>
              <p:cNvPr id="527412" name="Text Box 52"/>
              <p:cNvSpPr txBox="1">
                <a:spLocks noChangeArrowheads="1"/>
              </p:cNvSpPr>
              <p:nvPr/>
            </p:nvSpPr>
            <p:spPr bwMode="auto">
              <a:xfrm>
                <a:off x="1387" y="2327"/>
                <a:ext cx="1008" cy="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sz="1400">
                    <a:latin typeface="Helvetica"/>
                    <a:ea typeface="Arial" charset="0"/>
                    <a:cs typeface="Helvetica"/>
                  </a:rPr>
                  <a:t>Chopper system makes gaps</a:t>
                </a:r>
              </a:p>
            </p:txBody>
          </p:sp>
          <p:sp>
            <p:nvSpPr>
              <p:cNvPr id="527413" name="Line 53"/>
              <p:cNvSpPr>
                <a:spLocks noChangeShapeType="1"/>
              </p:cNvSpPr>
              <p:nvPr/>
            </p:nvSpPr>
            <p:spPr bwMode="auto">
              <a:xfrm flipH="1">
                <a:off x="1296" y="2615"/>
                <a:ext cx="240" cy="3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Helvetica"/>
                  <a:cs typeface="Helvetica"/>
                </a:endParaRPr>
              </a:p>
            </p:txBody>
          </p:sp>
          <p:sp>
            <p:nvSpPr>
              <p:cNvPr id="527414" name="Line 54"/>
              <p:cNvSpPr>
                <a:spLocks noChangeShapeType="1"/>
              </p:cNvSpPr>
              <p:nvPr/>
            </p:nvSpPr>
            <p:spPr bwMode="auto">
              <a:xfrm flipH="1">
                <a:off x="1536" y="2668"/>
                <a:ext cx="96" cy="2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Helvetica"/>
                  <a:cs typeface="Helvetica"/>
                </a:endParaRPr>
              </a:p>
            </p:txBody>
          </p:sp>
          <p:sp>
            <p:nvSpPr>
              <p:cNvPr id="527415" name="Line 55"/>
              <p:cNvSpPr>
                <a:spLocks noChangeShapeType="1"/>
              </p:cNvSpPr>
              <p:nvPr/>
            </p:nvSpPr>
            <p:spPr bwMode="auto">
              <a:xfrm>
                <a:off x="2064" y="2668"/>
                <a:ext cx="144" cy="2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stealth" w="med" len="lg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Helvetica"/>
                  <a:cs typeface="Helvetica"/>
                </a:endParaRPr>
              </a:p>
            </p:txBody>
          </p:sp>
          <p:sp>
            <p:nvSpPr>
              <p:cNvPr id="527416" name="Line 56"/>
              <p:cNvSpPr>
                <a:spLocks noChangeShapeType="1"/>
              </p:cNvSpPr>
              <p:nvPr/>
            </p:nvSpPr>
            <p:spPr bwMode="auto">
              <a:xfrm>
                <a:off x="480" y="2572"/>
                <a:ext cx="1" cy="76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Helvetica"/>
                  <a:cs typeface="Helvetica"/>
                </a:endParaRPr>
              </a:p>
            </p:txBody>
          </p:sp>
          <p:sp>
            <p:nvSpPr>
              <p:cNvPr id="527417" name="Line 57"/>
              <p:cNvSpPr>
                <a:spLocks noChangeShapeType="1"/>
              </p:cNvSpPr>
              <p:nvPr/>
            </p:nvSpPr>
            <p:spPr bwMode="auto">
              <a:xfrm>
                <a:off x="480" y="3340"/>
                <a:ext cx="2832" cy="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Helvetica"/>
                  <a:cs typeface="Helvetica"/>
                </a:endParaRPr>
              </a:p>
            </p:txBody>
          </p:sp>
        </p:grpSp>
        <p:pic>
          <p:nvPicPr>
            <p:cNvPr id="527418" name="Picture 58" descr="swoosh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736" y="1920"/>
              <a:ext cx="828" cy="1127"/>
            </a:xfrm>
            <a:prstGeom prst="rect">
              <a:avLst/>
            </a:prstGeom>
            <a:noFill/>
          </p:spPr>
        </p:pic>
      </p:grpSp>
      <p:grpSp>
        <p:nvGrpSpPr>
          <p:cNvPr id="4" name="Group 59"/>
          <p:cNvGrpSpPr>
            <a:grpSpLocks/>
          </p:cNvGrpSpPr>
          <p:nvPr/>
        </p:nvGrpSpPr>
        <p:grpSpPr bwMode="auto">
          <a:xfrm>
            <a:off x="5649913" y="2146300"/>
            <a:ext cx="3263900" cy="4154488"/>
            <a:chOff x="3591" y="1052"/>
            <a:chExt cx="2056" cy="2617"/>
          </a:xfrm>
        </p:grpSpPr>
        <p:sp>
          <p:nvSpPr>
            <p:cNvPr id="527420" name="Oval 60"/>
            <p:cNvSpPr>
              <a:spLocks noChangeArrowheads="1"/>
            </p:cNvSpPr>
            <p:nvPr/>
          </p:nvSpPr>
          <p:spPr bwMode="auto">
            <a:xfrm>
              <a:off x="4383" y="1052"/>
              <a:ext cx="164" cy="327"/>
            </a:xfrm>
            <a:prstGeom prst="ellipse">
              <a:avLst/>
            </a:prstGeom>
            <a:noFill/>
            <a:ln w="28575">
              <a:solidFill>
                <a:srgbClr val="80004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>
                <a:latin typeface="Helvetica"/>
                <a:cs typeface="Helvetica"/>
              </a:endParaRPr>
            </a:p>
          </p:txBody>
        </p:sp>
        <p:grpSp>
          <p:nvGrpSpPr>
            <p:cNvPr id="5" name="Group 61"/>
            <p:cNvGrpSpPr>
              <a:grpSpLocks/>
            </p:cNvGrpSpPr>
            <p:nvPr/>
          </p:nvGrpSpPr>
          <p:grpSpPr bwMode="auto">
            <a:xfrm>
              <a:off x="3591" y="2397"/>
              <a:ext cx="2056" cy="1272"/>
              <a:chOff x="3591" y="2397"/>
              <a:chExt cx="2056" cy="1272"/>
            </a:xfrm>
          </p:grpSpPr>
          <p:sp>
            <p:nvSpPr>
              <p:cNvPr id="527422" name="Text Box 62"/>
              <p:cNvSpPr txBox="1">
                <a:spLocks noChangeArrowheads="1"/>
              </p:cNvSpPr>
              <p:nvPr/>
            </p:nvSpPr>
            <p:spPr bwMode="auto">
              <a:xfrm rot="16200000">
                <a:off x="3178" y="2810"/>
                <a:ext cx="1018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sz="1400">
                    <a:latin typeface="Helvetica"/>
                    <a:ea typeface="Arial" charset="0"/>
                    <a:cs typeface="Helvetica"/>
                  </a:rPr>
                  <a:t>Current</a:t>
                </a:r>
              </a:p>
            </p:txBody>
          </p:sp>
          <p:sp>
            <p:nvSpPr>
              <p:cNvPr id="527423" name="Rectangle 63"/>
              <p:cNvSpPr>
                <a:spLocks noChangeArrowheads="1"/>
              </p:cNvSpPr>
              <p:nvPr/>
            </p:nvSpPr>
            <p:spPr bwMode="auto">
              <a:xfrm>
                <a:off x="4020" y="3358"/>
                <a:ext cx="96" cy="96"/>
              </a:xfrm>
              <a:prstGeom prst="rect">
                <a:avLst/>
              </a:prstGeom>
              <a:gradFill rotWithShape="0">
                <a:gsLst>
                  <a:gs pos="0">
                    <a:srgbClr val="800040"/>
                  </a:gs>
                  <a:gs pos="100000">
                    <a:srgbClr val="80004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34290" dist="12700" dir="2700000" algn="ctr" rotWithShape="0">
                  <a:schemeClr val="bg2">
                    <a:alpha val="88000"/>
                  </a:scheme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Helvetica"/>
                  <a:cs typeface="Helvetica"/>
                </a:endParaRPr>
              </a:p>
            </p:txBody>
          </p:sp>
          <p:sp>
            <p:nvSpPr>
              <p:cNvPr id="527424" name="Rectangle 64"/>
              <p:cNvSpPr>
                <a:spLocks noChangeArrowheads="1"/>
              </p:cNvSpPr>
              <p:nvPr/>
            </p:nvSpPr>
            <p:spPr bwMode="auto">
              <a:xfrm>
                <a:off x="4164" y="3310"/>
                <a:ext cx="96" cy="144"/>
              </a:xfrm>
              <a:prstGeom prst="rect">
                <a:avLst/>
              </a:prstGeom>
              <a:gradFill rotWithShape="0">
                <a:gsLst>
                  <a:gs pos="0">
                    <a:srgbClr val="800040"/>
                  </a:gs>
                  <a:gs pos="100000">
                    <a:srgbClr val="80004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34290" dist="12700" dir="2700000" algn="ctr" rotWithShape="0">
                  <a:schemeClr val="bg2">
                    <a:alpha val="88000"/>
                  </a:scheme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Helvetica"/>
                  <a:cs typeface="Helvetica"/>
                </a:endParaRPr>
              </a:p>
            </p:txBody>
          </p:sp>
          <p:sp>
            <p:nvSpPr>
              <p:cNvPr id="527425" name="Rectangle 65"/>
              <p:cNvSpPr>
                <a:spLocks noChangeArrowheads="1"/>
              </p:cNvSpPr>
              <p:nvPr/>
            </p:nvSpPr>
            <p:spPr bwMode="auto">
              <a:xfrm>
                <a:off x="4308" y="3262"/>
                <a:ext cx="96" cy="192"/>
              </a:xfrm>
              <a:prstGeom prst="rect">
                <a:avLst/>
              </a:prstGeom>
              <a:gradFill rotWithShape="0">
                <a:gsLst>
                  <a:gs pos="0">
                    <a:srgbClr val="800040"/>
                  </a:gs>
                  <a:gs pos="100000">
                    <a:srgbClr val="80004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34290" dist="12700" dir="2700000" algn="ctr" rotWithShape="0">
                  <a:schemeClr val="bg2">
                    <a:alpha val="88000"/>
                  </a:scheme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Helvetica"/>
                  <a:cs typeface="Helvetica"/>
                </a:endParaRPr>
              </a:p>
            </p:txBody>
          </p:sp>
          <p:sp>
            <p:nvSpPr>
              <p:cNvPr id="527426" name="Rectangle 66"/>
              <p:cNvSpPr>
                <a:spLocks noChangeArrowheads="1"/>
              </p:cNvSpPr>
              <p:nvPr/>
            </p:nvSpPr>
            <p:spPr bwMode="auto">
              <a:xfrm>
                <a:off x="4452" y="3214"/>
                <a:ext cx="96" cy="240"/>
              </a:xfrm>
              <a:prstGeom prst="rect">
                <a:avLst/>
              </a:prstGeom>
              <a:gradFill rotWithShape="0">
                <a:gsLst>
                  <a:gs pos="0">
                    <a:srgbClr val="800040"/>
                  </a:gs>
                  <a:gs pos="100000">
                    <a:srgbClr val="80004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34290" dist="12700" dir="2700000" algn="ctr" rotWithShape="0">
                  <a:schemeClr val="bg2">
                    <a:alpha val="88000"/>
                  </a:scheme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Helvetica"/>
                  <a:cs typeface="Helvetica"/>
                </a:endParaRPr>
              </a:p>
            </p:txBody>
          </p:sp>
          <p:sp>
            <p:nvSpPr>
              <p:cNvPr id="527427" name="Rectangle 67"/>
              <p:cNvSpPr>
                <a:spLocks noChangeArrowheads="1"/>
              </p:cNvSpPr>
              <p:nvPr/>
            </p:nvSpPr>
            <p:spPr bwMode="auto">
              <a:xfrm>
                <a:off x="4596" y="3166"/>
                <a:ext cx="96" cy="288"/>
              </a:xfrm>
              <a:prstGeom prst="rect">
                <a:avLst/>
              </a:prstGeom>
              <a:gradFill rotWithShape="0">
                <a:gsLst>
                  <a:gs pos="0">
                    <a:srgbClr val="800040"/>
                  </a:gs>
                  <a:gs pos="100000">
                    <a:srgbClr val="80004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34290" dist="12700" dir="2700000" algn="ctr" rotWithShape="0">
                  <a:schemeClr val="bg2">
                    <a:alpha val="88000"/>
                  </a:scheme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Helvetica"/>
                  <a:cs typeface="Helvetica"/>
                </a:endParaRPr>
              </a:p>
            </p:txBody>
          </p:sp>
          <p:sp>
            <p:nvSpPr>
              <p:cNvPr id="527428" name="Rectangle 68"/>
              <p:cNvSpPr>
                <a:spLocks noChangeArrowheads="1"/>
              </p:cNvSpPr>
              <p:nvPr/>
            </p:nvSpPr>
            <p:spPr bwMode="auto">
              <a:xfrm>
                <a:off x="4740" y="3118"/>
                <a:ext cx="96" cy="336"/>
              </a:xfrm>
              <a:prstGeom prst="rect">
                <a:avLst/>
              </a:prstGeom>
              <a:gradFill rotWithShape="0">
                <a:gsLst>
                  <a:gs pos="0">
                    <a:srgbClr val="800040"/>
                  </a:gs>
                  <a:gs pos="100000">
                    <a:srgbClr val="80004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34290" dist="12700" dir="2700000" algn="ctr" rotWithShape="0">
                  <a:schemeClr val="bg2">
                    <a:alpha val="88000"/>
                  </a:scheme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Helvetica"/>
                  <a:cs typeface="Helvetica"/>
                </a:endParaRPr>
              </a:p>
            </p:txBody>
          </p:sp>
          <p:sp>
            <p:nvSpPr>
              <p:cNvPr id="527429" name="Line 69"/>
              <p:cNvSpPr>
                <a:spLocks noChangeShapeType="1"/>
              </p:cNvSpPr>
              <p:nvPr/>
            </p:nvSpPr>
            <p:spPr bwMode="auto">
              <a:xfrm flipH="1">
                <a:off x="4836" y="3358"/>
                <a:ext cx="96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Helvetica"/>
                  <a:cs typeface="Helvetica"/>
                </a:endParaRPr>
              </a:p>
            </p:txBody>
          </p:sp>
          <p:sp>
            <p:nvSpPr>
              <p:cNvPr id="527430" name="Line 70"/>
              <p:cNvSpPr>
                <a:spLocks noChangeShapeType="1"/>
              </p:cNvSpPr>
              <p:nvPr/>
            </p:nvSpPr>
            <p:spPr bwMode="auto">
              <a:xfrm flipH="1">
                <a:off x="4884" y="3358"/>
                <a:ext cx="96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Helvetica"/>
                  <a:cs typeface="Helvetica"/>
                </a:endParaRPr>
              </a:p>
            </p:txBody>
          </p:sp>
          <p:sp>
            <p:nvSpPr>
              <p:cNvPr id="527431" name="Rectangle 71"/>
              <p:cNvSpPr>
                <a:spLocks noChangeArrowheads="1"/>
              </p:cNvSpPr>
              <p:nvPr/>
            </p:nvSpPr>
            <p:spPr bwMode="auto">
              <a:xfrm>
                <a:off x="5028" y="2542"/>
                <a:ext cx="96" cy="912"/>
              </a:xfrm>
              <a:prstGeom prst="rect">
                <a:avLst/>
              </a:prstGeom>
              <a:gradFill rotWithShape="0">
                <a:gsLst>
                  <a:gs pos="0">
                    <a:srgbClr val="800040"/>
                  </a:gs>
                  <a:gs pos="100000">
                    <a:srgbClr val="80004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34290" dist="12700" dir="2700000" algn="ctr" rotWithShape="0">
                  <a:schemeClr val="bg2">
                    <a:alpha val="88000"/>
                  </a:scheme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Helvetica"/>
                  <a:cs typeface="Helvetica"/>
                </a:endParaRPr>
              </a:p>
            </p:txBody>
          </p:sp>
          <p:sp>
            <p:nvSpPr>
              <p:cNvPr id="527432" name="Rectangle 72"/>
              <p:cNvSpPr>
                <a:spLocks noChangeArrowheads="1"/>
              </p:cNvSpPr>
              <p:nvPr/>
            </p:nvSpPr>
            <p:spPr bwMode="auto">
              <a:xfrm>
                <a:off x="5172" y="2494"/>
                <a:ext cx="96" cy="960"/>
              </a:xfrm>
              <a:prstGeom prst="rect">
                <a:avLst/>
              </a:prstGeom>
              <a:gradFill rotWithShape="0">
                <a:gsLst>
                  <a:gs pos="0">
                    <a:srgbClr val="800040"/>
                  </a:gs>
                  <a:gs pos="100000">
                    <a:srgbClr val="80004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34290" dist="12700" dir="2700000" algn="ctr" rotWithShape="0">
                  <a:schemeClr val="bg2">
                    <a:alpha val="88000"/>
                  </a:scheme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Helvetica"/>
                  <a:cs typeface="Helvetica"/>
                </a:endParaRPr>
              </a:p>
            </p:txBody>
          </p:sp>
          <p:sp>
            <p:nvSpPr>
              <p:cNvPr id="527433" name="Rectangle 73"/>
              <p:cNvSpPr>
                <a:spLocks noChangeArrowheads="1"/>
              </p:cNvSpPr>
              <p:nvPr/>
            </p:nvSpPr>
            <p:spPr bwMode="auto">
              <a:xfrm>
                <a:off x="5316" y="2446"/>
                <a:ext cx="96" cy="1008"/>
              </a:xfrm>
              <a:prstGeom prst="rect">
                <a:avLst/>
              </a:prstGeom>
              <a:gradFill rotWithShape="0">
                <a:gsLst>
                  <a:gs pos="0">
                    <a:srgbClr val="800040"/>
                  </a:gs>
                  <a:gs pos="100000">
                    <a:srgbClr val="80004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34290" dist="12700" dir="2700000" algn="ctr" rotWithShape="0">
                  <a:schemeClr val="bg2">
                    <a:alpha val="88000"/>
                  </a:scheme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Helvetica"/>
                  <a:cs typeface="Helvetica"/>
                </a:endParaRPr>
              </a:p>
            </p:txBody>
          </p:sp>
          <p:sp>
            <p:nvSpPr>
              <p:cNvPr id="527434" name="Line 74"/>
              <p:cNvSpPr>
                <a:spLocks noChangeShapeType="1"/>
              </p:cNvSpPr>
              <p:nvPr/>
            </p:nvSpPr>
            <p:spPr bwMode="auto">
              <a:xfrm>
                <a:off x="3785" y="3404"/>
                <a:ext cx="0" cy="24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Helvetica"/>
                  <a:cs typeface="Helvetica"/>
                </a:endParaRPr>
              </a:p>
            </p:txBody>
          </p:sp>
          <p:sp>
            <p:nvSpPr>
              <p:cNvPr id="527435" name="Line 75"/>
              <p:cNvSpPr>
                <a:spLocks noChangeShapeType="1"/>
              </p:cNvSpPr>
              <p:nvPr/>
            </p:nvSpPr>
            <p:spPr bwMode="auto">
              <a:xfrm>
                <a:off x="5412" y="3460"/>
                <a:ext cx="0" cy="174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Helvetica"/>
                  <a:cs typeface="Helvetica"/>
                </a:endParaRPr>
              </a:p>
            </p:txBody>
          </p:sp>
          <p:sp>
            <p:nvSpPr>
              <p:cNvPr id="527436" name="Text Box 76"/>
              <p:cNvSpPr txBox="1">
                <a:spLocks noChangeArrowheads="1"/>
              </p:cNvSpPr>
              <p:nvPr/>
            </p:nvSpPr>
            <p:spPr bwMode="auto">
              <a:xfrm>
                <a:off x="4243" y="3496"/>
                <a:ext cx="768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sz="1200">
                    <a:solidFill>
                      <a:schemeClr val="bg2"/>
                    </a:solidFill>
                    <a:latin typeface="Helvetica"/>
                    <a:ea typeface="Arial" charset="0"/>
                    <a:cs typeface="Helvetica"/>
                  </a:rPr>
                  <a:t>1ms</a:t>
                </a:r>
              </a:p>
            </p:txBody>
          </p:sp>
          <p:sp>
            <p:nvSpPr>
              <p:cNvPr id="527437" name="Line 77"/>
              <p:cNvSpPr>
                <a:spLocks noChangeShapeType="1"/>
              </p:cNvSpPr>
              <p:nvPr/>
            </p:nvSpPr>
            <p:spPr bwMode="auto">
              <a:xfrm flipH="1">
                <a:off x="3780" y="3586"/>
                <a:ext cx="719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triangle" w="sm" len="lg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Helvetica"/>
                  <a:cs typeface="Helvetica"/>
                </a:endParaRPr>
              </a:p>
            </p:txBody>
          </p:sp>
          <p:sp>
            <p:nvSpPr>
              <p:cNvPr id="527438" name="Line 78"/>
              <p:cNvSpPr>
                <a:spLocks noChangeShapeType="1"/>
              </p:cNvSpPr>
              <p:nvPr/>
            </p:nvSpPr>
            <p:spPr bwMode="auto">
              <a:xfrm>
                <a:off x="4755" y="3586"/>
                <a:ext cx="657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triangle" w="sm" len="lg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Helvetica"/>
                  <a:cs typeface="Helvetica"/>
                </a:endParaRPr>
              </a:p>
            </p:txBody>
          </p:sp>
          <p:sp>
            <p:nvSpPr>
              <p:cNvPr id="527439" name="Line 79"/>
              <p:cNvSpPr>
                <a:spLocks noChangeShapeType="1"/>
              </p:cNvSpPr>
              <p:nvPr/>
            </p:nvSpPr>
            <p:spPr bwMode="auto">
              <a:xfrm>
                <a:off x="3780" y="2398"/>
                <a:ext cx="0" cy="105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Helvetica"/>
                  <a:cs typeface="Helvetica"/>
                </a:endParaRPr>
              </a:p>
            </p:txBody>
          </p:sp>
          <p:sp>
            <p:nvSpPr>
              <p:cNvPr id="527440" name="Line 80"/>
              <p:cNvSpPr>
                <a:spLocks noChangeShapeType="1"/>
              </p:cNvSpPr>
              <p:nvPr/>
            </p:nvSpPr>
            <p:spPr bwMode="auto">
              <a:xfrm>
                <a:off x="3775" y="3454"/>
                <a:ext cx="187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latin typeface="Helvetica"/>
                  <a:cs typeface="Helvetica"/>
                </a:endParaRPr>
              </a:p>
            </p:txBody>
          </p:sp>
          <p:sp>
            <p:nvSpPr>
              <p:cNvPr id="527441" name="Rectangle 81"/>
              <p:cNvSpPr>
                <a:spLocks noChangeArrowheads="1"/>
              </p:cNvSpPr>
              <p:nvPr/>
            </p:nvSpPr>
            <p:spPr bwMode="auto">
              <a:xfrm>
                <a:off x="3876" y="3406"/>
                <a:ext cx="96" cy="48"/>
              </a:xfrm>
              <a:prstGeom prst="rect">
                <a:avLst/>
              </a:prstGeom>
              <a:gradFill rotWithShape="0">
                <a:gsLst>
                  <a:gs pos="0">
                    <a:srgbClr val="800040"/>
                  </a:gs>
                  <a:gs pos="100000">
                    <a:srgbClr val="80004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34290" dist="12700" dir="2700000" algn="ctr" rotWithShape="0">
                  <a:schemeClr val="bg2">
                    <a:alpha val="88000"/>
                  </a:schemeClr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Helvetica"/>
                  <a:cs typeface="Helvetica"/>
                </a:endParaRPr>
              </a:p>
            </p:txBody>
          </p:sp>
        </p:grpSp>
        <p:pic>
          <p:nvPicPr>
            <p:cNvPr id="527442" name="Picture 82" descr="swoosh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176" y="1200"/>
              <a:ext cx="962" cy="1512"/>
            </a:xfrm>
            <a:prstGeom prst="rect">
              <a:avLst/>
            </a:prstGeom>
            <a:noFill/>
          </p:spPr>
        </p:pic>
      </p:grpSp>
      <p:sp>
        <p:nvSpPr>
          <p:cNvPr id="527443" name="Text Box 83"/>
          <p:cNvSpPr txBox="1">
            <a:spLocks noChangeArrowheads="1"/>
          </p:cNvSpPr>
          <p:nvPr/>
        </p:nvSpPr>
        <p:spPr bwMode="auto">
          <a:xfrm>
            <a:off x="6959600" y="3282950"/>
            <a:ext cx="1447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b="1" dirty="0">
                <a:solidFill>
                  <a:schemeClr val="accent1"/>
                </a:solidFill>
                <a:latin typeface="Helvetica"/>
                <a:ea typeface="Arial" charset="0"/>
                <a:cs typeface="Helvetica"/>
              </a:rPr>
              <a:t>Liquid Hg Target</a:t>
            </a:r>
          </a:p>
        </p:txBody>
      </p:sp>
      <p:sp>
        <p:nvSpPr>
          <p:cNvPr id="527444" name="Rectangle 84"/>
          <p:cNvSpPr>
            <a:spLocks noChangeArrowheads="1"/>
          </p:cNvSpPr>
          <p:nvPr/>
        </p:nvSpPr>
        <p:spPr bwMode="auto">
          <a:xfrm>
            <a:off x="4064000" y="2628900"/>
            <a:ext cx="900887" cy="27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200">
                <a:latin typeface="Helvetica"/>
                <a:ea typeface="Arial" charset="0"/>
                <a:cs typeface="Helvetica"/>
              </a:rPr>
              <a:t>1000 MeV</a:t>
            </a:r>
          </a:p>
        </p:txBody>
      </p:sp>
      <p:sp>
        <p:nvSpPr>
          <p:cNvPr id="527445" name="Rectangle 85"/>
          <p:cNvSpPr>
            <a:spLocks noChangeArrowheads="1"/>
          </p:cNvSpPr>
          <p:nvPr/>
        </p:nvSpPr>
        <p:spPr bwMode="auto">
          <a:xfrm>
            <a:off x="4583113" y="3438525"/>
            <a:ext cx="566737" cy="255588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Helvetica"/>
              <a:cs typeface="Helvetica"/>
            </a:endParaRPr>
          </a:p>
        </p:txBody>
      </p:sp>
      <p:sp>
        <p:nvSpPr>
          <p:cNvPr id="86" name="テキスト ボックス 85"/>
          <p:cNvSpPr txBox="1"/>
          <p:nvPr/>
        </p:nvSpPr>
        <p:spPr>
          <a:xfrm>
            <a:off x="266700" y="6250641"/>
            <a:ext cx="9370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8000"/>
                </a:solidFill>
                <a:latin typeface="Helvetica"/>
                <a:cs typeface="Helvetica"/>
              </a:rPr>
              <a:t>M. Plum</a:t>
            </a:r>
            <a:endParaRPr kumimoji="1" lang="ja-JP" altLang="en-US" sz="1600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914400" y="533400"/>
            <a:ext cx="76851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The first hadron accelerator facility which adopts SRF </a:t>
            </a:r>
            <a:r>
              <a:rPr lang="en-US" altLang="ja-JP" sz="1600" dirty="0" err="1" smtClean="0">
                <a:solidFill>
                  <a:srgbClr val="0000FF"/>
                </a:solidFill>
                <a:latin typeface="Helvetica"/>
                <a:cs typeface="Helvetica"/>
              </a:rPr>
              <a:t>linac</a:t>
            </a:r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 technology extensively. </a:t>
            </a:r>
            <a:endParaRPr kumimoji="1" lang="ja-JP" altLang="en-US" sz="1600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978443-4B41-0745-8EF5-9C6E708787B9}" type="slidenum">
              <a:rPr lang="ja-JP" altLang="en-US" smtClean="0"/>
              <a:pPr>
                <a:defRPr/>
              </a:pPr>
              <a:t>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28222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00" y="88900"/>
            <a:ext cx="8423196" cy="496290"/>
          </a:xfrm>
        </p:spPr>
        <p:txBody>
          <a:bodyPr/>
          <a:lstStyle/>
          <a:p>
            <a:r>
              <a:rPr lang="en-US" sz="2400" dirty="0" smtClean="0">
                <a:solidFill>
                  <a:srgbClr val="0000FF"/>
                </a:solidFill>
                <a:latin typeface="Helvetica"/>
                <a:cs typeface="Helvetica"/>
              </a:rPr>
              <a:t>SNS </a:t>
            </a:r>
            <a:r>
              <a:rPr lang="en-US" sz="2400" dirty="0">
                <a:solidFill>
                  <a:srgbClr val="0000FF"/>
                </a:solidFill>
                <a:latin typeface="Helvetica"/>
                <a:cs typeface="Helvetica"/>
              </a:rPr>
              <a:t>b</a:t>
            </a:r>
            <a:r>
              <a:rPr lang="en-US" sz="2400" dirty="0" smtClean="0">
                <a:solidFill>
                  <a:srgbClr val="0000FF"/>
                </a:solidFill>
                <a:latin typeface="Helvetica"/>
                <a:cs typeface="Helvetica"/>
              </a:rPr>
              <a:t>eam power </a:t>
            </a:r>
            <a:r>
              <a:rPr lang="en-US" sz="2400" dirty="0" err="1" smtClean="0">
                <a:solidFill>
                  <a:srgbClr val="0000FF"/>
                </a:solidFill>
                <a:latin typeface="Helvetica"/>
                <a:cs typeface="Helvetica"/>
              </a:rPr>
              <a:t>vs</a:t>
            </a:r>
            <a:r>
              <a:rPr lang="en-US" sz="2400" dirty="0" smtClean="0">
                <a:solidFill>
                  <a:srgbClr val="0000FF"/>
                </a:solidFill>
                <a:latin typeface="Helvetica"/>
                <a:cs typeface="Helvetica"/>
              </a:rPr>
              <a:t> time</a:t>
            </a:r>
            <a:endParaRPr lang="en-US" sz="2400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127000" y="5305961"/>
            <a:ext cx="8864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SNS reached 1 MW user operation within 5 years from the beginning in 2006. </a:t>
            </a:r>
          </a:p>
          <a:p>
            <a:pPr marL="285750" indent="-285750">
              <a:buFontTx/>
              <a:buChar char="-"/>
            </a:pPr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Demonstrated </a:t>
            </a:r>
            <a:r>
              <a:rPr lang="en-US" altLang="ja-JP" sz="1600" dirty="0">
                <a:solidFill>
                  <a:srgbClr val="FF0000"/>
                </a:solidFill>
                <a:latin typeface="Helvetica"/>
                <a:cs typeface="Helvetica"/>
              </a:rPr>
              <a:t>full design beam power </a:t>
            </a:r>
            <a:r>
              <a:rPr lang="en-US" altLang="ja-JP" sz="1600" dirty="0" smtClean="0">
                <a:solidFill>
                  <a:srgbClr val="FF0000"/>
                </a:solidFill>
                <a:latin typeface="Helvetica"/>
                <a:cs typeface="Helvetica"/>
              </a:rPr>
              <a:t>of 1.4 MW for </a:t>
            </a:r>
            <a:r>
              <a:rPr lang="en-US" altLang="ja-JP" sz="1600" dirty="0">
                <a:solidFill>
                  <a:srgbClr val="FF0000"/>
                </a:solidFill>
                <a:latin typeface="Helvetica"/>
                <a:cs typeface="Helvetica"/>
              </a:rPr>
              <a:t>&gt;24 hours </a:t>
            </a:r>
            <a:r>
              <a:rPr lang="en-US" altLang="ja-JP" sz="1600" dirty="0">
                <a:solidFill>
                  <a:srgbClr val="0000FF"/>
                </a:solidFill>
                <a:latin typeface="Helvetica"/>
                <a:cs typeface="Helvetica"/>
              </a:rPr>
              <a:t>for neutron scattering </a:t>
            </a:r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experiments in </a:t>
            </a:r>
            <a:r>
              <a:rPr lang="en-US" altLang="ja-JP" sz="1600" dirty="0">
                <a:solidFill>
                  <a:srgbClr val="0000FF"/>
                </a:solidFill>
                <a:latin typeface="Helvetica"/>
                <a:cs typeface="Helvetica"/>
              </a:rPr>
              <a:t>June </a:t>
            </a:r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2014.</a:t>
            </a:r>
          </a:p>
          <a:p>
            <a:pPr marL="285750" indent="-285750">
              <a:buFontTx/>
              <a:buChar char="-"/>
            </a:pPr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Failures on target were stronger limit on operational beam power than the accelerator in the last 4 years. </a:t>
            </a:r>
          </a:p>
          <a:p>
            <a:pPr marL="285750" indent="-285750">
              <a:buFontTx/>
              <a:buChar char="-"/>
            </a:pPr>
            <a:endParaRPr lang="en-US" altLang="ja-JP" sz="1600" dirty="0" smtClean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7100752" y="4944646"/>
            <a:ext cx="20432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8000"/>
                </a:solidFill>
                <a:latin typeface="Helvetica"/>
                <a:cs typeface="Helvetica"/>
              </a:rPr>
              <a:t>Courtesy of M. Plum</a:t>
            </a:r>
            <a:endParaRPr kumimoji="1" lang="ja-JP" altLang="en-US" sz="1600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419597-CA64-C74B-8EA1-F0A7E2477E76}" type="slidenum">
              <a:rPr lang="ja-JP" altLang="en-US" smtClean="0"/>
              <a:pPr>
                <a:defRPr/>
              </a:pPr>
              <a:t>7</a:t>
            </a:fld>
            <a:endParaRPr lang="ja-JP" altLang="en-US"/>
          </a:p>
        </p:txBody>
      </p:sp>
      <p:pic>
        <p:nvPicPr>
          <p:cNvPr id="12" name="Picture 6"/>
          <p:cNvPicPr>
            <a:picLocks noChangeAspect="1"/>
          </p:cNvPicPr>
          <p:nvPr/>
        </p:nvPicPr>
        <p:blipFill rotWithShape="1">
          <a:blip r:embed="rId4"/>
          <a:srcRect t="2546"/>
          <a:stretch/>
        </p:blipFill>
        <p:spPr>
          <a:xfrm>
            <a:off x="67636" y="634355"/>
            <a:ext cx="8923963" cy="4355332"/>
          </a:xfrm>
          <a:prstGeom prst="rect">
            <a:avLst/>
          </a:prstGeom>
        </p:spPr>
      </p:pic>
      <p:cxnSp>
        <p:nvCxnSpPr>
          <p:cNvPr id="13" name="Straight Connector 4"/>
          <p:cNvCxnSpPr/>
          <p:nvPr/>
        </p:nvCxnSpPr>
        <p:spPr>
          <a:xfrm>
            <a:off x="1189566" y="901700"/>
            <a:ext cx="6570134" cy="0"/>
          </a:xfrm>
          <a:prstGeom prst="line">
            <a:avLst/>
          </a:prstGeom>
          <a:ln>
            <a:solidFill>
              <a:schemeClr val="tx1"/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0"/>
          <p:cNvSpPr txBox="1"/>
          <p:nvPr/>
        </p:nvSpPr>
        <p:spPr>
          <a:xfrm>
            <a:off x="1560157" y="940684"/>
            <a:ext cx="979843" cy="34624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prstClr val="black"/>
                </a:solidFill>
              </a:rPr>
              <a:t>1.4 MW</a:t>
            </a:r>
          </a:p>
        </p:txBody>
      </p:sp>
      <p:cxnSp>
        <p:nvCxnSpPr>
          <p:cNvPr id="15" name="Straight Connector 30"/>
          <p:cNvCxnSpPr/>
          <p:nvPr/>
        </p:nvCxnSpPr>
        <p:spPr>
          <a:xfrm>
            <a:off x="1143000" y="2006600"/>
            <a:ext cx="6629400" cy="0"/>
          </a:xfrm>
          <a:prstGeom prst="line">
            <a:avLst/>
          </a:prstGeom>
          <a:ln>
            <a:solidFill>
              <a:schemeClr val="tx1"/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32"/>
          <p:cNvSpPr txBox="1"/>
          <p:nvPr/>
        </p:nvSpPr>
        <p:spPr>
          <a:xfrm>
            <a:off x="1524000" y="2057400"/>
            <a:ext cx="979843" cy="34624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prstClr val="black"/>
                </a:solidFill>
              </a:rPr>
              <a:t>1.0 MW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223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74662"/>
          </a:xfrm>
        </p:spPr>
        <p:txBody>
          <a:bodyPr/>
          <a:lstStyle/>
          <a:p>
            <a:r>
              <a:rPr lang="en-US" altLang="ja-JP" sz="2400" dirty="0" smtClean="0">
                <a:solidFill>
                  <a:srgbClr val="0000FF"/>
                </a:solidFill>
                <a:latin typeface="Helvetica"/>
                <a:cs typeface="Helvetica"/>
              </a:rPr>
              <a:t>PSI proton accelerator facility</a:t>
            </a:r>
            <a:endParaRPr kumimoji="1" lang="ja-JP" altLang="en-US" sz="2400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92100" y="6364941"/>
            <a:ext cx="21461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8000"/>
                </a:solidFill>
                <a:latin typeface="Helvetica"/>
                <a:cs typeface="Helvetica"/>
              </a:rPr>
              <a:t>Courtesy of M. Seidel</a:t>
            </a:r>
            <a:endParaRPr kumimoji="1" lang="ja-JP" altLang="en-US" sz="1600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00" y="990601"/>
            <a:ext cx="7619671" cy="530860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965200" y="520700"/>
            <a:ext cx="77225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The first accelerator facility which realized 1-MW stable user operation in the world. </a:t>
            </a:r>
            <a:endParaRPr kumimoji="1" lang="ja-JP" altLang="en-US" sz="1600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978443-4B41-0745-8EF5-9C6E708787B9}" type="slidenum">
              <a:rPr lang="ja-JP" altLang="en-US" smtClean="0"/>
              <a:pPr>
                <a:defRPr/>
              </a:pPr>
              <a:t>8</a:t>
            </a:fld>
            <a:endParaRPr lang="ja-JP" altLang="en-US"/>
          </a:p>
        </p:txBody>
      </p:sp>
      <p:pic>
        <p:nvPicPr>
          <p:cNvPr id="8" name="Picture 4" descr="ring_bah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588" y="1928813"/>
            <a:ext cx="4341812" cy="4168082"/>
          </a:xfrm>
          <a:prstGeom prst="rect">
            <a:avLst/>
          </a:prstGeom>
          <a:noFill/>
          <a:ln w="57150" cmpd="sng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直線矢印コネクタ 8"/>
          <p:cNvCxnSpPr/>
          <p:nvPr/>
        </p:nvCxnSpPr>
        <p:spPr>
          <a:xfrm>
            <a:off x="3695700" y="2565400"/>
            <a:ext cx="863600" cy="381000"/>
          </a:xfrm>
          <a:prstGeom prst="straightConnector1">
            <a:avLst/>
          </a:prstGeom>
          <a:ln w="5715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円/楕円 9"/>
          <p:cNvSpPr/>
          <p:nvPr/>
        </p:nvSpPr>
        <p:spPr>
          <a:xfrm>
            <a:off x="2997200" y="2032000"/>
            <a:ext cx="749300" cy="635000"/>
          </a:xfrm>
          <a:prstGeom prst="ellipse">
            <a:avLst/>
          </a:prstGeom>
          <a:noFill/>
          <a:ln w="571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4795107" y="1987034"/>
            <a:ext cx="3420979" cy="400110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solidFill>
                  <a:srgbClr val="0000FF"/>
                </a:solidFill>
                <a:latin typeface="Helvetica"/>
                <a:cs typeface="Helvetica"/>
              </a:rPr>
              <a:t>A </a:t>
            </a:r>
            <a:r>
              <a:rPr lang="en-US" altLang="ja-JP" sz="2000" dirty="0">
                <a:solidFill>
                  <a:srgbClr val="0000FF"/>
                </a:solidFill>
                <a:latin typeface="Helvetica"/>
                <a:cs typeface="Helvetica"/>
              </a:rPr>
              <a:t>separated sector cyclotron</a:t>
            </a:r>
            <a:endParaRPr lang="ja-JP" altLang="en-US" sz="2000" dirty="0">
              <a:solidFill>
                <a:srgbClr val="0000FF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076700" y="6119336"/>
            <a:ext cx="45846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0000FF"/>
                </a:solidFill>
                <a:latin typeface="Helvetica"/>
                <a:cs typeface="Helvetica"/>
              </a:rPr>
              <a:t>A flattop cavity, 3</a:t>
            </a:r>
            <a:r>
              <a:rPr kumimoji="1" lang="en-US" altLang="ja-JP" sz="1400" baseline="30000" dirty="0" smtClean="0">
                <a:solidFill>
                  <a:srgbClr val="0000FF"/>
                </a:solidFill>
                <a:latin typeface="Helvetica"/>
                <a:cs typeface="Helvetica"/>
              </a:rPr>
              <a:t>rd</a:t>
            </a:r>
            <a:r>
              <a:rPr kumimoji="1" lang="en-US" altLang="ja-JP" sz="1400" dirty="0" smtClean="0">
                <a:solidFill>
                  <a:srgbClr val="0000FF"/>
                </a:solidFill>
                <a:latin typeface="Helvetica"/>
                <a:cs typeface="Helvetica"/>
              </a:rPr>
              <a:t> harmonic resonator, decreases energy spread and increases acceptance. </a:t>
            </a:r>
            <a:r>
              <a:rPr lang="en-US" altLang="ja-JP" sz="1400" dirty="0" smtClean="0">
                <a:solidFill>
                  <a:srgbClr val="0000FF"/>
                </a:solidFill>
                <a:latin typeface="Helvetica"/>
                <a:cs typeface="Helvetica"/>
              </a:rPr>
              <a:t>The beam current can be increased from 1 mA to 2.4 mA.</a:t>
            </a:r>
            <a:endParaRPr kumimoji="1" lang="ja-JP" altLang="en-US" sz="1400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581447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1989" y="1651000"/>
            <a:ext cx="6109911" cy="427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3" name="Rectangle 3"/>
          <p:cNvSpPr>
            <a:spLocks noGrp="1"/>
          </p:cNvSpPr>
          <p:nvPr>
            <p:ph type="title" idx="4294967295"/>
          </p:nvPr>
        </p:nvSpPr>
        <p:spPr>
          <a:xfrm>
            <a:off x="814760" y="150540"/>
            <a:ext cx="7797800" cy="581025"/>
          </a:xfrm>
        </p:spPr>
        <p:txBody>
          <a:bodyPr/>
          <a:lstStyle/>
          <a:p>
            <a:pPr eaLnBrk="1" hangingPunct="1"/>
            <a:r>
              <a:rPr lang="en-US" sz="2400" dirty="0" smtClean="0">
                <a:solidFill>
                  <a:srgbClr val="0000FF"/>
                </a:solidFill>
                <a:latin typeface="Helvetica"/>
                <a:cs typeface="Helvetica"/>
              </a:rPr>
              <a:t>History of peak current in the PSI accelerator</a:t>
            </a:r>
          </a:p>
        </p:txBody>
      </p:sp>
      <p:sp>
        <p:nvSpPr>
          <p:cNvPr id="10244" name="AutoShape 4"/>
          <p:cNvSpPr>
            <a:spLocks noChangeArrowheads="1"/>
          </p:cNvSpPr>
          <p:nvPr/>
        </p:nvSpPr>
        <p:spPr bwMode="auto">
          <a:xfrm>
            <a:off x="3411612" y="892175"/>
            <a:ext cx="1962682" cy="496927"/>
          </a:xfrm>
          <a:prstGeom prst="wedgeRoundRectCallout">
            <a:avLst>
              <a:gd name="adj1" fmla="val 21551"/>
              <a:gd name="adj2" fmla="val 240796"/>
              <a:gd name="adj3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36000" rIns="18000"/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sz="1400" b="1" dirty="0">
                <a:latin typeface="+mn-lt"/>
              </a:rPr>
              <a:t>license operation with 2.2mA given: </a:t>
            </a:r>
            <a:r>
              <a:rPr lang="en-US" sz="1400" b="1" dirty="0">
                <a:solidFill>
                  <a:srgbClr val="A50021"/>
                </a:solidFill>
                <a:latin typeface="+mn-lt"/>
              </a:rPr>
              <a:t>1.3MW</a:t>
            </a:r>
          </a:p>
        </p:txBody>
      </p:sp>
      <p:sp>
        <p:nvSpPr>
          <p:cNvPr id="10245" name="AutoShape 5"/>
          <p:cNvSpPr>
            <a:spLocks noChangeArrowheads="1"/>
          </p:cNvSpPr>
          <p:nvPr/>
        </p:nvSpPr>
        <p:spPr bwMode="auto">
          <a:xfrm>
            <a:off x="1438251" y="1701799"/>
            <a:ext cx="1647850" cy="508001"/>
          </a:xfrm>
          <a:prstGeom prst="wedgeRoundRectCallout">
            <a:avLst>
              <a:gd name="adj1" fmla="val 95939"/>
              <a:gd name="adj2" fmla="val 193846"/>
              <a:gd name="adj3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0"/>
              </a:spcBef>
              <a:buFontTx/>
              <a:buNone/>
            </a:pPr>
            <a:r>
              <a:rPr lang="de-DE" sz="1200" b="1" dirty="0">
                <a:latin typeface="+mn-lt"/>
              </a:rPr>
              <a:t>4 </a:t>
            </a:r>
            <a:r>
              <a:rPr lang="de-DE" sz="1200" b="1" dirty="0" err="1" smtClean="0">
                <a:latin typeface="+mn-lt"/>
              </a:rPr>
              <a:t>new</a:t>
            </a:r>
            <a:r>
              <a:rPr lang="de-DE" sz="1200" b="1" dirty="0" smtClean="0">
                <a:latin typeface="+mn-lt"/>
              </a:rPr>
              <a:t> </a:t>
            </a:r>
            <a:r>
              <a:rPr lang="de-DE" sz="1200" b="1" dirty="0" err="1" smtClean="0">
                <a:latin typeface="+mn-lt"/>
              </a:rPr>
              <a:t>Cu</a:t>
            </a:r>
            <a:r>
              <a:rPr lang="de-DE" sz="1200" b="1" dirty="0" smtClean="0">
                <a:latin typeface="+mn-lt"/>
              </a:rPr>
              <a:t> </a:t>
            </a:r>
            <a:r>
              <a:rPr lang="de-DE" sz="1200" b="1" dirty="0">
                <a:latin typeface="+mn-lt"/>
              </a:rPr>
              <a:t>Resonators in Ring </a:t>
            </a:r>
            <a:r>
              <a:rPr lang="de-DE" sz="1200" b="1" dirty="0" err="1">
                <a:latin typeface="+mn-lt"/>
              </a:rPr>
              <a:t>complete</a:t>
            </a:r>
            <a:endParaRPr lang="de-DE" sz="1200" b="1" dirty="0">
              <a:solidFill>
                <a:srgbClr val="A50021"/>
              </a:solidFill>
              <a:latin typeface="+mn-lt"/>
            </a:endParaRPr>
          </a:p>
        </p:txBody>
      </p:sp>
      <p:sp>
        <p:nvSpPr>
          <p:cNvPr id="10248" name="AutoShape 4"/>
          <p:cNvSpPr>
            <a:spLocks noChangeArrowheads="1"/>
          </p:cNvSpPr>
          <p:nvPr/>
        </p:nvSpPr>
        <p:spPr bwMode="auto">
          <a:xfrm>
            <a:off x="5628902" y="760512"/>
            <a:ext cx="2298248" cy="731396"/>
          </a:xfrm>
          <a:prstGeom prst="wedgeRoundRectCallout">
            <a:avLst>
              <a:gd name="adj1" fmla="val -56544"/>
              <a:gd name="adj2" fmla="val 112003"/>
              <a:gd name="adj3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36000" rIns="18000"/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sz="1400" b="1" dirty="0" smtClean="0">
                <a:latin typeface="+mn-lt"/>
              </a:rPr>
              <a:t>aperture limitation removed; new </a:t>
            </a:r>
            <a:r>
              <a:rPr lang="en-US" sz="1400" b="1" dirty="0">
                <a:latin typeface="+mn-lt"/>
              </a:rPr>
              <a:t>ECR </a:t>
            </a:r>
            <a:r>
              <a:rPr lang="en-US" sz="1400" b="1" dirty="0" smtClean="0">
                <a:latin typeface="+mn-lt"/>
              </a:rPr>
              <a:t>source; 50Hz ripple problem solved: </a:t>
            </a:r>
            <a:r>
              <a:rPr lang="en-US" sz="1400" b="1" dirty="0" smtClean="0">
                <a:solidFill>
                  <a:srgbClr val="A50021"/>
                </a:solidFill>
                <a:latin typeface="+mn-lt"/>
                <a:sym typeface="Symbol"/>
              </a:rPr>
              <a:t>1.4MW </a:t>
            </a:r>
            <a:endParaRPr lang="en-US" sz="1400" b="1" dirty="0">
              <a:solidFill>
                <a:srgbClr val="A50021"/>
              </a:solidFill>
              <a:latin typeface="+mn-lt"/>
            </a:endParaRPr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6134894" y="1857648"/>
            <a:ext cx="1436917" cy="365698"/>
          </a:xfrm>
          <a:prstGeom prst="wedgeRoundRectCallout">
            <a:avLst>
              <a:gd name="adj1" fmla="val -70778"/>
              <a:gd name="adj2" fmla="val 49701"/>
              <a:gd name="adj3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36000" rIns="18000"/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sz="1400" b="1" dirty="0" smtClean="0">
                <a:latin typeface="+mn-lt"/>
              </a:rPr>
              <a:t>plasma problems</a:t>
            </a:r>
            <a:endParaRPr lang="en-US" sz="1400" b="1" dirty="0">
              <a:solidFill>
                <a:srgbClr val="A50021"/>
              </a:solidFill>
              <a:latin typeface="+mn-lt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41300" y="5768041"/>
            <a:ext cx="10399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8000"/>
                </a:solidFill>
                <a:latin typeface="Helvetica"/>
                <a:cs typeface="Helvetica"/>
              </a:rPr>
              <a:t>M. Seidel</a:t>
            </a:r>
            <a:endParaRPr kumimoji="1" lang="ja-JP" altLang="en-US" sz="1600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562100" y="5994400"/>
            <a:ext cx="688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Accelerator upgrade towards 3mA/1.8 MW are now studied; injector upgrade, new flattop cavity, new collimators behind </a:t>
            </a:r>
            <a:r>
              <a:rPr kumimoji="1" lang="en-US" altLang="ja-JP" sz="1600" dirty="0" err="1" smtClean="0">
                <a:solidFill>
                  <a:srgbClr val="0000FF"/>
                </a:solidFill>
                <a:latin typeface="Helvetica"/>
                <a:cs typeface="Helvetica"/>
              </a:rPr>
              <a:t>muon</a:t>
            </a:r>
            <a:r>
              <a:rPr kumimoji="1"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 production target.</a:t>
            </a:r>
            <a:endParaRPr kumimoji="1" lang="ja-JP" altLang="en-US" sz="1600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BBC50C-35BF-7449-ACCC-DC2C53A70242}" type="slidenum">
              <a:rPr lang="ja-JP" altLang="en-US" smtClean="0"/>
              <a:pPr>
                <a:defRPr/>
              </a:pPr>
              <a:t>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98396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5|0.3"/>
</p:tagLst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みやび.thmx</Template>
  <TotalTime>71700</TotalTime>
  <Words>3186</Words>
  <Application>Microsoft Macintosh PowerPoint</Application>
  <PresentationFormat>画面に合わせる (4:3)</PresentationFormat>
  <Paragraphs>701</Paragraphs>
  <Slides>41</Slides>
  <Notes>33</Notes>
  <HiddenSlides>0</HiddenSlides>
  <MMClips>0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41</vt:i4>
      </vt:variant>
    </vt:vector>
  </HeadingPairs>
  <TitlesOfParts>
    <vt:vector size="43" baseType="lpstr">
      <vt:lpstr>Office テーマ</vt:lpstr>
      <vt:lpstr>数式</vt:lpstr>
      <vt:lpstr>Status and prospects for MW-class accelerators  - Intensity frontier proton accelerators -</vt:lpstr>
      <vt:lpstr>PowerPoint プレゼンテーション</vt:lpstr>
      <vt:lpstr>PowerPoint プレゼンテーション</vt:lpstr>
      <vt:lpstr>Hadron accelerators in the world</vt:lpstr>
      <vt:lpstr>MW-class proton accelerators operating as front-runners</vt:lpstr>
      <vt:lpstr>SNS Accelerator Complex</vt:lpstr>
      <vt:lpstr>SNS beam power vs time</vt:lpstr>
      <vt:lpstr>PSI proton accelerator facility</vt:lpstr>
      <vt:lpstr>History of peak current in the PSI accelerator</vt:lpstr>
      <vt:lpstr>Fermilab Accelerator Complex (enabled by PIP-I)</vt:lpstr>
      <vt:lpstr>Beam power for NOvA</vt:lpstr>
      <vt:lpstr>Ramp up to &gt; 700 kW</vt:lpstr>
      <vt:lpstr>PIP-II</vt:lpstr>
      <vt:lpstr>J-PARC　</vt:lpstr>
      <vt:lpstr>PowerPoint プレゼンテーション</vt:lpstr>
      <vt:lpstr>PowerPoint プレゼンテーション</vt:lpstr>
      <vt:lpstr>Mid-term plan of MR</vt:lpstr>
      <vt:lpstr>PowerPoint プレゼンテーション</vt:lpstr>
      <vt:lpstr>PowerPoint プレゼンテーション</vt:lpstr>
      <vt:lpstr>Reliability and residual activation for high intensity proton facilities </vt:lpstr>
      <vt:lpstr>Challenges in the high beam intensity accelerators</vt:lpstr>
      <vt:lpstr>Space charge issues on high power beam operation</vt:lpstr>
      <vt:lpstr>ASTA/IOTA project at Fermilab</vt:lpstr>
      <vt:lpstr>Target improvement</vt:lpstr>
      <vt:lpstr>PowerPoint プレゼンテーション</vt:lpstr>
      <vt:lpstr>2nd target station and beam power upgrade</vt:lpstr>
      <vt:lpstr>ESS(European Spallation Source)</vt:lpstr>
      <vt:lpstr>ESS accelerator</vt:lpstr>
      <vt:lpstr>Neutron production target</vt:lpstr>
      <vt:lpstr>Accelerators for ADS</vt:lpstr>
      <vt:lpstr>PIP-III</vt:lpstr>
      <vt:lpstr>PowerPoint プレゼンテーション</vt:lpstr>
      <vt:lpstr>The proton driver in the KEKB Tunnel</vt:lpstr>
      <vt:lpstr>PowerPoint プレゼンテーション</vt:lpstr>
      <vt:lpstr>Backup</vt:lpstr>
      <vt:lpstr>New power supply for high repetition rate operation</vt:lpstr>
      <vt:lpstr>PowerPoint プレゼンテーション</vt:lpstr>
      <vt:lpstr>PowerPoint プレゼンテーション</vt:lpstr>
      <vt:lpstr>Toward the beam intensity &gt; 1MW</vt:lpstr>
      <vt:lpstr>PowerPoint プレゼンテーション</vt:lpstr>
      <vt:lpstr>High Intensity beam study</vt:lpstr>
    </vt:vector>
  </TitlesOfParts>
  <Company>高エネルギー加速器研究機構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40kW Operation with new tune settings</dc:title>
  <dc:creator>五十嵐 進</dc:creator>
  <cp:lastModifiedBy>koseki tadashi</cp:lastModifiedBy>
  <cp:revision>1738</cp:revision>
  <cp:lastPrinted>2013-02-20T23:35:27Z</cp:lastPrinted>
  <dcterms:created xsi:type="dcterms:W3CDTF">2010-07-16T04:07:38Z</dcterms:created>
  <dcterms:modified xsi:type="dcterms:W3CDTF">2016-08-23T00:18:31Z</dcterms:modified>
</cp:coreProperties>
</file>