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60" r:id="rId5"/>
    <p:sldId id="261" r:id="rId6"/>
    <p:sldId id="264" r:id="rId7"/>
    <p:sldId id="263" r:id="rId8"/>
    <p:sldId id="265" r:id="rId9"/>
    <p:sldId id="266" r:id="rId10"/>
    <p:sldId id="267" r:id="rId11"/>
    <p:sldId id="282" r:id="rId12"/>
    <p:sldId id="271" r:id="rId13"/>
    <p:sldId id="268" r:id="rId14"/>
    <p:sldId id="288" r:id="rId15"/>
    <p:sldId id="289" r:id="rId16"/>
    <p:sldId id="284" r:id="rId17"/>
    <p:sldId id="285" r:id="rId18"/>
    <p:sldId id="286" r:id="rId19"/>
    <p:sldId id="287" r:id="rId20"/>
    <p:sldId id="281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51" autoAdjust="0"/>
    <p:restoredTop sz="95167" autoAdjust="0"/>
  </p:normalViewPr>
  <p:slideViewPr>
    <p:cSldViewPr snapToGrid="0" snapToObjects="1">
      <p:cViewPr>
        <p:scale>
          <a:sx n="60" d="100"/>
          <a:sy n="60" d="100"/>
        </p:scale>
        <p:origin x="-23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D6905-9AB6-B84F-87E3-11106C675A65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22592-998E-624C-87A3-9FCA4F858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826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1BB07-528B-244B-9C75-725B8FAEF23A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CCC6F-1DD7-1346-B3B8-B1A5DD798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409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66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53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22/8/16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71648" cy="365125"/>
          </a:xfrm>
        </p:spPr>
        <p:txBody>
          <a:bodyPr/>
          <a:lstStyle/>
          <a:p>
            <a:r>
              <a:rPr lang="en-US" dirty="0" smtClean="0"/>
              <a:t>NuFact'16, August 22-27,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Nhon</a:t>
            </a:r>
            <a:r>
              <a:rPr lang="en-US" dirty="0" smtClean="0"/>
              <a:t>, Vietnam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12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69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5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6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73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64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0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E951A-B69C-AD46-8A4C-902A9609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7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WG3 – Accelerator Physics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Plans and Questions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Conveners:</a:t>
            </a:r>
          </a:p>
          <a:p>
            <a:r>
              <a:rPr lang="en-US" dirty="0" smtClean="0"/>
              <a:t>Ben Freemire, IIT, USA</a:t>
            </a:r>
          </a:p>
          <a:p>
            <a:r>
              <a:rPr lang="en-US" dirty="0" err="1" smtClean="0"/>
              <a:t>Jingyu</a:t>
            </a:r>
            <a:r>
              <a:rPr lang="en-US" dirty="0" smtClean="0"/>
              <a:t> Tang, IHEP, China</a:t>
            </a:r>
          </a:p>
          <a:p>
            <a:r>
              <a:rPr lang="en-US" dirty="0" smtClean="0"/>
              <a:t>Chris </a:t>
            </a:r>
            <a:r>
              <a:rPr lang="en-US" dirty="0" err="1" smtClean="0"/>
              <a:t>Densham</a:t>
            </a:r>
            <a:r>
              <a:rPr lang="en-US" dirty="0" smtClean="0"/>
              <a:t>, STFC, UK</a:t>
            </a:r>
          </a:p>
        </p:txBody>
      </p:sp>
    </p:spTree>
    <p:extLst>
      <p:ext uri="{BB962C8B-B14F-4D97-AF65-F5344CB8AC3E}">
        <p14:creationId xmlns:p14="http://schemas.microsoft.com/office/powerpoint/2010/main" val="716440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Thursday Parallel (7), Joint WG1+2+3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656018"/>
              </p:ext>
            </p:extLst>
          </p:nvPr>
        </p:nvGraphicFramePr>
        <p:xfrm>
          <a:off x="481743" y="1482562"/>
          <a:ext cx="8327405" cy="4543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511"/>
                <a:gridCol w="5022760"/>
                <a:gridCol w="2112134"/>
              </a:tblGrid>
              <a:tr h="87940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Time</a:t>
                      </a:r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Topic</a:t>
                      </a:r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Speaker</a:t>
                      </a:r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</a:tr>
              <a:tr h="77537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200" b="0" i="0" u="none" strike="noStrike">
                          <a:effectLst/>
                          <a:latin typeface="+mn-lt"/>
                        </a:rPr>
                        <a:t>15:30-15:52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effectLst/>
                          <a:latin typeface="+mn-lt"/>
                        </a:rPr>
                        <a:t>NuPIL Overview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+mn-lt"/>
                        </a:rPr>
                        <a:t>Alan Bross</a:t>
                      </a:r>
                    </a:p>
                  </a:txBody>
                  <a:tcPr marL="9525" marR="9525" marT="9525" marB="0" anchor="b"/>
                </a:tc>
              </a:tr>
              <a:tr h="789341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200" b="0" i="0" u="none" strike="noStrike">
                          <a:effectLst/>
                          <a:latin typeface="+mn-lt"/>
                        </a:rPr>
                        <a:t>15:52-16:14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effectLst/>
                          <a:latin typeface="+mn-lt"/>
                        </a:rPr>
                        <a:t>MOMENT Overview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+mn-lt"/>
                        </a:rPr>
                        <a:t>Jingyu Tang</a:t>
                      </a:r>
                    </a:p>
                  </a:txBody>
                  <a:tcPr marL="9525" marR="9525" marT="9525" marB="0" anchor="b"/>
                </a:tc>
              </a:tr>
              <a:tr h="95613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200" b="0" i="0" u="none" strike="noStrike">
                          <a:effectLst/>
                          <a:latin typeface="+mn-lt"/>
                        </a:rPr>
                        <a:t>16:14-16:36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err="1" smtClean="0">
                          <a:effectLst/>
                          <a:latin typeface="+mn-lt"/>
                        </a:rPr>
                        <a:t>EMuS</a:t>
                      </a:r>
                      <a:r>
                        <a:rPr lang="en-US" sz="2200" b="0" i="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2200" b="0" i="0" u="none" strike="noStrike" dirty="0">
                          <a:effectLst/>
                          <a:latin typeface="+mn-lt"/>
                        </a:rPr>
                        <a:t>for MOMENT R&amp;D and Neutrino Cross Section Measurements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+mn-lt"/>
                        </a:rPr>
                        <a:t>Ye Yuan</a:t>
                      </a:r>
                    </a:p>
                  </a:txBody>
                  <a:tcPr marL="9525" marR="9525" marT="9525" marB="0" anchor="b"/>
                </a:tc>
              </a:tr>
              <a:tr h="114349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200" b="0" i="0" u="none" strike="noStrike">
                          <a:effectLst/>
                          <a:latin typeface="+mn-lt"/>
                        </a:rPr>
                        <a:t>16:36-16:58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effectLst/>
                          <a:latin typeface="+mn-lt"/>
                        </a:rPr>
                        <a:t>The ERC ENUBET Project:  High Precision Neutrino Flux Measurements in Conventional Neutrino Beams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+mn-lt"/>
                        </a:rPr>
                        <a:t>Francesco Terranova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NuFact'16, August 22-27, </a:t>
            </a:r>
            <a:r>
              <a:rPr lang="en-US" altLang="zh-CN" dirty="0" err="1"/>
              <a:t>Quy</a:t>
            </a:r>
            <a:r>
              <a:rPr lang="en-US" altLang="zh-CN" dirty="0"/>
              <a:t> </a:t>
            </a:r>
            <a:r>
              <a:rPr lang="en-US" altLang="zh-CN" dirty="0" err="1"/>
              <a:t>Nhon</a:t>
            </a:r>
            <a:r>
              <a:rPr lang="en-US" altLang="zh-CN" dirty="0"/>
              <a:t>, Vietnam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89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Friday Parallel (8)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862929"/>
              </p:ext>
            </p:extLst>
          </p:nvPr>
        </p:nvGraphicFramePr>
        <p:xfrm>
          <a:off x="481743" y="1482562"/>
          <a:ext cx="8327405" cy="3504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511"/>
                <a:gridCol w="4649273"/>
                <a:gridCol w="2485621"/>
              </a:tblGrid>
              <a:tr h="87940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Time</a:t>
                      </a:r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Topic</a:t>
                      </a:r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</a:rPr>
                        <a:t>Speaker</a:t>
                      </a:r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</a:tr>
              <a:tr h="879406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200" b="0" i="0" u="none" strike="noStrike">
                          <a:effectLst/>
                          <a:latin typeface="+mn-lt"/>
                        </a:rPr>
                        <a:t>10:45-11:15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+mn-lt"/>
                        </a:rPr>
                        <a:t>Measurement of Emittance in MICE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+mn-lt"/>
                        </a:rPr>
                        <a:t>Francois </a:t>
                      </a:r>
                      <a:r>
                        <a:rPr lang="en-US" sz="2200" b="0" i="0" u="none" strike="noStrike" dirty="0" err="1">
                          <a:effectLst/>
                          <a:latin typeface="+mn-lt"/>
                        </a:rPr>
                        <a:t>Drielsma</a:t>
                      </a:r>
                      <a:endParaRPr lang="en-US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789341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200" b="0" i="0" u="none" strike="noStrike">
                          <a:effectLst/>
                          <a:latin typeface="+mn-lt"/>
                        </a:rPr>
                        <a:t>11:15-11:45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+mn-lt"/>
                        </a:rPr>
                        <a:t>Measurement of Muon Scattering in MICE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+mn-lt"/>
                        </a:rPr>
                        <a:t>Ryan Bayes</a:t>
                      </a:r>
                    </a:p>
                  </a:txBody>
                  <a:tcPr marL="9525" marR="9525" marT="9525" marB="0" anchor="b"/>
                </a:tc>
              </a:tr>
              <a:tr h="956134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200" b="0" i="0" u="none" strike="noStrike">
                          <a:effectLst/>
                          <a:latin typeface="+mn-lt"/>
                        </a:rPr>
                        <a:t>11:45-12:15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effectLst/>
                          <a:latin typeface="+mn-lt"/>
                        </a:rPr>
                        <a:t>Ionization Cooling Demonstration in MICE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err="1">
                          <a:effectLst/>
                          <a:latin typeface="+mn-lt"/>
                        </a:rPr>
                        <a:t>Yordan</a:t>
                      </a:r>
                      <a:r>
                        <a:rPr lang="en-US" sz="2200" b="0" i="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2200" b="0" i="0" u="none" strike="noStrike" dirty="0" err="1">
                          <a:effectLst/>
                          <a:latin typeface="+mn-lt"/>
                        </a:rPr>
                        <a:t>Karadzhov</a:t>
                      </a:r>
                      <a:endParaRPr lang="en-US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NuFact'16, August 22-27, </a:t>
            </a:r>
            <a:r>
              <a:rPr lang="en-US" altLang="zh-CN" dirty="0" err="1"/>
              <a:t>Quy</a:t>
            </a:r>
            <a:r>
              <a:rPr lang="en-US" altLang="zh-CN" dirty="0"/>
              <a:t> </a:t>
            </a:r>
            <a:r>
              <a:rPr lang="en-US" altLang="zh-CN" dirty="0" err="1"/>
              <a:t>Nhon</a:t>
            </a:r>
            <a:r>
              <a:rPr lang="en-US" altLang="zh-CN" dirty="0"/>
              <a:t>, Vietnam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68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Friday Parallels (10/11)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34913"/>
              </p:ext>
            </p:extLst>
          </p:nvPr>
        </p:nvGraphicFramePr>
        <p:xfrm>
          <a:off x="497509" y="1371093"/>
          <a:ext cx="8404679" cy="3363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6698"/>
                <a:gridCol w="4862663"/>
                <a:gridCol w="2305318"/>
              </a:tblGrid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Speaker</a:t>
                      </a:r>
                      <a:endParaRPr lang="en-US" dirty="0"/>
                    </a:p>
                  </a:txBody>
                  <a:tcPr/>
                </a:tc>
              </a:tr>
              <a:tr h="452499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200" b="0" i="0" u="none" strike="noStrike">
                          <a:effectLst/>
                          <a:latin typeface="+mn-lt"/>
                        </a:rPr>
                        <a:t>13:30-14:00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effectLst/>
                          <a:latin typeface="+mn-lt"/>
                        </a:rPr>
                        <a:t>Neutrino Beamline Prospects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err="1">
                          <a:effectLst/>
                          <a:latin typeface="+mn-lt"/>
                        </a:rPr>
                        <a:t>Milorad</a:t>
                      </a:r>
                      <a:r>
                        <a:rPr lang="en-US" sz="2200" b="0" i="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2200" b="0" i="0" u="none" strike="noStrike" dirty="0" err="1">
                          <a:effectLst/>
                          <a:latin typeface="+mn-lt"/>
                        </a:rPr>
                        <a:t>Popovic</a:t>
                      </a:r>
                      <a:endParaRPr lang="en-US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653143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200" b="0" i="0" u="none" strike="noStrike" dirty="0">
                          <a:effectLst/>
                          <a:latin typeface="+mn-lt"/>
                        </a:rPr>
                        <a:t>14:00-14:30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effectLst/>
                          <a:latin typeface="+mn-lt"/>
                        </a:rPr>
                        <a:t>R&amp;D on Superconducting Half-Wave Resonators for High Intensity Proton Driver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+mn-lt"/>
                        </a:rPr>
                        <a:t>Gunn Tae Park</a:t>
                      </a:r>
                    </a:p>
                  </a:txBody>
                  <a:tcPr marL="9525" marR="9525" marT="9525" marB="0" anchor="b"/>
                </a:tc>
              </a:tr>
              <a:tr h="653143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200" b="0" i="0" u="none" strike="noStrike">
                          <a:effectLst/>
                          <a:latin typeface="+mn-lt"/>
                        </a:rPr>
                        <a:t>14:30-15:00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effectLst/>
                          <a:latin typeface="+mn-lt"/>
                        </a:rPr>
                        <a:t>Design and Performance of Muon Storage Ring for the Neutrino Factory based on NuMAX Facility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+mn-lt"/>
                        </a:rPr>
                        <a:t>Jaroslaw Pasternak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541340"/>
              </p:ext>
            </p:extLst>
          </p:nvPr>
        </p:nvGraphicFramePr>
        <p:xfrm>
          <a:off x="856446" y="4897308"/>
          <a:ext cx="7177314" cy="1279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038"/>
                <a:gridCol w="3792283"/>
                <a:gridCol w="2160993"/>
              </a:tblGrid>
              <a:tr h="5997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Speaker</a:t>
                      </a:r>
                      <a:endParaRPr lang="en-US" dirty="0"/>
                    </a:p>
                  </a:txBody>
                  <a:tcPr/>
                </a:tc>
              </a:tr>
              <a:tr h="599762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15:30-17:00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Discussions and summary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200" b="0" i="0" u="none" strike="noStrike" dirty="0" smtClean="0">
                          <a:effectLst/>
                          <a:latin typeface="Arial"/>
                        </a:rPr>
                        <a:t>All</a:t>
                      </a:r>
                      <a:endParaRPr lang="zh-CN" altLang="en-US" sz="2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NuFact'16, August 22-27, </a:t>
            </a:r>
            <a:r>
              <a:rPr lang="en-US" altLang="zh-CN" dirty="0" err="1"/>
              <a:t>Quy</a:t>
            </a:r>
            <a:r>
              <a:rPr lang="en-US" altLang="zh-CN" dirty="0"/>
              <a:t> </a:t>
            </a:r>
            <a:r>
              <a:rPr lang="en-US" altLang="zh-CN" dirty="0" err="1"/>
              <a:t>Nhon</a:t>
            </a:r>
            <a:r>
              <a:rPr lang="en-US" altLang="zh-CN" dirty="0"/>
              <a:t>, Vietnam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200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611" y="4296538"/>
            <a:ext cx="7772400" cy="136207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Questions from NuFact’15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3182007" cy="365125"/>
          </a:xfrm>
        </p:spPr>
        <p:txBody>
          <a:bodyPr/>
          <a:lstStyle/>
          <a:p>
            <a:r>
              <a:rPr lang="en-US" altLang="zh-CN" dirty="0"/>
              <a:t>NuFact'16, August 22-27, </a:t>
            </a:r>
            <a:r>
              <a:rPr lang="en-US" altLang="zh-CN" dirty="0" err="1"/>
              <a:t>Quy</a:t>
            </a:r>
            <a:r>
              <a:rPr lang="en-US" altLang="zh-CN" dirty="0"/>
              <a:t> </a:t>
            </a:r>
            <a:r>
              <a:rPr lang="en-US" altLang="zh-CN" dirty="0" err="1"/>
              <a:t>Nhon</a:t>
            </a:r>
            <a:r>
              <a:rPr lang="en-US" altLang="zh-CN" dirty="0"/>
              <a:t>, Vietnam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09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19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Target/capture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77" y="1434662"/>
            <a:ext cx="8697067" cy="485934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MW-class targets are still of major concern in neutrino beams. While carbon target is </a:t>
            </a:r>
            <a:r>
              <a:rPr lang="en-US" sz="2800" dirty="0" smtClean="0"/>
              <a:t>been pushing </a:t>
            </a:r>
            <a:r>
              <a:rPr lang="en-US" sz="2800" dirty="0" smtClean="0"/>
              <a:t>to the limit, fluidized solid target is still a developing concept.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New questions: Will fluidized powder or granular target work?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50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Muon Acceleration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28999"/>
          </a:xfrm>
        </p:spPr>
        <p:txBody>
          <a:bodyPr>
            <a:normAutofit/>
          </a:bodyPr>
          <a:lstStyle/>
          <a:p>
            <a:r>
              <a:rPr lang="en-US" dirty="0" smtClean="0"/>
              <a:t>Staged muon acceleration schemes have been </a:t>
            </a:r>
            <a:r>
              <a:rPr lang="en-US" dirty="0"/>
              <a:t>developed well within MAP and NF-IDS.</a:t>
            </a:r>
          </a:p>
          <a:p>
            <a:r>
              <a:rPr lang="en-US" dirty="0">
                <a:solidFill>
                  <a:srgbClr val="0070C0"/>
                </a:solidFill>
              </a:rPr>
              <a:t>No specific questions passed to this workshop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8/10/15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NuFact'15, August 10-15, CBPF, Brazil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6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MICE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28999"/>
          </a:xfrm>
        </p:spPr>
        <p:txBody>
          <a:bodyPr>
            <a:normAutofit/>
          </a:bodyPr>
          <a:lstStyle/>
          <a:p>
            <a:r>
              <a:rPr lang="en-US" dirty="0" smtClean="0"/>
              <a:t>MICE started collecting data in Step IV configuration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New question: what would be the best way to present results obtained by next year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NuFact'16, August 22-27, </a:t>
            </a:r>
            <a:r>
              <a:rPr lang="en-US" altLang="zh-CN" dirty="0" err="1"/>
              <a:t>Quy</a:t>
            </a:r>
            <a:r>
              <a:rPr lang="en-US" altLang="zh-CN" dirty="0"/>
              <a:t> </a:t>
            </a:r>
            <a:r>
              <a:rPr lang="en-US" altLang="zh-CN" dirty="0" err="1"/>
              <a:t>Nhon</a:t>
            </a:r>
            <a:r>
              <a:rPr lang="en-US" altLang="zh-CN" dirty="0"/>
              <a:t>, Vietnam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0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nuSTORM</a:t>
            </a:r>
            <a:r>
              <a:rPr lang="en-US" dirty="0" smtClean="0">
                <a:solidFill>
                  <a:srgbClr val="C00000"/>
                </a:solidFill>
              </a:rPr>
              <a:t>/</a:t>
            </a:r>
            <a:r>
              <a:rPr lang="en-US" dirty="0" err="1" smtClean="0">
                <a:solidFill>
                  <a:srgbClr val="C00000"/>
                </a:solidFill>
              </a:rPr>
              <a:t>nuPIL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088"/>
          </a:xfrm>
        </p:spPr>
        <p:txBody>
          <a:bodyPr>
            <a:normAutofit/>
          </a:bodyPr>
          <a:lstStyle/>
          <a:p>
            <a:r>
              <a:rPr lang="en-US" altLang="zh-CN" sz="2600" dirty="0" smtClean="0">
                <a:solidFill>
                  <a:srgbClr val="4F81BD"/>
                </a:solidFill>
              </a:rPr>
              <a:t>Should the workshop expand its emphasis and consider extensions to conventional neutrino beams</a:t>
            </a:r>
            <a:r>
              <a:rPr lang="en-US" altLang="zh-CN" sz="2600" dirty="0">
                <a:solidFill>
                  <a:srgbClr val="4F81BD"/>
                </a:solidFill>
              </a:rPr>
              <a:t> </a:t>
            </a:r>
            <a:r>
              <a:rPr lang="en-US" altLang="zh-CN" sz="2600" dirty="0" smtClean="0">
                <a:solidFill>
                  <a:srgbClr val="4F81BD"/>
                </a:solidFill>
              </a:rPr>
              <a:t>moving beyond horn-focused beams? </a:t>
            </a:r>
          </a:p>
          <a:p>
            <a:r>
              <a:rPr lang="en-US" altLang="zh-CN" sz="2600" dirty="0" smtClean="0">
                <a:solidFill>
                  <a:srgbClr val="4F81BD"/>
                </a:solidFill>
              </a:rPr>
              <a:t>What Is the physics performance of non-conventional neutrino beams?</a:t>
            </a:r>
          </a:p>
          <a:p>
            <a:r>
              <a:rPr lang="en-US" sz="2600" dirty="0" smtClean="0">
                <a:solidFill>
                  <a:srgbClr val="4F81BD"/>
                </a:solidFill>
              </a:rPr>
              <a:t>Can a muon-based neutrino beam be operated parasitically to a high-power pion-based neutrino beam (</a:t>
            </a:r>
            <a:r>
              <a:rPr lang="en-US" sz="2600" dirty="0" err="1" smtClean="0">
                <a:solidFill>
                  <a:srgbClr val="4F81BD"/>
                </a:solidFill>
              </a:rPr>
              <a:t>nuPIL</a:t>
            </a:r>
            <a:r>
              <a:rPr lang="en-US" sz="2600" dirty="0" smtClean="0">
                <a:solidFill>
                  <a:srgbClr val="4F81BD"/>
                </a:solidFill>
              </a:rPr>
              <a:t>)?</a:t>
            </a:r>
            <a:endParaRPr lang="en-US" sz="2600" dirty="0">
              <a:solidFill>
                <a:srgbClr val="4F81BD"/>
              </a:solidFill>
            </a:endParaRPr>
          </a:p>
          <a:p>
            <a:endParaRPr lang="en-US" sz="2600" dirty="0">
              <a:solidFill>
                <a:srgbClr val="4F81B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NuFact'16, August 22-27, </a:t>
            </a:r>
            <a:r>
              <a:rPr lang="en-US" altLang="zh-CN" dirty="0" err="1"/>
              <a:t>Quy</a:t>
            </a:r>
            <a:r>
              <a:rPr lang="en-US" altLang="zh-CN" dirty="0"/>
              <a:t> </a:t>
            </a:r>
            <a:r>
              <a:rPr lang="en-US" altLang="zh-CN" dirty="0" err="1"/>
              <a:t>Nhon</a:t>
            </a:r>
            <a:r>
              <a:rPr lang="en-US" altLang="zh-CN" dirty="0"/>
              <a:t>, Vietnam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5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Muon</a:t>
            </a:r>
            <a:r>
              <a:rPr lang="en-US" dirty="0" smtClean="0">
                <a:solidFill>
                  <a:srgbClr val="C00000"/>
                </a:solidFill>
              </a:rPr>
              <a:t> experiments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7301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are the optimum beam designs for next generation muon experiments based on current and future proton beams? (inherited from Nufact14)</a:t>
            </a:r>
          </a:p>
          <a:p>
            <a:pPr lvl="1"/>
            <a:r>
              <a:rPr lang="en-US" dirty="0" smtClean="0"/>
              <a:t>Discussion needs to continue with more interaction between WG3 and WG4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New questions:</a:t>
            </a:r>
          </a:p>
          <a:p>
            <a:pPr lvl="1"/>
            <a:r>
              <a:rPr lang="en-US" dirty="0" smtClean="0">
                <a:solidFill>
                  <a:srgbClr val="4F81BD"/>
                </a:solidFill>
              </a:rPr>
              <a:t>What are the possible applications of cooled muon</a:t>
            </a:r>
            <a:r>
              <a:rPr lang="en-US" dirty="0">
                <a:solidFill>
                  <a:srgbClr val="4F81BD"/>
                </a:solidFill>
              </a:rPr>
              <a:t> </a:t>
            </a:r>
            <a:r>
              <a:rPr lang="en-US" dirty="0" smtClean="0">
                <a:solidFill>
                  <a:srgbClr val="4F81BD"/>
                </a:solidFill>
              </a:rPr>
              <a:t>beams?</a:t>
            </a:r>
          </a:p>
          <a:p>
            <a:pPr lvl="1"/>
            <a:r>
              <a:rPr lang="en-GB" dirty="0">
                <a:solidFill>
                  <a:srgbClr val="4F81BD"/>
                </a:solidFill>
              </a:rPr>
              <a:t>Can we design the capture/front end system, which would be beneficial for many experiments</a:t>
            </a:r>
            <a:r>
              <a:rPr lang="en-GB" dirty="0" smtClean="0">
                <a:solidFill>
                  <a:srgbClr val="4F81BD"/>
                </a:solidFill>
              </a:rPr>
              <a:t>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NuFact'16, August 22-27, </a:t>
            </a:r>
            <a:r>
              <a:rPr lang="en-US" altLang="zh-CN" dirty="0" err="1"/>
              <a:t>Quy</a:t>
            </a:r>
            <a:r>
              <a:rPr lang="en-US" altLang="zh-CN" dirty="0"/>
              <a:t> </a:t>
            </a:r>
            <a:r>
              <a:rPr lang="en-US" altLang="zh-CN" dirty="0" err="1"/>
              <a:t>Nhon</a:t>
            </a:r>
            <a:r>
              <a:rPr lang="en-US" altLang="zh-CN" dirty="0"/>
              <a:t>, Vietnam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3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ESS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5"/>
          </a:xfrm>
        </p:spPr>
        <p:txBody>
          <a:bodyPr>
            <a:normAutofit/>
          </a:bodyPr>
          <a:lstStyle/>
          <a:p>
            <a:r>
              <a:rPr lang="en-US" dirty="0" smtClean="0"/>
              <a:t>For low-energy </a:t>
            </a:r>
            <a:r>
              <a:rPr lang="en-US" dirty="0" err="1" smtClean="0"/>
              <a:t>nuSTORM</a:t>
            </a:r>
            <a:r>
              <a:rPr lang="en-US" dirty="0" smtClean="0"/>
              <a:t> at ESS: </a:t>
            </a:r>
          </a:p>
          <a:p>
            <a:pPr lvl="1"/>
            <a:r>
              <a:rPr lang="en-US" dirty="0" smtClean="0">
                <a:solidFill>
                  <a:srgbClr val="4F81BD"/>
                </a:solidFill>
              </a:rPr>
              <a:t>Should it be based on a storage ring or a straight channel (like MOMENT)?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NuFact'16, August 22-27, </a:t>
            </a:r>
            <a:r>
              <a:rPr lang="en-US" altLang="zh-CN" dirty="0" err="1"/>
              <a:t>Quy</a:t>
            </a:r>
            <a:r>
              <a:rPr lang="en-US" altLang="zh-CN" dirty="0"/>
              <a:t> </a:t>
            </a:r>
            <a:r>
              <a:rPr lang="en-US" altLang="zh-CN" dirty="0" err="1"/>
              <a:t>Nhon</a:t>
            </a:r>
            <a:r>
              <a:rPr lang="en-US" altLang="zh-CN" dirty="0"/>
              <a:t>, Vietnam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Outline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Plenary talk schedule</a:t>
            </a:r>
          </a:p>
          <a:p>
            <a:r>
              <a:rPr lang="en-US" dirty="0" smtClean="0"/>
              <a:t>Parallel talk schedule</a:t>
            </a:r>
          </a:p>
          <a:p>
            <a:r>
              <a:rPr lang="en-US" dirty="0" smtClean="0"/>
              <a:t>Questions for NuFact’16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NuFact'16, August 22-27, </a:t>
            </a:r>
            <a:r>
              <a:rPr lang="en-US" altLang="zh-CN" dirty="0" err="1"/>
              <a:t>Quy</a:t>
            </a:r>
            <a:r>
              <a:rPr lang="en-US" altLang="zh-CN" dirty="0"/>
              <a:t> </a:t>
            </a:r>
            <a:r>
              <a:rPr lang="en-US" altLang="zh-CN" dirty="0" err="1"/>
              <a:t>Nhon</a:t>
            </a:r>
            <a:r>
              <a:rPr lang="en-US" altLang="zh-CN" dirty="0"/>
              <a:t>, Vietnam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701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Summary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a full WG3 agenda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27 parallel talks and four plenary talks</a:t>
            </a:r>
          </a:p>
          <a:p>
            <a:r>
              <a:rPr lang="en-US" dirty="0" smtClean="0"/>
              <a:t>We will address the questions passed from NuFact’15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Other questions will be discussed during the workshop and at the summary preparation session on </a:t>
            </a:r>
            <a:r>
              <a:rPr lang="en-US" dirty="0" smtClean="0">
                <a:solidFill>
                  <a:srgbClr val="0070C0"/>
                </a:solidFill>
              </a:rPr>
              <a:t>Friday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NuFact'16, August 22-27, </a:t>
            </a:r>
            <a:r>
              <a:rPr lang="en-US" altLang="zh-CN" dirty="0" err="1"/>
              <a:t>Quy</a:t>
            </a:r>
            <a:r>
              <a:rPr lang="en-US" altLang="zh-CN" dirty="0"/>
              <a:t> </a:t>
            </a:r>
            <a:r>
              <a:rPr lang="en-US" altLang="zh-CN" dirty="0" err="1"/>
              <a:t>Nhon</a:t>
            </a:r>
            <a:r>
              <a:rPr lang="en-US" altLang="zh-CN" dirty="0"/>
              <a:t>, Vietnam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56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r>
              <a:rPr lang="en-US" altLang="zh-CN" dirty="0"/>
              <a:t>NuFact'16, August 22-27, </a:t>
            </a:r>
            <a:r>
              <a:rPr lang="en-US" altLang="zh-CN" dirty="0" err="1"/>
              <a:t>Quy</a:t>
            </a:r>
            <a:r>
              <a:rPr lang="en-US" altLang="zh-CN" dirty="0"/>
              <a:t> </a:t>
            </a:r>
            <a:r>
              <a:rPr lang="en-US" altLang="zh-CN" dirty="0" err="1"/>
              <a:t>Nhon</a:t>
            </a:r>
            <a:r>
              <a:rPr lang="en-US" altLang="zh-CN" dirty="0"/>
              <a:t>, Vietnam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05427" y="3040559"/>
            <a:ext cx="5733144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rgbClr val="008000"/>
                </a:solidFill>
              </a:rPr>
              <a:t>Have a great </a:t>
            </a:r>
            <a:r>
              <a:rPr lang="en-US" sz="4400" b="1" dirty="0" smtClean="0">
                <a:solidFill>
                  <a:srgbClr val="008000"/>
                </a:solidFill>
              </a:rPr>
              <a:t>workshop!</a:t>
            </a:r>
            <a:endParaRPr lang="en-US" sz="44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636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Plenary talks (#5, Tuesday)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Status and prospects for multi MW accelerators (Tadashi </a:t>
            </a:r>
            <a:r>
              <a:rPr lang="en-US" sz="2800" dirty="0" smtClean="0"/>
              <a:t>Koseki, KEK/J-PARC)</a:t>
            </a:r>
          </a:p>
          <a:p>
            <a:r>
              <a:rPr lang="en-US" sz="2800" dirty="0"/>
              <a:t>Towards high intensity neutrino beams (Takeshi </a:t>
            </a:r>
            <a:r>
              <a:rPr lang="en-US" sz="2800" dirty="0" err="1" smtClean="0"/>
              <a:t>Nakadaira</a:t>
            </a:r>
            <a:r>
              <a:rPr lang="en-US" sz="2800" dirty="0" smtClean="0"/>
              <a:t>, KEK/J-PARC)</a:t>
            </a:r>
          </a:p>
          <a:p>
            <a:r>
              <a:rPr lang="en-US" sz="2800" dirty="0"/>
              <a:t>MICE status and reflections on novel muon/neutrino beams(Ken </a:t>
            </a:r>
            <a:r>
              <a:rPr lang="en-US" sz="2800" dirty="0" smtClean="0"/>
              <a:t>Long, ICL)</a:t>
            </a:r>
          </a:p>
          <a:p>
            <a:r>
              <a:rPr lang="en-US" sz="2800" dirty="0"/>
              <a:t>Muon collider status </a:t>
            </a:r>
            <a:r>
              <a:rPr lang="en-US" sz="2800" dirty="0" smtClean="0"/>
              <a:t>(Mario </a:t>
            </a:r>
            <a:r>
              <a:rPr lang="en-US" sz="2800" dirty="0" err="1" smtClean="0"/>
              <a:t>Antonelli</a:t>
            </a:r>
            <a:r>
              <a:rPr lang="en-US" sz="2800" dirty="0" smtClean="0"/>
              <a:t>, </a:t>
            </a:r>
            <a:r>
              <a:rPr lang="en-US" sz="2800" dirty="0" err="1" smtClean="0"/>
              <a:t>Frascati</a:t>
            </a:r>
            <a:r>
              <a:rPr lang="en-US" sz="2800" dirty="0" smtClean="0"/>
              <a:t>)</a:t>
            </a:r>
          </a:p>
          <a:p>
            <a:pPr lvl="0"/>
            <a:endParaRPr lang="en-US" sz="2800" dirty="0"/>
          </a:p>
          <a:p>
            <a:endParaRPr lang="en-US" sz="28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NuFact'16, August 22-27, </a:t>
            </a:r>
            <a:r>
              <a:rPr lang="en-US" altLang="zh-CN" dirty="0" err="1"/>
              <a:t>Quy</a:t>
            </a:r>
            <a:r>
              <a:rPr lang="en-US" altLang="zh-CN" dirty="0"/>
              <a:t> </a:t>
            </a:r>
            <a:r>
              <a:rPr lang="en-US" altLang="zh-CN" dirty="0" err="1"/>
              <a:t>Nhon</a:t>
            </a:r>
            <a:r>
              <a:rPr lang="en-US" altLang="zh-CN" dirty="0"/>
              <a:t>, Vietnam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877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4921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Monday Parallel (1)</a:t>
            </a:r>
            <a:endParaRPr lang="en-US" sz="3600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637851"/>
              </p:ext>
            </p:extLst>
          </p:nvPr>
        </p:nvGraphicFramePr>
        <p:xfrm>
          <a:off x="457200" y="1882408"/>
          <a:ext cx="8042857" cy="3753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138"/>
                <a:gridCol w="4426975"/>
                <a:gridCol w="2472744"/>
              </a:tblGrid>
              <a:tr h="9383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</a:rPr>
                        <a:t>Time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</a:rPr>
                        <a:t>Topic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</a:rPr>
                        <a:t>Speaker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</a:tr>
              <a:tr h="938313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200" b="0" i="0" u="none" strike="noStrike" dirty="0">
                          <a:effectLst/>
                          <a:latin typeface="+mj-lt"/>
                        </a:rPr>
                        <a:t>15:30-16:00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+mj-lt"/>
                        </a:rPr>
                        <a:t>T2K Horn Operational Experience and Upgrade Plan to MW Beam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err="1">
                          <a:effectLst/>
                          <a:latin typeface="+mj-lt"/>
                        </a:rPr>
                        <a:t>Tetsuro</a:t>
                      </a:r>
                      <a:r>
                        <a:rPr lang="en-US" sz="22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200" b="0" i="0" u="none" strike="noStrike" dirty="0" err="1">
                          <a:effectLst/>
                          <a:latin typeface="+mj-lt"/>
                        </a:rPr>
                        <a:t>Sekiguchi</a:t>
                      </a:r>
                      <a:endParaRPr lang="en-US" sz="2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938313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200" b="0" i="0" u="none" strike="noStrike" dirty="0">
                          <a:effectLst/>
                          <a:latin typeface="+mj-lt"/>
                        </a:rPr>
                        <a:t>16:00-16:30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+mj-lt"/>
                        </a:rPr>
                        <a:t>LBNF Target Optimization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+mj-lt"/>
                        </a:rPr>
                        <a:t>Chris Densham &amp; Eric Zimmerman</a:t>
                      </a:r>
                    </a:p>
                  </a:txBody>
                  <a:tcPr marL="9525" marR="9525" marT="9525" marB="0" anchor="b"/>
                </a:tc>
              </a:tr>
              <a:tr h="938313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200" b="0" i="0" u="none" strike="noStrike">
                          <a:effectLst/>
                          <a:latin typeface="+mj-lt"/>
                        </a:rPr>
                        <a:t>16:30-17:00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+mj-lt"/>
                        </a:rPr>
                        <a:t>LBNF Beamline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+mj-lt"/>
                        </a:rPr>
                        <a:t>Eric Zimmerman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NuFact'16, August 22-27, </a:t>
            </a:r>
            <a:r>
              <a:rPr lang="en-US" altLang="zh-CN" dirty="0" err="1"/>
              <a:t>Quy</a:t>
            </a:r>
            <a:r>
              <a:rPr lang="en-US" altLang="zh-CN" dirty="0"/>
              <a:t> </a:t>
            </a:r>
            <a:r>
              <a:rPr lang="en-US" altLang="zh-CN" dirty="0" err="1"/>
              <a:t>Nhon</a:t>
            </a:r>
            <a:r>
              <a:rPr lang="en-US" altLang="zh-CN" dirty="0"/>
              <a:t>, Vietnam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64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191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Tuesday Parallel (2)</a:t>
            </a:r>
            <a:endParaRPr lang="en-US" sz="3600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309610"/>
              </p:ext>
            </p:extLst>
          </p:nvPr>
        </p:nvGraphicFramePr>
        <p:xfrm>
          <a:off x="457200" y="1969443"/>
          <a:ext cx="8229600" cy="3438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9680"/>
                <a:gridCol w="4336038"/>
                <a:gridCol w="2723882"/>
              </a:tblGrid>
              <a:tr h="64298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Time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Topic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Speaker</a:t>
                      </a:r>
                      <a:endParaRPr lang="en-US" sz="2400" dirty="0"/>
                    </a:p>
                  </a:txBody>
                  <a:tcPr/>
                </a:tc>
              </a:tr>
              <a:tr h="98212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200" b="0" i="0" u="none" strike="noStrike">
                          <a:effectLst/>
                          <a:latin typeface="+mj-lt"/>
                          <a:ea typeface="华文隶书" panose="02010800040101010101" pitchFamily="2" charset="-122"/>
                        </a:rPr>
                        <a:t>10:40-11:10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+mj-lt"/>
                          <a:ea typeface="华文隶书" panose="02010800040101010101" pitchFamily="2" charset="-122"/>
                        </a:rPr>
                        <a:t>Status of J-PARC Neutrino Beamline Operation and Future Upgrade Plan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+mj-lt"/>
                          <a:ea typeface="华文隶书" panose="02010800040101010101" pitchFamily="2" charset="-122"/>
                        </a:rPr>
                        <a:t>Ken Sakashita</a:t>
                      </a:r>
                    </a:p>
                  </a:txBody>
                  <a:tcPr marL="9525" marR="9525" marT="9525" marB="0" anchor="b"/>
                </a:tc>
              </a:tr>
              <a:tr h="906503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200" b="0" i="0" u="none" strike="noStrike">
                          <a:effectLst/>
                          <a:latin typeface="+mj-lt"/>
                          <a:ea typeface="华文隶书" panose="02010800040101010101" pitchFamily="2" charset="-122"/>
                        </a:rPr>
                        <a:t>11:10-11:40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+mj-lt"/>
                          <a:ea typeface="华文隶书" panose="02010800040101010101" pitchFamily="2" charset="-122"/>
                        </a:rPr>
                        <a:t>High-Power Target Operation at J-PARC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err="1">
                          <a:effectLst/>
                          <a:latin typeface="+mj-lt"/>
                          <a:ea typeface="华文隶书" panose="02010800040101010101" pitchFamily="2" charset="-122"/>
                        </a:rPr>
                        <a:t>Shunsuke</a:t>
                      </a:r>
                      <a:r>
                        <a:rPr lang="en-US" sz="2200" b="0" i="0" u="none" strike="noStrike" dirty="0">
                          <a:effectLst/>
                          <a:latin typeface="+mj-lt"/>
                          <a:ea typeface="华文隶书" panose="02010800040101010101" pitchFamily="2" charset="-122"/>
                        </a:rPr>
                        <a:t> </a:t>
                      </a:r>
                      <a:r>
                        <a:rPr lang="en-US" sz="2200" b="0" i="0" u="none" strike="noStrike" dirty="0" err="1">
                          <a:effectLst/>
                          <a:latin typeface="+mj-lt"/>
                          <a:ea typeface="华文隶书" panose="02010800040101010101" pitchFamily="2" charset="-122"/>
                        </a:rPr>
                        <a:t>Makimura</a:t>
                      </a:r>
                      <a:endParaRPr lang="en-US" sz="2200" b="0" i="0" u="none" strike="noStrike" dirty="0">
                        <a:effectLst/>
                        <a:latin typeface="+mj-lt"/>
                        <a:ea typeface="华文隶书" panose="02010800040101010101" pitchFamily="2" charset="-122"/>
                      </a:endParaRPr>
                    </a:p>
                  </a:txBody>
                  <a:tcPr marL="9525" marR="9525" marT="9525" marB="0" anchor="b"/>
                </a:tc>
              </a:tr>
              <a:tr h="906503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200" b="0" i="0" u="none" strike="noStrike">
                          <a:effectLst/>
                          <a:latin typeface="+mj-lt"/>
                          <a:ea typeface="华文隶书" panose="02010800040101010101" pitchFamily="2" charset="-122"/>
                        </a:rPr>
                        <a:t>11:40-12:10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effectLst/>
                          <a:latin typeface="+mj-lt"/>
                          <a:ea typeface="华文隶书" panose="02010800040101010101" pitchFamily="2" charset="-122"/>
                        </a:rPr>
                        <a:t>High Power Beam Operation at J-PARC:  Status and Future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+mj-lt"/>
                          <a:ea typeface="华文隶书" panose="02010800040101010101" pitchFamily="2" charset="-122"/>
                        </a:rPr>
                        <a:t>Yoichi Sato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NuFact'16, August 22-27, </a:t>
            </a:r>
            <a:r>
              <a:rPr lang="en-US" altLang="zh-CN" dirty="0" err="1"/>
              <a:t>Quy</a:t>
            </a:r>
            <a:r>
              <a:rPr lang="en-US" altLang="zh-CN" dirty="0"/>
              <a:t> </a:t>
            </a:r>
            <a:r>
              <a:rPr lang="en-US" altLang="zh-CN" dirty="0" err="1"/>
              <a:t>Nhon</a:t>
            </a:r>
            <a:r>
              <a:rPr lang="en-US" altLang="zh-CN" dirty="0"/>
              <a:t>, Vietnam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43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Tuesday Parallel (3)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97214"/>
              </p:ext>
            </p:extLst>
          </p:nvPr>
        </p:nvGraphicFramePr>
        <p:xfrm>
          <a:off x="457200" y="1472492"/>
          <a:ext cx="8229601" cy="3753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9680"/>
                <a:gridCol w="4336038"/>
                <a:gridCol w="2723883"/>
              </a:tblGrid>
              <a:tr h="9383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Time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Topic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Speaker</a:t>
                      </a:r>
                      <a:endParaRPr lang="en-US" sz="2400" dirty="0"/>
                    </a:p>
                  </a:txBody>
                  <a:tcPr/>
                </a:tc>
              </a:tr>
              <a:tr h="938313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200" b="0" i="0" u="none" strike="noStrike">
                          <a:effectLst/>
                          <a:latin typeface="+mj-lt"/>
                        </a:rPr>
                        <a:t>13:30-14:00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+mj-lt"/>
                        </a:rPr>
                        <a:t>Studies for the MOMENT and </a:t>
                      </a:r>
                      <a:r>
                        <a:rPr lang="en-US" sz="2200" b="0" i="0" u="none" strike="noStrike" dirty="0" err="1">
                          <a:effectLst/>
                          <a:latin typeface="+mj-lt"/>
                        </a:rPr>
                        <a:t>EmuS</a:t>
                      </a:r>
                      <a:r>
                        <a:rPr lang="en-US" sz="2200" b="0" i="0" u="none" strike="noStrike" dirty="0">
                          <a:effectLst/>
                          <a:latin typeface="+mj-lt"/>
                        </a:rPr>
                        <a:t> Target System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+mj-lt"/>
                        </a:rPr>
                        <a:t>Nikos Vassilopoulos</a:t>
                      </a:r>
                    </a:p>
                  </a:txBody>
                  <a:tcPr marL="9525" marR="9525" marT="9525" marB="0" anchor="b"/>
                </a:tc>
              </a:tr>
              <a:tr h="938313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200" b="0" i="0" u="none" strike="noStrike">
                          <a:effectLst/>
                          <a:latin typeface="+mj-lt"/>
                        </a:rPr>
                        <a:t>14:00-14:30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effectLst/>
                          <a:latin typeface="+mj-lt"/>
                        </a:rPr>
                        <a:t>ESSnuSB – The ESS Neutrino Facility for CP Violation Discovery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+mj-lt"/>
                        </a:rPr>
                        <a:t>Nikos Vassilopoulos</a:t>
                      </a:r>
                    </a:p>
                  </a:txBody>
                  <a:tcPr marL="9525" marR="9525" marT="9525" marB="0" anchor="b"/>
                </a:tc>
              </a:tr>
              <a:tr h="938313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200" b="0" i="0" u="none" strike="noStrike">
                          <a:effectLst/>
                          <a:latin typeface="+mj-lt"/>
                        </a:rPr>
                        <a:t>14:30-15:00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effectLst/>
                          <a:latin typeface="+mj-lt"/>
                        </a:rPr>
                        <a:t>MuCool Test Area Experimental Program Summary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+mj-lt"/>
                        </a:rPr>
                        <a:t>Alexey </a:t>
                      </a:r>
                      <a:r>
                        <a:rPr lang="en-US" sz="2200" b="0" i="0" u="none" strike="noStrike" dirty="0" err="1">
                          <a:effectLst/>
                          <a:latin typeface="+mj-lt"/>
                        </a:rPr>
                        <a:t>Kochemirovskiy</a:t>
                      </a:r>
                      <a:endParaRPr lang="en-US" sz="2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NuFact'16, August 22-27, </a:t>
            </a:r>
            <a:r>
              <a:rPr lang="en-US" altLang="zh-CN" dirty="0" err="1"/>
              <a:t>Quy</a:t>
            </a:r>
            <a:r>
              <a:rPr lang="en-US" altLang="zh-CN" dirty="0"/>
              <a:t> </a:t>
            </a:r>
            <a:r>
              <a:rPr lang="en-US" altLang="zh-CN" dirty="0" err="1"/>
              <a:t>Nhon</a:t>
            </a:r>
            <a:r>
              <a:rPr lang="en-US" altLang="zh-CN" dirty="0"/>
              <a:t>, Vietnam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81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Wednesday Parallel (4), Joint WG3+5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18735"/>
              </p:ext>
            </p:extLst>
          </p:nvPr>
        </p:nvGraphicFramePr>
        <p:xfrm>
          <a:off x="457200" y="1818887"/>
          <a:ext cx="8042856" cy="32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138"/>
                <a:gridCol w="4993645"/>
                <a:gridCol w="1906073"/>
              </a:tblGrid>
              <a:tr h="8146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</a:rPr>
                        <a:t>Time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</a:rPr>
                        <a:t>Topic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</a:rPr>
                        <a:t>Speaker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</a:tr>
              <a:tr h="81466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200" b="0" i="0" u="none" strike="noStrike">
                          <a:effectLst/>
                          <a:latin typeface="+mj-lt"/>
                        </a:rPr>
                        <a:t>10:40-11:10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effectLst/>
                          <a:latin typeface="+mj-lt"/>
                        </a:rPr>
                        <a:t>Accelerator Developments for ShiP and FCC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+mj-lt"/>
                        </a:rPr>
                        <a:t>Linda </a:t>
                      </a:r>
                      <a:r>
                        <a:rPr lang="en-US" sz="2200" b="0" i="0" u="none" strike="noStrike" dirty="0" err="1">
                          <a:effectLst/>
                          <a:latin typeface="+mj-lt"/>
                        </a:rPr>
                        <a:t>Stoel</a:t>
                      </a:r>
                      <a:endParaRPr lang="en-US" sz="2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81466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200" b="0" i="0" u="none" strike="noStrike">
                          <a:effectLst/>
                          <a:latin typeface="+mj-lt"/>
                        </a:rPr>
                        <a:t>11:10-11:40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effectLst/>
                          <a:latin typeface="+mj-lt"/>
                        </a:rPr>
                        <a:t>Physics and Experimental Development Towards IsoDAR@KamLAND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+mj-lt"/>
                        </a:rPr>
                        <a:t>Jose Alonso</a:t>
                      </a:r>
                    </a:p>
                  </a:txBody>
                  <a:tcPr marL="9525" marR="9525" marT="9525" marB="0" anchor="b"/>
                </a:tc>
              </a:tr>
              <a:tr h="81466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200" b="0" i="0" u="none" strike="noStrike">
                          <a:effectLst/>
                          <a:latin typeface="+mj-lt"/>
                        </a:rPr>
                        <a:t>11:40-12:10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2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2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NuFact'16, August 22-27, </a:t>
            </a:r>
            <a:r>
              <a:rPr lang="en-US" altLang="zh-CN" dirty="0" err="1"/>
              <a:t>Quy</a:t>
            </a:r>
            <a:r>
              <a:rPr lang="en-US" altLang="zh-CN" dirty="0"/>
              <a:t> </a:t>
            </a:r>
            <a:r>
              <a:rPr lang="en-US" altLang="zh-CN" dirty="0" err="1"/>
              <a:t>Nhon</a:t>
            </a:r>
            <a:r>
              <a:rPr lang="en-US" altLang="zh-CN" dirty="0"/>
              <a:t>, Vietnam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44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Thursday Parallel (5)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714269"/>
              </p:ext>
            </p:extLst>
          </p:nvPr>
        </p:nvGraphicFramePr>
        <p:xfrm>
          <a:off x="457200" y="1637462"/>
          <a:ext cx="8133008" cy="2754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184"/>
                <a:gridCol w="4581050"/>
                <a:gridCol w="2575774"/>
              </a:tblGrid>
              <a:tr h="68850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</a:rPr>
                        <a:t>Time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</a:rPr>
                        <a:t>Topic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j-lt"/>
                        </a:rPr>
                        <a:t>Speaker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</a:tr>
              <a:tr h="688508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200" b="0" i="0" u="none" strike="noStrike">
                          <a:effectLst/>
                          <a:latin typeface="+mj-lt"/>
                        </a:rPr>
                        <a:t>10:45-11:15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effectLst/>
                          <a:latin typeface="+mj-lt"/>
                        </a:rPr>
                        <a:t>Progress Towards a Neutrino Factory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err="1">
                          <a:effectLst/>
                          <a:latin typeface="+mj-lt"/>
                        </a:rPr>
                        <a:t>Milorad</a:t>
                      </a:r>
                      <a:r>
                        <a:rPr lang="en-US" sz="22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2200" b="0" i="0" u="none" strike="noStrike" dirty="0" err="1">
                          <a:effectLst/>
                          <a:latin typeface="+mj-lt"/>
                        </a:rPr>
                        <a:t>Popovic</a:t>
                      </a:r>
                      <a:endParaRPr lang="en-US" sz="22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688508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200" b="0" i="0" u="none" strike="noStrike">
                          <a:effectLst/>
                          <a:latin typeface="+mj-lt"/>
                        </a:rPr>
                        <a:t>11:15-11:45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effectLst/>
                          <a:latin typeface="+mj-lt"/>
                        </a:rPr>
                        <a:t>Progress Towards a Higgs Factory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+mj-lt"/>
                        </a:rPr>
                        <a:t>Ben Freemire</a:t>
                      </a:r>
                    </a:p>
                  </a:txBody>
                  <a:tcPr marL="9525" marR="9525" marT="9525" marB="0" anchor="b"/>
                </a:tc>
              </a:tr>
              <a:tr h="688508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200" b="0" i="0" u="none" strike="noStrike">
                          <a:effectLst/>
                          <a:latin typeface="+mj-lt"/>
                        </a:rPr>
                        <a:t>11:45-12:15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effectLst/>
                          <a:latin typeface="+mj-lt"/>
                        </a:rPr>
                        <a:t>Progress Towards a multi-TeV Muon Collider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+mj-lt"/>
                        </a:rPr>
                        <a:t>Alan Bross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NuFact'16, August 22-27, </a:t>
            </a:r>
            <a:r>
              <a:rPr lang="en-US" altLang="zh-CN" dirty="0" err="1"/>
              <a:t>Quy</a:t>
            </a:r>
            <a:r>
              <a:rPr lang="en-US" altLang="zh-CN" dirty="0"/>
              <a:t> </a:t>
            </a:r>
            <a:r>
              <a:rPr lang="en-US" altLang="zh-CN" dirty="0" err="1"/>
              <a:t>Nhon</a:t>
            </a:r>
            <a:r>
              <a:rPr lang="en-US" altLang="zh-CN" dirty="0"/>
              <a:t>, Vietnam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79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Thursday Parallel (6), Joint WG3+4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741887"/>
              </p:ext>
            </p:extLst>
          </p:nvPr>
        </p:nvGraphicFramePr>
        <p:xfrm>
          <a:off x="457200" y="1632857"/>
          <a:ext cx="8229600" cy="3922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778"/>
                <a:gridCol w="4968701"/>
                <a:gridCol w="2273121"/>
              </a:tblGrid>
              <a:tr h="9062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Time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Topic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Speaker</a:t>
                      </a:r>
                      <a:endParaRPr lang="en-US" sz="2400" dirty="0"/>
                    </a:p>
                  </a:txBody>
                  <a:tcPr/>
                </a:tc>
              </a:tr>
              <a:tr h="90624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200" b="0" i="0" u="none" strike="noStrike">
                          <a:effectLst/>
                          <a:latin typeface="+mn-lt"/>
                        </a:rPr>
                        <a:t>13:30-14:00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effectLst/>
                          <a:latin typeface="+mn-lt"/>
                        </a:rPr>
                        <a:t>Targets, Muon Source and Beam Line for cLFV Experiments at J-PARC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+mn-lt"/>
                        </a:rPr>
                        <a:t>Satoshi </a:t>
                      </a:r>
                      <a:r>
                        <a:rPr lang="en-US" sz="2200" b="0" i="0" u="none" strike="noStrike" dirty="0" err="1">
                          <a:effectLst/>
                          <a:latin typeface="+mn-lt"/>
                        </a:rPr>
                        <a:t>Mihara</a:t>
                      </a:r>
                      <a:endParaRPr lang="en-US" sz="2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203936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200" b="0" i="0" u="none" strike="noStrike">
                          <a:effectLst/>
                          <a:latin typeface="+mn-lt"/>
                        </a:rPr>
                        <a:t>14:00-14:30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effectLst/>
                          <a:latin typeface="+mn-lt"/>
                        </a:rPr>
                        <a:t>Status and Future Prospects for Charged Lepton Flavor Violation Searches at B Factories and Belle-II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+mn-lt"/>
                        </a:rPr>
                        <a:t>Tomoyuki Konno</a:t>
                      </a:r>
                    </a:p>
                  </a:txBody>
                  <a:tcPr marL="9525" marR="9525" marT="9525" marB="0" anchor="b"/>
                </a:tc>
              </a:tr>
              <a:tr h="90624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200" b="0" i="0" u="none" strike="noStrike">
                          <a:effectLst/>
                          <a:latin typeface="+mn-lt"/>
                        </a:rPr>
                        <a:t>14:30-15:00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effectLst/>
                          <a:latin typeface="+mn-lt"/>
                        </a:rPr>
                        <a:t>MuCool at PSI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effectLst/>
                          <a:latin typeface="+mn-lt"/>
                        </a:rPr>
                        <a:t>Angela Papa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NuFact'16, August 22-27, </a:t>
            </a:r>
            <a:r>
              <a:rPr lang="en-US" altLang="zh-CN" dirty="0" err="1"/>
              <a:t>Quy</a:t>
            </a:r>
            <a:r>
              <a:rPr lang="en-US" altLang="zh-CN" dirty="0"/>
              <a:t> </a:t>
            </a:r>
            <a:r>
              <a:rPr lang="en-US" altLang="zh-CN" dirty="0" err="1"/>
              <a:t>Nhon</a:t>
            </a:r>
            <a:r>
              <a:rPr lang="en-US" altLang="zh-CN" dirty="0"/>
              <a:t>, Vietnam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E951A-B69C-AD46-8A4C-902A960920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</TotalTime>
  <Words>922</Words>
  <Application>Microsoft Office PowerPoint</Application>
  <PresentationFormat>全屏显示(4:3)</PresentationFormat>
  <Paragraphs>210</Paragraphs>
  <Slides>21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Office Theme</vt:lpstr>
      <vt:lpstr>WG3 – Accelerator Physics Plans and Questions</vt:lpstr>
      <vt:lpstr>Outline</vt:lpstr>
      <vt:lpstr>Plenary talks (#5, Tuesday)</vt:lpstr>
      <vt:lpstr>Monday Parallel (1)</vt:lpstr>
      <vt:lpstr>Tuesday Parallel (2)</vt:lpstr>
      <vt:lpstr>Tuesday Parallel (3)</vt:lpstr>
      <vt:lpstr>Wednesday Parallel (4), Joint WG3+5</vt:lpstr>
      <vt:lpstr>Thursday Parallel (5)</vt:lpstr>
      <vt:lpstr>Thursday Parallel (6), Joint WG3+4</vt:lpstr>
      <vt:lpstr>Thursday Parallel (7), Joint WG1+2+3</vt:lpstr>
      <vt:lpstr>Friday Parallel (8)</vt:lpstr>
      <vt:lpstr>Friday Parallels (10/11)</vt:lpstr>
      <vt:lpstr>Questions from NuFact’15</vt:lpstr>
      <vt:lpstr>Target/capture</vt:lpstr>
      <vt:lpstr>Muon Acceleration</vt:lpstr>
      <vt:lpstr>MICE</vt:lpstr>
      <vt:lpstr>nuSTORM/nuPIL</vt:lpstr>
      <vt:lpstr>Muon experiments</vt:lpstr>
      <vt:lpstr>ESS</vt:lpstr>
      <vt:lpstr>Summary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</dc:creator>
  <cp:lastModifiedBy>J. Y. Tang</cp:lastModifiedBy>
  <cp:revision>41</cp:revision>
  <dcterms:created xsi:type="dcterms:W3CDTF">2015-08-07T04:28:22Z</dcterms:created>
  <dcterms:modified xsi:type="dcterms:W3CDTF">2016-08-21T23:40:16Z</dcterms:modified>
</cp:coreProperties>
</file>