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6" r:id="rId3"/>
    <p:sldMasterId id="2147483689" r:id="rId4"/>
  </p:sldMasterIdLst>
  <p:notesMasterIdLst>
    <p:notesMasterId r:id="rId45"/>
  </p:notesMasterIdLst>
  <p:handoutMasterIdLst>
    <p:handoutMasterId r:id="rId46"/>
  </p:handoutMasterIdLst>
  <p:sldIdLst>
    <p:sldId id="2632" r:id="rId5"/>
    <p:sldId id="2736" r:id="rId6"/>
    <p:sldId id="2592" r:id="rId7"/>
    <p:sldId id="2601" r:id="rId8"/>
    <p:sldId id="2680" r:id="rId9"/>
    <p:sldId id="2741" r:id="rId10"/>
    <p:sldId id="2681" r:id="rId11"/>
    <p:sldId id="2682" r:id="rId12"/>
    <p:sldId id="2683" r:id="rId13"/>
    <p:sldId id="2684" r:id="rId14"/>
    <p:sldId id="2730" r:id="rId15"/>
    <p:sldId id="2686" r:id="rId16"/>
    <p:sldId id="2739" r:id="rId17"/>
    <p:sldId id="2740" r:id="rId18"/>
    <p:sldId id="2737" r:id="rId19"/>
    <p:sldId id="2738" r:id="rId20"/>
    <p:sldId id="2688" r:id="rId21"/>
    <p:sldId id="2687" r:id="rId22"/>
    <p:sldId id="2691" r:id="rId23"/>
    <p:sldId id="2692" r:id="rId24"/>
    <p:sldId id="2693" r:id="rId25"/>
    <p:sldId id="2743" r:id="rId26"/>
    <p:sldId id="2744" r:id="rId27"/>
    <p:sldId id="2745" r:id="rId28"/>
    <p:sldId id="2746" r:id="rId29"/>
    <p:sldId id="2747" r:id="rId30"/>
    <p:sldId id="2704" r:id="rId31"/>
    <p:sldId id="2709" r:id="rId32"/>
    <p:sldId id="2710" r:id="rId33"/>
    <p:sldId id="2711" r:id="rId34"/>
    <p:sldId id="2717" r:id="rId35"/>
    <p:sldId id="2719" r:id="rId36"/>
    <p:sldId id="2721" r:id="rId37"/>
    <p:sldId id="2722" r:id="rId38"/>
    <p:sldId id="2728" r:id="rId39"/>
    <p:sldId id="2727" r:id="rId40"/>
    <p:sldId id="2726" r:id="rId41"/>
    <p:sldId id="2729" r:id="rId42"/>
    <p:sldId id="2732" r:id="rId43"/>
    <p:sldId id="2733" r:id="rId44"/>
  </p:sldIdLst>
  <p:sldSz cx="9144000" cy="6858000" type="screen4x3"/>
  <p:notesSz cx="7102475" cy="10234613"/>
  <p:defaultTextStyle>
    <a:defPPr>
      <a:defRPr lang="fr-FR"/>
    </a:defPPr>
    <a:lvl1pPr algn="l" rtl="0" eaLnBrk="0" fontAlgn="base" hangingPunct="0">
      <a:lnSpc>
        <a:spcPct val="101000"/>
      </a:lnSpc>
      <a:spcBef>
        <a:spcPts val="1125"/>
      </a:spcBef>
      <a:spcAft>
        <a:spcPct val="0"/>
      </a:spcAft>
      <a:buClr>
        <a:srgbClr val="FFFFFF"/>
      </a:buClr>
      <a:buSzPct val="100000"/>
      <a:buFont typeface="Tahoma" charset="0"/>
      <a:defRPr sz="2400" kern="1200">
        <a:solidFill>
          <a:schemeClr val="tx1"/>
        </a:solidFill>
        <a:latin typeface="Tahoma" charset="0"/>
        <a:ea typeface="MS PGothic" charset="0"/>
        <a:cs typeface="MS PGothic" charset="0"/>
      </a:defRPr>
    </a:lvl1pPr>
    <a:lvl2pPr marL="457200" algn="l" rtl="0" eaLnBrk="0" fontAlgn="base" hangingPunct="0">
      <a:lnSpc>
        <a:spcPct val="101000"/>
      </a:lnSpc>
      <a:spcBef>
        <a:spcPts val="1125"/>
      </a:spcBef>
      <a:spcAft>
        <a:spcPct val="0"/>
      </a:spcAft>
      <a:buClr>
        <a:srgbClr val="FFFFFF"/>
      </a:buClr>
      <a:buSzPct val="100000"/>
      <a:buFont typeface="Tahoma" charset="0"/>
      <a:defRPr sz="2400" kern="1200">
        <a:solidFill>
          <a:schemeClr val="tx1"/>
        </a:solidFill>
        <a:latin typeface="Tahoma" charset="0"/>
        <a:ea typeface="MS PGothic" charset="0"/>
        <a:cs typeface="MS PGothic" charset="0"/>
      </a:defRPr>
    </a:lvl2pPr>
    <a:lvl3pPr marL="914400" algn="l" rtl="0" eaLnBrk="0" fontAlgn="base" hangingPunct="0">
      <a:lnSpc>
        <a:spcPct val="101000"/>
      </a:lnSpc>
      <a:spcBef>
        <a:spcPts val="1125"/>
      </a:spcBef>
      <a:spcAft>
        <a:spcPct val="0"/>
      </a:spcAft>
      <a:buClr>
        <a:srgbClr val="FFFFFF"/>
      </a:buClr>
      <a:buSzPct val="100000"/>
      <a:buFont typeface="Tahoma" charset="0"/>
      <a:defRPr sz="2400" kern="1200">
        <a:solidFill>
          <a:schemeClr val="tx1"/>
        </a:solidFill>
        <a:latin typeface="Tahoma" charset="0"/>
        <a:ea typeface="MS PGothic" charset="0"/>
        <a:cs typeface="MS PGothic" charset="0"/>
      </a:defRPr>
    </a:lvl3pPr>
    <a:lvl4pPr marL="1371600" algn="l" rtl="0" eaLnBrk="0" fontAlgn="base" hangingPunct="0">
      <a:lnSpc>
        <a:spcPct val="101000"/>
      </a:lnSpc>
      <a:spcBef>
        <a:spcPts val="1125"/>
      </a:spcBef>
      <a:spcAft>
        <a:spcPct val="0"/>
      </a:spcAft>
      <a:buClr>
        <a:srgbClr val="FFFFFF"/>
      </a:buClr>
      <a:buSzPct val="100000"/>
      <a:buFont typeface="Tahoma" charset="0"/>
      <a:defRPr sz="2400" kern="1200">
        <a:solidFill>
          <a:schemeClr val="tx1"/>
        </a:solidFill>
        <a:latin typeface="Tahoma" charset="0"/>
        <a:ea typeface="MS PGothic" charset="0"/>
        <a:cs typeface="MS PGothic" charset="0"/>
      </a:defRPr>
    </a:lvl4pPr>
    <a:lvl5pPr marL="1828800" algn="l" rtl="0" eaLnBrk="0" fontAlgn="base" hangingPunct="0">
      <a:lnSpc>
        <a:spcPct val="101000"/>
      </a:lnSpc>
      <a:spcBef>
        <a:spcPts val="1125"/>
      </a:spcBef>
      <a:spcAft>
        <a:spcPct val="0"/>
      </a:spcAft>
      <a:buClr>
        <a:srgbClr val="FFFFFF"/>
      </a:buClr>
      <a:buSzPct val="100000"/>
      <a:buFont typeface="Tahoma" charset="0"/>
      <a:defRPr sz="2400" kern="1200">
        <a:solidFill>
          <a:schemeClr val="tx1"/>
        </a:solidFill>
        <a:latin typeface="Tahoma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ahoma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ahoma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ahoma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ahoma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660066"/>
    <a:srgbClr val="9966FF"/>
    <a:srgbClr val="CC00CC"/>
    <a:srgbClr val="CCECFF"/>
    <a:srgbClr val="393FA4"/>
    <a:srgbClr val="586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-560" y="-96"/>
      </p:cViewPr>
      <p:guideLst>
        <p:guide orient="horz" pos="2243"/>
        <p:guide pos="28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7DA535F7-E2B7-3243-BAD2-1F25A0E043D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277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8" y="4860925"/>
            <a:ext cx="520700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Click to edit Master text styles</a:t>
            </a:r>
          </a:p>
          <a:p>
            <a:pPr lvl="1"/>
            <a:r>
              <a:rPr lang="fr-FR" noProof="0" smtClean="0"/>
              <a:t>Second level</a:t>
            </a:r>
          </a:p>
          <a:p>
            <a:pPr lvl="2"/>
            <a:r>
              <a:rPr lang="fr-FR" noProof="0" smtClean="0"/>
              <a:t>Third level</a:t>
            </a:r>
          </a:p>
          <a:p>
            <a:pPr lvl="3"/>
            <a:r>
              <a:rPr lang="fr-FR" noProof="0" smtClean="0"/>
              <a:t>Fourth level</a:t>
            </a:r>
          </a:p>
          <a:p>
            <a:pPr lvl="4"/>
            <a:r>
              <a:rPr lang="fr-FR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4313" y="9723438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66" tIns="49533" rIns="99066" bIns="49533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300">
                <a:latin typeface="Times New Roman" charset="0"/>
              </a:defRPr>
            </a:lvl1pPr>
          </a:lstStyle>
          <a:p>
            <a:pPr>
              <a:defRPr/>
            </a:pPr>
            <a:fld id="{D38969FD-B7E5-114B-BB50-F76036F7AB7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5694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47106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  <a:ea typeface="MS PGothic" charset="0"/>
            </a:endParaRPr>
          </a:p>
        </p:txBody>
      </p:sp>
      <p:sp>
        <p:nvSpPr>
          <p:cNvPr id="47107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B9D5838F-DB38-AC44-8EB4-CF10D16F672C}" type="slidenum">
              <a:rPr lang="en-US" sz="1300">
                <a:latin typeface="Times New Roman" charset="0"/>
              </a:rPr>
              <a:pPr/>
              <a:t>1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D8E7528A-F2AB-3745-AC1B-5B2EA8B13F8A}" type="slidenum">
              <a:rPr lang="fr-FR" sz="1300">
                <a:latin typeface="Arial" charset="0"/>
              </a:rPr>
              <a:pPr/>
              <a:t>33</a:t>
            </a:fld>
            <a:endParaRPr lang="fr-FR" sz="1300">
              <a:latin typeface="Arial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6F14D3B7-0AF6-FA47-9AA1-96D3EE6E8DBD}" type="slidenum">
              <a:rPr lang="fr-FR" sz="1300">
                <a:latin typeface="Arial" charset="0"/>
              </a:rPr>
              <a:pPr/>
              <a:t>34</a:t>
            </a:fld>
            <a:endParaRPr lang="fr-FR" sz="1300"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8601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  <a:ea typeface="MS PGothic" charset="0"/>
            </a:endParaRPr>
          </a:p>
        </p:txBody>
      </p:sp>
      <p:sp>
        <p:nvSpPr>
          <p:cNvPr id="8601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7435CD4C-220C-0D4F-9C8C-13169C2609EE}" type="slidenum">
              <a:rPr lang="en-US" sz="1300">
                <a:latin typeface="Times New Roman" charset="0"/>
              </a:rPr>
              <a:pPr/>
              <a:t>37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>
              <a:buFontTx/>
              <a:buChar char="•"/>
            </a:pPr>
            <a:r>
              <a:rPr lang="fr-FR" sz="1600">
                <a:latin typeface="Calibri" charset="0"/>
                <a:ea typeface="MS PGothic" charset="0"/>
              </a:rPr>
              <a:t>~100 Pbytes </a:t>
            </a:r>
          </a:p>
          <a:p>
            <a:pPr lvl="1">
              <a:buFontTx/>
              <a:buChar char="•"/>
            </a:pPr>
            <a:r>
              <a:rPr lang="fr-FR" sz="1600">
                <a:latin typeface="Calibri" charset="0"/>
                <a:ea typeface="MS PGothic" charset="0"/>
              </a:rPr>
              <a:t> 1+ million images  </a:t>
            </a:r>
          </a:p>
          <a:p>
            <a:pPr lvl="1">
              <a:buFontTx/>
              <a:buChar char="•"/>
            </a:pPr>
            <a:r>
              <a:rPr lang="fr-FR" sz="1600">
                <a:latin typeface="Calibri" charset="0"/>
                <a:ea typeface="MS PGothic" charset="0"/>
              </a:rPr>
              <a:t>  &gt; 10</a:t>
            </a:r>
            <a:r>
              <a:rPr lang="fr-FR" sz="1600" baseline="30000">
                <a:latin typeface="Calibri" charset="0"/>
                <a:ea typeface="MS PGothic" charset="0"/>
              </a:rPr>
              <a:t>10</a:t>
            </a:r>
            <a:r>
              <a:rPr lang="fr-FR" sz="1600">
                <a:latin typeface="Calibri" charset="0"/>
                <a:ea typeface="MS PGothic" charset="0"/>
              </a:rPr>
              <a:t> sources (&gt;3-sigmas)</a:t>
            </a:r>
          </a:p>
          <a:p>
            <a:endParaRPr lang="en-GB">
              <a:latin typeface="Times New Roman" charset="0"/>
              <a:ea typeface="MS PGothic" charset="0"/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F4340527-F192-9443-836E-947088E1FF3B}" type="slidenum">
              <a:rPr lang="fr-FR" sz="1300">
                <a:latin typeface="Times New Roman" charset="0"/>
              </a:rPr>
              <a:pPr/>
              <a:t>38</a:t>
            </a:fld>
            <a:endParaRPr lang="fr-FR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9113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  <a:ea typeface="MS PGothic" charset="0"/>
            </a:endParaRPr>
          </a:p>
        </p:txBody>
      </p:sp>
      <p:sp>
        <p:nvSpPr>
          <p:cNvPr id="9113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45A91542-D0DC-1F49-BFB5-D8D2C09320A7}" type="slidenum">
              <a:rPr lang="en-US" sz="1300">
                <a:latin typeface="Times New Roman" charset="0"/>
              </a:rPr>
              <a:pPr/>
              <a:t>40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251EF23F-DCD3-E345-8A9E-E6BD77A3DCDC}" type="slidenum">
              <a:rPr lang="en-US" sz="13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/>
              <a:t>6</a:t>
            </a:fld>
            <a:endParaRPr lang="en-US" sz="13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solidFill>
            <a:srgbClr val="FFFFFF"/>
          </a:solidFill>
          <a:ln/>
        </p:spPr>
      </p:sp>
      <p:sp>
        <p:nvSpPr>
          <p:cNvPr id="604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7000" cy="4506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solidFill>
            <a:srgbClr val="4F81BD"/>
          </a:solidFill>
          <a:ln w="25402">
            <a:solidFill>
              <a:srgbClr val="385D8A"/>
            </a:solidFill>
          </a:ln>
        </p:spPr>
      </p:sp>
      <p:sp>
        <p:nvSpPr>
          <p:cNvPr id="57346" name="Espace réservé des commentaires 2"/>
          <p:cNvSpPr>
            <a:spLocks noGrp="1"/>
          </p:cNvSpPr>
          <p:nvPr>
            <p:ph type="body" sz="quarter" idx="1"/>
          </p:nvPr>
        </p:nvSpPr>
        <p:spPr>
          <a:xfrm>
            <a:off x="709613" y="4860925"/>
            <a:ext cx="5683250" cy="4519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/>
            <a:endParaRPr lang="en-GB">
              <a:latin typeface="Liberation Sans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784225" algn="l"/>
                <a:tab pos="1568450" algn="l"/>
                <a:tab pos="2352675" algn="l"/>
                <a:tab pos="31369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549C19C1-BAFA-9C4C-8878-8897CB6457E9}" type="slidenum">
              <a:rPr lang="en-US" sz="13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/>
              <a:t>15</a:t>
            </a:fld>
            <a:endParaRPr lang="en-US" sz="13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solidFill>
            <a:srgbClr val="FFFFFF"/>
          </a:solidFill>
          <a:ln/>
        </p:spPr>
      </p:sp>
      <p:sp>
        <p:nvSpPr>
          <p:cNvPr id="645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7000" cy="4506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51712C90-A6B8-7F4C-818B-A47C32110581}" type="slidenum">
              <a:rPr lang="fr-FR" sz="1300">
                <a:latin typeface="Arial" charset="0"/>
              </a:rPr>
              <a:pPr/>
              <a:t>19</a:t>
            </a:fld>
            <a:endParaRPr lang="fr-FR" sz="1300">
              <a:latin typeface="Arial" charset="0"/>
            </a:endParaRPr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size / mass similar</a:t>
            </a:r>
            <a:r>
              <a:rPr lang="en-GB" baseline="0" dirty="0" smtClean="0"/>
              <a:t> to </a:t>
            </a:r>
            <a:r>
              <a:rPr lang="en-GB" baseline="0" dirty="0" err="1" smtClean="0"/>
              <a:t>planck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969FD-B7E5-114B-BB50-F76036F7AB77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93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3775" y="768350"/>
            <a:ext cx="5114925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8969FD-B7E5-114B-BB50-F76036F7AB77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928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06498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 New Roman" charset="0"/>
              <a:ea typeface="MS PGothic" charset="0"/>
            </a:endParaRPr>
          </a:p>
        </p:txBody>
      </p:sp>
      <p:sp>
        <p:nvSpPr>
          <p:cNvPr id="10649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C75D8F3B-8990-7942-A267-2BB5C605B678}" type="slidenum">
              <a:rPr lang="en-US" sz="1300">
                <a:latin typeface="Times New Roman" charset="0"/>
              </a:rPr>
              <a:pPr/>
              <a:t>22</a:t>
            </a:fld>
            <a:endParaRPr lang="en-US" sz="13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11469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Liberation Sans" charset="0"/>
              <a:ea typeface="MS PGothic" charset="0"/>
            </a:endParaRPr>
          </a:p>
        </p:txBody>
      </p:sp>
      <p:sp>
        <p:nvSpPr>
          <p:cNvPr id="11469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90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90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fld id="{ACFF4EB8-9AD4-2949-B0A4-6E34BC99122C}" type="slidenum">
              <a:rPr lang="en-US" sz="1300">
                <a:latin typeface="Liberation Serif" charset="0"/>
              </a:rPr>
              <a:pPr/>
              <a:t>26</a:t>
            </a:fld>
            <a:endParaRPr lang="en-US" sz="1300">
              <a:latin typeface="Liberation Serif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00E00-6062-AF46-9E13-1439B12E65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43119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A5679-2BD4-3F4F-A278-AF3D274C5C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8853627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A16E1-158F-194C-B9A3-CAE002CFDBC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58441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49BC0-5DF1-334A-AF27-10D5EF7189F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892098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6FEAA-BEC0-5C43-84FA-3DAE25BE0F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828228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E2B03-DAAF-D246-8ED1-B04113F30A1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85973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iece_CMB_2k.tif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planck_CMYK_B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74625"/>
            <a:ext cx="16700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ESA_logo_dark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932488"/>
            <a:ext cx="175736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HFI-Anglais-grand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6008688"/>
            <a:ext cx="94932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LFI_LOGO_transp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5972175"/>
            <a:ext cx="71913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19100"/>
          </a:xfrm>
        </p:spPr>
        <p:txBody>
          <a:bodyPr>
            <a:spAutoFit/>
          </a:bodyPr>
          <a:lstStyle>
            <a:lvl1pPr marL="0" indent="0">
              <a:buFont typeface="Verdana" charset="0"/>
              <a:buNone/>
              <a:defRPr sz="1800"/>
            </a:lvl1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4925"/>
            <a:ext cx="7772400" cy="57943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508000" y="6188075"/>
            <a:ext cx="3946525" cy="249238"/>
          </a:xfrm>
        </p:spPr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29721"/>
      </p:ext>
    </p:extLst>
  </p:cSld>
  <p:clrMapOvr>
    <a:masterClrMapping/>
  </p:clrMapOvr>
  <p:transition xmlns:p14="http://schemas.microsoft.com/office/powerpoint/2010/main" spd="slow">
    <p:push dir="u"/>
  </p:transition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4068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35992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025" y="1673225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9422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5201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EE3FC-9B7D-3B4A-BA82-EE4C3994380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71352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4525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45226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1306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x-none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31967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381000"/>
            <a:ext cx="6105525" cy="427038"/>
          </a:xfrm>
          <a:prstGeom prst="rect">
            <a:avLst/>
          </a:prstGeo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8563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350" y="381000"/>
            <a:ext cx="1912938" cy="5610225"/>
          </a:xfrm>
          <a:prstGeom prst="rect">
            <a:avLst/>
          </a:prstGeo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0" y="381000"/>
            <a:ext cx="5588000" cy="56102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lnSpc>
                <a:spcPct val="101000"/>
              </a:lnSpc>
              <a:spcBef>
                <a:spcPts val="1125"/>
              </a:spcBef>
              <a:buClr>
                <a:srgbClr val="FFFFFF"/>
              </a:buClr>
              <a:buSzPct val="100000"/>
              <a:buFont typeface="Tahoma" charset="0"/>
              <a:buNone/>
              <a:defRPr>
                <a:latin typeface="Tahoma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84738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xfrm>
            <a:off x="6553200" y="6248400"/>
            <a:ext cx="1903413" cy="458788"/>
          </a:xfrm>
          <a:prstGeom prst="rect">
            <a:avLst/>
          </a:prstGeom>
        </p:spPr>
        <p:txBody>
          <a:bodyPr/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FBCFE9-1057-5046-B7A0-E55004179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1176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5E7A40F2-DD69-984D-8600-65F7509BA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20438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AEE831B2-3CF2-3248-B084-93F8F7BAA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5467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13D95FB8-9F23-1B4B-AC4B-149A183182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7517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872AC-CF56-2A4B-B6A3-E8B517B4BE5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208766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618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618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8652145B-AE33-CD41-8250-5913944DB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4917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258C1285-AD3D-1C4F-8DC3-1453D4939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90022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98C10025-6548-F349-9978-D2FCDE8E5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240612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BD1721BD-BF54-3F48-B9C4-5A41F30E7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7821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351D71A0-CA0C-9B46-9B18-FCF919373F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4737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B7C9C826-8A3B-5B4D-8FED-D14560D1A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65973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4543155C-B2FD-234A-868D-EA66AF156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35812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613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613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98AF5105-62FC-8642-9F50-D0B41886B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1511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3550"/>
            <a:ext cx="7770813" cy="14335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defTabSz="914400" eaLnBrk="0" hangingPunct="0">
              <a:spcBef>
                <a:spcPts val="1125"/>
              </a:spcBef>
              <a:buClr>
                <a:srgbClr val="FFFFFF"/>
              </a:buClr>
              <a:buFont typeface="Tahoma" charset="0"/>
              <a:buNone/>
              <a:defRPr>
                <a:ea typeface="MS PGothic" charset="0"/>
              </a:defRPr>
            </a:lvl1pPr>
          </a:lstStyle>
          <a:p>
            <a:pPr>
              <a:defRPr/>
            </a:pPr>
            <a:fld id="{E7A94608-D1FE-FF4E-BCCC-8460825351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086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38376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EB3A9-52EF-DE44-8854-F47404CFF78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22365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71384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001468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618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618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09071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8188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0941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54488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6402224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08646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0274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3550"/>
            <a:ext cx="1941513" cy="6135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6900" cy="6135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5491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6E146-3528-474D-9DD9-87C70A67D1C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20517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C3284-E4BC-0B4B-A640-B8256D274B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259609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6E8E6-0F82-7641-A90B-0246D852E4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250058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18A1-F53A-F242-8FDE-AFB887A97D2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016585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4A4A2-FB54-434B-AD7E-78371110614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4790890"/>
      </p:ext>
    </p:extLst>
  </p:cSld>
  <p:clrMapOvr>
    <a:masterClrMapping/>
  </p:clrMapOvr>
  <p:transition xmlns:p14="http://schemas.microsoft.com/office/powerpoint/2010/main"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6.xml"/><Relationship Id="rId9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59F22860-10A2-AA47-9E4F-DAE67004347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sp>
        <p:nvSpPr>
          <p:cNvPr id="7" name="Titre 60"/>
          <p:cNvSpPr txBox="1">
            <a:spLocks/>
          </p:cNvSpPr>
          <p:nvPr userDrawn="1"/>
        </p:nvSpPr>
        <p:spPr bwMode="auto">
          <a:xfrm>
            <a:off x="58738" y="6553200"/>
            <a:ext cx="89916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fr-FR" sz="1400" dirty="0" smtClean="0">
                <a:cs typeface="Arial" charset="0"/>
              </a:rPr>
              <a:t>                                                                     </a:t>
            </a:r>
            <a:r>
              <a:rPr lang="fr-FR" sz="1400" dirty="0" smtClean="0">
                <a:solidFill>
                  <a:srgbClr val="818DFB"/>
                </a:solidFill>
                <a:cs typeface="Arial" charset="0"/>
              </a:rPr>
              <a:t>Euclid                                Rencontres de Vietnam 2015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</p:sldLayoutIdLst>
  <p:transition xmlns:p14="http://schemas.microsoft.com/office/powerpoint/2010/main" spd="slow">
    <p:push dir="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Piece_CMB_2k.tif"/>
          <p:cNvPicPr>
            <a:picLocks noChangeAspect="1"/>
          </p:cNvPicPr>
          <p:nvPr/>
        </p:nvPicPr>
        <p:blipFill>
          <a:blip r:embed="rId1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2" descr="signatu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1" t="-8163"/>
          <a:stretch>
            <a:fillRect/>
          </a:stretch>
        </p:blipFill>
        <p:spPr bwMode="auto">
          <a:xfrm>
            <a:off x="7705725" y="6342063"/>
            <a:ext cx="1438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1673225"/>
            <a:ext cx="7653338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666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17700" y="6350000"/>
            <a:ext cx="55276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7200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>
                <a:solidFill>
                  <a:srgbClr val="000000"/>
                </a:solidFill>
                <a:latin typeface="Verdan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Text Box 34"/>
          <p:cNvSpPr txBox="1">
            <a:spLocks noChangeAspect="1" noChangeArrowheads="1"/>
          </p:cNvSpPr>
          <p:nvPr/>
        </p:nvSpPr>
        <p:spPr bwMode="auto">
          <a:xfrm>
            <a:off x="620713" y="6197600"/>
            <a:ext cx="6977062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endParaRPr sz="800" noProof="1" smtClean="0">
              <a:solidFill>
                <a:srgbClr val="4D4F53"/>
              </a:solidFill>
            </a:endParaRPr>
          </a:p>
        </p:txBody>
      </p:sp>
      <p:sp>
        <p:nvSpPr>
          <p:cNvPr id="1639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346075"/>
            <a:ext cx="61055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6392" name="Picture 2" descr="planck_CMYK_BB.t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200025"/>
            <a:ext cx="16700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3" descr="02_logo_grey.bmp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6210300"/>
            <a:ext cx="1335088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Arial Rounded MT Bold"/>
          <a:ea typeface="ＭＳ Ｐゴシック" charset="0"/>
          <a:cs typeface="Arial Rounded MT Bol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Arial Rounded MT Bold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Arial Rounded MT Bold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Arial Rounded MT Bold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0"/>
          </a:solidFill>
          <a:latin typeface="Arial Rounded MT Bold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rabicPeriod"/>
        <a:defRPr sz="1600">
          <a:solidFill>
            <a:schemeClr val="bg2"/>
          </a:solidFill>
          <a:latin typeface="+mn-lt"/>
          <a:ea typeface="ＭＳ Ｐゴシック" charset="0"/>
          <a:cs typeface="ＭＳ Ｐゴシック" charset="0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AutoNum type="alphaLcPeriod"/>
        <a:defRPr sz="1600">
          <a:solidFill>
            <a:schemeClr val="bg2"/>
          </a:solidFill>
          <a:latin typeface="+mn-lt"/>
          <a:ea typeface="ＭＳ Ｐゴシック" charset="-128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-128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-128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-128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-128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-128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-128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buChar char="–"/>
        <a:defRPr sz="1600">
          <a:solidFill>
            <a:schemeClr val="bg2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6260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  <a:defRPr/>
            </a:pPr>
            <a:endParaRPr lang="en-US" sz="1400" smtClean="0">
              <a:solidFill>
                <a:srgbClr val="FFFFFF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96261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  <a:defRPr/>
            </a:pPr>
            <a:endParaRPr lang="en-US" sz="1400" smtClean="0">
              <a:solidFill>
                <a:srgbClr val="FFFFFF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  <a:defRPr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Lucida Sans Unicode" charset="0"/>
              </a:defRPr>
            </a:lvl1pPr>
          </a:lstStyle>
          <a:p>
            <a:pPr>
              <a:defRPr/>
            </a:pPr>
            <a:fld id="{2119EFBB-BFC9-B44C-A6B2-48D8CB70BD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ransition xmlns:p14="http://schemas.microsoft.com/office/powerpoint/2010/main" spd="slow">
    <p:push dir="u"/>
  </p:transition>
  <p:txStyles>
    <p:titleStyle>
      <a:lvl1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ＭＳ Ｐゴシック" charset="0"/>
          <a:cs typeface="Lucida Sans Unicode" charset="0"/>
        </a:defRPr>
      </a:lvl2pPr>
      <a:lvl3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ＭＳ Ｐゴシック" charset="0"/>
          <a:cs typeface="Lucida Sans Unicode" charset="0"/>
        </a:defRPr>
      </a:lvl3pPr>
      <a:lvl4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ＭＳ Ｐゴシック" charset="0"/>
          <a:cs typeface="Lucida Sans Unicode" charset="0"/>
        </a:defRPr>
      </a:lvl4pPr>
      <a:lvl5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ＭＳ Ｐゴシック" charset="0"/>
          <a:cs typeface="Lucida Sans Unicode" charset="0"/>
        </a:defRPr>
      </a:lvl5pPr>
      <a:lvl6pPr marL="2514600" indent="-228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Lucida Sans Unicode" charset="0"/>
          <a:cs typeface="Lucida Sans Unicode" charset="0"/>
        </a:defRPr>
      </a:lvl6pPr>
      <a:lvl7pPr marL="2971800" indent="-228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Lucida Sans Unicode" charset="0"/>
          <a:cs typeface="Lucida Sans Unicode" charset="0"/>
        </a:defRPr>
      </a:lvl7pPr>
      <a:lvl8pPr marL="3429000" indent="-228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Lucida Sans Unicode" charset="0"/>
          <a:cs typeface="Lucida Sans Unicode" charset="0"/>
        </a:defRPr>
      </a:lvl8pPr>
      <a:lvl9pPr marL="3886200" indent="-228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11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ct val="11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708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97284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  <a:defRPr/>
            </a:pPr>
            <a:endParaRPr lang="en-US" sz="1400" smtClean="0">
              <a:solidFill>
                <a:srgbClr val="FFFFFF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97285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  <a:defRPr/>
            </a:pPr>
            <a:endParaRPr lang="en-US" sz="1400" smtClean="0">
              <a:solidFill>
                <a:srgbClr val="FFFFFF"/>
              </a:solidFill>
              <a:latin typeface="Comic Sans MS" charset="0"/>
              <a:ea typeface="ＭＳ Ｐゴシック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transition xmlns:p14="http://schemas.microsoft.com/office/powerpoint/2010/main" spd="slow">
    <p:push dir="u"/>
  </p:transition>
  <p:txStyles>
    <p:titleStyle>
      <a:lvl1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ＭＳ Ｐゴシック" charset="0"/>
          <a:cs typeface="Lucida Sans Unicode" charset="0"/>
        </a:defRPr>
      </a:lvl2pPr>
      <a:lvl3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ＭＳ Ｐゴシック" charset="0"/>
          <a:cs typeface="Lucida Sans Unicode" charset="0"/>
        </a:defRPr>
      </a:lvl3pPr>
      <a:lvl4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ＭＳ Ｐゴシック" charset="0"/>
          <a:cs typeface="Lucida Sans Unicode" charset="0"/>
        </a:defRPr>
      </a:lvl4pPr>
      <a:lvl5pPr algn="ctr" defTabSz="449263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ＭＳ Ｐゴシック" charset="0"/>
          <a:cs typeface="Lucida Sans Unicode" charset="0"/>
        </a:defRPr>
      </a:lvl5pPr>
      <a:lvl6pPr marL="2514600" indent="-228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Lucida Sans Unicode" charset="0"/>
          <a:cs typeface="Lucida Sans Unicode" charset="0"/>
        </a:defRPr>
      </a:lvl6pPr>
      <a:lvl7pPr marL="2971800" indent="-228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Lucida Sans Unicode" charset="0"/>
          <a:cs typeface="Lucida Sans Unicode" charset="0"/>
        </a:defRPr>
      </a:lvl7pPr>
      <a:lvl8pPr marL="3429000" indent="-228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Lucida Sans Unicode" charset="0"/>
          <a:cs typeface="Lucida Sans Unicode" charset="0"/>
        </a:defRPr>
      </a:lvl8pPr>
      <a:lvl9pPr marL="3886200" indent="-228600" algn="ctr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E3EBF1"/>
          </a:solidFill>
          <a:latin typeface="Arial Rounded MT Bold" charset="0"/>
          <a:ea typeface="Lucida Sans Unicode" charset="0"/>
          <a:cs typeface="Lucida Sans Unicode" charset="0"/>
        </a:defRPr>
      </a:lvl9pPr>
    </p:titleStyle>
    <p:bodyStyle>
      <a:lvl1pPr marL="342900" indent="-342900" algn="l" defTabSz="449263" rtl="0" eaLnBrk="0" fontAlgn="base" hangingPunct="0">
        <a:lnSpc>
          <a:spcPct val="116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ct val="116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116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116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emf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6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 5" descr="Euclid-esa-newimage-28May201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838325"/>
            <a:ext cx="9496425" cy="949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Image 41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22238"/>
            <a:ext cx="223837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age 7" descr="ESA-logo-euclid_RGB_transp_B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040688" y="400050"/>
            <a:ext cx="9255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38650" y="1774825"/>
            <a:ext cx="48244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sz="4400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sz="4400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4400" dirty="0">
                <a:solidFill>
                  <a:srgbClr val="FFFF00"/>
                </a:solidFill>
                <a:latin typeface="Arial" charset="0"/>
              </a:rPr>
              <a:t>The ESA Euclid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4400" dirty="0" err="1">
                <a:solidFill>
                  <a:srgbClr val="FFFF00"/>
                </a:solidFill>
                <a:latin typeface="Arial" charset="0"/>
              </a:rPr>
              <a:t>space</a:t>
            </a:r>
            <a:r>
              <a:rPr lang="fr-FR" sz="4400" dirty="0">
                <a:solidFill>
                  <a:srgbClr val="FFFF00"/>
                </a:solidFill>
                <a:latin typeface="Arial" charset="0"/>
              </a:rPr>
              <a:t> mission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sz="4400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sz="32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sz="32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sz="3200" b="1" dirty="0">
              <a:solidFill>
                <a:srgbClr val="FFC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2000" b="1" dirty="0">
                <a:solidFill>
                  <a:srgbClr val="FFFF00"/>
                </a:solidFill>
                <a:latin typeface="Arial" charset="0"/>
                <a:cs typeface="Arial" charset="0"/>
              </a:rPr>
              <a:t>Martin </a:t>
            </a:r>
            <a:r>
              <a:rPr lang="fr-FR" sz="2000" b="1" dirty="0" err="1">
                <a:solidFill>
                  <a:srgbClr val="FFFF00"/>
                </a:solidFill>
                <a:latin typeface="Arial" charset="0"/>
                <a:cs typeface="Arial" charset="0"/>
              </a:rPr>
              <a:t>Kunz</a:t>
            </a:r>
            <a:endParaRPr lang="fr-FR" sz="2000" b="1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ja-JP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University</a:t>
            </a:r>
            <a:r>
              <a:rPr lang="fr-FR" altLang="ja-JP" sz="1800" dirty="0">
                <a:solidFill>
                  <a:srgbClr val="FFFF00"/>
                </a:solidFill>
                <a:latin typeface="Arial" charset="0"/>
                <a:cs typeface="Arial" charset="0"/>
              </a:rPr>
              <a:t> of Geneva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altLang="ja-JP" sz="1800" dirty="0">
                <a:solidFill>
                  <a:srgbClr val="FFFF00"/>
                </a:solidFill>
                <a:latin typeface="Arial" charset="0"/>
                <a:cs typeface="Arial" charset="0"/>
              </a:rPr>
              <a:t>&amp; AIMS South </a:t>
            </a:r>
            <a:r>
              <a:rPr lang="fr-FR" altLang="ja-JP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Africa</a:t>
            </a:r>
            <a:endParaRPr lang="fr-FR" altLang="ja-JP" sz="18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1800" dirty="0">
                <a:solidFill>
                  <a:srgbClr val="FFFF00"/>
                </a:solidFill>
                <a:latin typeface="Arial" charset="0"/>
                <a:cs typeface="Arial" charset="0"/>
              </a:rPr>
              <a:t>On </a:t>
            </a:r>
            <a:r>
              <a:rPr lang="fr-FR" sz="1800" dirty="0" err="1">
                <a:solidFill>
                  <a:srgbClr val="FFFF00"/>
                </a:solidFill>
                <a:latin typeface="Arial" charset="0"/>
                <a:cs typeface="Arial" charset="0"/>
              </a:rPr>
              <a:t>behalf</a:t>
            </a:r>
            <a:r>
              <a:rPr lang="fr-FR" sz="1800" dirty="0">
                <a:solidFill>
                  <a:srgbClr val="FFFF00"/>
                </a:solidFill>
                <a:latin typeface="Arial" charset="0"/>
                <a:cs typeface="Arial" charset="0"/>
              </a:rPr>
              <a:t> of the Euclid Consortium</a:t>
            </a:r>
          </a:p>
        </p:txBody>
      </p:sp>
      <p:sp>
        <p:nvSpPr>
          <p:cNvPr id="46085" name="Titre 60"/>
          <p:cNvSpPr txBox="1">
            <a:spLocks/>
          </p:cNvSpPr>
          <p:nvPr/>
        </p:nvSpPr>
        <p:spPr bwMode="auto">
          <a:xfrm>
            <a:off x="58738" y="6553200"/>
            <a:ext cx="899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cs typeface="Arial" charset="0"/>
              </a:rPr>
              <a:t>                                                                     </a:t>
            </a:r>
            <a:r>
              <a:rPr lang="fr-FR" sz="1400">
                <a:solidFill>
                  <a:srgbClr val="818DFB"/>
                </a:solidFill>
                <a:cs typeface="Arial" charset="0"/>
              </a:rPr>
              <a:t>Euclid                                Rencontres de Vietnam, 2015</a:t>
            </a:r>
          </a:p>
        </p:txBody>
      </p:sp>
      <p:pic>
        <p:nvPicPr>
          <p:cNvPr id="46086" name="Image 4" descr="EC_Logo_21_Colors on Transparent_Sigle + Euclid + Consortiu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Image 7" descr="ESA-logo-euclid_RGB_transp_B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268288" y="61913"/>
            <a:ext cx="86709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>
                <a:latin typeface="Calibri" charset="0"/>
              </a:rPr>
              <a:t>Cosmology with the Euclid Weak Lensing survey </a:t>
            </a:r>
          </a:p>
        </p:txBody>
      </p:sp>
      <p:sp>
        <p:nvSpPr>
          <p:cNvPr id="55298" name="ZoneTexte 11"/>
          <p:cNvSpPr txBox="1">
            <a:spLocks noChangeArrowheads="1"/>
          </p:cNvSpPr>
          <p:nvPr/>
        </p:nvSpPr>
        <p:spPr bwMode="auto">
          <a:xfrm>
            <a:off x="7566025" y="811213"/>
            <a:ext cx="9175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600">
                <a:solidFill>
                  <a:schemeClr val="bg1"/>
                </a:solidFill>
                <a:latin typeface="Arial" charset="0"/>
              </a:rPr>
              <a:t>Colombi, Mellier 2001</a:t>
            </a:r>
          </a:p>
        </p:txBody>
      </p:sp>
      <p:pic>
        <p:nvPicPr>
          <p:cNvPr id="55299" name="Picture 5" descr="WL_RayTracingThroughS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2471738"/>
            <a:ext cx="2392362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4760913" y="3917950"/>
            <a:ext cx="2544762" cy="46513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What are the neutrino </a:t>
            </a:r>
          </a:p>
          <a:p>
            <a:pPr>
              <a:spcBef>
                <a:spcPct val="0"/>
              </a:spcBef>
            </a:pP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masses, matter density?</a:t>
            </a:r>
          </a:p>
        </p:txBody>
      </p:sp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4760913" y="1127125"/>
            <a:ext cx="2544762" cy="4540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What is the expansion rate of the Universe?</a:t>
            </a:r>
          </a:p>
        </p:txBody>
      </p:sp>
      <p:sp>
        <p:nvSpPr>
          <p:cNvPr id="55302" name="TextBox 6"/>
          <p:cNvSpPr txBox="1">
            <a:spLocks noChangeArrowheads="1"/>
          </p:cNvSpPr>
          <p:nvPr/>
        </p:nvSpPr>
        <p:spPr bwMode="auto">
          <a:xfrm>
            <a:off x="4760913" y="1955800"/>
            <a:ext cx="2544762" cy="4540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What is the expansion rate of the Universe?</a:t>
            </a:r>
          </a:p>
        </p:txBody>
      </p:sp>
      <p:sp>
        <p:nvSpPr>
          <p:cNvPr id="55303" name="TextBox 7"/>
          <p:cNvSpPr txBox="1">
            <a:spLocks noChangeArrowheads="1"/>
          </p:cNvSpPr>
          <p:nvPr/>
        </p:nvSpPr>
        <p:spPr bwMode="auto">
          <a:xfrm>
            <a:off x="4760913" y="2813050"/>
            <a:ext cx="2544762" cy="4540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How does structure form within this background?</a:t>
            </a:r>
          </a:p>
        </p:txBody>
      </p:sp>
      <p:sp>
        <p:nvSpPr>
          <p:cNvPr id="55304" name="TextBox 8"/>
          <p:cNvSpPr txBox="1">
            <a:spLocks noChangeArrowheads="1"/>
          </p:cNvSpPr>
          <p:nvPr/>
        </p:nvSpPr>
        <p:spPr bwMode="auto">
          <a:xfrm>
            <a:off x="4760913" y="4886325"/>
            <a:ext cx="2544762" cy="7810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What is f</a:t>
            </a:r>
            <a:r>
              <a:rPr lang="en-US" sz="1200" b="1" baseline="-25000">
                <a:solidFill>
                  <a:srgbClr val="0070C0"/>
                </a:solidFill>
                <a:latin typeface="Arial" charset="0"/>
                <a:cs typeface="Arial" charset="0"/>
              </a:rPr>
              <a:t>nl</a:t>
            </a: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, which quantifies non-Gaussianity?</a:t>
            </a:r>
          </a:p>
          <a:p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GR-horizon effects</a:t>
            </a:r>
          </a:p>
        </p:txBody>
      </p:sp>
      <p:cxnSp>
        <p:nvCxnSpPr>
          <p:cNvPr id="55305" name="Straight Arrow Connector 9"/>
          <p:cNvCxnSpPr>
            <a:cxnSpLocks noChangeShapeType="1"/>
            <a:endCxn id="55300" idx="1"/>
          </p:cNvCxnSpPr>
          <p:nvPr/>
        </p:nvCxnSpPr>
        <p:spPr bwMode="auto">
          <a:xfrm>
            <a:off x="1924050" y="3292475"/>
            <a:ext cx="2836863" cy="858838"/>
          </a:xfrm>
          <a:prstGeom prst="straightConnector1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06" name="TextBox 10"/>
          <p:cNvSpPr txBox="1">
            <a:spLocks noChangeArrowheads="1"/>
          </p:cNvSpPr>
          <p:nvPr/>
        </p:nvSpPr>
        <p:spPr bwMode="auto">
          <a:xfrm rot="1052854">
            <a:off x="2852738" y="3590925"/>
            <a:ext cx="17859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DM power spectrum</a:t>
            </a:r>
          </a:p>
        </p:txBody>
      </p:sp>
      <p:cxnSp>
        <p:nvCxnSpPr>
          <p:cNvPr id="55307" name="Straight Arrow Connector 11"/>
          <p:cNvCxnSpPr>
            <a:cxnSpLocks noChangeShapeType="1"/>
          </p:cNvCxnSpPr>
          <p:nvPr/>
        </p:nvCxnSpPr>
        <p:spPr bwMode="auto">
          <a:xfrm flipV="1">
            <a:off x="1924050" y="1381125"/>
            <a:ext cx="2836863" cy="1911350"/>
          </a:xfrm>
          <a:prstGeom prst="straightConnector1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8" name="Straight Arrow Connector 12"/>
          <p:cNvCxnSpPr>
            <a:cxnSpLocks noChangeShapeType="1"/>
          </p:cNvCxnSpPr>
          <p:nvPr/>
        </p:nvCxnSpPr>
        <p:spPr bwMode="auto">
          <a:xfrm flipV="1">
            <a:off x="1924050" y="2273300"/>
            <a:ext cx="2797175" cy="1019175"/>
          </a:xfrm>
          <a:prstGeom prst="straightConnector1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9" name="Straight Arrow Connector 13"/>
          <p:cNvCxnSpPr>
            <a:cxnSpLocks noChangeShapeType="1"/>
          </p:cNvCxnSpPr>
          <p:nvPr/>
        </p:nvCxnSpPr>
        <p:spPr bwMode="auto">
          <a:xfrm flipV="1">
            <a:off x="1924050" y="3149600"/>
            <a:ext cx="2797175" cy="142875"/>
          </a:xfrm>
          <a:prstGeom prst="straightConnector1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10" name="Straight Arrow Connector 14"/>
          <p:cNvCxnSpPr>
            <a:cxnSpLocks noChangeShapeType="1"/>
          </p:cNvCxnSpPr>
          <p:nvPr/>
        </p:nvCxnSpPr>
        <p:spPr bwMode="auto">
          <a:xfrm>
            <a:off x="1924050" y="3292475"/>
            <a:ext cx="2836863" cy="2070100"/>
          </a:xfrm>
          <a:prstGeom prst="straightConnector1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11" name="TextBox 15"/>
          <p:cNvSpPr txBox="1">
            <a:spLocks noChangeArrowheads="1"/>
          </p:cNvSpPr>
          <p:nvPr/>
        </p:nvSpPr>
        <p:spPr bwMode="auto">
          <a:xfrm rot="-2086499">
            <a:off x="2185988" y="1857375"/>
            <a:ext cx="291941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DM power spectrum, tomography</a:t>
            </a:r>
          </a:p>
        </p:txBody>
      </p:sp>
      <p:sp>
        <p:nvSpPr>
          <p:cNvPr id="55312" name="TextBox 16"/>
          <p:cNvSpPr txBox="1">
            <a:spLocks noChangeArrowheads="1"/>
          </p:cNvSpPr>
          <p:nvPr/>
        </p:nvSpPr>
        <p:spPr bwMode="auto">
          <a:xfrm rot="-1234963">
            <a:off x="2165350" y="2457450"/>
            <a:ext cx="28702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400">
                <a:solidFill>
                  <a:srgbClr val="00B050"/>
                </a:solidFill>
                <a:latin typeface="Helvetica" charset="0"/>
              </a:rPr>
              <a:t>Peak stat, Clusters Mass Func</a:t>
            </a:r>
          </a:p>
        </p:txBody>
      </p:sp>
      <p:sp>
        <p:nvSpPr>
          <p:cNvPr id="55313" name="TextBox 17"/>
          <p:cNvSpPr txBox="1">
            <a:spLocks noChangeArrowheads="1"/>
          </p:cNvSpPr>
          <p:nvPr/>
        </p:nvSpPr>
        <p:spPr bwMode="auto">
          <a:xfrm rot="-221582">
            <a:off x="2319338" y="2967038"/>
            <a:ext cx="251936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DM  power spectrum, tomogr</a:t>
            </a:r>
          </a:p>
        </p:txBody>
      </p:sp>
      <p:sp>
        <p:nvSpPr>
          <p:cNvPr id="55314" name="TextBox 18"/>
          <p:cNvSpPr txBox="1">
            <a:spLocks noChangeArrowheads="1"/>
          </p:cNvSpPr>
          <p:nvPr/>
        </p:nvSpPr>
        <p:spPr bwMode="auto">
          <a:xfrm rot="2179739">
            <a:off x="2749550" y="4387850"/>
            <a:ext cx="207486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3-pt statistics  , Halos</a:t>
            </a:r>
          </a:p>
        </p:txBody>
      </p:sp>
      <p:sp>
        <p:nvSpPr>
          <p:cNvPr id="55315" name="Right Brace 19"/>
          <p:cNvSpPr>
            <a:spLocks/>
          </p:cNvSpPr>
          <p:nvPr/>
        </p:nvSpPr>
        <p:spPr bwMode="auto">
          <a:xfrm>
            <a:off x="7221538" y="889000"/>
            <a:ext cx="419100" cy="1738313"/>
          </a:xfrm>
          <a:prstGeom prst="rightBrace">
            <a:avLst>
              <a:gd name="adj1" fmla="val 8353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/>
          <a:lstStyle/>
          <a:p>
            <a:endParaRPr lang="en-US" sz="200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55316" name="TextBox 20"/>
          <p:cNvSpPr txBox="1">
            <a:spLocks noChangeArrowheads="1"/>
          </p:cNvSpPr>
          <p:nvPr/>
        </p:nvSpPr>
        <p:spPr bwMode="auto">
          <a:xfrm>
            <a:off x="7651750" y="1511300"/>
            <a:ext cx="1357313" cy="5238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 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Dark Energy</a:t>
            </a:r>
          </a:p>
        </p:txBody>
      </p:sp>
      <p:sp>
        <p:nvSpPr>
          <p:cNvPr id="55317" name="TextBox 21"/>
          <p:cNvSpPr txBox="1">
            <a:spLocks noChangeArrowheads="1"/>
          </p:cNvSpPr>
          <p:nvPr/>
        </p:nvSpPr>
        <p:spPr bwMode="auto">
          <a:xfrm>
            <a:off x="7577138" y="4991100"/>
            <a:ext cx="1487487" cy="5270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 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Inflation, GR</a:t>
            </a:r>
          </a:p>
        </p:txBody>
      </p:sp>
      <p:sp>
        <p:nvSpPr>
          <p:cNvPr id="55318" name="TextBox 22"/>
          <p:cNvSpPr txBox="1">
            <a:spLocks noChangeArrowheads="1"/>
          </p:cNvSpPr>
          <p:nvPr/>
        </p:nvSpPr>
        <p:spPr bwMode="auto">
          <a:xfrm>
            <a:off x="7577138" y="4025900"/>
            <a:ext cx="1487487" cy="5238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energy-density</a:t>
            </a:r>
          </a:p>
        </p:txBody>
      </p:sp>
      <p:cxnSp>
        <p:nvCxnSpPr>
          <p:cNvPr id="42" name="Straight Connector 23"/>
          <p:cNvCxnSpPr>
            <a:cxnSpLocks noChangeShapeType="1"/>
          </p:cNvCxnSpPr>
          <p:nvPr/>
        </p:nvCxnSpPr>
        <p:spPr bwMode="auto">
          <a:xfrm>
            <a:off x="7305675" y="4287838"/>
            <a:ext cx="271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Connector 24"/>
          <p:cNvCxnSpPr>
            <a:cxnSpLocks noChangeShapeType="1"/>
          </p:cNvCxnSpPr>
          <p:nvPr/>
        </p:nvCxnSpPr>
        <p:spPr bwMode="auto">
          <a:xfrm>
            <a:off x="7305675" y="5251450"/>
            <a:ext cx="271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21" name="Straight Arrow Connector 25"/>
          <p:cNvCxnSpPr>
            <a:cxnSpLocks noChangeShapeType="1"/>
            <a:endCxn id="55322" idx="1"/>
          </p:cNvCxnSpPr>
          <p:nvPr/>
        </p:nvCxnSpPr>
        <p:spPr bwMode="auto">
          <a:xfrm>
            <a:off x="1924050" y="3292475"/>
            <a:ext cx="2830513" cy="2982913"/>
          </a:xfrm>
          <a:prstGeom prst="straightConnector1">
            <a:avLst/>
          </a:prstGeom>
          <a:noFill/>
          <a:ln w="28575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2" name="TextBox 26"/>
          <p:cNvSpPr txBox="1">
            <a:spLocks noChangeArrowheads="1"/>
          </p:cNvSpPr>
          <p:nvPr/>
        </p:nvSpPr>
        <p:spPr bwMode="auto">
          <a:xfrm>
            <a:off x="4754563" y="6048375"/>
            <a:ext cx="2543175" cy="4540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Does the potential change along line-of-sight to CMB</a:t>
            </a:r>
          </a:p>
        </p:txBody>
      </p:sp>
      <p:sp>
        <p:nvSpPr>
          <p:cNvPr id="55323" name="TextBox 27"/>
          <p:cNvSpPr txBox="1">
            <a:spLocks noChangeArrowheads="1"/>
          </p:cNvSpPr>
          <p:nvPr/>
        </p:nvSpPr>
        <p:spPr bwMode="auto">
          <a:xfrm rot="2911992">
            <a:off x="3142457" y="4879181"/>
            <a:ext cx="1154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ISW effect</a:t>
            </a:r>
          </a:p>
        </p:txBody>
      </p:sp>
      <p:sp>
        <p:nvSpPr>
          <p:cNvPr id="55324" name="TextBox 28"/>
          <p:cNvSpPr txBox="1">
            <a:spLocks noChangeArrowheads="1"/>
          </p:cNvSpPr>
          <p:nvPr/>
        </p:nvSpPr>
        <p:spPr bwMode="auto">
          <a:xfrm>
            <a:off x="7577138" y="6027738"/>
            <a:ext cx="1487487" cy="5270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 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DE, GR</a:t>
            </a:r>
          </a:p>
        </p:txBody>
      </p:sp>
      <p:cxnSp>
        <p:nvCxnSpPr>
          <p:cNvPr id="48" name="Straight Connector 29"/>
          <p:cNvCxnSpPr>
            <a:cxnSpLocks noChangeShapeType="1"/>
          </p:cNvCxnSpPr>
          <p:nvPr/>
        </p:nvCxnSpPr>
        <p:spPr bwMode="auto">
          <a:xfrm>
            <a:off x="7275513" y="6289675"/>
            <a:ext cx="301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6" name="TextBox 30"/>
          <p:cNvSpPr txBox="1">
            <a:spLocks noChangeArrowheads="1"/>
          </p:cNvSpPr>
          <p:nvPr/>
        </p:nvSpPr>
        <p:spPr bwMode="auto">
          <a:xfrm>
            <a:off x="7577138" y="2684463"/>
            <a:ext cx="1487487" cy="7397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energy-density, gravity</a:t>
            </a:r>
          </a:p>
        </p:txBody>
      </p:sp>
      <p:cxnSp>
        <p:nvCxnSpPr>
          <p:cNvPr id="50" name="Straight Connector 31"/>
          <p:cNvCxnSpPr>
            <a:cxnSpLocks noChangeShapeType="1"/>
          </p:cNvCxnSpPr>
          <p:nvPr/>
        </p:nvCxnSpPr>
        <p:spPr bwMode="auto">
          <a:xfrm>
            <a:off x="7305675" y="3054350"/>
            <a:ext cx="271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5328" name="TextBox 3"/>
          <p:cNvSpPr txBox="1">
            <a:spLocks noChangeArrowheads="1"/>
          </p:cNvSpPr>
          <p:nvPr/>
        </p:nvSpPr>
        <p:spPr bwMode="auto">
          <a:xfrm>
            <a:off x="830263" y="2984500"/>
            <a:ext cx="1096962" cy="712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000">
                <a:solidFill>
                  <a:srgbClr val="00B050"/>
                </a:solidFill>
                <a:latin typeface="Arial" charset="0"/>
                <a:cs typeface="Arial" charset="0"/>
              </a:rPr>
              <a:t>WL Survey</a:t>
            </a:r>
          </a:p>
        </p:txBody>
      </p:sp>
      <p:pic>
        <p:nvPicPr>
          <p:cNvPr id="55329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30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re 1"/>
          <p:cNvSpPr>
            <a:spLocks noGrp="1"/>
          </p:cNvSpPr>
          <p:nvPr>
            <p:ph type="title" idx="4294967295"/>
          </p:nvPr>
        </p:nvSpPr>
        <p:spPr>
          <a:xfrm>
            <a:off x="631825" y="65088"/>
            <a:ext cx="8362950" cy="1201737"/>
          </a:xfrm>
        </p:spPr>
        <p:txBody>
          <a:bodyPr>
            <a:spAutoFit/>
          </a:bodyPr>
          <a:lstStyle/>
          <a:p>
            <a:pPr eaLnBrk="1">
              <a:buFont typeface="StarSymbol" charset="0"/>
              <a:buNone/>
            </a:pPr>
            <a:r>
              <a:rPr lang="fr-FR" sz="36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Measuring shear in next generation wide field cosmic shear surveys</a:t>
            </a:r>
          </a:p>
        </p:txBody>
      </p:sp>
      <p:pic>
        <p:nvPicPr>
          <p:cNvPr id="56322" name="Image 6" descr="shear-challenge-road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1" r="2872" b="5956"/>
          <a:stretch>
            <a:fillRect/>
          </a:stretch>
        </p:blipFill>
        <p:spPr bwMode="auto">
          <a:xfrm>
            <a:off x="950913" y="1371600"/>
            <a:ext cx="746760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Image 4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Image 7" descr="ESA-logo-euclid_RGB_transp_B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287338" y="244475"/>
            <a:ext cx="8602662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600">
                <a:latin typeface="Arial" charset="0"/>
                <a:cs typeface="Arial" charset="0"/>
              </a:rPr>
              <a:t>Photometric redshifts needed for Euclid </a:t>
            </a:r>
          </a:p>
        </p:txBody>
      </p:sp>
      <p:sp>
        <p:nvSpPr>
          <p:cNvPr id="58370" name="ZoneTexte 11"/>
          <p:cNvSpPr txBox="1">
            <a:spLocks noChangeArrowheads="1"/>
          </p:cNvSpPr>
          <p:nvPr/>
        </p:nvSpPr>
        <p:spPr bwMode="auto">
          <a:xfrm>
            <a:off x="136525" y="1204913"/>
            <a:ext cx="4584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buClrTx/>
              <a:buFont typeface="Arial" charset="0"/>
              <a:buChar char="•"/>
            </a:pPr>
            <a:r>
              <a:rPr lang="fr-FR" sz="2000">
                <a:solidFill>
                  <a:srgbClr val="240F33"/>
                </a:solidFill>
                <a:latin typeface="Arial" charset="0"/>
                <a:cs typeface="Arial" charset="0"/>
              </a:rPr>
              <a:t> </a:t>
            </a:r>
            <a:r>
              <a:rPr lang="fr-FR" sz="2000">
                <a:solidFill>
                  <a:srgbClr val="240F33"/>
                </a:solidFill>
                <a:latin typeface="Calibri" charset="0"/>
              </a:rPr>
              <a:t>Weak Lensing : redshifts  of 1.5 x10</a:t>
            </a:r>
            <a:r>
              <a:rPr lang="fr-FR" sz="2000" baseline="30000">
                <a:solidFill>
                  <a:srgbClr val="240F33"/>
                </a:solidFill>
                <a:latin typeface="Calibri" charset="0"/>
              </a:rPr>
              <a:t>9</a:t>
            </a:r>
            <a:r>
              <a:rPr lang="fr-FR" sz="2000">
                <a:solidFill>
                  <a:srgbClr val="240F33"/>
                </a:solidFill>
                <a:latin typeface="Calibri" charset="0"/>
              </a:rPr>
              <a:t> sources to </a:t>
            </a:r>
          </a:p>
          <a:p>
            <a:pPr lvl="1">
              <a:buClrTx/>
              <a:buFont typeface="Courier New" charset="0"/>
              <a:buChar char="o"/>
            </a:pPr>
            <a:r>
              <a:rPr lang="fr-FR" sz="2000">
                <a:solidFill>
                  <a:srgbClr val="240F33"/>
                </a:solidFill>
                <a:latin typeface="Calibri" charset="0"/>
              </a:rPr>
              <a:t> Slice the universe</a:t>
            </a:r>
          </a:p>
          <a:p>
            <a:pPr lvl="1">
              <a:buClrTx/>
              <a:buFont typeface="Courier New" charset="0"/>
              <a:buChar char="o"/>
            </a:pPr>
            <a:r>
              <a:rPr lang="fr-FR" sz="2000">
                <a:solidFill>
                  <a:srgbClr val="240F33"/>
                </a:solidFill>
                <a:latin typeface="Calibri" charset="0"/>
              </a:rPr>
              <a:t> Control contamination by intrinsic alignments of galaxies</a:t>
            </a:r>
          </a:p>
          <a:p>
            <a:pPr lvl="1">
              <a:buClrTx/>
            </a:pPr>
            <a:endParaRPr lang="fr-FR" sz="2000">
              <a:solidFill>
                <a:srgbClr val="240F33"/>
              </a:solidFill>
              <a:latin typeface="Calibri" charset="0"/>
            </a:endParaRPr>
          </a:p>
          <a:p>
            <a:pPr lvl="1">
              <a:buClrTx/>
            </a:pPr>
            <a:endParaRPr lang="fr-FR" sz="2000">
              <a:solidFill>
                <a:srgbClr val="240F33"/>
              </a:solidFill>
              <a:latin typeface="Calibri" charset="0"/>
            </a:endParaRPr>
          </a:p>
          <a:p>
            <a:pPr>
              <a:buClrTx/>
              <a:buFont typeface="Arial" charset="0"/>
              <a:buChar char="•"/>
            </a:pPr>
            <a:r>
              <a:rPr lang="fr-FR" sz="2000">
                <a:solidFill>
                  <a:srgbClr val="240F33"/>
                </a:solidFill>
                <a:latin typeface="Calibri" charset="0"/>
              </a:rPr>
              <a:t> Redshifts of Euclid clusters:            (60,000 clusters,  5,000 giant arcs)            </a:t>
            </a:r>
            <a:r>
              <a:rPr lang="fr-FR" sz="2000">
                <a:solidFill>
                  <a:srgbClr val="240F33"/>
                </a:solidFill>
                <a:latin typeface="Calibri" charset="0"/>
                <a:sym typeface="Wingdings" charset="0"/>
              </a:rPr>
              <a:t> synergy with Planck and eROSITA</a:t>
            </a:r>
            <a:endParaRPr lang="fr-FR" sz="2000">
              <a:solidFill>
                <a:srgbClr val="240F33"/>
              </a:solidFill>
              <a:latin typeface="Calibri" charset="0"/>
            </a:endParaRPr>
          </a:p>
          <a:p>
            <a:pPr>
              <a:buClrTx/>
              <a:buFont typeface="Arial" charset="0"/>
              <a:buChar char="•"/>
            </a:pPr>
            <a:r>
              <a:rPr lang="fr-FR" sz="2000">
                <a:solidFill>
                  <a:srgbClr val="240F33"/>
                </a:solidFill>
                <a:latin typeface="Calibri" charset="0"/>
              </a:rPr>
              <a:t> Redshifts of sources and lenses: needed at least in the range 0.2&lt;z&lt;2</a:t>
            </a:r>
          </a:p>
          <a:p>
            <a:pPr>
              <a:buFont typeface="Wingdings" charset="0"/>
              <a:buChar char="à"/>
            </a:pPr>
            <a:r>
              <a:rPr lang="fr-FR" sz="2000">
                <a:solidFill>
                  <a:srgbClr val="FF0000"/>
                </a:solidFill>
                <a:latin typeface="Calibri" charset="0"/>
                <a:sym typeface="Wingdings" charset="0"/>
              </a:rPr>
              <a:t> Photo-z needed with VIS+NIR data</a:t>
            </a:r>
          </a:p>
        </p:txBody>
      </p:sp>
      <p:pic>
        <p:nvPicPr>
          <p:cNvPr id="58371" name="Image 9" descr="Superb-Rings-gravitational-lens-278x2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t="7559" r="11217" b="5038"/>
          <a:stretch>
            <a:fillRect/>
          </a:stretch>
        </p:blipFill>
        <p:spPr bwMode="auto">
          <a:xfrm>
            <a:off x="4922838" y="1449388"/>
            <a:ext cx="189071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Image 10" descr="a222-a223-dark-matter-fila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2361"/>
          <a:stretch>
            <a:fillRect/>
          </a:stretch>
        </p:blipFill>
        <p:spPr bwMode="auto">
          <a:xfrm>
            <a:off x="4900613" y="4322763"/>
            <a:ext cx="18510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Image 5" descr="abell370_h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0" y="1449388"/>
            <a:ext cx="1570038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" descr="Sideshea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t="6889" r="3078"/>
          <a:stretch>
            <a:fillRect/>
          </a:stretch>
        </p:blipFill>
        <p:spPr bwMode="auto">
          <a:xfrm>
            <a:off x="6989763" y="4322763"/>
            <a:ext cx="18494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ZoneTexte 11"/>
          <p:cNvSpPr txBox="1">
            <a:spLocks noChangeArrowheads="1"/>
          </p:cNvSpPr>
          <p:nvPr/>
        </p:nvSpPr>
        <p:spPr bwMode="auto">
          <a:xfrm>
            <a:off x="5075238" y="3500438"/>
            <a:ext cx="35131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600">
                <a:latin typeface="Calibri" charset="0"/>
              </a:rPr>
              <a:t>     Galaxy halos          Clusters of galaxies</a:t>
            </a:r>
          </a:p>
        </p:txBody>
      </p:sp>
      <p:sp>
        <p:nvSpPr>
          <p:cNvPr id="58376" name="Rectangle 3"/>
          <p:cNvSpPr>
            <a:spLocks/>
          </p:cNvSpPr>
          <p:nvPr/>
        </p:nvSpPr>
        <p:spPr bwMode="auto">
          <a:xfrm>
            <a:off x="7840663" y="4106863"/>
            <a:ext cx="965200" cy="146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cs typeface="Arial" charset="0"/>
                <a:sym typeface="Arial" charset="0"/>
              </a:rPr>
              <a:t>Colombi/Mellier</a:t>
            </a:r>
          </a:p>
        </p:txBody>
      </p:sp>
      <p:sp>
        <p:nvSpPr>
          <p:cNvPr id="58377" name="Rectangle 3"/>
          <p:cNvSpPr>
            <a:spLocks/>
          </p:cNvSpPr>
          <p:nvPr/>
        </p:nvSpPr>
        <p:spPr bwMode="auto">
          <a:xfrm>
            <a:off x="7119938" y="1263650"/>
            <a:ext cx="1692275" cy="1444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cs typeface="Arial" charset="0"/>
                <a:sym typeface="Arial" charset="0"/>
              </a:rPr>
              <a:t>HST/ACS; credit NASA/ESA</a:t>
            </a:r>
          </a:p>
        </p:txBody>
      </p:sp>
      <p:sp>
        <p:nvSpPr>
          <p:cNvPr id="58378" name="Rectangle 3"/>
          <p:cNvSpPr>
            <a:spLocks/>
          </p:cNvSpPr>
          <p:nvPr/>
        </p:nvSpPr>
        <p:spPr bwMode="auto">
          <a:xfrm>
            <a:off x="4814888" y="1263650"/>
            <a:ext cx="1692275" cy="146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cs typeface="Arial" charset="0"/>
                <a:sym typeface="Arial" charset="0"/>
              </a:rPr>
              <a:t>HST/ACS  credit NASA/ESA</a:t>
            </a:r>
          </a:p>
        </p:txBody>
      </p:sp>
      <p:sp>
        <p:nvSpPr>
          <p:cNvPr id="58379" name="Rectangle 3"/>
          <p:cNvSpPr>
            <a:spLocks/>
          </p:cNvSpPr>
          <p:nvPr/>
        </p:nvSpPr>
        <p:spPr bwMode="auto">
          <a:xfrm>
            <a:off x="5581650" y="4122738"/>
            <a:ext cx="1109663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000">
                <a:cs typeface="Arial" charset="0"/>
                <a:sym typeface="Arial" charset="0"/>
              </a:rPr>
              <a:t>Dietrich et al 2012</a:t>
            </a:r>
          </a:p>
        </p:txBody>
      </p:sp>
      <p:sp>
        <p:nvSpPr>
          <p:cNvPr id="58380" name="ZoneTexte 11"/>
          <p:cNvSpPr txBox="1">
            <a:spLocks noChangeArrowheads="1"/>
          </p:cNvSpPr>
          <p:nvPr/>
        </p:nvSpPr>
        <p:spPr bwMode="auto">
          <a:xfrm>
            <a:off x="4786313" y="6113463"/>
            <a:ext cx="3940175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cs typeface="Arial" charset="0"/>
              </a:rPr>
              <a:t>F</a:t>
            </a:r>
            <a:r>
              <a:rPr lang="fr-FR" sz="1600">
                <a:latin typeface="Calibri" charset="0"/>
              </a:rPr>
              <a:t>ilaments between clusters        Cosmic shear </a:t>
            </a:r>
          </a:p>
        </p:txBody>
      </p:sp>
      <p:pic>
        <p:nvPicPr>
          <p:cNvPr id="5838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3184525"/>
            <a:ext cx="3470275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2" name="Image 4" descr="EC_Logo_21_Colors on Transparent_Sigle + Euclid + Consortiu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Image 7" descr="ESA-logo-euclid_RGB_transp_BB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147638" y="155575"/>
            <a:ext cx="8864600" cy="879475"/>
          </a:xfrm>
        </p:spPr>
        <p:txBody>
          <a:bodyPr/>
          <a:lstStyle/>
          <a:p>
            <a:r>
              <a:rPr lang="en-US" sz="4000" dirty="0" smtClean="0">
                <a:latin typeface="Arial Rounded MT Bold" charset="0"/>
              </a:rPr>
              <a:t>little theory side-trip</a:t>
            </a:r>
            <a:endParaRPr lang="en-US" sz="4000" dirty="0">
              <a:latin typeface="Arial Rounded MT Bold" charset="0"/>
            </a:endParaRPr>
          </a:p>
        </p:txBody>
      </p:sp>
      <p:pic>
        <p:nvPicPr>
          <p:cNvPr id="61442" name="Picture 2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380289"/>
            <a:ext cx="185261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3" y="1380289"/>
            <a:ext cx="18796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438" y="1380289"/>
            <a:ext cx="26035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40163"/>
            <a:ext cx="25542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44988"/>
            <a:ext cx="3389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921250"/>
            <a:ext cx="3457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Box 8"/>
          <p:cNvSpPr txBox="1">
            <a:spLocks noChangeArrowheads="1"/>
          </p:cNvSpPr>
          <p:nvPr/>
        </p:nvSpPr>
        <p:spPr bwMode="auto">
          <a:xfrm>
            <a:off x="791213" y="2763479"/>
            <a:ext cx="64960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800" dirty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We can observe </a:t>
            </a:r>
            <a:r>
              <a:rPr lang="en-US" sz="1800" dirty="0" smtClean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these quantities</a:t>
            </a:r>
            <a:r>
              <a:rPr lang="en-US" sz="1800" dirty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 but we want b, f and </a:t>
            </a:r>
            <a:r>
              <a:rPr lang="en-US" sz="1800" dirty="0" err="1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Σ</a:t>
            </a:r>
            <a:r>
              <a:rPr lang="en-US" sz="1800" dirty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…</a:t>
            </a:r>
          </a:p>
        </p:txBody>
      </p:sp>
      <p:sp>
        <p:nvSpPr>
          <p:cNvPr id="61449" name="TextBox 9"/>
          <p:cNvSpPr txBox="1">
            <a:spLocks noChangeArrowheads="1"/>
          </p:cNvSpPr>
          <p:nvPr/>
        </p:nvSpPr>
        <p:spPr bwMode="auto">
          <a:xfrm>
            <a:off x="900113" y="3284538"/>
            <a:ext cx="607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8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We need to build combinations that do not contain </a:t>
            </a:r>
            <a:r>
              <a:rPr lang="en-US" sz="1800">
                <a:solidFill>
                  <a:srgbClr val="FFFFFF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δ</a:t>
            </a:r>
            <a:r>
              <a:rPr lang="en-US" sz="1800" baseline="-250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t,0</a:t>
            </a:r>
            <a:r>
              <a:rPr lang="en-US" sz="18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sp>
        <p:nvSpPr>
          <p:cNvPr id="61450" name="TextBox 10"/>
          <p:cNvSpPr txBox="1">
            <a:spLocks noChangeArrowheads="1"/>
          </p:cNvSpPr>
          <p:nvPr/>
        </p:nvSpPr>
        <p:spPr bwMode="auto">
          <a:xfrm>
            <a:off x="4767263" y="3860800"/>
            <a:ext cx="4052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8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usually called </a:t>
            </a:r>
            <a:r>
              <a:rPr lang="en-US" sz="1800">
                <a:solidFill>
                  <a:srgbClr val="FFFF00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β</a:t>
            </a:r>
            <a:r>
              <a:rPr lang="en-US" sz="18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 but we don’t know b</a:t>
            </a:r>
          </a:p>
        </p:txBody>
      </p:sp>
      <p:sp>
        <p:nvSpPr>
          <p:cNvPr id="61451" name="TextBox 11"/>
          <p:cNvSpPr txBox="1">
            <a:spLocks noChangeArrowheads="1"/>
          </p:cNvSpPr>
          <p:nvPr/>
        </p:nvSpPr>
        <p:spPr bwMode="auto">
          <a:xfrm>
            <a:off x="4767263" y="4427538"/>
            <a:ext cx="4133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8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introduced as E</a:t>
            </a:r>
            <a:r>
              <a:rPr lang="en-US" sz="1800" baseline="-25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18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in Zhang et al 2007</a:t>
            </a:r>
          </a:p>
        </p:txBody>
      </p:sp>
      <p:sp>
        <p:nvSpPr>
          <p:cNvPr id="61452" name="TextBox 12"/>
          <p:cNvSpPr txBox="1">
            <a:spLocks noChangeArrowheads="1"/>
          </p:cNvSpPr>
          <p:nvPr/>
        </p:nvSpPr>
        <p:spPr bwMode="auto">
          <a:xfrm>
            <a:off x="900113" y="5821363"/>
            <a:ext cx="73866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800">
                <a:solidFill>
                  <a:srgbClr val="CCFFC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That’s all – other combinations can be expressed in terms of P</a:t>
            </a:r>
            <a:r>
              <a:rPr lang="en-US" sz="1800" baseline="-25000">
                <a:solidFill>
                  <a:srgbClr val="CCFFC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1800">
                <a:solidFill>
                  <a:srgbClr val="CCFFC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– P</a:t>
            </a:r>
            <a:r>
              <a:rPr lang="en-US" sz="1800" baseline="-25000">
                <a:solidFill>
                  <a:srgbClr val="CCFFC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3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800">
                <a:solidFill>
                  <a:srgbClr val="CCFFCC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and their derivatives. </a:t>
            </a:r>
          </a:p>
        </p:txBody>
      </p:sp>
      <p:sp>
        <p:nvSpPr>
          <p:cNvPr id="61453" name="Rounded Rectangle 1"/>
          <p:cNvSpPr>
            <a:spLocks noChangeArrowheads="1"/>
          </p:cNvSpPr>
          <p:nvPr/>
        </p:nvSpPr>
        <p:spPr bwMode="auto">
          <a:xfrm>
            <a:off x="684213" y="3716338"/>
            <a:ext cx="3743325" cy="1873250"/>
          </a:xfrm>
          <a:prstGeom prst="roundRect">
            <a:avLst>
              <a:gd name="adj" fmla="val 8426"/>
            </a:avLst>
          </a:pr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49263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endParaRPr lang="en-GB" sz="1400">
              <a:solidFill>
                <a:srgbClr val="FFFF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61454" name="Straight Arrow Connector 5"/>
          <p:cNvCxnSpPr>
            <a:cxnSpLocks noChangeShapeType="1"/>
          </p:cNvCxnSpPr>
          <p:nvPr/>
        </p:nvCxnSpPr>
        <p:spPr bwMode="auto">
          <a:xfrm flipH="1">
            <a:off x="3851275" y="4076700"/>
            <a:ext cx="865188" cy="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55" name="Straight Arrow Connector 18"/>
          <p:cNvCxnSpPr>
            <a:cxnSpLocks noChangeShapeType="1"/>
          </p:cNvCxnSpPr>
          <p:nvPr/>
        </p:nvCxnSpPr>
        <p:spPr bwMode="auto">
          <a:xfrm flipH="1">
            <a:off x="4284663" y="4652963"/>
            <a:ext cx="431800" cy="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6" name="TextBox 11"/>
          <p:cNvSpPr txBox="1">
            <a:spLocks noChangeArrowheads="1"/>
          </p:cNvSpPr>
          <p:nvPr/>
        </p:nvSpPr>
        <p:spPr bwMode="auto">
          <a:xfrm>
            <a:off x="4767263" y="5003800"/>
            <a:ext cx="2355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 sz="18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“growth” observable</a:t>
            </a:r>
          </a:p>
        </p:txBody>
      </p:sp>
      <p:cxnSp>
        <p:nvCxnSpPr>
          <p:cNvPr id="61457" name="Straight Arrow Connector 21"/>
          <p:cNvCxnSpPr>
            <a:cxnSpLocks noChangeShapeType="1"/>
          </p:cNvCxnSpPr>
          <p:nvPr/>
        </p:nvCxnSpPr>
        <p:spPr bwMode="auto">
          <a:xfrm flipH="1">
            <a:off x="4284663" y="5229225"/>
            <a:ext cx="431800" cy="0"/>
          </a:xfrm>
          <a:prstGeom prst="straightConnector1">
            <a:avLst/>
          </a:prstGeom>
          <a:noFill/>
          <a:ln w="28575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58" name="Right Brace 1"/>
          <p:cNvSpPr>
            <a:spLocks/>
          </p:cNvSpPr>
          <p:nvPr/>
        </p:nvSpPr>
        <p:spPr bwMode="auto">
          <a:xfrm rot="5400000">
            <a:off x="2793207" y="-125455"/>
            <a:ext cx="222250" cy="4179887"/>
          </a:xfrm>
          <a:prstGeom prst="rightBrace">
            <a:avLst>
              <a:gd name="adj1" fmla="val 8359"/>
              <a:gd name="adj2" fmla="val 50000"/>
            </a:avLst>
          </a:prstGeom>
          <a:noFill/>
          <a:ln w="19050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49263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endParaRPr lang="en-GB" sz="1400">
              <a:solidFill>
                <a:srgbClr val="FFFF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59" name="Right Brace 19"/>
          <p:cNvSpPr>
            <a:spLocks/>
          </p:cNvSpPr>
          <p:nvPr/>
        </p:nvSpPr>
        <p:spPr bwMode="auto">
          <a:xfrm rot="5400000">
            <a:off x="6503987" y="626227"/>
            <a:ext cx="238125" cy="2692400"/>
          </a:xfrm>
          <a:prstGeom prst="rightBrace">
            <a:avLst>
              <a:gd name="adj1" fmla="val 8375"/>
              <a:gd name="adj2" fmla="val 50000"/>
            </a:avLst>
          </a:prstGeom>
          <a:noFill/>
          <a:ln w="19050">
            <a:solidFill>
              <a:srgbClr val="CC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49263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endParaRPr lang="en-GB" sz="1400">
              <a:solidFill>
                <a:srgbClr val="FFFF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60" name="TextBox 2"/>
          <p:cNvSpPr txBox="1">
            <a:spLocks noChangeArrowheads="1"/>
          </p:cNvSpPr>
          <p:nvPr/>
        </p:nvSpPr>
        <p:spPr bwMode="auto">
          <a:xfrm>
            <a:off x="1454150" y="2075614"/>
            <a:ext cx="294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800">
                <a:solidFill>
                  <a:srgbClr val="CCFFCC"/>
                </a:solidFill>
                <a:latin typeface="Verdana" charset="0"/>
                <a:ea typeface="ＭＳ Ｐゴシック" charset="0"/>
                <a:cs typeface="ＭＳ Ｐゴシック" charset="0"/>
              </a:rPr>
              <a:t>transverse &amp; radial P(k)</a:t>
            </a:r>
          </a:p>
        </p:txBody>
      </p:sp>
      <p:sp>
        <p:nvSpPr>
          <p:cNvPr id="61461" name="TextBox 21"/>
          <p:cNvSpPr txBox="1">
            <a:spLocks noChangeArrowheads="1"/>
          </p:cNvSpPr>
          <p:nvPr/>
        </p:nvSpPr>
        <p:spPr bwMode="auto">
          <a:xfrm>
            <a:off x="5330825" y="2054976"/>
            <a:ext cx="3649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800">
                <a:solidFill>
                  <a:srgbClr val="CCFFCC"/>
                </a:solidFill>
                <a:latin typeface="Verdana" charset="0"/>
                <a:ea typeface="ＭＳ Ｐゴシック" charset="0"/>
                <a:cs typeface="ＭＳ Ｐゴシック" charset="0"/>
              </a:rPr>
              <a:t>weak lensing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l-GR" sz="1800">
                <a:solidFill>
                  <a:srgbClr val="CCFFCC"/>
                </a:solidFill>
                <a:latin typeface="Verdana" charset="0"/>
                <a:ea typeface="ＭＳ Ｐゴシック" charset="0"/>
                <a:cs typeface="ＭＳ Ｐゴシック" charset="0"/>
              </a:rPr>
              <a:t>Σ = Y(2+η) = Q(2+η)/(1+η)</a:t>
            </a:r>
          </a:p>
        </p:txBody>
      </p:sp>
      <p:sp>
        <p:nvSpPr>
          <p:cNvPr id="61462" name="TextBox 3"/>
          <p:cNvSpPr txBox="1">
            <a:spLocks noChangeArrowheads="1"/>
          </p:cNvSpPr>
          <p:nvPr/>
        </p:nvSpPr>
        <p:spPr bwMode="auto">
          <a:xfrm>
            <a:off x="2514600" y="863600"/>
            <a:ext cx="4140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Amendola, MK, Motta, Saltas, Sawicki 2013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0868" y="3466094"/>
            <a:ext cx="7465943" cy="2089153"/>
            <a:chOff x="830868" y="3466094"/>
            <a:chExt cx="7465943" cy="2089153"/>
          </a:xfrm>
        </p:grpSpPr>
        <p:sp>
          <p:nvSpPr>
            <p:cNvPr id="2" name="Rounded Rectangle 1"/>
            <p:cNvSpPr/>
            <p:nvPr/>
          </p:nvSpPr>
          <p:spPr bwMode="auto">
            <a:xfrm>
              <a:off x="830868" y="3466094"/>
              <a:ext cx="7465943" cy="2089153"/>
            </a:xfrm>
            <a:prstGeom prst="roundRect">
              <a:avLst/>
            </a:prstGeom>
            <a:solidFill>
              <a:schemeClr val="tx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GB" sz="1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omic Sans MS" charset="0"/>
              </a:endParaRPr>
            </a:p>
          </p:txBody>
        </p:sp>
        <p:pic>
          <p:nvPicPr>
            <p:cNvPr id="26" name="Picture 3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350" y="3581292"/>
              <a:ext cx="5737225" cy="869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585" y="4503998"/>
              <a:ext cx="6195186" cy="878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685800" y="103188"/>
            <a:ext cx="7770813" cy="1433512"/>
          </a:xfrm>
        </p:spPr>
        <p:txBody>
          <a:bodyPr/>
          <a:lstStyle/>
          <a:p>
            <a:r>
              <a:rPr lang="en-US">
                <a:latin typeface="Arial Rounded MT Bold" charset="0"/>
              </a:rPr>
              <a:t>testing Horndeski</a:t>
            </a:r>
          </a:p>
        </p:txBody>
      </p:sp>
      <p:pic>
        <p:nvPicPr>
          <p:cNvPr id="62466" name="Picture 1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420938"/>
            <a:ext cx="7739062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Box 2"/>
          <p:cNvSpPr txBox="1">
            <a:spLocks noChangeArrowheads="1"/>
          </p:cNvSpPr>
          <p:nvPr/>
        </p:nvSpPr>
        <p:spPr bwMode="auto">
          <a:xfrm>
            <a:off x="395288" y="1557338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fr-FR" sz="20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In the quasistic regime, the Horndeski model makes a very specifc prediction for the scale dependence of the anistropic stress:</a:t>
            </a:r>
          </a:p>
        </p:txBody>
      </p:sp>
      <p:sp>
        <p:nvSpPr>
          <p:cNvPr id="62468" name="TextBox 5"/>
          <p:cNvSpPr txBox="1">
            <a:spLocks noChangeArrowheads="1"/>
          </p:cNvSpPr>
          <p:nvPr/>
        </p:nvSpPr>
        <p:spPr bwMode="auto">
          <a:xfrm>
            <a:off x="395288" y="3441700"/>
            <a:ext cx="82804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fr-FR" sz="20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</a:t>
            </a:r>
            <a:r>
              <a:rPr lang="fr-FR" sz="2000" baseline="-250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2</a:t>
            </a:r>
            <a:r>
              <a:rPr lang="fr-FR" sz="20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, h</a:t>
            </a:r>
            <a:r>
              <a:rPr lang="fr-FR" sz="2000" baseline="-250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4</a:t>
            </a:r>
            <a:r>
              <a:rPr lang="fr-FR" sz="20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and h</a:t>
            </a:r>
            <a:r>
              <a:rPr lang="fr-FR" sz="2000" baseline="-250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5</a:t>
            </a:r>
            <a:r>
              <a:rPr lang="fr-FR" sz="20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 are only functions of time, i.e. constants at a given redshift. Measurements on (at least) 4 scales could therefore test the relation and support or rule out all Horndeski-type models.</a:t>
            </a:r>
          </a:p>
        </p:txBody>
      </p:sp>
      <p:sp>
        <p:nvSpPr>
          <p:cNvPr id="62469" name="TextBox 3"/>
          <p:cNvSpPr txBox="1">
            <a:spLocks noChangeArrowheads="1"/>
          </p:cNvSpPr>
          <p:nvPr/>
        </p:nvSpPr>
        <p:spPr bwMode="auto">
          <a:xfrm>
            <a:off x="684213" y="4581525"/>
            <a:ext cx="741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fr-FR" sz="3200" dirty="0" err="1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Horndeski</a:t>
            </a:r>
            <a:r>
              <a:rPr lang="fr-FR" sz="3200" dirty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is</a:t>
            </a:r>
            <a:r>
              <a:rPr lang="fr-FR" sz="3200" dirty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 not </a:t>
            </a:r>
            <a:r>
              <a:rPr lang="fr-FR" sz="3200" dirty="0" err="1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too</a:t>
            </a:r>
            <a:r>
              <a:rPr lang="fr-FR" sz="3200" dirty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3200" dirty="0" err="1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big</a:t>
            </a:r>
            <a:r>
              <a:rPr lang="fr-FR" sz="3200" dirty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 to </a:t>
            </a:r>
            <a:r>
              <a:rPr lang="fr-FR" sz="3200" dirty="0" err="1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fail</a:t>
            </a:r>
            <a:r>
              <a:rPr lang="fr-FR" sz="3200" dirty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!</a:t>
            </a:r>
          </a:p>
        </p:txBody>
      </p:sp>
      <p:sp>
        <p:nvSpPr>
          <p:cNvPr id="62470" name="TextBox 7"/>
          <p:cNvSpPr txBox="1">
            <a:spLocks noChangeArrowheads="1"/>
          </p:cNvSpPr>
          <p:nvPr/>
        </p:nvSpPr>
        <p:spPr bwMode="auto">
          <a:xfrm>
            <a:off x="395288" y="6032500"/>
            <a:ext cx="828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fr-FR">
                <a:solidFill>
                  <a:srgbClr val="CCEC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(and η is a ‘direct’ observable, which leads us to …)</a:t>
            </a:r>
          </a:p>
        </p:txBody>
      </p:sp>
      <p:sp>
        <p:nvSpPr>
          <p:cNvPr id="62471" name="TextBox 7"/>
          <p:cNvSpPr txBox="1">
            <a:spLocks noChangeArrowheads="1"/>
          </p:cNvSpPr>
          <p:nvPr/>
        </p:nvSpPr>
        <p:spPr bwMode="auto">
          <a:xfrm>
            <a:off x="5005388" y="5240338"/>
            <a:ext cx="4138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Amendola, MK, Motta, Saltas, Sawicki 2013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96850"/>
            <a:ext cx="7772400" cy="1000125"/>
          </a:xfrm>
        </p:spPr>
        <p:txBody>
          <a:bodyPr tIns="63432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>
                <a:latin typeface="Arial Rounded MT Bold" charset="0"/>
              </a:rPr>
              <a:t>the importance of </a:t>
            </a:r>
            <a:r>
              <a:rPr lang="en-US">
                <a:latin typeface="Arial Rounded MT Bold" charset="0"/>
                <a:cs typeface="Arial" charset="0"/>
              </a:rPr>
              <a:t>η / π</a:t>
            </a:r>
            <a:r>
              <a:rPr lang="en-US">
                <a:latin typeface="Arial Rounded MT Bold" charset="0"/>
              </a:rPr>
              <a:t> </a:t>
            </a:r>
          </a:p>
        </p:txBody>
      </p:sp>
      <p:sp>
        <p:nvSpPr>
          <p:cNvPr id="63490" name="Text Box 3"/>
          <p:cNvSpPr txBox="1">
            <a:spLocks noChangeArrowheads="1"/>
          </p:cNvSpPr>
          <p:nvPr/>
        </p:nvSpPr>
        <p:spPr bwMode="auto">
          <a:xfrm>
            <a:off x="1066800" y="1192213"/>
            <a:ext cx="70866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6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(MK, Sapone 2007; Amendola, MK, Sapone 2008; Saltas &amp; MK 2011)</a:t>
            </a:r>
          </a:p>
        </p:txBody>
      </p:sp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476250" y="2924175"/>
            <a:ext cx="58483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FFF00"/>
                </a:solidFill>
                <a:latin typeface="Comic Sans MS" charset="0"/>
                <a:cs typeface="Lucida Sans Unicode" charset="0"/>
              </a:rPr>
              <a:t>quintessence, K-essence, etc: </a:t>
            </a:r>
            <a:r>
              <a:rPr lang="en-US">
                <a:solidFill>
                  <a:srgbClr val="00FBF5"/>
                </a:solidFill>
                <a:latin typeface="Comic Sans MS" charset="0"/>
                <a:cs typeface="Lucida Grande" charset="0"/>
              </a:rPr>
              <a:t>π</a:t>
            </a:r>
            <a:r>
              <a:rPr lang="en-US">
                <a:solidFill>
                  <a:srgbClr val="00FBF5"/>
                </a:solidFill>
                <a:latin typeface="Comic Sans MS" charset="0"/>
                <a:cs typeface="Lucida Sans Unicode" charset="0"/>
              </a:rPr>
              <a:t> = 0</a:t>
            </a:r>
          </a:p>
        </p:txBody>
      </p:sp>
      <p:sp>
        <p:nvSpPr>
          <p:cNvPr id="221195" name="AutoShape 10"/>
          <p:cNvSpPr>
            <a:spLocks noChangeArrowheads="1"/>
          </p:cNvSpPr>
          <p:nvPr/>
        </p:nvSpPr>
        <p:spPr bwMode="auto">
          <a:xfrm>
            <a:off x="1084263" y="5013325"/>
            <a:ext cx="6872287" cy="609600"/>
          </a:xfrm>
          <a:prstGeom prst="roundRect">
            <a:avLst>
              <a:gd name="adj" fmla="val 16667"/>
            </a:avLst>
          </a:prstGeom>
          <a:solidFill>
            <a:srgbClr val="00008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180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1196" name="Text Box 11"/>
          <p:cNvSpPr txBox="1">
            <a:spLocks noChangeArrowheads="1"/>
          </p:cNvSpPr>
          <p:nvPr/>
        </p:nvSpPr>
        <p:spPr bwMode="auto">
          <a:xfrm>
            <a:off x="1147763" y="5089525"/>
            <a:ext cx="6737350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→ η or π can rule out whole classes of models!</a:t>
            </a:r>
          </a:p>
        </p:txBody>
      </p:sp>
      <p:sp>
        <p:nvSpPr>
          <p:cNvPr id="63494" name="Text Box 5"/>
          <p:cNvSpPr txBox="1">
            <a:spLocks noChangeArrowheads="1"/>
          </p:cNvSpPr>
          <p:nvPr/>
        </p:nvSpPr>
        <p:spPr bwMode="auto">
          <a:xfrm>
            <a:off x="476250" y="3533775"/>
            <a:ext cx="83629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DGP, S/T, f(R), f(G), etc: </a:t>
            </a:r>
            <a:r>
              <a:rPr lang="en-US">
                <a:solidFill>
                  <a:srgbClr val="00FBF5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π ≠ 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(except in GR limit)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-&gt; extra scalar d.o.f. very directly linked to π </a:t>
            </a:r>
          </a:p>
        </p:txBody>
      </p:sp>
      <p:sp>
        <p:nvSpPr>
          <p:cNvPr id="183303" name="TextBox 13"/>
          <p:cNvSpPr txBox="1">
            <a:spLocks noChangeArrowheads="1"/>
          </p:cNvSpPr>
          <p:nvPr/>
        </p:nvSpPr>
        <p:spPr bwMode="auto">
          <a:xfrm>
            <a:off x="496888" y="6024563"/>
            <a:ext cx="8158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F00FF"/>
                </a:solidFill>
                <a:latin typeface="Verdana" charset="0"/>
                <a:ea typeface="ＭＳ Ｐゴシック" charset="0"/>
                <a:cs typeface="ＭＳ Ｐゴシック" charset="0"/>
              </a:rPr>
              <a:t>actually it is a diagnostic for ‘modifications of GR’!</a:t>
            </a:r>
          </a:p>
        </p:txBody>
      </p:sp>
      <p:sp>
        <p:nvSpPr>
          <p:cNvPr id="63496" name="Text Box 5"/>
          <p:cNvSpPr txBox="1">
            <a:spLocks noChangeArrowheads="1"/>
          </p:cNvSpPr>
          <p:nvPr/>
        </p:nvSpPr>
        <p:spPr bwMode="auto">
          <a:xfrm>
            <a:off x="468313" y="1844675"/>
            <a:ext cx="58483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FFFFFF"/>
                </a:solidFill>
                <a:latin typeface="Comic Sans MS" charset="0"/>
                <a:cs typeface="Lucida Sans Unicode" charset="0"/>
              </a:rPr>
              <a:t>non-minimal coupling f(φ)R in action :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</a:pPr>
            <a:r>
              <a:rPr lang="en-US">
                <a:solidFill>
                  <a:srgbClr val="FFFFFF"/>
                </a:solidFill>
                <a:latin typeface="Comic Sans MS" charset="0"/>
                <a:cs typeface="Lucida Sans Unicode" charset="0"/>
              </a:rPr>
              <a:t>-&gt; unique link π &lt;-&gt; MG</a:t>
            </a:r>
          </a:p>
        </p:txBody>
      </p:sp>
      <p:pic>
        <p:nvPicPr>
          <p:cNvPr id="63497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1628775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5" grpId="0" animBg="1"/>
      <p:bldP spid="221196" grpId="0"/>
      <p:bldP spid="1833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685800" y="22225"/>
            <a:ext cx="7770813" cy="1433513"/>
          </a:xfrm>
        </p:spPr>
        <p:txBody>
          <a:bodyPr/>
          <a:lstStyle/>
          <a:p>
            <a:r>
              <a:rPr lang="en-GB">
                <a:latin typeface="Arial Rounded MT Bold" charset="0"/>
              </a:rPr>
              <a:t>aniso stress &amp; grav. waves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038" y="1466850"/>
            <a:ext cx="7446962" cy="4800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sz="18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gravitational waves are the dynamical </a:t>
            </a:r>
            <a:r>
              <a:rPr lang="en-GB" sz="1800" dirty="0" err="1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d.o.f</a:t>
            </a:r>
            <a:r>
              <a:rPr lang="en-GB" sz="18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. of GR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charset="0"/>
              <a:buChar char="à"/>
              <a:defRPr/>
            </a:pPr>
            <a:r>
              <a:rPr lang="en-GB" sz="1800" dirty="0">
                <a:solidFill>
                  <a:srgbClr val="FFFF00"/>
                </a:solidFill>
                <a:latin typeface="Verdana" charset="0"/>
                <a:ea typeface="ＭＳ Ｐゴシック" charset="0"/>
                <a:cs typeface="ＭＳ Ｐゴシック" charset="0"/>
                <a:sym typeface="Wingdings"/>
              </a:rPr>
              <a:t>modification of their propagation is really ‘modified gravity’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charset="0"/>
              <a:buChar char="à"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  <a:sym typeface="Wingdings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sz="1800" dirty="0" err="1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Horndeski</a:t>
            </a:r>
            <a:r>
              <a:rPr lang="en-GB" sz="18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, </a:t>
            </a:r>
            <a:r>
              <a:rPr lang="en-GB" sz="1800" dirty="0" err="1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bimetric</a:t>
            </a:r>
            <a:r>
              <a:rPr lang="en-GB" sz="18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 massive gravity and other theories show a direct link between anisotropic stress and gravitational wave propagation, e.g. in </a:t>
            </a:r>
            <a:r>
              <a:rPr lang="en-GB" sz="1800" dirty="0" err="1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Horndeski</a:t>
            </a:r>
            <a:r>
              <a:rPr lang="en-GB" sz="18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 dirty="0">
              <a:solidFill>
                <a:srgbClr val="FFFFF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39" name="Picture 4" descr="Screen Shot 2015-05-19 at 15.45.40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633788"/>
            <a:ext cx="53848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 descr="Screen Shot 2015-05-19 at 15.46.10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229100"/>
            <a:ext cx="38671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8"/>
          <p:cNvSpPr>
            <a:spLocks noChangeArrowheads="1"/>
          </p:cNvSpPr>
          <p:nvPr/>
        </p:nvSpPr>
        <p:spPr bwMode="auto">
          <a:xfrm>
            <a:off x="523875" y="3606800"/>
            <a:ext cx="5740400" cy="1543050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49263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endParaRPr lang="en-GB" sz="1400">
              <a:solidFill>
                <a:srgbClr val="FFFF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42" name="Rectangle 9"/>
          <p:cNvSpPr>
            <a:spLocks noChangeArrowheads="1"/>
          </p:cNvSpPr>
          <p:nvPr/>
        </p:nvSpPr>
        <p:spPr bwMode="auto">
          <a:xfrm>
            <a:off x="5076825" y="4371975"/>
            <a:ext cx="3757613" cy="1490663"/>
          </a:xfrm>
          <a:prstGeom prst="rect">
            <a:avLst/>
          </a:prstGeom>
          <a:solidFill>
            <a:schemeClr val="tx1"/>
          </a:solidFill>
          <a:ln w="9525">
            <a:solidFill>
              <a:srgbClr val="CCFFCC"/>
            </a:solidFill>
            <a:round/>
            <a:headEnd/>
            <a:tailEnd/>
          </a:ln>
        </p:spPr>
        <p:txBody>
          <a:bodyPr/>
          <a:lstStyle/>
          <a:p>
            <a:pPr defTabSz="449263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endParaRPr lang="en-GB" sz="1400">
              <a:solidFill>
                <a:srgbClr val="FFFFFF"/>
              </a:solidFill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5543" name="Picture 5" descr="Screen Shot 2015-05-19 at 15.45.51 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088" y="4384675"/>
            <a:ext cx="2478087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6" descr="Screen Shot 2015-05-19 at 15.46.01 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4965700"/>
            <a:ext cx="370046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Box 3"/>
          <p:cNvSpPr txBox="1">
            <a:spLocks noChangeArrowheads="1"/>
          </p:cNvSpPr>
          <p:nvPr/>
        </p:nvSpPr>
        <p:spPr bwMode="auto">
          <a:xfrm>
            <a:off x="6683375" y="3551238"/>
            <a:ext cx="22320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400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Saltas, Sawicki, Amendola, MK 2014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867398" y="6168954"/>
            <a:ext cx="741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44926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44926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fr-FR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  <a:sym typeface="Wingdings"/>
              </a:rPr>
              <a:t> </a:t>
            </a:r>
            <a:r>
              <a:rPr lang="fr-FR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η</a:t>
            </a:r>
            <a:r>
              <a:rPr lang="fr-FR" dirty="0" smtClean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 </a:t>
            </a:r>
            <a:r>
              <a:rPr lang="fr-FR" dirty="0" err="1" smtClean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is</a:t>
            </a:r>
            <a:r>
              <a:rPr lang="fr-FR" dirty="0" smtClean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 a </a:t>
            </a:r>
            <a:r>
              <a:rPr lang="fr-FR" dirty="0" err="1" smtClean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key</a:t>
            </a:r>
            <a:r>
              <a:rPr lang="fr-FR" dirty="0" smtClean="0">
                <a:solidFill>
                  <a:srgbClr val="FFFF00"/>
                </a:solidFill>
                <a:latin typeface="Arial Rounded MT Bold" charset="0"/>
                <a:ea typeface="ＭＳ Ｐゴシック" charset="0"/>
                <a:cs typeface="ＭＳ Ｐゴシック" charset="0"/>
              </a:rPr>
              <a:t> observable for us</a:t>
            </a:r>
            <a:endParaRPr lang="fr-FR" dirty="0">
              <a:solidFill>
                <a:srgbClr val="FFFF00"/>
              </a:solidFill>
              <a:latin typeface="Arial Rounded MT Bold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E:\Plan 2 p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416176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059113" y="1436688"/>
            <a:ext cx="5414962" cy="2843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indent="-400050">
              <a:buFont typeface="Tahoma" charset="0"/>
              <a:buAutoNum type="romanUcPeriod"/>
              <a:defRPr/>
            </a:pPr>
            <a:r>
              <a:rPr lang="fr-FR" sz="2800" b="1" dirty="0">
                <a:solidFill>
                  <a:srgbClr val="000000"/>
                </a:solidFill>
              </a:rPr>
              <a:t>1. Euclid </a:t>
            </a:r>
            <a:r>
              <a:rPr lang="fr-FR" sz="2800" b="1" dirty="0" err="1">
                <a:solidFill>
                  <a:srgbClr val="000000"/>
                </a:solidFill>
              </a:rPr>
              <a:t>Scientific</a:t>
            </a:r>
            <a:r>
              <a:rPr lang="fr-FR" sz="2800" b="1" dirty="0">
                <a:solidFill>
                  <a:srgbClr val="000000"/>
                </a:solidFill>
              </a:rPr>
              <a:t> Mission</a:t>
            </a:r>
          </a:p>
          <a:p>
            <a:pPr>
              <a:defRPr/>
            </a:pPr>
            <a:endParaRPr lang="fr-FR" sz="2800" dirty="0"/>
          </a:p>
          <a:p>
            <a:pPr>
              <a:defRPr/>
            </a:pPr>
            <a:r>
              <a:rPr lang="fr-FR" sz="2800" b="1" dirty="0">
                <a:solidFill>
                  <a:srgbClr val="FF0000"/>
                </a:solidFill>
              </a:rPr>
              <a:t>   2. Euclid </a:t>
            </a:r>
            <a:r>
              <a:rPr lang="fr-FR" sz="2800" b="1" dirty="0" err="1">
                <a:solidFill>
                  <a:srgbClr val="FF0000"/>
                </a:solidFill>
              </a:rPr>
              <a:t>Implementation</a:t>
            </a:r>
            <a:endParaRPr lang="fr-FR" sz="2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fr-FR" sz="2800" b="1" dirty="0"/>
          </a:p>
          <a:p>
            <a:pPr>
              <a:defRPr/>
            </a:pPr>
            <a:r>
              <a:rPr lang="fr-FR" sz="2800" b="1" dirty="0"/>
              <a:t>   3. Euclid Performance</a:t>
            </a:r>
          </a:p>
        </p:txBody>
      </p:sp>
      <p:pic>
        <p:nvPicPr>
          <p:cNvPr id="66563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169863" y="61913"/>
            <a:ext cx="88265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>
                <a:latin typeface="Calibri" charset="0"/>
              </a:rPr>
              <a:t>Euclid Survey Machine: 15,000 deg</a:t>
            </a:r>
            <a:r>
              <a:rPr lang="fr-FR" sz="3200" baseline="30000">
                <a:latin typeface="Calibri" charset="0"/>
              </a:rPr>
              <a:t>2</a:t>
            </a:r>
            <a:r>
              <a:rPr lang="fr-FR" sz="3200">
                <a:latin typeface="Calibri" charset="0"/>
              </a:rPr>
              <a:t> + </a:t>
            </a:r>
            <a:r>
              <a:rPr lang="fr-FR" sz="3200" u="sng">
                <a:latin typeface="Calibri" charset="0"/>
              </a:rPr>
              <a:t>40 deg</a:t>
            </a:r>
            <a:r>
              <a:rPr lang="fr-FR" sz="3200" u="sng" baseline="30000">
                <a:latin typeface="Calibri" charset="0"/>
              </a:rPr>
              <a:t>2</a:t>
            </a:r>
            <a:r>
              <a:rPr lang="fr-FR" sz="3200" u="sng">
                <a:latin typeface="Calibri" charset="0"/>
              </a:rPr>
              <a:t> deep</a:t>
            </a:r>
          </a:p>
        </p:txBody>
      </p:sp>
      <p:sp>
        <p:nvSpPr>
          <p:cNvPr id="67586" name="Rectangle 4"/>
          <p:cNvSpPr>
            <a:spLocks noChangeArrowheads="1"/>
          </p:cNvSpPr>
          <p:nvPr/>
        </p:nvSpPr>
        <p:spPr bwMode="auto">
          <a:xfrm>
            <a:off x="0" y="757238"/>
            <a:ext cx="9144000" cy="532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Arial" charset="0"/>
            </a:endParaRPr>
          </a:p>
        </p:txBody>
      </p:sp>
      <p:sp>
        <p:nvSpPr>
          <p:cNvPr id="67587" name="Rectangle 41"/>
          <p:cNvSpPr>
            <a:spLocks noChangeArrowheads="1"/>
          </p:cNvSpPr>
          <p:nvPr/>
        </p:nvSpPr>
        <p:spPr bwMode="auto">
          <a:xfrm>
            <a:off x="179388" y="4872038"/>
            <a:ext cx="1728787" cy="13319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88" name="Rectangle 42"/>
          <p:cNvSpPr>
            <a:spLocks noChangeArrowheads="1"/>
          </p:cNvSpPr>
          <p:nvPr/>
        </p:nvSpPr>
        <p:spPr bwMode="auto">
          <a:xfrm>
            <a:off x="2286000" y="2908300"/>
            <a:ext cx="5364163" cy="201612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89" name="Rectangle 7"/>
          <p:cNvSpPr>
            <a:spLocks noChangeArrowheads="1"/>
          </p:cNvSpPr>
          <p:nvPr/>
        </p:nvSpPr>
        <p:spPr bwMode="auto">
          <a:xfrm>
            <a:off x="49213" y="909638"/>
            <a:ext cx="2160587" cy="15843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90" name="Rectangle 39"/>
          <p:cNvSpPr>
            <a:spLocks noChangeArrowheads="1"/>
          </p:cNvSpPr>
          <p:nvPr/>
        </p:nvSpPr>
        <p:spPr bwMode="auto">
          <a:xfrm>
            <a:off x="2438400" y="901700"/>
            <a:ext cx="6408738" cy="1800225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91" name="ZoneTexte 6"/>
          <p:cNvSpPr txBox="1">
            <a:spLocks noChangeArrowheads="1"/>
          </p:cNvSpPr>
          <p:nvPr/>
        </p:nvSpPr>
        <p:spPr bwMode="auto">
          <a:xfrm>
            <a:off x="3878263" y="3048000"/>
            <a:ext cx="1763712" cy="6508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800"/>
              <a:t>Cosmic Shear  survey</a:t>
            </a:r>
          </a:p>
        </p:txBody>
      </p:sp>
      <p:sp>
        <p:nvSpPr>
          <p:cNvPr id="67592" name="ZoneTexte 7"/>
          <p:cNvSpPr txBox="1">
            <a:spLocks noChangeArrowheads="1"/>
          </p:cNvSpPr>
          <p:nvPr/>
        </p:nvSpPr>
        <p:spPr bwMode="auto">
          <a:xfrm>
            <a:off x="5715000" y="3048000"/>
            <a:ext cx="1828800" cy="6286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800"/>
              <a:t>Galaxy Redshift survey</a:t>
            </a:r>
          </a:p>
        </p:txBody>
      </p:sp>
      <p:sp>
        <p:nvSpPr>
          <p:cNvPr id="67593" name="ZoneTexte 9"/>
          <p:cNvSpPr txBox="1">
            <a:spLocks noChangeArrowheads="1"/>
          </p:cNvSpPr>
          <p:nvPr/>
        </p:nvSpPr>
        <p:spPr bwMode="auto">
          <a:xfrm>
            <a:off x="3563938" y="5157788"/>
            <a:ext cx="3671887" cy="979487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600" b="1"/>
              <a:t>Cosmological explorer of </a:t>
            </a:r>
          </a:p>
          <a:p>
            <a:pPr algn="ctr"/>
            <a:r>
              <a:rPr lang="fr-FR" sz="1600" b="1">
                <a:solidFill>
                  <a:srgbClr val="0070C0"/>
                </a:solidFill>
              </a:rPr>
              <a:t>gravity, dark matter, dark energy and inflation</a:t>
            </a:r>
          </a:p>
        </p:txBody>
      </p:sp>
      <p:cxnSp>
        <p:nvCxnSpPr>
          <p:cNvPr id="67594" name="Connecteur droit avec flèche 13"/>
          <p:cNvCxnSpPr>
            <a:cxnSpLocks noChangeShapeType="1"/>
          </p:cNvCxnSpPr>
          <p:nvPr/>
        </p:nvCxnSpPr>
        <p:spPr bwMode="auto">
          <a:xfrm rot="5400000">
            <a:off x="5103019" y="1467644"/>
            <a:ext cx="457200" cy="158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5" name="Connecteur droit avec flèche 16"/>
          <p:cNvCxnSpPr>
            <a:cxnSpLocks noChangeShapeType="1"/>
          </p:cNvCxnSpPr>
          <p:nvPr/>
        </p:nvCxnSpPr>
        <p:spPr bwMode="auto">
          <a:xfrm rot="5400000">
            <a:off x="3005932" y="1467644"/>
            <a:ext cx="457200" cy="158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6" name="Connecteur droit avec flèche 28"/>
          <p:cNvCxnSpPr>
            <a:cxnSpLocks noChangeShapeType="1"/>
          </p:cNvCxnSpPr>
          <p:nvPr/>
        </p:nvCxnSpPr>
        <p:spPr bwMode="auto">
          <a:xfrm rot="5400000">
            <a:off x="5270500" y="4913313"/>
            <a:ext cx="533400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7" name="Connecteur droit avec flèche 29"/>
          <p:cNvCxnSpPr>
            <a:cxnSpLocks noChangeShapeType="1"/>
          </p:cNvCxnSpPr>
          <p:nvPr/>
        </p:nvCxnSpPr>
        <p:spPr bwMode="auto">
          <a:xfrm rot="5400000">
            <a:off x="4505325" y="3816350"/>
            <a:ext cx="287338" cy="158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8" name="Connecteur droit avec flèche 33"/>
          <p:cNvCxnSpPr>
            <a:cxnSpLocks noChangeShapeType="1"/>
          </p:cNvCxnSpPr>
          <p:nvPr/>
        </p:nvCxnSpPr>
        <p:spPr bwMode="auto">
          <a:xfrm rot="5400000">
            <a:off x="4523581" y="2874169"/>
            <a:ext cx="344488" cy="63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9" name="Connecteur droit 40"/>
          <p:cNvCxnSpPr>
            <a:cxnSpLocks noChangeShapeType="1"/>
          </p:cNvCxnSpPr>
          <p:nvPr/>
        </p:nvCxnSpPr>
        <p:spPr bwMode="auto">
          <a:xfrm>
            <a:off x="4638675" y="3960813"/>
            <a:ext cx="2016125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600" name="ZoneTexte 8"/>
          <p:cNvSpPr txBox="1">
            <a:spLocks noChangeArrowheads="1"/>
          </p:cNvSpPr>
          <p:nvPr/>
        </p:nvSpPr>
        <p:spPr bwMode="auto">
          <a:xfrm>
            <a:off x="4152900" y="4189413"/>
            <a:ext cx="291465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400"/>
              <a:t>Dark Matter and Galaxy </a:t>
            </a:r>
          </a:p>
          <a:p>
            <a:pPr algn="ctr"/>
            <a:r>
              <a:rPr lang="fr-FR" sz="1400"/>
              <a:t>Power Spectra with look back time</a:t>
            </a:r>
          </a:p>
        </p:txBody>
      </p:sp>
      <p:cxnSp>
        <p:nvCxnSpPr>
          <p:cNvPr id="67601" name="Connecteur droit avec flèche 13"/>
          <p:cNvCxnSpPr>
            <a:cxnSpLocks noChangeShapeType="1"/>
          </p:cNvCxnSpPr>
          <p:nvPr/>
        </p:nvCxnSpPr>
        <p:spPr bwMode="auto">
          <a:xfrm rot="5400000">
            <a:off x="7387432" y="1467644"/>
            <a:ext cx="457200" cy="158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02" name="Connecteur droit avec flèche 16"/>
          <p:cNvCxnSpPr>
            <a:cxnSpLocks noChangeShapeType="1"/>
          </p:cNvCxnSpPr>
          <p:nvPr/>
        </p:nvCxnSpPr>
        <p:spPr bwMode="auto">
          <a:xfrm rot="5400000">
            <a:off x="2713831" y="2005807"/>
            <a:ext cx="1044575" cy="158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03" name="Connecteur droit avec flèche 16"/>
          <p:cNvCxnSpPr>
            <a:cxnSpLocks noChangeShapeType="1"/>
          </p:cNvCxnSpPr>
          <p:nvPr/>
        </p:nvCxnSpPr>
        <p:spPr bwMode="auto">
          <a:xfrm rot="5400000">
            <a:off x="4807744" y="2005807"/>
            <a:ext cx="1044575" cy="158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04" name="Connecteur droit avec flèche 16"/>
          <p:cNvCxnSpPr>
            <a:cxnSpLocks noChangeShapeType="1"/>
          </p:cNvCxnSpPr>
          <p:nvPr/>
        </p:nvCxnSpPr>
        <p:spPr bwMode="auto">
          <a:xfrm rot="5400000">
            <a:off x="7093744" y="2016919"/>
            <a:ext cx="1044575" cy="158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05" name="Connecteur droit avec flèche 33"/>
          <p:cNvCxnSpPr>
            <a:cxnSpLocks noChangeShapeType="1"/>
          </p:cNvCxnSpPr>
          <p:nvPr/>
        </p:nvCxnSpPr>
        <p:spPr bwMode="auto">
          <a:xfrm rot="5400000">
            <a:off x="6460331" y="2874169"/>
            <a:ext cx="344488" cy="63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06" name="Connecteur droit avec flèche 29"/>
          <p:cNvCxnSpPr>
            <a:cxnSpLocks noChangeShapeType="1"/>
          </p:cNvCxnSpPr>
          <p:nvPr/>
        </p:nvCxnSpPr>
        <p:spPr bwMode="auto">
          <a:xfrm rot="5400000">
            <a:off x="6486525" y="3816350"/>
            <a:ext cx="287338" cy="1588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07" name="Connecteur droit 31"/>
          <p:cNvCxnSpPr>
            <a:cxnSpLocks noChangeShapeType="1"/>
          </p:cNvCxnSpPr>
          <p:nvPr/>
        </p:nvCxnSpPr>
        <p:spPr bwMode="auto">
          <a:xfrm>
            <a:off x="1933575" y="5843588"/>
            <a:ext cx="1620838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08" name="Connecteur droit avec flèche 16"/>
          <p:cNvCxnSpPr>
            <a:cxnSpLocks noChangeShapeType="1"/>
          </p:cNvCxnSpPr>
          <p:nvPr/>
        </p:nvCxnSpPr>
        <p:spPr bwMode="auto">
          <a:xfrm rot="5400000">
            <a:off x="594519" y="2196307"/>
            <a:ext cx="1044575" cy="1587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09" name="Connecteur droit avec flèche 16"/>
          <p:cNvCxnSpPr>
            <a:cxnSpLocks noChangeShapeType="1"/>
          </p:cNvCxnSpPr>
          <p:nvPr/>
        </p:nvCxnSpPr>
        <p:spPr bwMode="auto">
          <a:xfrm rot="5400000">
            <a:off x="2829719" y="4337844"/>
            <a:ext cx="1655762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10" name="Connecteur droit avec flèche 33"/>
          <p:cNvCxnSpPr>
            <a:cxnSpLocks noChangeShapeType="1"/>
          </p:cNvCxnSpPr>
          <p:nvPr/>
        </p:nvCxnSpPr>
        <p:spPr bwMode="auto">
          <a:xfrm rot="5400000">
            <a:off x="5407819" y="4083844"/>
            <a:ext cx="252412" cy="63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11" name="Connecteur droit avec flèche 42"/>
          <p:cNvCxnSpPr>
            <a:cxnSpLocks noChangeShapeType="1"/>
            <a:endCxn id="67613" idx="0"/>
          </p:cNvCxnSpPr>
          <p:nvPr/>
        </p:nvCxnSpPr>
        <p:spPr bwMode="auto">
          <a:xfrm flipH="1">
            <a:off x="8383588" y="2682875"/>
            <a:ext cx="7937" cy="2493963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612" name="ZoneTexte 6"/>
          <p:cNvSpPr txBox="1">
            <a:spLocks noChangeArrowheads="1"/>
          </p:cNvSpPr>
          <p:nvPr/>
        </p:nvSpPr>
        <p:spPr bwMode="auto">
          <a:xfrm>
            <a:off x="2360613" y="3048000"/>
            <a:ext cx="1449387" cy="6286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800"/>
              <a:t>Other Euclid probes</a:t>
            </a:r>
          </a:p>
        </p:txBody>
      </p:sp>
      <p:sp>
        <p:nvSpPr>
          <p:cNvPr id="67613" name="ZoneTexte 9"/>
          <p:cNvSpPr txBox="1">
            <a:spLocks noChangeArrowheads="1"/>
          </p:cNvSpPr>
          <p:nvPr/>
        </p:nvSpPr>
        <p:spPr bwMode="auto">
          <a:xfrm>
            <a:off x="7699375" y="5176838"/>
            <a:ext cx="1368425" cy="1000125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600" b="1"/>
              <a:t>Legacy</a:t>
            </a:r>
          </a:p>
          <a:p>
            <a:pPr algn="ctr"/>
            <a:r>
              <a:rPr lang="fr-FR" sz="1600" b="1"/>
              <a:t>Science</a:t>
            </a:r>
          </a:p>
          <a:p>
            <a:pPr algn="ctr"/>
            <a:endParaRPr lang="fr-FR" sz="900" b="1"/>
          </a:p>
        </p:txBody>
      </p:sp>
      <p:sp>
        <p:nvSpPr>
          <p:cNvPr id="67614" name="ZoneTexte 4"/>
          <p:cNvSpPr txBox="1">
            <a:spLocks noChangeArrowheads="1"/>
          </p:cNvSpPr>
          <p:nvPr/>
        </p:nvSpPr>
        <p:spPr bwMode="auto">
          <a:xfrm>
            <a:off x="2593975" y="1593850"/>
            <a:ext cx="1365250" cy="1063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600"/>
              <a:t>VIS Imaging</a:t>
            </a:r>
          </a:p>
          <a:p>
            <a:pPr algn="ctr"/>
            <a:r>
              <a:rPr lang="fr-FR" sz="1400">
                <a:solidFill>
                  <a:srgbClr val="0070C0"/>
                </a:solidFill>
              </a:rPr>
              <a:t>I</a:t>
            </a:r>
            <a:r>
              <a:rPr lang="fr-FR" sz="1400" baseline="-25000">
                <a:solidFill>
                  <a:srgbClr val="0070C0"/>
                </a:solidFill>
              </a:rPr>
              <a:t>AB</a:t>
            </a:r>
            <a:r>
              <a:rPr lang="fr-FR" sz="1400">
                <a:solidFill>
                  <a:srgbClr val="0070C0"/>
                </a:solidFill>
              </a:rPr>
              <a:t>=24.5 ; 10</a:t>
            </a:r>
            <a:r>
              <a:rPr lang="fr-FR" sz="1400">
                <a:solidFill>
                  <a:srgbClr val="0070C0"/>
                </a:solidFill>
                <a:latin typeface="Symbol" charset="0"/>
              </a:rPr>
              <a:t>s</a:t>
            </a:r>
            <a:endParaRPr lang="fr-FR" sz="1400">
              <a:solidFill>
                <a:srgbClr val="0070C0"/>
              </a:solidFill>
            </a:endParaRPr>
          </a:p>
          <a:p>
            <a:pPr algn="ctr"/>
            <a:r>
              <a:rPr lang="fr-FR" sz="1400" u="sng">
                <a:solidFill>
                  <a:srgbClr val="0070C0"/>
                </a:solidFill>
              </a:rPr>
              <a:t>I</a:t>
            </a:r>
            <a:r>
              <a:rPr lang="fr-FR" sz="1400" u="sng" baseline="-25000">
                <a:solidFill>
                  <a:srgbClr val="0070C0"/>
                </a:solidFill>
              </a:rPr>
              <a:t>AB</a:t>
            </a:r>
            <a:r>
              <a:rPr lang="fr-FR" sz="1400" u="sng">
                <a:solidFill>
                  <a:srgbClr val="0070C0"/>
                </a:solidFill>
              </a:rPr>
              <a:t>=26.5 ; 10</a:t>
            </a:r>
            <a:r>
              <a:rPr lang="fr-FR" sz="1400" u="sng">
                <a:solidFill>
                  <a:srgbClr val="0070C0"/>
                </a:solidFill>
                <a:latin typeface="Symbol" charset="0"/>
              </a:rPr>
              <a:t>s</a:t>
            </a:r>
            <a:endParaRPr lang="fr-FR" sz="1400" u="sng">
              <a:solidFill>
                <a:srgbClr val="0070C0"/>
              </a:solidFill>
            </a:endParaRPr>
          </a:p>
        </p:txBody>
      </p:sp>
      <p:sp>
        <p:nvSpPr>
          <p:cNvPr id="67615" name="ZoneTexte 4"/>
          <p:cNvSpPr txBox="1">
            <a:spLocks noChangeArrowheads="1"/>
          </p:cNvSpPr>
          <p:nvPr/>
        </p:nvSpPr>
        <p:spPr bwMode="auto">
          <a:xfrm>
            <a:off x="4438650" y="1593850"/>
            <a:ext cx="1635125" cy="10588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600"/>
              <a:t>NIR Photometry</a:t>
            </a:r>
          </a:p>
          <a:p>
            <a:pPr algn="ctr"/>
            <a:r>
              <a:rPr lang="fr-FR" sz="1400">
                <a:solidFill>
                  <a:srgbClr val="C00000"/>
                </a:solidFill>
              </a:rPr>
              <a:t>Y,J,H=24.0 ; 5</a:t>
            </a:r>
            <a:r>
              <a:rPr lang="fr-FR" sz="1400">
                <a:solidFill>
                  <a:srgbClr val="C00000"/>
                </a:solidFill>
                <a:latin typeface="Symbol" charset="0"/>
              </a:rPr>
              <a:t>s</a:t>
            </a:r>
            <a:endParaRPr lang="fr-FR" sz="1400">
              <a:solidFill>
                <a:srgbClr val="C00000"/>
              </a:solidFill>
            </a:endParaRPr>
          </a:p>
          <a:p>
            <a:pPr algn="ctr"/>
            <a:r>
              <a:rPr lang="fr-FR" sz="1400" u="sng">
                <a:solidFill>
                  <a:srgbClr val="C00000"/>
                </a:solidFill>
              </a:rPr>
              <a:t>Y,J,H=26.0 ; 5</a:t>
            </a:r>
            <a:r>
              <a:rPr lang="fr-FR" sz="1400" u="sng">
                <a:solidFill>
                  <a:srgbClr val="C00000"/>
                </a:solidFill>
                <a:latin typeface="Symbol" charset="0"/>
              </a:rPr>
              <a:t>s</a:t>
            </a:r>
            <a:endParaRPr lang="fr-FR" sz="1400" u="sng">
              <a:solidFill>
                <a:srgbClr val="C00000"/>
              </a:solidFill>
            </a:endParaRPr>
          </a:p>
        </p:txBody>
      </p:sp>
      <p:sp>
        <p:nvSpPr>
          <p:cNvPr id="67616" name="ZoneTexte 5"/>
          <p:cNvSpPr txBox="1">
            <a:spLocks noChangeArrowheads="1"/>
          </p:cNvSpPr>
          <p:nvPr/>
        </p:nvSpPr>
        <p:spPr bwMode="auto">
          <a:xfrm>
            <a:off x="6230938" y="1593850"/>
            <a:ext cx="2530475" cy="1127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600"/>
              <a:t>NIR Spectroscopy</a:t>
            </a:r>
          </a:p>
          <a:p>
            <a:pPr algn="ctr"/>
            <a:r>
              <a:rPr lang="fr-FR" sz="1600">
                <a:solidFill>
                  <a:srgbClr val="C00000"/>
                </a:solidFill>
              </a:rPr>
              <a:t>2 10</a:t>
            </a:r>
            <a:r>
              <a:rPr lang="fr-FR" sz="1600" baseline="30000">
                <a:solidFill>
                  <a:srgbClr val="C00000"/>
                </a:solidFill>
              </a:rPr>
              <a:t>-16</a:t>
            </a:r>
            <a:r>
              <a:rPr lang="fr-FR" sz="1600">
                <a:solidFill>
                  <a:srgbClr val="C00000"/>
                </a:solidFill>
              </a:rPr>
              <a:t> erg.cm</a:t>
            </a:r>
            <a:r>
              <a:rPr lang="fr-FR" sz="1600" baseline="30000">
                <a:solidFill>
                  <a:srgbClr val="C00000"/>
                </a:solidFill>
              </a:rPr>
              <a:t>-2</a:t>
            </a:r>
            <a:r>
              <a:rPr lang="fr-FR" sz="1600">
                <a:solidFill>
                  <a:srgbClr val="C00000"/>
                </a:solidFill>
              </a:rPr>
              <a:t>.s</a:t>
            </a:r>
            <a:r>
              <a:rPr lang="fr-FR" sz="1600" baseline="30000">
                <a:solidFill>
                  <a:srgbClr val="C00000"/>
                </a:solidFill>
              </a:rPr>
              <a:t>-1  </a:t>
            </a:r>
            <a:r>
              <a:rPr lang="fr-FR" sz="1600">
                <a:solidFill>
                  <a:srgbClr val="C00000"/>
                </a:solidFill>
              </a:rPr>
              <a:t>; 3.5</a:t>
            </a:r>
            <a:r>
              <a:rPr lang="fr-FR" sz="1600">
                <a:solidFill>
                  <a:srgbClr val="C00000"/>
                </a:solidFill>
                <a:latin typeface="Symbol" charset="0"/>
              </a:rPr>
              <a:t>s</a:t>
            </a:r>
            <a:r>
              <a:rPr lang="fr-FR" sz="1600" baseline="30000">
                <a:solidFill>
                  <a:srgbClr val="C00000"/>
                </a:solidFill>
              </a:rPr>
              <a:t> </a:t>
            </a:r>
            <a:endParaRPr lang="fr-FR" sz="1600"/>
          </a:p>
          <a:p>
            <a:pPr algn="ctr"/>
            <a:r>
              <a:rPr lang="fr-FR" sz="1600" u="sng">
                <a:solidFill>
                  <a:srgbClr val="C00000"/>
                </a:solidFill>
              </a:rPr>
              <a:t>5 10</a:t>
            </a:r>
            <a:r>
              <a:rPr lang="fr-FR" sz="1600" u="sng" baseline="30000">
                <a:solidFill>
                  <a:srgbClr val="C00000"/>
                </a:solidFill>
              </a:rPr>
              <a:t>-17</a:t>
            </a:r>
            <a:r>
              <a:rPr lang="fr-FR" sz="1600" u="sng">
                <a:solidFill>
                  <a:srgbClr val="C00000"/>
                </a:solidFill>
              </a:rPr>
              <a:t> erg.cm</a:t>
            </a:r>
            <a:r>
              <a:rPr lang="fr-FR" sz="1600" u="sng" baseline="30000">
                <a:solidFill>
                  <a:srgbClr val="C00000"/>
                </a:solidFill>
              </a:rPr>
              <a:t>-2</a:t>
            </a:r>
            <a:r>
              <a:rPr lang="fr-FR" sz="1600" u="sng">
                <a:solidFill>
                  <a:srgbClr val="C00000"/>
                </a:solidFill>
              </a:rPr>
              <a:t>.s</a:t>
            </a:r>
            <a:r>
              <a:rPr lang="fr-FR" sz="1600" u="sng" baseline="30000">
                <a:solidFill>
                  <a:srgbClr val="C00000"/>
                </a:solidFill>
              </a:rPr>
              <a:t>-1  </a:t>
            </a:r>
            <a:r>
              <a:rPr lang="fr-FR" sz="1600" u="sng">
                <a:solidFill>
                  <a:srgbClr val="C00000"/>
                </a:solidFill>
              </a:rPr>
              <a:t>; 3.5</a:t>
            </a:r>
            <a:r>
              <a:rPr lang="fr-FR" sz="1600" u="sng">
                <a:solidFill>
                  <a:srgbClr val="C00000"/>
                </a:solidFill>
                <a:latin typeface="Symbol" charset="0"/>
              </a:rPr>
              <a:t>s</a:t>
            </a:r>
            <a:r>
              <a:rPr lang="fr-FR" sz="1600" u="sng" baseline="300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67617" name="ZoneTexte 6"/>
          <p:cNvSpPr txBox="1">
            <a:spLocks noChangeArrowheads="1"/>
          </p:cNvSpPr>
          <p:nvPr/>
        </p:nvSpPr>
        <p:spPr bwMode="auto">
          <a:xfrm>
            <a:off x="147638" y="1062038"/>
            <a:ext cx="1976437" cy="125095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400" b="1">
                <a:solidFill>
                  <a:srgbClr val="FF0000"/>
                </a:solidFill>
              </a:rPr>
              <a:t>External Photometry</a:t>
            </a:r>
          </a:p>
          <a:p>
            <a:pPr algn="ctr"/>
            <a:r>
              <a:rPr lang="fr-FR" sz="1400"/>
              <a:t>and</a:t>
            </a:r>
          </a:p>
          <a:p>
            <a:pPr algn="ctr"/>
            <a:r>
              <a:rPr lang="fr-FR" sz="1400"/>
              <a:t>External Spectroscopy</a:t>
            </a:r>
          </a:p>
        </p:txBody>
      </p:sp>
      <p:sp>
        <p:nvSpPr>
          <p:cNvPr id="67618" name="ZoneTexte 6"/>
          <p:cNvSpPr txBox="1">
            <a:spLocks noChangeArrowheads="1"/>
          </p:cNvSpPr>
          <p:nvPr/>
        </p:nvSpPr>
        <p:spPr bwMode="auto">
          <a:xfrm>
            <a:off x="228600" y="5730875"/>
            <a:ext cx="1606550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600"/>
              <a:t>Cosmo. Simul</a:t>
            </a:r>
            <a:r>
              <a:rPr lang="fr-FR"/>
              <a:t>.</a:t>
            </a:r>
          </a:p>
        </p:txBody>
      </p:sp>
      <p:cxnSp>
        <p:nvCxnSpPr>
          <p:cNvPr id="67619" name="Connecteur droit 31"/>
          <p:cNvCxnSpPr>
            <a:cxnSpLocks noChangeShapeType="1"/>
          </p:cNvCxnSpPr>
          <p:nvPr/>
        </p:nvCxnSpPr>
        <p:spPr bwMode="auto">
          <a:xfrm>
            <a:off x="1752600" y="5483225"/>
            <a:ext cx="1800225" cy="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620" name="ZoneTexte 6"/>
          <p:cNvSpPr txBox="1">
            <a:spLocks noChangeArrowheads="1"/>
          </p:cNvSpPr>
          <p:nvPr/>
        </p:nvSpPr>
        <p:spPr bwMode="auto">
          <a:xfrm>
            <a:off x="228600" y="4968875"/>
            <a:ext cx="1606550" cy="6889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2000"/>
              <a:t>Planck, eROSITA, …</a:t>
            </a:r>
          </a:p>
        </p:txBody>
      </p:sp>
      <p:sp>
        <p:nvSpPr>
          <p:cNvPr id="44" name="Espace réservé du contenu 10"/>
          <p:cNvSpPr txBox="1">
            <a:spLocks/>
          </p:cNvSpPr>
          <p:nvPr/>
        </p:nvSpPr>
        <p:spPr>
          <a:xfrm>
            <a:off x="2511425" y="919163"/>
            <a:ext cx="6099175" cy="57626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Helvetica Neue" charset="0"/>
              <a:buNone/>
              <a:defRPr/>
            </a:pPr>
            <a:r>
              <a:rPr lang="fr-FR" sz="1600" kern="0" dirty="0" err="1">
                <a:latin typeface="Tahoma" pitchFamily="34" charset="0"/>
                <a:ea typeface="+mn-ea"/>
                <a:cs typeface="Arial" pitchFamily="34" charset="0"/>
              </a:rPr>
              <a:t>Space</a:t>
            </a:r>
            <a:r>
              <a:rPr lang="fr-FR" sz="1600" kern="0" dirty="0">
                <a:latin typeface="Tahoma" pitchFamily="34" charset="0"/>
                <a:ea typeface="+mn-ea"/>
                <a:cs typeface="Arial" pitchFamily="34" charset="0"/>
              </a:rPr>
              <a:t> Euclid VIS and NIR observer of stars and galaxies</a:t>
            </a:r>
          </a:p>
          <a:p>
            <a:pPr marL="342900" indent="-342900" algn="ctr">
              <a:spcBef>
                <a:spcPct val="20000"/>
              </a:spcBef>
              <a:buFont typeface="Helvetica Neue" charset="0"/>
              <a:buNone/>
              <a:defRPr/>
            </a:pPr>
            <a:r>
              <a:rPr lang="fr-FR" sz="1600" kern="0" dirty="0">
                <a:solidFill>
                  <a:srgbClr val="00B0F0"/>
                </a:solidFill>
                <a:latin typeface="Tahoma" pitchFamily="34" charset="0"/>
                <a:ea typeface="+mn-ea"/>
                <a:cs typeface="Arial" pitchFamily="34" charset="0"/>
              </a:rPr>
              <a:t>12 10</a:t>
            </a:r>
            <a:r>
              <a:rPr lang="fr-FR" sz="1600" kern="0" baseline="30000" dirty="0">
                <a:solidFill>
                  <a:srgbClr val="00B0F0"/>
                </a:solidFill>
                <a:latin typeface="Tahoma" pitchFamily="34" charset="0"/>
                <a:ea typeface="+mn-ea"/>
                <a:cs typeface="Arial" pitchFamily="34" charset="0"/>
              </a:rPr>
              <a:t>9</a:t>
            </a:r>
            <a:r>
              <a:rPr lang="fr-FR" sz="1600" kern="0" dirty="0">
                <a:solidFill>
                  <a:srgbClr val="00B0F0"/>
                </a:solidFill>
                <a:latin typeface="Tahoma" pitchFamily="34" charset="0"/>
                <a:ea typeface="+mn-ea"/>
                <a:cs typeface="Arial" pitchFamily="34" charset="0"/>
              </a:rPr>
              <a:t> sources,  </a:t>
            </a:r>
            <a:r>
              <a:rPr lang="fr-FR" sz="1600" kern="0" dirty="0">
                <a:solidFill>
                  <a:srgbClr val="7030A0"/>
                </a:solidFill>
                <a:latin typeface="Tahoma" pitchFamily="34" charset="0"/>
                <a:ea typeface="+mn-ea"/>
                <a:cs typeface="Arial" pitchFamily="34" charset="0"/>
              </a:rPr>
              <a:t>1.5 10</a:t>
            </a:r>
            <a:r>
              <a:rPr lang="fr-FR" sz="1600" kern="0" baseline="30000" dirty="0">
                <a:solidFill>
                  <a:srgbClr val="7030A0"/>
                </a:solidFill>
                <a:latin typeface="Tahoma" pitchFamily="34" charset="0"/>
                <a:ea typeface="+mn-ea"/>
                <a:cs typeface="Arial" pitchFamily="34" charset="0"/>
              </a:rPr>
              <a:t>9</a:t>
            </a:r>
            <a:r>
              <a:rPr lang="fr-FR" sz="1600" kern="0" dirty="0">
                <a:solidFill>
                  <a:srgbClr val="7030A0"/>
                </a:solidFill>
                <a:latin typeface="Tahoma" pitchFamily="34" charset="0"/>
                <a:ea typeface="+mn-ea"/>
                <a:cs typeface="Arial" pitchFamily="34" charset="0"/>
              </a:rPr>
              <a:t> WL galaxies</a:t>
            </a:r>
            <a:r>
              <a:rPr lang="fr-FR" sz="1600" kern="0" dirty="0">
                <a:solidFill>
                  <a:srgbClr val="00B0F0"/>
                </a:solidFill>
                <a:latin typeface="Tahoma" pitchFamily="34" charset="0"/>
                <a:ea typeface="+mn-ea"/>
                <a:cs typeface="Arial" pitchFamily="34" charset="0"/>
              </a:rPr>
              <a:t>, </a:t>
            </a:r>
            <a:r>
              <a:rPr lang="fr-FR" sz="1600" b="1" kern="0" dirty="0">
                <a:solidFill>
                  <a:srgbClr val="FF0000"/>
                </a:solidFill>
                <a:latin typeface="Tahoma" pitchFamily="34" charset="0"/>
                <a:ea typeface="+mn-ea"/>
                <a:cs typeface="Arial" pitchFamily="34" charset="0"/>
              </a:rPr>
              <a:t> </a:t>
            </a:r>
            <a:r>
              <a:rPr lang="fr-FR" sz="1600" kern="0" dirty="0">
                <a:solidFill>
                  <a:srgbClr val="C00000"/>
                </a:solidFill>
                <a:latin typeface="Tahoma" pitchFamily="34" charset="0"/>
                <a:ea typeface="+mn-ea"/>
                <a:cs typeface="Arial" pitchFamily="34" charset="0"/>
              </a:rPr>
              <a:t>3.10</a:t>
            </a:r>
            <a:r>
              <a:rPr lang="fr-FR" sz="1600" kern="0" baseline="30000" dirty="0">
                <a:solidFill>
                  <a:srgbClr val="C00000"/>
                </a:solidFill>
                <a:latin typeface="Tahoma" pitchFamily="34" charset="0"/>
                <a:ea typeface="+mn-ea"/>
                <a:cs typeface="Arial" pitchFamily="34" charset="0"/>
              </a:rPr>
              <a:t>7</a:t>
            </a:r>
            <a:r>
              <a:rPr lang="fr-FR" sz="1600" kern="0" dirty="0">
                <a:solidFill>
                  <a:srgbClr val="C00000"/>
                </a:solidFill>
                <a:latin typeface="Tahoma" pitchFamily="34" charset="0"/>
                <a:ea typeface="+mn-ea"/>
                <a:cs typeface="Arial" pitchFamily="34" charset="0"/>
              </a:rPr>
              <a:t>spectra </a:t>
            </a:r>
            <a:r>
              <a:rPr lang="fr-FR" sz="1600" kern="0" dirty="0" err="1">
                <a:solidFill>
                  <a:srgbClr val="C00000"/>
                </a:solidFill>
                <a:latin typeface="Tahoma" pitchFamily="34" charset="0"/>
                <a:ea typeface="+mn-ea"/>
                <a:cs typeface="Arial" pitchFamily="34" charset="0"/>
              </a:rPr>
              <a:t>Wide</a:t>
            </a:r>
            <a:r>
              <a:rPr lang="fr-FR" sz="1600" kern="0" dirty="0">
                <a:solidFill>
                  <a:srgbClr val="C00000"/>
                </a:solidFill>
                <a:latin typeface="Tahoma" pitchFamily="34" charset="0"/>
                <a:ea typeface="+mn-ea"/>
                <a:cs typeface="Arial" pitchFamily="34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Helvetica Neue" charset="0"/>
              <a:buNone/>
              <a:defRPr/>
            </a:pPr>
            <a:endParaRPr lang="fr-FR" kern="0" dirty="0">
              <a:latin typeface="Tahoma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67622" name="Connecteur droit avec flèche 33"/>
          <p:cNvCxnSpPr>
            <a:cxnSpLocks noChangeShapeType="1"/>
          </p:cNvCxnSpPr>
          <p:nvPr/>
        </p:nvCxnSpPr>
        <p:spPr bwMode="auto">
          <a:xfrm rot="5400000">
            <a:off x="2872581" y="2870994"/>
            <a:ext cx="344488" cy="63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23" name="Connecteur droit avec flèche 29"/>
          <p:cNvCxnSpPr>
            <a:cxnSpLocks noChangeShapeType="1"/>
          </p:cNvCxnSpPr>
          <p:nvPr/>
        </p:nvCxnSpPr>
        <p:spPr bwMode="auto">
          <a:xfrm flipV="1">
            <a:off x="3663950" y="4510088"/>
            <a:ext cx="503238" cy="635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624" name="Connecteur droit 31"/>
          <p:cNvCxnSpPr>
            <a:cxnSpLocks noChangeShapeType="1"/>
          </p:cNvCxnSpPr>
          <p:nvPr/>
        </p:nvCxnSpPr>
        <p:spPr bwMode="auto">
          <a:xfrm>
            <a:off x="1116013" y="2705100"/>
            <a:ext cx="72723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7625" name="Image 7" descr="ESA-logo-euclid_RGB_transp_B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609" name="Connecteur droit avec flèche 37"/>
          <p:cNvCxnSpPr>
            <a:cxnSpLocks noChangeShapeType="1"/>
          </p:cNvCxnSpPr>
          <p:nvPr/>
        </p:nvCxnSpPr>
        <p:spPr bwMode="auto">
          <a:xfrm>
            <a:off x="971550" y="5105400"/>
            <a:ext cx="0" cy="1295400"/>
          </a:xfrm>
          <a:prstGeom prst="straightConnector1">
            <a:avLst/>
          </a:prstGeom>
          <a:noFill/>
          <a:ln w="31750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10" name="ZoneTexte 2"/>
          <p:cNvSpPr txBox="1">
            <a:spLocks noChangeArrowheads="1"/>
          </p:cNvSpPr>
          <p:nvPr/>
        </p:nvSpPr>
        <p:spPr bwMode="auto">
          <a:xfrm>
            <a:off x="174625" y="14288"/>
            <a:ext cx="8847138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3600">
                <a:latin typeface="Arial" charset="0"/>
                <a:cs typeface="Arial" charset="0"/>
              </a:rPr>
              <a:t>Euclid Collaboration/Consortium</a:t>
            </a:r>
          </a:p>
        </p:txBody>
      </p:sp>
      <p:pic>
        <p:nvPicPr>
          <p:cNvPr id="68611" name="Image 10" descr="euclid-full-org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5" b="3114"/>
          <a:stretch>
            <a:fillRect/>
          </a:stretch>
        </p:blipFill>
        <p:spPr bwMode="auto">
          <a:xfrm>
            <a:off x="250825" y="984250"/>
            <a:ext cx="6021388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4"/>
          <p:cNvSpPr txBox="1">
            <a:spLocks noChangeArrowheads="1"/>
          </p:cNvSpPr>
          <p:nvPr/>
        </p:nvSpPr>
        <p:spPr bwMode="auto">
          <a:xfrm>
            <a:off x="6765925" y="2528888"/>
            <a:ext cx="2290763" cy="355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28638" indent="-528638">
              <a:buFont typeface="Tahoma" pitchFamily="34" charset="0"/>
              <a:buNone/>
              <a:defRPr/>
            </a:pPr>
            <a:endParaRPr lang="fr-FR" sz="14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400" dirty="0">
                <a:latin typeface="Arial" pitchFamily="34" charset="0"/>
                <a:ea typeface="+mn-ea"/>
                <a:cs typeface="Arial" pitchFamily="34" charset="0"/>
              </a:rPr>
              <a:t>- 1250 </a:t>
            </a:r>
            <a:r>
              <a:rPr lang="fr-FR" sz="1400" dirty="0" err="1">
                <a:latin typeface="Arial" pitchFamily="34" charset="0"/>
                <a:ea typeface="+mn-ea"/>
                <a:cs typeface="Arial" pitchFamily="34" charset="0"/>
              </a:rPr>
              <a:t>members</a:t>
            </a:r>
            <a:r>
              <a:rPr lang="fr-FR" sz="1400" dirty="0">
                <a:latin typeface="Arial" pitchFamily="34" charset="0"/>
                <a:ea typeface="+mn-ea"/>
                <a:cs typeface="Arial" pitchFamily="34" charset="0"/>
              </a:rPr>
              <a:t>, </a:t>
            </a:r>
            <a:endParaRPr lang="fr-FR" sz="12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200" dirty="0">
                <a:latin typeface="Arial" pitchFamily="34" charset="0"/>
                <a:ea typeface="+mn-ea"/>
                <a:cs typeface="Arial" pitchFamily="34" charset="0"/>
              </a:rPr>
              <a:t>- 125 </a:t>
            </a:r>
            <a:r>
              <a:rPr lang="fr-FR" sz="1200" dirty="0" err="1">
                <a:latin typeface="Arial" pitchFamily="34" charset="0"/>
                <a:ea typeface="+mn-ea"/>
                <a:cs typeface="Arial" pitchFamily="34" charset="0"/>
              </a:rPr>
              <a:t>Labs</a:t>
            </a:r>
            <a:endParaRPr lang="fr-FR" sz="1200" dirty="0">
              <a:latin typeface="Arial" pitchFamily="34" charset="0"/>
              <a:ea typeface="+mn-ea"/>
              <a:cs typeface="Arial" pitchFamily="34" charset="0"/>
            </a:endParaRP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200" dirty="0">
                <a:latin typeface="Arial" pitchFamily="34" charset="0"/>
                <a:ea typeface="+mn-ea"/>
                <a:cs typeface="Arial" pitchFamily="34" charset="0"/>
              </a:rPr>
              <a:t>- 15 </a:t>
            </a:r>
            <a:r>
              <a:rPr lang="fr-FR" sz="1400" dirty="0">
                <a:latin typeface="Arial" pitchFamily="34" charset="0"/>
                <a:ea typeface="+mn-ea"/>
                <a:cs typeface="Arial" pitchFamily="34" charset="0"/>
              </a:rPr>
              <a:t> countries:</a:t>
            </a: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100" dirty="0" err="1">
                <a:latin typeface="Arial" pitchFamily="34" charset="0"/>
                <a:ea typeface="+mn-ea"/>
                <a:cs typeface="Arial" pitchFamily="34" charset="0"/>
              </a:rPr>
              <a:t>Austria</a:t>
            </a: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fr-FR" sz="1100" dirty="0" err="1">
                <a:latin typeface="Arial" pitchFamily="34" charset="0"/>
                <a:ea typeface="+mn-ea"/>
                <a:cs typeface="Arial" pitchFamily="34" charset="0"/>
              </a:rPr>
              <a:t>Belgium</a:t>
            </a: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fr-FR" sz="1100" dirty="0" err="1">
                <a:latin typeface="Arial" pitchFamily="34" charset="0"/>
                <a:ea typeface="+mn-ea"/>
                <a:cs typeface="Arial" pitchFamily="34" charset="0"/>
              </a:rPr>
              <a:t>Denmark</a:t>
            </a: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,</a:t>
            </a: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France, </a:t>
            </a:r>
            <a:r>
              <a:rPr lang="fr-FR" sz="1100" dirty="0" err="1">
                <a:latin typeface="Arial" pitchFamily="34" charset="0"/>
                <a:ea typeface="+mn-ea"/>
                <a:cs typeface="Arial" pitchFamily="34" charset="0"/>
              </a:rPr>
              <a:t>Finland</a:t>
            </a: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,, Germany, </a:t>
            </a:r>
            <a:r>
              <a:rPr lang="fr-FR" sz="1100" dirty="0" err="1">
                <a:latin typeface="Arial" pitchFamily="34" charset="0"/>
                <a:ea typeface="+mn-ea"/>
                <a:cs typeface="Arial" pitchFamily="34" charset="0"/>
              </a:rPr>
              <a:t>Italy</a:t>
            </a: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,</a:t>
            </a: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The </a:t>
            </a:r>
            <a:r>
              <a:rPr lang="fr-FR" sz="1100" dirty="0" err="1">
                <a:latin typeface="Arial" pitchFamily="34" charset="0"/>
                <a:ea typeface="+mn-ea"/>
                <a:cs typeface="Arial" pitchFamily="34" charset="0"/>
              </a:rPr>
              <a:t>Netherlands</a:t>
            </a: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lang="fr-FR" sz="1100" dirty="0" err="1">
                <a:latin typeface="Arial" pitchFamily="34" charset="0"/>
                <a:ea typeface="+mn-ea"/>
                <a:cs typeface="Arial" pitchFamily="34" charset="0"/>
              </a:rPr>
              <a:t>Norway</a:t>
            </a: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,</a:t>
            </a: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Portugal, Romania,</a:t>
            </a: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Spain, </a:t>
            </a:r>
            <a:r>
              <a:rPr lang="fr-FR" sz="1100" dirty="0" err="1">
                <a:latin typeface="Arial" pitchFamily="34" charset="0"/>
                <a:ea typeface="+mn-ea"/>
                <a:cs typeface="Arial" pitchFamily="34" charset="0"/>
              </a:rPr>
              <a:t>Switzerland</a:t>
            </a: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, UK</a:t>
            </a: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US/NASA and</a:t>
            </a:r>
          </a:p>
          <a:p>
            <a:pPr marL="528638" indent="-528638">
              <a:buFont typeface="Tahoma" pitchFamily="34" charset="0"/>
              <a:buNone/>
              <a:defRPr/>
            </a:pPr>
            <a:r>
              <a:rPr lang="fr-FR" sz="1100" dirty="0">
                <a:latin typeface="Arial" pitchFamily="34" charset="0"/>
                <a:ea typeface="+mn-ea"/>
                <a:cs typeface="Arial" pitchFamily="34" charset="0"/>
              </a:rPr>
              <a:t> Berkeley </a:t>
            </a:r>
            <a:r>
              <a:rPr lang="fr-FR" sz="1200" dirty="0" err="1">
                <a:latin typeface="Arial" pitchFamily="34" charset="0"/>
                <a:ea typeface="+mn-ea"/>
                <a:cs typeface="Arial" pitchFamily="34" charset="0"/>
              </a:rPr>
              <a:t>labs</a:t>
            </a:r>
            <a:r>
              <a:rPr lang="fr-FR" sz="1200" dirty="0">
                <a:latin typeface="Arial" pitchFamily="34" charset="0"/>
                <a:ea typeface="+mn-ea"/>
                <a:cs typeface="Arial" pitchFamily="34" charset="0"/>
              </a:rPr>
              <a:t>. </a:t>
            </a:r>
          </a:p>
        </p:txBody>
      </p:sp>
      <p:pic>
        <p:nvPicPr>
          <p:cNvPr id="68613" name="Image 5" descr="esa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448050"/>
            <a:ext cx="49212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age 5" descr="esa_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439988"/>
            <a:ext cx="36830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Image 5" descr="esa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06513"/>
            <a:ext cx="49212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ZoneTexte 9"/>
          <p:cNvSpPr txBox="1">
            <a:spLocks noChangeArrowheads="1"/>
          </p:cNvSpPr>
          <p:nvPr/>
        </p:nvSpPr>
        <p:spPr bwMode="auto">
          <a:xfrm>
            <a:off x="2362200" y="3821113"/>
            <a:ext cx="1365250" cy="369887"/>
          </a:xfrm>
          <a:prstGeom prst="rect">
            <a:avLst/>
          </a:prstGeom>
          <a:solidFill>
            <a:srgbClr val="92D05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/>
              <a:t> SGS-SDC </a:t>
            </a:r>
          </a:p>
        </p:txBody>
      </p:sp>
      <p:sp>
        <p:nvSpPr>
          <p:cNvPr id="68617" name="Rectangle 25"/>
          <p:cNvSpPr>
            <a:spLocks noChangeArrowheads="1"/>
          </p:cNvSpPr>
          <p:nvPr/>
        </p:nvSpPr>
        <p:spPr bwMode="auto">
          <a:xfrm>
            <a:off x="1331913" y="2297113"/>
            <a:ext cx="792162" cy="34559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18" name="Rectangle 27"/>
          <p:cNvSpPr>
            <a:spLocks noChangeArrowheads="1"/>
          </p:cNvSpPr>
          <p:nvPr/>
        </p:nvSpPr>
        <p:spPr bwMode="auto">
          <a:xfrm>
            <a:off x="4716463" y="2282825"/>
            <a:ext cx="503237" cy="287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68619" name="Connecteur droit avec flèche 31"/>
          <p:cNvCxnSpPr>
            <a:cxnSpLocks noChangeShapeType="1"/>
          </p:cNvCxnSpPr>
          <p:nvPr/>
        </p:nvCxnSpPr>
        <p:spPr bwMode="auto">
          <a:xfrm flipV="1">
            <a:off x="4932363" y="6184900"/>
            <a:ext cx="0" cy="215900"/>
          </a:xfrm>
          <a:prstGeom prst="straightConnector1">
            <a:avLst/>
          </a:prstGeom>
          <a:noFill/>
          <a:ln w="31750">
            <a:solidFill>
              <a:srgbClr val="FF99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8620" name="Image 5" descr="front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6" r="6505"/>
          <a:stretch>
            <a:fillRect/>
          </a:stretch>
        </p:blipFill>
        <p:spPr bwMode="auto">
          <a:xfrm>
            <a:off x="1619250" y="2584450"/>
            <a:ext cx="357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762000"/>
            <a:ext cx="2514600" cy="15303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2" name="Image 5" descr="esa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812800"/>
            <a:ext cx="492125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3" name="Image 3" descr="awg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" r="2953"/>
          <a:stretch>
            <a:fillRect/>
          </a:stretch>
        </p:blipFill>
        <p:spPr bwMode="auto">
          <a:xfrm>
            <a:off x="2065338" y="2581275"/>
            <a:ext cx="4557712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4" name="ZoneTexte 4"/>
          <p:cNvSpPr txBox="1">
            <a:spLocks noChangeArrowheads="1"/>
          </p:cNvSpPr>
          <p:nvPr/>
        </p:nvSpPr>
        <p:spPr bwMode="auto">
          <a:xfrm>
            <a:off x="6248400" y="2519363"/>
            <a:ext cx="2670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28638" indent="-528638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600"/>
              <a:t>Euclid Consortium</a:t>
            </a:r>
            <a:endParaRPr lang="fr-FR"/>
          </a:p>
        </p:txBody>
      </p:sp>
      <p:cxnSp>
        <p:nvCxnSpPr>
          <p:cNvPr id="68625" name="Connecteur droit avec flèche 5"/>
          <p:cNvCxnSpPr>
            <a:cxnSpLocks noChangeShapeType="1"/>
          </p:cNvCxnSpPr>
          <p:nvPr/>
        </p:nvCxnSpPr>
        <p:spPr bwMode="auto">
          <a:xfrm flipH="1" flipV="1">
            <a:off x="3575050" y="4756150"/>
            <a:ext cx="2379663" cy="392113"/>
          </a:xfrm>
          <a:prstGeom prst="straightConnector1">
            <a:avLst/>
          </a:prstGeom>
          <a:noFill/>
          <a:ln w="44450">
            <a:solidFill>
              <a:srgbClr val="FF9999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8626" name="Image 21" descr="YM10-Euclid-Organisation-full-Yannick-26021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663825"/>
            <a:ext cx="46736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7" name="Rectangle 40"/>
          <p:cNvSpPr>
            <a:spLocks noChangeArrowheads="1"/>
          </p:cNvSpPr>
          <p:nvPr/>
        </p:nvSpPr>
        <p:spPr bwMode="auto">
          <a:xfrm>
            <a:off x="1547813" y="2513013"/>
            <a:ext cx="7416800" cy="381635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68628" name="Image 4" descr="EC_Logo_21_Colors on Transparent_Sigle + Euclid + Consortiu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9" name="Image 7" descr="ESA-logo-euclid_RGB_transp_B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630" name="Connecteur droit avec flèche 39"/>
          <p:cNvCxnSpPr>
            <a:cxnSpLocks noChangeShapeType="1"/>
          </p:cNvCxnSpPr>
          <p:nvPr/>
        </p:nvCxnSpPr>
        <p:spPr bwMode="auto">
          <a:xfrm flipH="1" flipV="1">
            <a:off x="2195513" y="2327275"/>
            <a:ext cx="1360487" cy="36195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" descr="Screen Shot 2015-01-02 at 18.05.54 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189038"/>
            <a:ext cx="7572375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443788" y="1508125"/>
            <a:ext cx="1455737" cy="18161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en-GB" sz="180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685800" y="339725"/>
            <a:ext cx="7770813" cy="522288"/>
          </a:xfrm>
        </p:spPr>
        <p:txBody>
          <a:bodyPr/>
          <a:lstStyle/>
          <a:p>
            <a:r>
              <a:rPr lang="en-GB">
                <a:latin typeface="Arial Rounded MT Bold" charset="0"/>
              </a:rPr>
              <a:t>why probe the dark universe?</a:t>
            </a:r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7285038" y="1590675"/>
            <a:ext cx="17081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800">
                <a:solidFill>
                  <a:srgbClr val="000000"/>
                </a:solidFill>
                <a:latin typeface="Avenir Heavy" charset="0"/>
                <a:ea typeface="ＭＳ Ｐゴシック" charset="0"/>
                <a:cs typeface="ＭＳ Ｐゴシック" charset="0"/>
              </a:rPr>
              <a:t>GR: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>
                <a:solidFill>
                  <a:srgbClr val="000000"/>
                </a:solidFill>
                <a:latin typeface="Avenir Heavy" charset="0"/>
                <a:ea typeface="ＭＳ Ｐゴシック" charset="0"/>
                <a:cs typeface="ＭＳ Ｐゴシック" charset="0"/>
              </a:rPr>
              <a:t>evolution of Universe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sz="1600">
              <a:solidFill>
                <a:srgbClr val="000000"/>
              </a:solidFill>
              <a:latin typeface="Avenir Heavy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>
                <a:solidFill>
                  <a:srgbClr val="000000"/>
                </a:solidFill>
                <a:latin typeface="Avenir Heavy" charset="0"/>
                <a:ea typeface="ＭＳ Ｐゴシック" charset="0"/>
                <a:cs typeface="ＭＳ Ｐゴシック" charset="0"/>
              </a:rPr>
              <a:t>contents of Universe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1436438" y="5149850"/>
            <a:ext cx="464250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Planck 2015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800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what makes up 95% of the Universe?!</a:t>
            </a:r>
            <a:endParaRPr lang="en-GB" sz="1800" dirty="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4" name="Picture 2" descr="planck_CMYK_BB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4567238"/>
            <a:ext cx="1068387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Rectangle 8"/>
          <p:cNvSpPr>
            <a:spLocks noChangeArrowheads="1"/>
          </p:cNvSpPr>
          <p:nvPr/>
        </p:nvSpPr>
        <p:spPr bwMode="auto">
          <a:xfrm>
            <a:off x="5969000" y="6261100"/>
            <a:ext cx="3076575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>
                <a:solidFill>
                  <a:srgbClr val="00338D"/>
                </a:solidFill>
                <a:latin typeface="Verdana" charset="0"/>
                <a:ea typeface="ＭＳ Ｐゴシック" charset="0"/>
                <a:cs typeface="ＭＳ Ｐゴシック" charset="0"/>
              </a:rPr>
              <a:t>[</a:t>
            </a:r>
            <a:r>
              <a:rPr lang="el-GR">
                <a:solidFill>
                  <a:srgbClr val="00338D"/>
                </a:solidFill>
                <a:latin typeface="Verdana" charset="0"/>
                <a:ea typeface="ＭＳ Ｐゴシック" charset="0"/>
                <a:cs typeface="ＭＳ Ｐゴシック" charset="0"/>
              </a:rPr>
              <a:t>Ω</a:t>
            </a:r>
            <a:r>
              <a:rPr lang="en-US" baseline="-25000">
                <a:solidFill>
                  <a:srgbClr val="00338D"/>
                </a:solidFill>
                <a:latin typeface="Verdana" charset="0"/>
                <a:ea typeface="ＭＳ Ｐゴシック" charset="0"/>
                <a:cs typeface="ＭＳ Ｐゴシック" charset="0"/>
              </a:rPr>
              <a:t>b</a:t>
            </a:r>
            <a:r>
              <a:rPr lang="el-GR">
                <a:solidFill>
                  <a:srgbClr val="00338D"/>
                </a:solidFill>
                <a:latin typeface="Verdana" charset="0"/>
                <a:ea typeface="ＭＳ Ｐゴシック" charset="0"/>
                <a:cs typeface="ＭＳ Ｐゴシック" charset="0"/>
              </a:rPr>
              <a:t>=</a:t>
            </a:r>
            <a:r>
              <a:rPr lang="en-US">
                <a:solidFill>
                  <a:srgbClr val="00338D"/>
                </a:solidFill>
                <a:latin typeface="Verdana" charset="0"/>
                <a:ea typeface="ＭＳ Ｐゴシック" charset="0"/>
                <a:cs typeface="ＭＳ Ｐゴシック" charset="0"/>
              </a:rPr>
              <a:t>4.92±0.13%]</a:t>
            </a:r>
            <a:endParaRPr lang="en-GB">
              <a:solidFill>
                <a:srgbClr val="00338D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136" name="TextBox 2"/>
          <p:cNvSpPr txBox="1">
            <a:spLocks noChangeArrowheads="1"/>
          </p:cNvSpPr>
          <p:nvPr/>
        </p:nvSpPr>
        <p:spPr bwMode="auto">
          <a:xfrm>
            <a:off x="1228725" y="6308725"/>
            <a:ext cx="22510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relative dark matter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density today</a:t>
            </a:r>
          </a:p>
        </p:txBody>
      </p:sp>
      <p:sp>
        <p:nvSpPr>
          <p:cNvPr id="48137" name="TextBox 9"/>
          <p:cNvSpPr txBox="1">
            <a:spLocks noChangeArrowheads="1"/>
          </p:cNvSpPr>
          <p:nvPr/>
        </p:nvSpPr>
        <p:spPr bwMode="auto">
          <a:xfrm rot="-5400000">
            <a:off x="-800100" y="4776788"/>
            <a:ext cx="22685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relative dark energy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sz="1600">
                <a:solidFill>
                  <a:srgbClr val="000090"/>
                </a:solidFill>
                <a:latin typeface="Verdana" charset="0"/>
                <a:ea typeface="ＭＳ Ｐゴシック" charset="0"/>
                <a:cs typeface="ＭＳ Ｐゴシック" charset="0"/>
              </a:rPr>
              <a:t>density today</a:t>
            </a:r>
          </a:p>
        </p:txBody>
      </p:sp>
      <p:sp>
        <p:nvSpPr>
          <p:cNvPr id="48138" name="Rectangle 3"/>
          <p:cNvSpPr>
            <a:spLocks noChangeArrowheads="1"/>
          </p:cNvSpPr>
          <p:nvPr/>
        </p:nvSpPr>
        <p:spPr bwMode="auto">
          <a:xfrm rot="5400000">
            <a:off x="7938294" y="2320131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49263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r>
              <a:rPr lang="en-US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↔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age 14" descr="iac-racca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9" r="7246" b="4694"/>
          <a:stretch>
            <a:fillRect/>
          </a:stretch>
        </p:blipFill>
        <p:spPr bwMode="auto">
          <a:xfrm>
            <a:off x="258763" y="30163"/>
            <a:ext cx="382587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ZoneTexte 7"/>
          <p:cNvSpPr txBox="1">
            <a:spLocks noChangeArrowheads="1"/>
          </p:cNvSpPr>
          <p:nvPr/>
        </p:nvSpPr>
        <p:spPr bwMode="auto">
          <a:xfrm>
            <a:off x="2454275" y="30163"/>
            <a:ext cx="66421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3200"/>
              <a:t>Euclid satellite: Thales Alenia Space</a:t>
            </a:r>
          </a:p>
        </p:txBody>
      </p:sp>
      <p:sp>
        <p:nvSpPr>
          <p:cNvPr id="70659" name="Rectangle 1"/>
          <p:cNvSpPr>
            <a:spLocks noChangeArrowheads="1"/>
          </p:cNvSpPr>
          <p:nvPr/>
        </p:nvSpPr>
        <p:spPr bwMode="auto">
          <a:xfrm>
            <a:off x="5975350" y="673100"/>
            <a:ext cx="3276600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Clr>
                <a:srgbClr val="240F33"/>
              </a:buClr>
              <a:buFont typeface="Arial" charset="0"/>
              <a:buChar char="•"/>
            </a:pPr>
            <a:r>
              <a:rPr lang="fr-FR" sz="2000">
                <a:solidFill>
                  <a:srgbClr val="240F33"/>
                </a:solidFill>
                <a:latin typeface="Arial" charset="0"/>
                <a:cs typeface="Arial" charset="0"/>
              </a:rPr>
              <a:t>Total Mass of the satellite : 2 200 kg</a:t>
            </a:r>
          </a:p>
          <a:p>
            <a:pPr marL="285750" indent="-285750">
              <a:buClr>
                <a:srgbClr val="240F33"/>
              </a:buClr>
              <a:buFont typeface="Arial" charset="0"/>
              <a:buChar char="•"/>
            </a:pPr>
            <a:r>
              <a:rPr lang="fr-FR" sz="2000">
                <a:solidFill>
                  <a:srgbClr val="240F33"/>
                </a:solidFill>
                <a:latin typeface="Arial" charset="0"/>
                <a:cs typeface="Arial" charset="0"/>
              </a:rPr>
              <a:t>Dimensions: </a:t>
            </a:r>
          </a:p>
          <a:p>
            <a:pPr marL="285750" indent="-285750">
              <a:buClr>
                <a:srgbClr val="240F33"/>
              </a:buClr>
            </a:pPr>
            <a:r>
              <a:rPr lang="fr-FR" sz="2000">
                <a:solidFill>
                  <a:srgbClr val="240F33"/>
                </a:solidFill>
                <a:latin typeface="Arial" charset="0"/>
                <a:cs typeface="Arial" charset="0"/>
              </a:rPr>
              <a:t>    4,5 m x 3 m</a:t>
            </a:r>
          </a:p>
          <a:p>
            <a:pPr marL="285750" indent="-285750">
              <a:buFont typeface="Arial" charset="0"/>
              <a:buChar char="•"/>
            </a:pPr>
            <a:endParaRPr lang="fr-FR" sz="160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fr-FR" sz="160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fr-FR" sz="160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fr-FR" sz="1600">
              <a:solidFill>
                <a:schemeClr val="bg1"/>
              </a:solidFill>
            </a:endParaRPr>
          </a:p>
        </p:txBody>
      </p:sp>
      <p:sp>
        <p:nvSpPr>
          <p:cNvPr id="70660" name="ZoneTexte 14"/>
          <p:cNvSpPr txBox="1">
            <a:spLocks noChangeArrowheads="1"/>
          </p:cNvSpPr>
          <p:nvPr/>
        </p:nvSpPr>
        <p:spPr bwMode="auto">
          <a:xfrm>
            <a:off x="0" y="63500"/>
            <a:ext cx="1663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200"/>
              <a:t>Courtesy  TAS-I / ESA</a:t>
            </a:r>
          </a:p>
        </p:txBody>
      </p:sp>
      <p:pic>
        <p:nvPicPr>
          <p:cNvPr id="70661" name="Image 13" descr="iac-racca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3152" r="9085" b="10001"/>
          <a:stretch>
            <a:fillRect/>
          </a:stretch>
        </p:blipFill>
        <p:spPr bwMode="auto">
          <a:xfrm>
            <a:off x="4454525" y="2668588"/>
            <a:ext cx="463867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ZoneTexte 11"/>
          <p:cNvSpPr txBox="1">
            <a:spLocks noChangeArrowheads="1"/>
          </p:cNvSpPr>
          <p:nvPr/>
        </p:nvSpPr>
        <p:spPr bwMode="auto">
          <a:xfrm>
            <a:off x="2943225" y="388938"/>
            <a:ext cx="1879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buFont typeface="Arial" charset="0"/>
              <a:buChar char="•"/>
            </a:pPr>
            <a:endParaRPr lang="fr-FR" sz="1400"/>
          </a:p>
          <a:p>
            <a:pPr>
              <a:buClrTx/>
            </a:pPr>
            <a:r>
              <a:rPr lang="fr-FR" sz="1400"/>
              <a:t> Pointing error along the x,y axes= 25mas over a period 700 s.</a:t>
            </a:r>
          </a:p>
        </p:txBody>
      </p:sp>
      <p:pic>
        <p:nvPicPr>
          <p:cNvPr id="70663" name="Image 4" descr="EC_Logo_21_Colors on Transparent_Sigle + Euclid + Consorti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Image 7" descr="ESA-logo-euclid_RGB_transp_B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oneTexte 2"/>
          <p:cNvSpPr txBox="1">
            <a:spLocks noChangeArrowheads="1"/>
          </p:cNvSpPr>
          <p:nvPr/>
        </p:nvSpPr>
        <p:spPr bwMode="auto">
          <a:xfrm>
            <a:off x="0" y="198438"/>
            <a:ext cx="792638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indent="0">
              <a:buClr>
                <a:srgbClr val="240F33"/>
              </a:buClr>
              <a:defRPr/>
            </a:pPr>
            <a:endParaRPr lang="fr-FR" dirty="0" smtClean="0">
              <a:solidFill>
                <a:srgbClr val="240F33"/>
              </a:solidFill>
              <a:latin typeface="Arial" charset="0"/>
              <a:cs typeface="Arial" charset="0"/>
            </a:endParaRPr>
          </a:p>
          <a:p>
            <a:pPr>
              <a:buClr>
                <a:srgbClr val="240F33"/>
              </a:buClr>
              <a:buFont typeface="Arial" charset="0"/>
              <a:buChar char="•"/>
              <a:defRPr/>
            </a:pP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Télescope 1,2 m: </a:t>
            </a:r>
            <a:r>
              <a:rPr lang="fr-FR" sz="2000" dirty="0" err="1" smtClean="0">
                <a:solidFill>
                  <a:srgbClr val="240F33"/>
                </a:solidFill>
                <a:latin typeface="Arial" charset="0"/>
                <a:cs typeface="Arial" charset="0"/>
              </a:rPr>
              <a:t>FoV</a:t>
            </a: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: 0.54 deg</a:t>
            </a:r>
            <a:r>
              <a:rPr lang="fr-FR" sz="2000" baseline="30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2</a:t>
            </a: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  </a:t>
            </a:r>
            <a:endParaRPr lang="fr-FR" sz="2000" baseline="30000" dirty="0" smtClean="0">
              <a:solidFill>
                <a:srgbClr val="240F33"/>
              </a:solidFill>
              <a:latin typeface="Arial" charset="0"/>
              <a:cs typeface="Arial" charset="0"/>
            </a:endParaRPr>
          </a:p>
        </p:txBody>
      </p:sp>
      <p:sp>
        <p:nvSpPr>
          <p:cNvPr id="71682" name="Rectangle 2"/>
          <p:cNvSpPr txBox="1">
            <a:spLocks noChangeArrowheads="1"/>
          </p:cNvSpPr>
          <p:nvPr/>
        </p:nvSpPr>
        <p:spPr bwMode="auto">
          <a:xfrm>
            <a:off x="1722438" y="163513"/>
            <a:ext cx="7913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3600">
                <a:solidFill>
                  <a:srgbClr val="240F33"/>
                </a:solidFill>
                <a:latin typeface="Arial" charset="0"/>
                <a:ea typeface="ＭＳ Ｐゴシック" charset="0"/>
                <a:cs typeface="ＭＳ Ｐゴシック" charset="0"/>
              </a:rPr>
              <a:t>Euclid telescope: Airbus DS</a:t>
            </a:r>
          </a:p>
        </p:txBody>
      </p:sp>
      <p:grpSp>
        <p:nvGrpSpPr>
          <p:cNvPr id="71683" name="Groupe 4"/>
          <p:cNvGrpSpPr>
            <a:grpSpLocks/>
          </p:cNvGrpSpPr>
          <p:nvPr/>
        </p:nvGrpSpPr>
        <p:grpSpPr bwMode="auto">
          <a:xfrm>
            <a:off x="635000" y="1509713"/>
            <a:ext cx="3883025" cy="5119687"/>
            <a:chOff x="2699792" y="816430"/>
            <a:chExt cx="3565552" cy="4038600"/>
          </a:xfrm>
        </p:grpSpPr>
        <p:pic>
          <p:nvPicPr>
            <p:cNvPr id="71696" name="Picture 2" descr="euclid_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70" b="6978"/>
            <a:stretch>
              <a:fillRect/>
            </a:stretch>
          </p:blipFill>
          <p:spPr bwMode="auto">
            <a:xfrm>
              <a:off x="2733455" y="816430"/>
              <a:ext cx="3494729" cy="403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7" name="ZoneTexte 6"/>
            <p:cNvSpPr txBox="1">
              <a:spLocks noChangeArrowheads="1"/>
            </p:cNvSpPr>
            <p:nvPr/>
          </p:nvSpPr>
          <p:spPr bwMode="auto">
            <a:xfrm>
              <a:off x="2699792" y="2636912"/>
              <a:ext cx="571049" cy="31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External </a:t>
              </a:r>
            </a:p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baffle</a:t>
              </a:r>
            </a:p>
          </p:txBody>
        </p:sp>
        <p:cxnSp>
          <p:nvCxnSpPr>
            <p:cNvPr id="12" name="Connecteur droit avec flèche 11"/>
            <p:cNvCxnSpPr>
              <a:stCxn id="71697" idx="3"/>
            </p:cNvCxnSpPr>
            <p:nvPr/>
          </p:nvCxnSpPr>
          <p:spPr>
            <a:xfrm>
              <a:off x="3271213" y="2792527"/>
              <a:ext cx="508740" cy="19159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699" name="ZoneTexte 8"/>
            <p:cNvSpPr txBox="1">
              <a:spLocks noChangeArrowheads="1"/>
            </p:cNvSpPr>
            <p:nvPr/>
          </p:nvSpPr>
          <p:spPr bwMode="auto">
            <a:xfrm>
              <a:off x="5731272" y="2902369"/>
              <a:ext cx="534072" cy="31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NISP</a:t>
              </a:r>
            </a:p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radiator</a:t>
              </a:r>
            </a:p>
          </p:txBody>
        </p:sp>
        <p:cxnSp>
          <p:nvCxnSpPr>
            <p:cNvPr id="14" name="Connecteur droit avec flèche 13"/>
            <p:cNvCxnSpPr>
              <a:stCxn id="71699" idx="2"/>
            </p:cNvCxnSpPr>
            <p:nvPr/>
          </p:nvCxnSpPr>
          <p:spPr>
            <a:xfrm flipH="1">
              <a:off x="5731823" y="3214544"/>
              <a:ext cx="266761" cy="7112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701" name="ZoneTexte 10"/>
            <p:cNvSpPr txBox="1">
              <a:spLocks noChangeArrowheads="1"/>
            </p:cNvSpPr>
            <p:nvPr/>
          </p:nvSpPr>
          <p:spPr bwMode="auto">
            <a:xfrm>
              <a:off x="2733455" y="3535645"/>
              <a:ext cx="534072" cy="312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VIS</a:t>
              </a:r>
            </a:p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radiator</a:t>
              </a: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3087542" y="3904550"/>
              <a:ext cx="485417" cy="29052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684" name="Groupe 14"/>
          <p:cNvGrpSpPr>
            <a:grpSpLocks/>
          </p:cNvGrpSpPr>
          <p:nvPr/>
        </p:nvGrpSpPr>
        <p:grpSpPr bwMode="auto">
          <a:xfrm>
            <a:off x="5334000" y="1560513"/>
            <a:ext cx="3709988" cy="4713287"/>
            <a:chOff x="2899497" y="1349829"/>
            <a:chExt cx="3656058" cy="4441371"/>
          </a:xfrm>
        </p:grpSpPr>
        <p:pic>
          <p:nvPicPr>
            <p:cNvPr id="71689" name="Picture 2" descr="euclid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30" b="5685"/>
            <a:stretch>
              <a:fillRect/>
            </a:stretch>
          </p:blipFill>
          <p:spPr bwMode="auto">
            <a:xfrm>
              <a:off x="3016266" y="1349829"/>
              <a:ext cx="3539289" cy="4441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690" name="ZoneTexte 16"/>
            <p:cNvSpPr txBox="1">
              <a:spLocks noChangeArrowheads="1"/>
            </p:cNvSpPr>
            <p:nvPr/>
          </p:nvSpPr>
          <p:spPr bwMode="auto">
            <a:xfrm>
              <a:off x="2899497" y="3095590"/>
              <a:ext cx="469532" cy="334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M1 </a:t>
              </a:r>
            </a:p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mirror</a:t>
              </a: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3368824" y="3325932"/>
              <a:ext cx="586659" cy="37697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692" name="ZoneTexte 18"/>
            <p:cNvSpPr txBox="1">
              <a:spLocks noChangeArrowheads="1"/>
            </p:cNvSpPr>
            <p:nvPr/>
          </p:nvSpPr>
          <p:spPr bwMode="auto">
            <a:xfrm>
              <a:off x="5567184" y="2910924"/>
              <a:ext cx="681750" cy="334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Telescope</a:t>
              </a:r>
            </a:p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baseplate</a:t>
              </a:r>
            </a:p>
          </p:txBody>
        </p:sp>
        <p:cxnSp>
          <p:nvCxnSpPr>
            <p:cNvPr id="22" name="Connecteur droit avec flèche 21"/>
            <p:cNvCxnSpPr>
              <a:stCxn id="71692" idx="2"/>
            </p:cNvCxnSpPr>
            <p:nvPr/>
          </p:nvCxnSpPr>
          <p:spPr>
            <a:xfrm flipH="1">
              <a:off x="5566839" y="3245153"/>
              <a:ext cx="341044" cy="68961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694" name="ZoneTexte 20"/>
            <p:cNvSpPr txBox="1">
              <a:spLocks noChangeArrowheads="1"/>
            </p:cNvSpPr>
            <p:nvPr/>
          </p:nvSpPr>
          <p:spPr bwMode="auto">
            <a:xfrm>
              <a:off x="5718448" y="2420888"/>
              <a:ext cx="655223" cy="212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800">
                  <a:latin typeface="Arial" charset="0"/>
                  <a:ea typeface="ＭＳ Ｐゴシック" charset="0"/>
                  <a:cs typeface="ＭＳ Ｐゴシック" charset="0"/>
                </a:rPr>
                <a:t>M2 mirror</a:t>
              </a:r>
            </a:p>
          </p:txBody>
        </p:sp>
        <p:cxnSp>
          <p:nvCxnSpPr>
            <p:cNvPr id="24" name="Connecteur droit avec flèche 23"/>
            <p:cNvCxnSpPr/>
            <p:nvPr/>
          </p:nvCxnSpPr>
          <p:spPr>
            <a:xfrm flipH="1" flipV="1">
              <a:off x="4654780" y="1773172"/>
              <a:ext cx="1063808" cy="764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ZoneTexte 2"/>
          <p:cNvSpPr txBox="1">
            <a:spLocks noChangeArrowheads="1"/>
          </p:cNvSpPr>
          <p:nvPr/>
        </p:nvSpPr>
        <p:spPr bwMode="auto">
          <a:xfrm>
            <a:off x="4392613" y="198438"/>
            <a:ext cx="7926387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indent="0">
              <a:buClr>
                <a:srgbClr val="240F33"/>
              </a:buClr>
              <a:defRPr/>
            </a:pPr>
            <a:endParaRPr lang="fr-FR" dirty="0" smtClean="0">
              <a:solidFill>
                <a:srgbClr val="240F33"/>
              </a:solidFill>
              <a:latin typeface="Arial" charset="0"/>
              <a:cs typeface="Arial" charset="0"/>
            </a:endParaRPr>
          </a:p>
          <a:p>
            <a:pPr>
              <a:buClr>
                <a:srgbClr val="240F33"/>
              </a:buClr>
              <a:buFont typeface="Arial" charset="0"/>
              <a:buChar char="•"/>
              <a:defRPr/>
            </a:pPr>
            <a:r>
              <a:rPr lang="fr-FR" sz="2000" dirty="0" err="1" smtClean="0">
                <a:solidFill>
                  <a:srgbClr val="240F33"/>
                </a:solidFill>
                <a:latin typeface="Arial" charset="0"/>
                <a:cs typeface="Arial" charset="0"/>
              </a:rPr>
              <a:t>Miror</a:t>
            </a: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 in </a:t>
            </a:r>
            <a:r>
              <a:rPr lang="fr-FR" sz="2000" dirty="0" err="1" smtClean="0">
                <a:solidFill>
                  <a:srgbClr val="240F33"/>
                </a:solidFill>
                <a:latin typeface="Arial" charset="0"/>
                <a:cs typeface="Arial" charset="0"/>
              </a:rPr>
              <a:t>Silicon</a:t>
            </a: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 </a:t>
            </a:r>
            <a:r>
              <a:rPr lang="fr-FR" sz="2000" dirty="0" err="1" smtClean="0">
                <a:solidFill>
                  <a:srgbClr val="240F33"/>
                </a:solidFill>
                <a:latin typeface="Arial" charset="0"/>
                <a:cs typeface="Arial" charset="0"/>
              </a:rPr>
              <a:t>Carbide</a:t>
            </a: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= ultra-stable:</a:t>
            </a:r>
          </a:p>
          <a:p>
            <a:pPr>
              <a:buClr>
                <a:srgbClr val="240F33"/>
              </a:buClr>
              <a:defRPr/>
            </a:pP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    </a:t>
            </a:r>
            <a:r>
              <a:rPr lang="fr-FR" sz="2000" dirty="0" err="1" smtClean="0">
                <a:solidFill>
                  <a:srgbClr val="240F33"/>
                </a:solidFill>
                <a:latin typeface="Arial" charset="0"/>
                <a:cs typeface="Arial" charset="0"/>
              </a:rPr>
              <a:t>Temp</a:t>
            </a: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.: -150 </a:t>
            </a:r>
            <a:r>
              <a:rPr lang="fr-FR" sz="2000" dirty="0" err="1" smtClean="0">
                <a:solidFill>
                  <a:srgbClr val="240F33"/>
                </a:solidFill>
                <a:latin typeface="Arial" charset="0"/>
                <a:cs typeface="Arial" charset="0"/>
              </a:rPr>
              <a:t>deg</a:t>
            </a: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. </a:t>
            </a:r>
            <a:r>
              <a:rPr lang="fr-FR" sz="2000" dirty="0" err="1" smtClean="0">
                <a:solidFill>
                  <a:srgbClr val="240F33"/>
                </a:solidFill>
                <a:latin typeface="Arial" charset="0"/>
                <a:cs typeface="Arial" charset="0"/>
              </a:rPr>
              <a:t>Stability</a:t>
            </a: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 +:- 0.05 </a:t>
            </a:r>
            <a:r>
              <a:rPr lang="fr-FR" sz="2000" dirty="0" err="1" smtClean="0">
                <a:solidFill>
                  <a:srgbClr val="240F33"/>
                </a:solidFill>
                <a:latin typeface="Arial" charset="0"/>
                <a:cs typeface="Arial" charset="0"/>
              </a:rPr>
              <a:t>deg</a:t>
            </a:r>
            <a:r>
              <a:rPr lang="fr-FR" sz="2000" dirty="0" smtClean="0">
                <a:solidFill>
                  <a:srgbClr val="240F33"/>
                </a:solidFill>
                <a:latin typeface="Arial" charset="0"/>
                <a:cs typeface="Arial" charset="0"/>
              </a:rPr>
              <a:t>. </a:t>
            </a:r>
          </a:p>
          <a:p>
            <a:pPr>
              <a:buClr>
                <a:srgbClr val="240F33"/>
              </a:buClr>
              <a:buFont typeface="Arial" charset="0"/>
              <a:buChar char="•"/>
              <a:defRPr/>
            </a:pPr>
            <a:endParaRPr lang="fr-FR" sz="2000" dirty="0" smtClean="0">
              <a:solidFill>
                <a:srgbClr val="240F33"/>
              </a:solidFill>
              <a:latin typeface="Arial" charset="0"/>
              <a:cs typeface="Arial" charset="0"/>
            </a:endParaRPr>
          </a:p>
        </p:txBody>
      </p:sp>
      <p:sp>
        <p:nvSpPr>
          <p:cNvPr id="71686" name="ZoneTexte 14"/>
          <p:cNvSpPr txBox="1">
            <a:spLocks noChangeArrowheads="1"/>
          </p:cNvSpPr>
          <p:nvPr/>
        </p:nvSpPr>
        <p:spPr bwMode="auto">
          <a:xfrm>
            <a:off x="4343400" y="6126163"/>
            <a:ext cx="19542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200"/>
              <a:t>Courtesy  Airbus DS / ESA</a:t>
            </a:r>
          </a:p>
        </p:txBody>
      </p:sp>
      <p:pic>
        <p:nvPicPr>
          <p:cNvPr id="71687" name="Image 4" descr="EC_Logo_21_Colors on Transparent_Sigle + Euclid + Consorti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8" name="Image 7" descr="ESA-logo-euclid_RGB_transp_B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ZoneTexte 3"/>
          <p:cNvSpPr txBox="1">
            <a:spLocks noChangeArrowheads="1"/>
          </p:cNvSpPr>
          <p:nvPr/>
        </p:nvSpPr>
        <p:spPr bwMode="auto">
          <a:xfrm>
            <a:off x="1017588" y="187325"/>
            <a:ext cx="10747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3200">
                <a:latin typeface="Arial" charset="0"/>
                <a:cs typeface="Arial" charset="0"/>
              </a:rPr>
              <a:t>VIS </a:t>
            </a:r>
            <a:r>
              <a:rPr lang="fr-FR" sz="320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05474" name="Image 2" descr="OU-VIS-KOM-VIS_status_and_schedule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t="23186" r="11221" b="53993"/>
          <a:stretch>
            <a:fillRect/>
          </a:stretch>
        </p:blipFill>
        <p:spPr bwMode="auto">
          <a:xfrm>
            <a:off x="2990850" y="66675"/>
            <a:ext cx="63293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ZoneTexte 6"/>
          <p:cNvSpPr txBox="1">
            <a:spLocks noChangeArrowheads="1"/>
          </p:cNvSpPr>
          <p:nvPr/>
        </p:nvSpPr>
        <p:spPr bwMode="auto">
          <a:xfrm>
            <a:off x="-15875" y="774700"/>
            <a:ext cx="29098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900"/>
              <a:t>Courtesy: S. Pottinger,  M. Cropper and the VIS team</a:t>
            </a:r>
          </a:p>
        </p:txBody>
      </p:sp>
      <p:sp>
        <p:nvSpPr>
          <p:cNvPr id="105476" name="Rectangle 7"/>
          <p:cNvSpPr>
            <a:spLocks noChangeArrowheads="1"/>
          </p:cNvSpPr>
          <p:nvPr/>
        </p:nvSpPr>
        <p:spPr bwMode="auto">
          <a:xfrm>
            <a:off x="-1114425" y="285750"/>
            <a:ext cx="6000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/>
          </a:p>
        </p:txBody>
      </p:sp>
      <p:sp>
        <p:nvSpPr>
          <p:cNvPr id="105477" name="ZoneTexte 8"/>
          <p:cNvSpPr txBox="1">
            <a:spLocks noChangeArrowheads="1"/>
          </p:cNvSpPr>
          <p:nvPr/>
        </p:nvSpPr>
        <p:spPr bwMode="auto">
          <a:xfrm>
            <a:off x="5218113" y="774700"/>
            <a:ext cx="2341562" cy="2968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latin typeface="Arial" charset="0"/>
                <a:cs typeface="Arial" charset="0"/>
              </a:rPr>
              <a:t> (wide band channel)          </a:t>
            </a:r>
          </a:p>
        </p:txBody>
      </p:sp>
      <p:sp>
        <p:nvSpPr>
          <p:cNvPr id="105478" name="ZoneTexte 8"/>
          <p:cNvSpPr txBox="1">
            <a:spLocks noChangeArrowheads="1"/>
          </p:cNvSpPr>
          <p:nvPr/>
        </p:nvSpPr>
        <p:spPr bwMode="auto">
          <a:xfrm>
            <a:off x="5221288" y="528638"/>
            <a:ext cx="1876425" cy="2968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latin typeface="Arial" charset="0"/>
                <a:cs typeface="Arial" charset="0"/>
              </a:rPr>
              <a:t>FoV = 0.54 deg</a:t>
            </a:r>
            <a:r>
              <a:rPr lang="fr-FR" sz="1400" baseline="30000">
                <a:latin typeface="Arial" charset="0"/>
                <a:cs typeface="Arial" charset="0"/>
              </a:rPr>
              <a:t>2</a:t>
            </a:r>
            <a:r>
              <a:rPr lang="fr-FR" sz="1400">
                <a:latin typeface="Arial" charset="0"/>
                <a:cs typeface="Arial" charset="0"/>
              </a:rPr>
              <a:t>        </a:t>
            </a:r>
          </a:p>
        </p:txBody>
      </p:sp>
      <p:sp>
        <p:nvSpPr>
          <p:cNvPr id="105479" name="ZoneTexte 8"/>
          <p:cNvSpPr txBox="1">
            <a:spLocks noChangeArrowheads="1"/>
          </p:cNvSpPr>
          <p:nvPr/>
        </p:nvSpPr>
        <p:spPr bwMode="auto">
          <a:xfrm>
            <a:off x="3046413" y="1512888"/>
            <a:ext cx="2228850" cy="3095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latin typeface="Arial" charset="0"/>
                <a:cs typeface="Arial" charset="0"/>
              </a:rPr>
              <a:t>- Total mass: 135 kg         </a:t>
            </a:r>
          </a:p>
        </p:txBody>
      </p:sp>
      <p:sp>
        <p:nvSpPr>
          <p:cNvPr id="105480" name="Titre 60"/>
          <p:cNvSpPr txBox="1">
            <a:spLocks/>
          </p:cNvSpPr>
          <p:nvPr/>
        </p:nvSpPr>
        <p:spPr bwMode="auto">
          <a:xfrm>
            <a:off x="58738" y="6553200"/>
            <a:ext cx="89916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cs typeface="Arial" charset="0"/>
              </a:rPr>
              <a:t>                                                                     </a:t>
            </a:r>
            <a:r>
              <a:rPr lang="fr-FR" sz="1400">
                <a:solidFill>
                  <a:srgbClr val="818DFB"/>
                </a:solidFill>
                <a:cs typeface="Arial" charset="0"/>
              </a:rPr>
              <a:t>Euclid                                Conf&amp;Location Date, 2015</a:t>
            </a:r>
          </a:p>
        </p:txBody>
      </p:sp>
      <p:pic>
        <p:nvPicPr>
          <p:cNvPr id="105481" name="Image 4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2" name="Image 7" descr="ESA-logo-euclid_RGB_transp_B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3" name="Image 9" descr="vislss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3468" r="1637" b="990"/>
          <a:stretch>
            <a:fillRect/>
          </a:stretch>
        </p:blipFill>
        <p:spPr bwMode="auto">
          <a:xfrm>
            <a:off x="398463" y="1579563"/>
            <a:ext cx="7954962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24538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re 1"/>
          <p:cNvSpPr>
            <a:spLocks noGrp="1"/>
          </p:cNvSpPr>
          <p:nvPr>
            <p:ph type="title"/>
          </p:nvPr>
        </p:nvSpPr>
        <p:spPr>
          <a:xfrm>
            <a:off x="0" y="41275"/>
            <a:ext cx="8153400" cy="533400"/>
          </a:xfrm>
        </p:spPr>
        <p:txBody>
          <a:bodyPr/>
          <a:lstStyle/>
          <a:p>
            <a:r>
              <a:rPr lang="fr-FR"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VIS performance:imaging</a:t>
            </a:r>
          </a:p>
        </p:txBody>
      </p:sp>
      <p:sp>
        <p:nvSpPr>
          <p:cNvPr id="107522" name="ZoneTexte 5"/>
          <p:cNvSpPr txBox="1">
            <a:spLocks noChangeArrowheads="1"/>
          </p:cNvSpPr>
          <p:nvPr/>
        </p:nvSpPr>
        <p:spPr bwMode="auto">
          <a:xfrm>
            <a:off x="-39688" y="1003300"/>
            <a:ext cx="274796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2000"/>
              <a:t>A 4kx4k view of the Euclid sky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107523" name="ZoneTexte 6"/>
          <p:cNvSpPr txBox="1">
            <a:spLocks noChangeArrowheads="1"/>
          </p:cNvSpPr>
          <p:nvPr/>
        </p:nvSpPr>
        <p:spPr bwMode="auto">
          <a:xfrm>
            <a:off x="0" y="2128838"/>
            <a:ext cx="266700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000"/>
              <a:t>VIS image: cuts made to highlight artefacts</a:t>
            </a:r>
          </a:p>
          <a:p>
            <a:endParaRPr lang="fr-FR"/>
          </a:p>
          <a:p>
            <a:endParaRPr lang="fr-FR" sz="1600"/>
          </a:p>
          <a:p>
            <a:endParaRPr lang="fr-FR" sz="1600"/>
          </a:p>
          <a:p>
            <a:endParaRPr lang="fr-FR" sz="1600"/>
          </a:p>
        </p:txBody>
      </p:sp>
      <p:pic>
        <p:nvPicPr>
          <p:cNvPr id="107524" name="Espace réservé du contenu 15" descr="OU-VIS-KOM-Simulations-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9" t="14928" r="27380" b="12704"/>
          <a:stretch>
            <a:fillRect/>
          </a:stretch>
        </p:blipFill>
        <p:spPr>
          <a:xfrm>
            <a:off x="2547938" y="636588"/>
            <a:ext cx="6434137" cy="6221412"/>
          </a:xfrm>
        </p:spPr>
      </p:pic>
      <p:sp>
        <p:nvSpPr>
          <p:cNvPr id="107525" name="TextBox 9"/>
          <p:cNvSpPr txBox="1">
            <a:spLocks noChangeArrowheads="1"/>
          </p:cNvSpPr>
          <p:nvPr/>
        </p:nvSpPr>
        <p:spPr bwMode="auto">
          <a:xfrm>
            <a:off x="236538" y="5605463"/>
            <a:ext cx="1901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/>
              <a:t>Courtesy  Mark Cropper, </a:t>
            </a:r>
          </a:p>
          <a:p>
            <a:r>
              <a:rPr lang="en-US" sz="1200"/>
              <a:t>Sami M. Niemi</a:t>
            </a:r>
          </a:p>
        </p:txBody>
      </p:sp>
      <p:pic>
        <p:nvPicPr>
          <p:cNvPr id="107526" name="Espace réservé du contenu 15" descr="OU-VIS-KOM-Simulations-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0" t="47006" r="74065" b="47641"/>
          <a:stretch>
            <a:fillRect/>
          </a:stretch>
        </p:blipFill>
        <p:spPr bwMode="auto">
          <a:xfrm>
            <a:off x="354013" y="3200400"/>
            <a:ext cx="19319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54991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3250" y="76200"/>
            <a:ext cx="7924800" cy="3048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tx1"/>
                </a:solidFill>
                <a:latin typeface="Arial" charset="0"/>
                <a:ea typeface="MS PGothic" charset="0"/>
              </a:rPr>
              <a:t>NISP  instrument </a:t>
            </a:r>
          </a:p>
        </p:txBody>
      </p:sp>
      <p:sp>
        <p:nvSpPr>
          <p:cNvPr id="108546" name="ZoneTexte 39"/>
          <p:cNvSpPr txBox="1">
            <a:spLocks noChangeArrowheads="1"/>
          </p:cNvSpPr>
          <p:nvPr/>
        </p:nvSpPr>
        <p:spPr bwMode="auto">
          <a:xfrm>
            <a:off x="3270250" y="546100"/>
            <a:ext cx="2362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900"/>
              <a:t>Courtesy: T. Maciaszek and the NISP team</a:t>
            </a:r>
          </a:p>
        </p:txBody>
      </p:sp>
      <p:pic>
        <p:nvPicPr>
          <p:cNvPr id="108547" name="Image 9" descr="2014_03_18_NISP_presentation_KO.pptx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1" t="42877" r="42194" b="9528"/>
          <a:stretch>
            <a:fillRect/>
          </a:stretch>
        </p:blipFill>
        <p:spPr bwMode="auto">
          <a:xfrm>
            <a:off x="3154363" y="2608263"/>
            <a:ext cx="4132262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ZoneTexte 6"/>
          <p:cNvSpPr txBox="1">
            <a:spLocks noChangeArrowheads="1"/>
          </p:cNvSpPr>
          <p:nvPr/>
        </p:nvSpPr>
        <p:spPr bwMode="auto">
          <a:xfrm>
            <a:off x="3314700" y="5230813"/>
            <a:ext cx="5949950" cy="403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000" b="1"/>
              <a:t>              </a:t>
            </a:r>
            <a:r>
              <a:rPr lang="fr-FR" sz="2000" b="1">
                <a:solidFill>
                  <a:srgbClr val="0070C0"/>
                </a:solidFill>
              </a:rPr>
              <a:t>Cold PLM                          </a:t>
            </a:r>
            <a:r>
              <a:rPr lang="fr-FR" sz="2000" b="1">
                <a:solidFill>
                  <a:srgbClr val="C00000"/>
                </a:solidFill>
              </a:rPr>
              <a:t>Warm SVM</a:t>
            </a:r>
          </a:p>
        </p:txBody>
      </p:sp>
      <p:sp>
        <p:nvSpPr>
          <p:cNvPr id="108549" name="ZoneTexte 7"/>
          <p:cNvSpPr txBox="1">
            <a:spLocks noChangeArrowheads="1"/>
          </p:cNvSpPr>
          <p:nvPr/>
        </p:nvSpPr>
        <p:spPr bwMode="auto">
          <a:xfrm>
            <a:off x="161925" y="841375"/>
            <a:ext cx="8789988" cy="13954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buClrTx/>
              <a:buFont typeface="Arial" charset="0"/>
              <a:buChar char="•"/>
            </a:pPr>
            <a:r>
              <a:rPr lang="fr-FR" sz="1400">
                <a:latin typeface="Arial" charset="0"/>
                <a:cs typeface="Arial" charset="0"/>
              </a:rPr>
              <a:t> 3 main assemblies:</a:t>
            </a:r>
          </a:p>
          <a:p>
            <a:pPr lvl="1">
              <a:buClrTx/>
              <a:buFont typeface="Arial" charset="0"/>
              <a:buChar char="•"/>
            </a:pPr>
            <a:r>
              <a:rPr lang="fr-FR" sz="1400">
                <a:latin typeface="Arial" charset="0"/>
                <a:cs typeface="Arial" charset="0"/>
              </a:rPr>
              <a:t> </a:t>
            </a:r>
            <a:r>
              <a:rPr lang="fr-FR" sz="1400" b="1">
                <a:latin typeface="Arial" charset="0"/>
                <a:cs typeface="Arial" charset="0"/>
              </a:rPr>
              <a:t>NI-IOMA</a:t>
            </a:r>
            <a:r>
              <a:rPr lang="fr-FR" sz="1400">
                <a:latin typeface="Arial" charset="0"/>
                <a:cs typeface="Arial" charset="0"/>
              </a:rPr>
              <a:t>: Opto Mechanical Assembly in the satellite Payload Module </a:t>
            </a:r>
          </a:p>
          <a:p>
            <a:pPr lvl="1">
              <a:buClrTx/>
              <a:buFont typeface="Arial" charset="0"/>
              <a:buChar char="•"/>
            </a:pPr>
            <a:r>
              <a:rPr lang="fr-FR" sz="1400">
                <a:latin typeface="Arial" charset="0"/>
                <a:cs typeface="Arial" charset="0"/>
              </a:rPr>
              <a:t> </a:t>
            </a:r>
            <a:r>
              <a:rPr lang="fr-FR" sz="1400" b="1">
                <a:latin typeface="Arial" charset="0"/>
                <a:cs typeface="Arial" charset="0"/>
              </a:rPr>
              <a:t>NI-DS </a:t>
            </a:r>
            <a:r>
              <a:rPr lang="fr-FR" sz="1400">
                <a:latin typeface="Arial" charset="0"/>
                <a:cs typeface="Arial" charset="0"/>
              </a:rPr>
              <a:t>: Detection System mounted in NI-OMA</a:t>
            </a:r>
          </a:p>
          <a:p>
            <a:pPr lvl="1">
              <a:buClrTx/>
              <a:buFont typeface="Arial" charset="0"/>
              <a:buChar char="•"/>
            </a:pPr>
            <a:r>
              <a:rPr lang="fr-FR" sz="1400">
                <a:latin typeface="Arial" charset="0"/>
                <a:cs typeface="Arial" charset="0"/>
              </a:rPr>
              <a:t> </a:t>
            </a:r>
            <a:r>
              <a:rPr lang="fr-FR" sz="1400" b="1">
                <a:latin typeface="Arial" charset="0"/>
                <a:cs typeface="Arial" charset="0"/>
              </a:rPr>
              <a:t>NI-WE</a:t>
            </a:r>
            <a:r>
              <a:rPr lang="fr-FR" sz="1400">
                <a:latin typeface="Arial" charset="0"/>
                <a:cs typeface="Arial" charset="0"/>
              </a:rPr>
              <a:t>: Warm Electronics in the warm satellite Service Module</a:t>
            </a:r>
          </a:p>
        </p:txBody>
      </p:sp>
      <p:sp>
        <p:nvSpPr>
          <p:cNvPr id="108550" name="ZoneTexte 7"/>
          <p:cNvSpPr txBox="1">
            <a:spLocks noChangeArrowheads="1"/>
          </p:cNvSpPr>
          <p:nvPr/>
        </p:nvSpPr>
        <p:spPr bwMode="auto">
          <a:xfrm>
            <a:off x="265113" y="2433638"/>
            <a:ext cx="5868987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buClrTx/>
              <a:buFont typeface="Arial" charset="0"/>
              <a:buChar char="•"/>
            </a:pPr>
            <a:r>
              <a:rPr lang="fr-FR" sz="1400">
                <a:latin typeface="Arial" charset="0"/>
                <a:cs typeface="Arial" charset="0"/>
              </a:rPr>
              <a:t> Fov: 0.55x0.55 deg2</a:t>
            </a:r>
          </a:p>
          <a:p>
            <a:pPr>
              <a:buClrTx/>
              <a:buFont typeface="Arial" charset="0"/>
              <a:buChar char="•"/>
            </a:pPr>
            <a:r>
              <a:rPr lang="fr-FR" sz="1400">
                <a:latin typeface="Arial" charset="0"/>
                <a:cs typeface="Arial" charset="0"/>
              </a:rPr>
              <a:t> Mass : 160 kg</a:t>
            </a:r>
          </a:p>
          <a:p>
            <a:pPr>
              <a:buClrTx/>
              <a:buFont typeface="Arial" charset="0"/>
              <a:buChar char="•"/>
            </a:pPr>
            <a:r>
              <a:rPr lang="fr-FR" sz="1400">
                <a:latin typeface="Arial" charset="0"/>
                <a:cs typeface="Arial" charset="0"/>
              </a:rPr>
              <a:t> Power &lt; 200 W</a:t>
            </a:r>
          </a:p>
          <a:p>
            <a:pPr>
              <a:buClrTx/>
              <a:buFont typeface="Arial" charset="0"/>
              <a:buChar char="•"/>
            </a:pPr>
            <a:r>
              <a:rPr lang="fr-FR" sz="1400">
                <a:latin typeface="Arial" charset="0"/>
                <a:cs typeface="Arial" charset="0"/>
              </a:rPr>
              <a:t> Telemetry: 240 Gbt/day</a:t>
            </a:r>
          </a:p>
          <a:p>
            <a:pPr>
              <a:buClrTx/>
              <a:buFont typeface="Arial" charset="0"/>
              <a:buChar char="•"/>
            </a:pPr>
            <a:r>
              <a:rPr lang="fr-FR" sz="1400">
                <a:latin typeface="Arial" charset="0"/>
                <a:cs typeface="Arial" charset="0"/>
              </a:rPr>
              <a:t> Size: 1m x 0.5 m x 0.5 m</a:t>
            </a:r>
          </a:p>
          <a:p>
            <a:pPr>
              <a:buClrTx/>
              <a:buFont typeface="Arial" charset="0"/>
              <a:buChar char="•"/>
            </a:pPr>
            <a:r>
              <a:rPr lang="fr-FR" sz="1400"/>
              <a:t> 16 2kx2K H2GR detectors</a:t>
            </a:r>
          </a:p>
          <a:p>
            <a:pPr>
              <a:buClrTx/>
              <a:buFont typeface="Arial" charset="0"/>
              <a:buChar char="•"/>
            </a:pPr>
            <a:r>
              <a:rPr lang="fr-FR" sz="1400"/>
              <a:t> 0.3 arcsec pixel on sky</a:t>
            </a:r>
          </a:p>
          <a:p>
            <a:pPr>
              <a:buClrTx/>
            </a:pPr>
            <a:r>
              <a:rPr lang="fr-FR" sz="1400"/>
              <a:t>(Wide survey only with R-grism)</a:t>
            </a:r>
          </a:p>
          <a:p>
            <a:pPr>
              <a:buClrTx/>
              <a:buFont typeface="Arial" charset="0"/>
              <a:buChar char="•"/>
            </a:pPr>
            <a:r>
              <a:rPr lang="fr-FR" sz="1400"/>
              <a:t> Limiting mag AB: 24 (5 </a:t>
            </a:r>
            <a:r>
              <a:rPr lang="fr-FR" sz="1400">
                <a:latin typeface="Symbol" charset="0"/>
              </a:rPr>
              <a:t>s</a:t>
            </a:r>
            <a:r>
              <a:rPr lang="fr-FR" sz="1400"/>
              <a:t> )</a:t>
            </a:r>
          </a:p>
          <a:p>
            <a:pPr>
              <a:buClrTx/>
              <a:buFont typeface="Arial" charset="0"/>
              <a:buChar char="•"/>
            </a:pPr>
            <a:r>
              <a:rPr lang="fr-FR" sz="1400"/>
              <a:t> </a:t>
            </a:r>
            <a:r>
              <a:rPr lang="fr-FR" sz="1400" b="1"/>
              <a:t>3 Filters</a:t>
            </a:r>
            <a:r>
              <a:rPr lang="fr-FR" sz="1400"/>
              <a:t>: Y (920-1146nm), J (1146 – 1372nm), H (1372 – 2000nm)</a:t>
            </a:r>
          </a:p>
          <a:p>
            <a:pPr>
              <a:buClrTx/>
              <a:buFont typeface="Arial" charset="0"/>
              <a:buChar char="•"/>
            </a:pPr>
            <a:r>
              <a:rPr lang="fr-FR" sz="1400"/>
              <a:t> </a:t>
            </a:r>
            <a:r>
              <a:rPr lang="fr-FR" sz="1400" b="1"/>
              <a:t>4 grisms</a:t>
            </a:r>
            <a:r>
              <a:rPr lang="fr-FR" sz="1400"/>
              <a:t>: 1B (920 – 1250nm) , 3R (1250 – 1850nm)</a:t>
            </a:r>
          </a:p>
        </p:txBody>
      </p:sp>
      <p:pic>
        <p:nvPicPr>
          <p:cNvPr id="108551" name="Image 9" descr="2014_03_18_NISP_presentation_KO.pptx-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8" t="42877" r="12569" b="14291"/>
          <a:stretch>
            <a:fillRect/>
          </a:stretch>
        </p:blipFill>
        <p:spPr bwMode="auto">
          <a:xfrm>
            <a:off x="7181850" y="2381250"/>
            <a:ext cx="171291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Rectangle 13"/>
          <p:cNvSpPr>
            <a:spLocks noChangeArrowheads="1"/>
          </p:cNvSpPr>
          <p:nvPr/>
        </p:nvSpPr>
        <p:spPr bwMode="auto">
          <a:xfrm>
            <a:off x="3103563" y="2278063"/>
            <a:ext cx="5938837" cy="3313112"/>
          </a:xfrm>
          <a:prstGeom prst="rect">
            <a:avLst/>
          </a:prstGeom>
          <a:noFill/>
          <a:ln w="508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/>
          </a:p>
        </p:txBody>
      </p:sp>
      <p:pic>
        <p:nvPicPr>
          <p:cNvPr id="108554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36903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ZoneTexte 5"/>
          <p:cNvSpPr txBox="1">
            <a:spLocks noChangeArrowheads="1"/>
          </p:cNvSpPr>
          <p:nvPr/>
        </p:nvSpPr>
        <p:spPr bwMode="auto">
          <a:xfrm>
            <a:off x="3771900" y="63500"/>
            <a:ext cx="57213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/>
              <a:t>NISP-spectroscopy (2015 simulations)</a:t>
            </a:r>
          </a:p>
        </p:txBody>
      </p:sp>
      <p:pic>
        <p:nvPicPr>
          <p:cNvPr id="110594" name="Image 2" descr="bianc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1149350"/>
            <a:ext cx="5456238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ZoneTexte 10"/>
          <p:cNvSpPr txBox="1">
            <a:spLocks noChangeArrowheads="1"/>
          </p:cNvSpPr>
          <p:nvPr/>
        </p:nvSpPr>
        <p:spPr bwMode="auto">
          <a:xfrm>
            <a:off x="3621088" y="830263"/>
            <a:ext cx="53149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solidFill>
                  <a:srgbClr val="000000"/>
                </a:solidFill>
              </a:rPr>
              <a:t>From P. Franzetti, B. Garilli, A. Ealet, N. Fourmanoit &amp; J. zoubian</a:t>
            </a:r>
          </a:p>
        </p:txBody>
      </p:sp>
      <p:pic>
        <p:nvPicPr>
          <p:cNvPr id="110597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Image 4" descr="zoubian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52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271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ZoneTexte 49"/>
          <p:cNvSpPr txBox="1">
            <a:spLocks noChangeArrowheads="1"/>
          </p:cNvSpPr>
          <p:nvPr/>
        </p:nvSpPr>
        <p:spPr bwMode="auto">
          <a:xfrm>
            <a:off x="4235450" y="4133850"/>
            <a:ext cx="4495800" cy="10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fr-FR" sz="1400">
                <a:solidFill>
                  <a:schemeClr val="bg1"/>
                </a:solidFill>
                <a:sym typeface="Wingdings" charset="0"/>
              </a:rPr>
              <a:t> VIS and NISP o</a:t>
            </a:r>
            <a:r>
              <a:rPr lang="fr-FR" sz="1400">
                <a:solidFill>
                  <a:schemeClr val="bg1"/>
                </a:solidFill>
              </a:rPr>
              <a:t>bserve in parallel</a:t>
            </a:r>
          </a:p>
          <a:p>
            <a:pPr>
              <a:buFont typeface="Arial" charset="0"/>
              <a:buChar char="•"/>
            </a:pPr>
            <a:r>
              <a:rPr lang="fr-FR" sz="1400">
                <a:solidFill>
                  <a:schemeClr val="bg1"/>
                </a:solidFill>
              </a:rPr>
              <a:t> 4x[(VIS+Grims)+(J,Y,H) then Grism change+dither]</a:t>
            </a:r>
          </a:p>
          <a:p>
            <a:pPr>
              <a:buFont typeface="Arial" charset="0"/>
              <a:buChar char="•"/>
            </a:pPr>
            <a:r>
              <a:rPr lang="fr-FR" sz="1400">
                <a:solidFill>
                  <a:schemeClr val="bg1"/>
                </a:solidFill>
                <a:sym typeface="Wingdings" charset="0"/>
              </a:rPr>
              <a:t> 4 different grism exposures </a:t>
            </a:r>
            <a:endParaRPr lang="fr-FR" sz="1400">
              <a:solidFill>
                <a:schemeClr val="bg1"/>
              </a:solidFill>
            </a:endParaRPr>
          </a:p>
        </p:txBody>
      </p:sp>
      <p:sp>
        <p:nvSpPr>
          <p:cNvPr id="113666" name="Rectangle 2"/>
          <p:cNvSpPr txBox="1">
            <a:spLocks noChangeArrowheads="1"/>
          </p:cNvSpPr>
          <p:nvPr/>
        </p:nvSpPr>
        <p:spPr bwMode="auto">
          <a:xfrm>
            <a:off x="265113" y="704850"/>
            <a:ext cx="8672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87" tIns="34287" rIns="34287" bIns="34287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GB" sz="3200">
                <a:latin typeface="Arial" charset="0"/>
                <a:cs typeface="Arial" charset="0"/>
              </a:rPr>
              <a:t>Obs. sequence: 4 (VIS+NISP) frames/pointing</a:t>
            </a:r>
          </a:p>
          <a:p>
            <a:r>
              <a:rPr lang="en-GB">
                <a:solidFill>
                  <a:srgbClr val="0000FF"/>
                </a:solidFill>
                <a:latin typeface="Arial" charset="0"/>
                <a:cs typeface="Arial" charset="0"/>
              </a:rPr>
              <a:t>For the wide: one pass only</a:t>
            </a:r>
          </a:p>
        </p:txBody>
      </p:sp>
      <p:sp>
        <p:nvSpPr>
          <p:cNvPr id="113667" name="ZoneTexte 5"/>
          <p:cNvSpPr txBox="1">
            <a:spLocks noChangeArrowheads="1"/>
          </p:cNvSpPr>
          <p:nvPr/>
        </p:nvSpPr>
        <p:spPr bwMode="auto">
          <a:xfrm>
            <a:off x="258763" y="5969000"/>
            <a:ext cx="4122737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800"/>
              <a:t>Data transfer to Earth: 4 hours/day   </a:t>
            </a:r>
            <a:endParaRPr lang="fr-FR" sz="1400"/>
          </a:p>
        </p:txBody>
      </p:sp>
      <p:pic>
        <p:nvPicPr>
          <p:cNvPr id="113668" name="Image 10" descr="euclid-sequence-oct20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200150"/>
            <a:ext cx="8466137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Box 9"/>
          <p:cNvSpPr txBox="1">
            <a:spLocks noChangeArrowheads="1"/>
          </p:cNvSpPr>
          <p:nvPr/>
        </p:nvSpPr>
        <p:spPr bwMode="auto">
          <a:xfrm>
            <a:off x="6132513" y="5938838"/>
            <a:ext cx="337661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/>
              <a:t>From J. Amiaux and the  ESSWG</a:t>
            </a:r>
          </a:p>
        </p:txBody>
      </p:sp>
      <p:sp>
        <p:nvSpPr>
          <p:cNvPr id="113670" name="ZoneTexte 11"/>
          <p:cNvSpPr txBox="1">
            <a:spLocks noChangeArrowheads="1"/>
          </p:cNvSpPr>
          <p:nvPr/>
        </p:nvSpPr>
        <p:spPr bwMode="auto">
          <a:xfrm>
            <a:off x="-342900" y="1185863"/>
            <a:ext cx="89662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800" b="1">
                <a:solidFill>
                  <a:srgbClr val="0070C0"/>
                </a:solidFill>
              </a:rPr>
              <a:t>          </a:t>
            </a:r>
            <a:r>
              <a:rPr lang="fr-FR" sz="2000" b="1">
                <a:solidFill>
                  <a:srgbClr val="FF0000"/>
                </a:solidFill>
              </a:rPr>
              <a:t> </a:t>
            </a:r>
            <a:r>
              <a:rPr lang="fr-FR">
                <a:solidFill>
                  <a:srgbClr val="FF0000"/>
                </a:solidFill>
              </a:rPr>
              <a:t>95% (90%) pixels covered at least 3 times with VIS (NISP)</a:t>
            </a:r>
          </a:p>
        </p:txBody>
      </p:sp>
      <p:sp>
        <p:nvSpPr>
          <p:cNvPr id="113671" name="ZoneTexte 1"/>
          <p:cNvSpPr txBox="1">
            <a:spLocks noChangeArrowheads="1"/>
          </p:cNvSpPr>
          <p:nvPr/>
        </p:nvSpPr>
        <p:spPr bwMode="auto">
          <a:xfrm>
            <a:off x="6469063" y="4757738"/>
            <a:ext cx="427037" cy="24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000" b="1">
                <a:solidFill>
                  <a:srgbClr val="FFFFFF"/>
                </a:solidFill>
              </a:rPr>
              <a:t>VIS</a:t>
            </a:r>
          </a:p>
        </p:txBody>
      </p:sp>
      <p:cxnSp>
        <p:nvCxnSpPr>
          <p:cNvPr id="113672" name="Connecteur droit 2"/>
          <p:cNvCxnSpPr>
            <a:cxnSpLocks noChangeShapeType="1"/>
          </p:cNvCxnSpPr>
          <p:nvPr/>
        </p:nvCxnSpPr>
        <p:spPr bwMode="auto">
          <a:xfrm>
            <a:off x="3716338" y="4970463"/>
            <a:ext cx="914400" cy="9144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113673" name="Connecteur droit 4"/>
          <p:cNvCxnSpPr>
            <a:cxnSpLocks noChangeShapeType="1"/>
          </p:cNvCxnSpPr>
          <p:nvPr/>
        </p:nvCxnSpPr>
        <p:spPr bwMode="auto">
          <a:xfrm>
            <a:off x="3730625" y="5022850"/>
            <a:ext cx="2870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674" name="Connecteur droit 17"/>
          <p:cNvCxnSpPr>
            <a:cxnSpLocks noChangeShapeType="1"/>
          </p:cNvCxnSpPr>
          <p:nvPr/>
        </p:nvCxnSpPr>
        <p:spPr bwMode="auto">
          <a:xfrm>
            <a:off x="3797300" y="4762500"/>
            <a:ext cx="2870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3676" name="Image 4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7" name="Image 7" descr="ESA-logo-euclid_RGB_transp_B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19633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E:\Plan 2 p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416176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059113" y="1436688"/>
            <a:ext cx="5414962" cy="2843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indent="-400050">
              <a:buFont typeface="Tahoma" charset="0"/>
              <a:buAutoNum type="romanUcPeriod"/>
              <a:defRPr/>
            </a:pPr>
            <a:r>
              <a:rPr lang="fr-FR" sz="2800" b="1" dirty="0"/>
              <a:t>1. Euclid </a:t>
            </a:r>
            <a:r>
              <a:rPr lang="fr-FR" sz="2800" b="1" dirty="0" err="1"/>
              <a:t>Scientific</a:t>
            </a:r>
            <a:r>
              <a:rPr lang="fr-FR" sz="2800" b="1" dirty="0"/>
              <a:t> Mission</a:t>
            </a:r>
          </a:p>
          <a:p>
            <a:pPr>
              <a:defRPr/>
            </a:pPr>
            <a:endParaRPr lang="fr-FR" sz="2800" dirty="0"/>
          </a:p>
          <a:p>
            <a:pPr>
              <a:defRPr/>
            </a:pPr>
            <a:r>
              <a:rPr lang="fr-FR" sz="2800" b="1" dirty="0"/>
              <a:t>   2. Euclid </a:t>
            </a:r>
            <a:r>
              <a:rPr lang="fr-FR" sz="2800" b="1" dirty="0" err="1"/>
              <a:t>Implementation</a:t>
            </a:r>
            <a:endParaRPr lang="fr-FR" sz="2800" b="1" dirty="0"/>
          </a:p>
          <a:p>
            <a:pPr>
              <a:defRPr/>
            </a:pPr>
            <a:endParaRPr lang="fr-FR" sz="2800" b="1" dirty="0"/>
          </a:p>
          <a:p>
            <a:pPr>
              <a:defRPr/>
            </a:pPr>
            <a:r>
              <a:rPr lang="fr-FR" sz="2800" b="1" dirty="0">
                <a:solidFill>
                  <a:srgbClr val="FF0000"/>
                </a:solidFill>
              </a:rPr>
              <a:t>   3. Euclid Performance</a:t>
            </a:r>
          </a:p>
        </p:txBody>
      </p:sp>
      <p:pic>
        <p:nvPicPr>
          <p:cNvPr id="72707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r="2669"/>
          <a:stretch>
            <a:fillRect/>
          </a:stretch>
        </p:blipFill>
        <p:spPr bwMode="auto">
          <a:xfrm>
            <a:off x="-152400" y="792163"/>
            <a:ext cx="9494838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663" y="-76200"/>
            <a:ext cx="8610600" cy="744538"/>
          </a:xfrm>
        </p:spPr>
        <p:txBody>
          <a:bodyPr/>
          <a:lstStyle/>
          <a:p>
            <a:r>
              <a:rPr lang="en-US"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Simulation of M51 with VIS</a:t>
            </a:r>
            <a:br>
              <a:rPr lang="en-US" sz="32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1400">
                <a:solidFill>
                  <a:srgbClr val="FFFFFF"/>
                </a:solidFill>
                <a:latin typeface="Arial" charset="0"/>
                <a:ea typeface="MS PGothic" charset="0"/>
                <a:cs typeface="Arial" charset="0"/>
              </a:rPr>
              <a:t>(Courtesy J. Brinchmann and S. Warren )</a:t>
            </a:r>
          </a:p>
        </p:txBody>
      </p:sp>
      <p:sp>
        <p:nvSpPr>
          <p:cNvPr id="2" name="Rectangle 4"/>
          <p:cNvSpPr>
            <a:spLocks/>
          </p:cNvSpPr>
          <p:nvPr/>
        </p:nvSpPr>
        <p:spPr bwMode="auto">
          <a:xfrm>
            <a:off x="476250" y="4581525"/>
            <a:ext cx="2082800" cy="27622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SDSS @ z=0.1</a:t>
            </a: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3630613" y="4581525"/>
            <a:ext cx="2084387" cy="27622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Euclid @ z=0.1</a:t>
            </a:r>
          </a:p>
        </p:txBody>
      </p:sp>
      <p:sp>
        <p:nvSpPr>
          <p:cNvPr id="20486" name="Rectangle 6"/>
          <p:cNvSpPr>
            <a:spLocks/>
          </p:cNvSpPr>
          <p:nvPr/>
        </p:nvSpPr>
        <p:spPr bwMode="auto">
          <a:xfrm>
            <a:off x="6831013" y="4581525"/>
            <a:ext cx="2084387" cy="276225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Euclid @ z=0.7</a:t>
            </a:r>
          </a:p>
        </p:txBody>
      </p:sp>
      <p:sp>
        <p:nvSpPr>
          <p:cNvPr id="73734" name="Rectangle 7"/>
          <p:cNvSpPr>
            <a:spLocks/>
          </p:cNvSpPr>
          <p:nvPr/>
        </p:nvSpPr>
        <p:spPr bwMode="auto">
          <a:xfrm>
            <a:off x="327025" y="5268913"/>
            <a:ext cx="88519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>
                <a:solidFill>
                  <a:srgbClr val="FFFFFF"/>
                </a:solidFill>
                <a:latin typeface="Arial" charset="0"/>
                <a:cs typeface="Arial" charset="0"/>
              </a:rPr>
              <a:t>Messier 51 galaxy at  z~0.1 and 0.7: </a:t>
            </a:r>
          </a:p>
          <a:p>
            <a:r>
              <a:rPr 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Euclid will get the resolution of Sloan Digital Sky Survey but at z=1 instead of z=0.05.</a:t>
            </a:r>
          </a:p>
          <a:p>
            <a:r>
              <a:rPr lang="en-US" sz="1800">
                <a:solidFill>
                  <a:srgbClr val="FFFFFF"/>
                </a:solidFill>
                <a:latin typeface="Arial" charset="0"/>
                <a:cs typeface="Arial" charset="0"/>
              </a:rPr>
              <a:t>Euclid will be 3 magnitudes deeper </a:t>
            </a:r>
            <a:r>
              <a:rPr lang="en-US" sz="200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2000">
                <a:solidFill>
                  <a:srgbClr val="FFFFFF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en-US" sz="2000">
                <a:solidFill>
                  <a:srgbClr val="FFFFFF"/>
                </a:solidFill>
                <a:latin typeface="Arial" charset="0"/>
                <a:cs typeface="Arial" charset="0"/>
              </a:rPr>
              <a:t>Euclid  Legacy = Super-Sloan Survey </a:t>
            </a:r>
          </a:p>
        </p:txBody>
      </p:sp>
      <p:pic>
        <p:nvPicPr>
          <p:cNvPr id="73735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6" descr="pk_eucli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17896" b="3580"/>
          <a:stretch>
            <a:fillRect/>
          </a:stretch>
        </p:blipFill>
        <p:spPr bwMode="auto">
          <a:xfrm>
            <a:off x="4419600" y="838200"/>
            <a:ext cx="4346575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itre 1"/>
          <p:cNvSpPr>
            <a:spLocks noGrp="1"/>
          </p:cNvSpPr>
          <p:nvPr>
            <p:ph type="title"/>
          </p:nvPr>
        </p:nvSpPr>
        <p:spPr>
          <a:xfrm>
            <a:off x="-206375" y="152400"/>
            <a:ext cx="9144000" cy="533400"/>
          </a:xfrm>
        </p:spPr>
        <p:txBody>
          <a:bodyPr/>
          <a:lstStyle/>
          <a:p>
            <a:r>
              <a:rPr lang="fr-FR">
                <a:latin typeface="Times New Roman" charset="0"/>
                <a:ea typeface="MS PGothic" charset="0"/>
              </a:rPr>
              <a:t>	</a:t>
            </a:r>
            <a:r>
              <a:rPr lang="fr-FR" sz="36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BAO : SDSS vs Euclid</a:t>
            </a:r>
            <a:endParaRPr lang="fr-FR">
              <a:solidFill>
                <a:schemeClr val="tx1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5715000" y="2743200"/>
            <a:ext cx="13938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Tahoma" pitchFamily="34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ヒラギノ角ゴ Pro W3"/>
                <a:cs typeface="+mn-cs"/>
              </a:rPr>
              <a:t>Distance-</a:t>
            </a:r>
            <a:r>
              <a:rPr lang="en-US" sz="1200" dirty="0" err="1">
                <a:solidFill>
                  <a:srgbClr val="000000"/>
                </a:solidFill>
                <a:latin typeface="+mn-lt"/>
                <a:ea typeface="ヒラギノ角ゴ Pro W3"/>
                <a:cs typeface="+mn-cs"/>
              </a:rPr>
              <a:t>redshift</a:t>
            </a:r>
            <a:endParaRPr lang="en-US" sz="1200" dirty="0">
              <a:solidFill>
                <a:srgbClr val="000000"/>
              </a:solidFill>
              <a:latin typeface="+mn-lt"/>
              <a:ea typeface="ヒラギノ角ゴ Pro W3"/>
              <a:cs typeface="+mn-cs"/>
            </a:endParaRPr>
          </a:p>
          <a:p>
            <a:pPr>
              <a:buFont typeface="Tahoma" pitchFamily="34" charset="0"/>
              <a:buNone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ヒラギノ角ゴ Pro W3"/>
                <a:cs typeface="+mn-cs"/>
              </a:rPr>
              <a:t>relation moves </a:t>
            </a:r>
            <a:r>
              <a:rPr lang="en-US" sz="1200" dirty="0" err="1">
                <a:solidFill>
                  <a:srgbClr val="000000"/>
                </a:solidFill>
                <a:latin typeface="+mn-lt"/>
                <a:ea typeface="ヒラギノ角ゴ Pro W3"/>
                <a:cs typeface="+mn-cs"/>
              </a:rPr>
              <a:t>P(k</a:t>
            </a:r>
            <a:r>
              <a:rPr lang="en-US" sz="1200" dirty="0">
                <a:solidFill>
                  <a:srgbClr val="000000"/>
                </a:solidFill>
                <a:latin typeface="+mn-lt"/>
                <a:ea typeface="ヒラギノ角ゴ Pro W3"/>
                <a:cs typeface="+mn-cs"/>
              </a:rPr>
              <a:t>)</a:t>
            </a:r>
          </a:p>
        </p:txBody>
      </p:sp>
      <p:sp>
        <p:nvSpPr>
          <p:cNvPr id="74756" name="Double flèche horizontale 10"/>
          <p:cNvSpPr>
            <a:spLocks noChangeArrowheads="1"/>
          </p:cNvSpPr>
          <p:nvPr/>
        </p:nvSpPr>
        <p:spPr bwMode="auto">
          <a:xfrm>
            <a:off x="5715000" y="3275013"/>
            <a:ext cx="1524000" cy="76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3200">
              <a:solidFill>
                <a:srgbClr val="000000"/>
              </a:solidFill>
              <a:latin typeface="Verdan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4757" name="ZoneTexte 12"/>
          <p:cNvSpPr txBox="1">
            <a:spLocks noChangeArrowheads="1"/>
          </p:cNvSpPr>
          <p:nvPr/>
        </p:nvSpPr>
        <p:spPr bwMode="auto">
          <a:xfrm>
            <a:off x="5524500" y="5313363"/>
            <a:ext cx="23336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/>
              <a:t> </a:t>
            </a:r>
            <a:r>
              <a:rPr lang="fr-FR" sz="2000">
                <a:latin typeface="Arial" charset="0"/>
                <a:cs typeface="Arial" charset="0"/>
              </a:rPr>
              <a:t>EUCLID expected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74758" name="ZoneTexte 15"/>
          <p:cNvSpPr txBox="1">
            <a:spLocks noChangeArrowheads="1"/>
          </p:cNvSpPr>
          <p:nvPr/>
        </p:nvSpPr>
        <p:spPr bwMode="auto">
          <a:xfrm>
            <a:off x="1092200" y="5346700"/>
            <a:ext cx="174942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/>
              <a:t> </a:t>
            </a:r>
            <a:r>
              <a:rPr lang="fr-FR" sz="2000">
                <a:latin typeface="Arial" charset="0"/>
                <a:cs typeface="Arial" charset="0"/>
              </a:rPr>
              <a:t>SDSS today </a:t>
            </a:r>
            <a:endParaRPr lang="fr-FR">
              <a:latin typeface="Arial" charset="0"/>
              <a:cs typeface="Arial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792663" y="5745163"/>
            <a:ext cx="3763962" cy="296862"/>
          </a:xfrm>
          <a:prstGeom prst="rect">
            <a:avLst/>
          </a:prstGeom>
          <a:solidFill>
            <a:srgbClr val="FFFFFF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Font typeface="Tahoma" pitchFamily="34" charset="0"/>
              <a:buNone/>
              <a:defRPr/>
            </a:pPr>
            <a:r>
              <a:rPr lang="en-GB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0.7&lt;z&lt;2.0</a:t>
            </a:r>
            <a:endParaRPr lang="en-GB" sz="14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254125" y="5813425"/>
            <a:ext cx="1905000" cy="307975"/>
          </a:xfrm>
          <a:prstGeom prst="rect">
            <a:avLst/>
          </a:prstGeom>
          <a:solidFill>
            <a:srgbClr val="FFFFFF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Tahoma" pitchFamily="34" charset="0"/>
              <a:buNone/>
              <a:defRPr/>
            </a:pPr>
            <a:r>
              <a:rPr lang="en-GB" sz="1400" dirty="0">
                <a:solidFill>
                  <a:srgbClr val="000000"/>
                </a:solidFill>
                <a:cs typeface="Calibri"/>
              </a:rPr>
              <a:t>     </a:t>
            </a:r>
            <a:r>
              <a:rPr lang="en-GB" sz="1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0.15&lt;z&lt;0.5</a:t>
            </a:r>
            <a:endParaRPr lang="en-GB" sz="14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61" name="Picture 5" descr="pk_SDS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" t="17896" b="3580"/>
          <a:stretch>
            <a:fillRect/>
          </a:stretch>
        </p:blipFill>
        <p:spPr bwMode="auto">
          <a:xfrm>
            <a:off x="0" y="838200"/>
            <a:ext cx="43053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Image 4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Image 7" descr="ESA-logo-euclid_RGB_transp_B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E:\Plan 2 p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2416176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059113" y="1436688"/>
            <a:ext cx="5414962" cy="2843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indent="-400050">
              <a:buFont typeface="Tahoma" charset="0"/>
              <a:buAutoNum type="romanUcPeriod"/>
              <a:defRPr/>
            </a:pPr>
            <a:r>
              <a:rPr lang="fr-FR" sz="2800" b="1" dirty="0">
                <a:solidFill>
                  <a:srgbClr val="FF0000"/>
                </a:solidFill>
              </a:rPr>
              <a:t>1. Euclid </a:t>
            </a:r>
            <a:r>
              <a:rPr lang="fr-FR" sz="2800" b="1" dirty="0" err="1">
                <a:solidFill>
                  <a:srgbClr val="FF0000"/>
                </a:solidFill>
              </a:rPr>
              <a:t>Scientific</a:t>
            </a:r>
            <a:r>
              <a:rPr lang="fr-FR" sz="2800" b="1" dirty="0">
                <a:solidFill>
                  <a:srgbClr val="FF0000"/>
                </a:solidFill>
              </a:rPr>
              <a:t> Mission</a:t>
            </a:r>
          </a:p>
          <a:p>
            <a:pPr>
              <a:defRPr/>
            </a:pPr>
            <a:endParaRPr lang="fr-FR" sz="2800" dirty="0"/>
          </a:p>
          <a:p>
            <a:pPr>
              <a:defRPr/>
            </a:pPr>
            <a:r>
              <a:rPr lang="fr-FR" sz="2800" b="1" dirty="0"/>
              <a:t>   2. Euclid </a:t>
            </a:r>
            <a:r>
              <a:rPr lang="fr-FR" sz="2800" b="1" dirty="0" err="1"/>
              <a:t>Implementation</a:t>
            </a:r>
            <a:endParaRPr lang="fr-FR" sz="2800" b="1" dirty="0"/>
          </a:p>
          <a:p>
            <a:pPr>
              <a:defRPr/>
            </a:pPr>
            <a:endParaRPr lang="fr-FR" sz="2800" b="1" dirty="0"/>
          </a:p>
          <a:p>
            <a:pPr>
              <a:defRPr/>
            </a:pPr>
            <a:r>
              <a:rPr lang="fr-FR" sz="2800" b="1" dirty="0"/>
              <a:t>   3. Euclid Performance</a:t>
            </a:r>
          </a:p>
        </p:txBody>
      </p:sp>
      <p:pic>
        <p:nvPicPr>
          <p:cNvPr id="49155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2122488" y="61913"/>
            <a:ext cx="60452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>
                <a:latin typeface="Calibri" charset="0"/>
              </a:rPr>
              <a:t>Euclid: Combining WL and GC data</a:t>
            </a:r>
            <a:endParaRPr lang="fr-FR">
              <a:latin typeface="Calibri" charset="0"/>
            </a:endParaRPr>
          </a:p>
        </p:txBody>
      </p:sp>
      <p:pic>
        <p:nvPicPr>
          <p:cNvPr id="75778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013"/>
            <a:ext cx="4419600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4"/>
          <p:cNvSpPr>
            <a:spLocks noChangeArrowheads="1"/>
          </p:cNvSpPr>
          <p:nvPr/>
        </p:nvSpPr>
        <p:spPr bwMode="auto">
          <a:xfrm>
            <a:off x="152400" y="5268913"/>
            <a:ext cx="43434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buClrTx/>
              <a:buFont typeface="Arial" charset="0"/>
              <a:buChar char="•"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</a:tabLst>
            </a:pPr>
            <a:r>
              <a:rPr lang="en-GB" sz="1200">
                <a:latin typeface="Calibri" charset="0"/>
              </a:rPr>
              <a:t> Tomographic WL shear cross-power spectrum for  0.5 &lt; z &lt; 1.0 and 1.0 &lt; z &lt; 1.5 bins.</a:t>
            </a:r>
          </a:p>
          <a:p>
            <a:pPr algn="just">
              <a:buClrTx/>
              <a:buFont typeface="Arial" charset="0"/>
              <a:buChar char="•"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</a:tabLst>
            </a:pPr>
            <a:r>
              <a:rPr lang="en-GB" sz="1200">
                <a:latin typeface="Calibri" charset="0"/>
              </a:rPr>
              <a:t> Percentage difference [</a:t>
            </a:r>
            <a:r>
              <a:rPr lang="en-GB" sz="1200" i="1">
                <a:latin typeface="Calibri" charset="0"/>
              </a:rPr>
              <a:t>expected – measured</a:t>
            </a:r>
            <a:r>
              <a:rPr lang="en-GB" sz="1200">
                <a:latin typeface="Calibri" charset="0"/>
              </a:rPr>
              <a:t>] power spectrum:  recovered to 1% .</a:t>
            </a:r>
          </a:p>
        </p:txBody>
      </p:sp>
      <p:sp>
        <p:nvSpPr>
          <p:cNvPr id="75780" name="ZoneTexte 13"/>
          <p:cNvSpPr txBox="1">
            <a:spLocks noChangeArrowheads="1"/>
          </p:cNvSpPr>
          <p:nvPr/>
        </p:nvSpPr>
        <p:spPr bwMode="auto">
          <a:xfrm>
            <a:off x="3352800" y="1344613"/>
            <a:ext cx="960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solidFill>
                  <a:srgbClr val="FF0000"/>
                </a:solidFill>
              </a:rPr>
              <a:t>Input P(k)</a:t>
            </a:r>
          </a:p>
        </p:txBody>
      </p:sp>
      <p:sp>
        <p:nvSpPr>
          <p:cNvPr id="75781" name="ZoneTexte 18"/>
          <p:cNvSpPr txBox="1">
            <a:spLocks noChangeArrowheads="1"/>
          </p:cNvSpPr>
          <p:nvPr/>
        </p:nvSpPr>
        <p:spPr bwMode="auto">
          <a:xfrm>
            <a:off x="3586163" y="3771900"/>
            <a:ext cx="733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000">
                <a:solidFill>
                  <a:srgbClr val="D69EF8"/>
                </a:solidFill>
              </a:rPr>
              <a:t>B-modes</a:t>
            </a:r>
          </a:p>
        </p:txBody>
      </p:sp>
      <p:cxnSp>
        <p:nvCxnSpPr>
          <p:cNvPr id="75782" name="Connecteur droit avec flèche 23"/>
          <p:cNvCxnSpPr>
            <a:cxnSpLocks noChangeShapeType="1"/>
          </p:cNvCxnSpPr>
          <p:nvPr/>
        </p:nvCxnSpPr>
        <p:spPr bwMode="auto">
          <a:xfrm>
            <a:off x="3962400" y="1670050"/>
            <a:ext cx="228600" cy="588963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3" name="Connecteur droit 11"/>
          <p:cNvCxnSpPr>
            <a:cxnSpLocks noChangeShapeType="1"/>
          </p:cNvCxnSpPr>
          <p:nvPr/>
        </p:nvCxnSpPr>
        <p:spPr bwMode="auto">
          <a:xfrm>
            <a:off x="1600200" y="1276350"/>
            <a:ext cx="0" cy="34210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784" name="Connecteur droit 12"/>
          <p:cNvCxnSpPr>
            <a:cxnSpLocks noChangeShapeType="1"/>
          </p:cNvCxnSpPr>
          <p:nvPr/>
        </p:nvCxnSpPr>
        <p:spPr bwMode="auto">
          <a:xfrm>
            <a:off x="3200400" y="1276350"/>
            <a:ext cx="0" cy="342106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5785" name="Image 4" descr="will-1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8" t="3375" r="1878" b="2812"/>
          <a:stretch>
            <a:fillRect/>
          </a:stretch>
        </p:blipFill>
        <p:spPr bwMode="auto">
          <a:xfrm>
            <a:off x="4906963" y="927100"/>
            <a:ext cx="4160837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6" name="Rectangle 2"/>
          <p:cNvSpPr>
            <a:spLocks noChangeArrowheads="1"/>
          </p:cNvSpPr>
          <p:nvPr/>
        </p:nvSpPr>
        <p:spPr bwMode="auto">
          <a:xfrm>
            <a:off x="5029200" y="5132388"/>
            <a:ext cx="3581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ctr">
            <a:spAutoFit/>
          </a:bodyPr>
          <a:lstStyle/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sz="120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GB" sz="1200">
                <a:latin typeface="Calibri" charset="0"/>
              </a:rPr>
              <a:t>V</a:t>
            </a:r>
            <a:r>
              <a:rPr lang="en-GB" sz="1200" baseline="-25000">
                <a:latin typeface="Calibri" charset="0"/>
              </a:rPr>
              <a:t>eff</a:t>
            </a:r>
            <a:r>
              <a:rPr lang="en-GB" sz="1200">
                <a:latin typeface="Calibri" charset="0"/>
              </a:rPr>
              <a:t> ≈ </a:t>
            </a:r>
            <a:r>
              <a:rPr lang="it-IT" sz="1200">
                <a:latin typeface="Calibri" charset="0"/>
                <a:ea typeface="ヒラギノ角ゴ ProN W3" charset="0"/>
                <a:cs typeface="ヒラギノ角ゴ ProN W3" charset="0"/>
                <a:sym typeface="Gill Sans" charset="0"/>
              </a:rPr>
              <a:t>19 </a:t>
            </a:r>
            <a:r>
              <a:rPr lang="it-IT" sz="1200">
                <a:latin typeface="Calibri" charset="0"/>
              </a:rPr>
              <a:t>h</a:t>
            </a:r>
            <a:r>
              <a:rPr lang="it-IT" sz="1200" baseline="30000">
                <a:latin typeface="Calibri" charset="0"/>
              </a:rPr>
              <a:t>-3</a:t>
            </a:r>
            <a:r>
              <a:rPr lang="it-IT" sz="1200">
                <a:latin typeface="Calibri" charset="0"/>
              </a:rPr>
              <a:t> Gpc</a:t>
            </a:r>
            <a:r>
              <a:rPr lang="it-IT" sz="1200" baseline="30000">
                <a:latin typeface="Calibri" charset="0"/>
              </a:rPr>
              <a:t>3</a:t>
            </a:r>
            <a:r>
              <a:rPr lang="en-GB" sz="1200">
                <a:latin typeface="Calibri" charset="0"/>
              </a:rPr>
              <a:t> ≈ 75x larger than SDSS</a:t>
            </a:r>
          </a:p>
          <a:p>
            <a:pPr>
              <a:buClr>
                <a:schemeClr val="tx1"/>
              </a:buClr>
              <a:buFont typeface="Arial" charset="0"/>
              <a:buChar char="•"/>
            </a:pPr>
            <a:r>
              <a:rPr lang="en-GB" sz="1200">
                <a:solidFill>
                  <a:srgbClr val="000000"/>
                </a:solidFill>
                <a:latin typeface="Calibri" charset="0"/>
              </a:rPr>
              <a:t> Redshifts 0.7&lt;</a:t>
            </a:r>
            <a:r>
              <a:rPr lang="en-GB" sz="1200" i="1">
                <a:solidFill>
                  <a:srgbClr val="000000"/>
                </a:solidFill>
                <a:latin typeface="Calibri" charset="0"/>
              </a:rPr>
              <a:t>z</a:t>
            </a:r>
            <a:r>
              <a:rPr lang="en-GB" sz="1200">
                <a:solidFill>
                  <a:srgbClr val="000000"/>
                </a:solidFill>
                <a:latin typeface="Calibri" charset="0"/>
              </a:rPr>
              <a:t>&lt;1.85</a:t>
            </a:r>
          </a:p>
        </p:txBody>
      </p:sp>
      <p:sp>
        <p:nvSpPr>
          <p:cNvPr id="75787" name="Rectangle 4"/>
          <p:cNvSpPr>
            <a:spLocks noChangeArrowheads="1"/>
          </p:cNvSpPr>
          <p:nvPr/>
        </p:nvSpPr>
        <p:spPr bwMode="auto">
          <a:xfrm>
            <a:off x="5029200" y="5815013"/>
            <a:ext cx="4038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>
              <a:buClrTx/>
              <a:buFont typeface="Arial" charset="0"/>
              <a:buChar char="•"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</a:tabLst>
            </a:pPr>
            <a:r>
              <a:rPr lang="en-GB" sz="1200">
                <a:latin typeface="Calibri" charset="0"/>
              </a:rPr>
              <a:t> Percentage difference [</a:t>
            </a:r>
            <a:r>
              <a:rPr lang="en-GB" sz="1200" i="1">
                <a:latin typeface="Calibri" charset="0"/>
              </a:rPr>
              <a:t>expected – measured</a:t>
            </a:r>
            <a:r>
              <a:rPr lang="en-GB" sz="1200">
                <a:latin typeface="Calibri" charset="0"/>
              </a:rPr>
              <a:t>] power spectrum:  recovered to 1% </a:t>
            </a:r>
            <a:r>
              <a:rPr lang="en-GB" sz="1400">
                <a:latin typeface="Calibri" charset="0"/>
              </a:rPr>
              <a:t>.</a:t>
            </a:r>
          </a:p>
        </p:txBody>
      </p:sp>
      <p:sp>
        <p:nvSpPr>
          <p:cNvPr id="75788" name="ZoneTexte 5"/>
          <p:cNvSpPr txBox="1">
            <a:spLocks noChangeArrowheads="1"/>
          </p:cNvSpPr>
          <p:nvPr/>
        </p:nvSpPr>
        <p:spPr bwMode="auto">
          <a:xfrm>
            <a:off x="1522413" y="885825"/>
            <a:ext cx="6070600" cy="4016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000">
                <a:solidFill>
                  <a:srgbClr val="240F33"/>
                </a:solidFill>
                <a:latin typeface="Calibri" charset="0"/>
              </a:rPr>
              <a:t>Dark matter                                                                  Galaxies              </a:t>
            </a:r>
          </a:p>
        </p:txBody>
      </p:sp>
      <p:pic>
        <p:nvPicPr>
          <p:cNvPr id="75789" name="Image 4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Image 7" descr="ESA-logo-euclid_RGB_transp_B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0" y="93663"/>
            <a:ext cx="8891588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>
                <a:latin typeface="Calibri" charset="0"/>
              </a:rPr>
              <a:t>Euclid Post-Planck Forecast for the Primary Program</a:t>
            </a:r>
            <a:endParaRPr lang="fr-FR">
              <a:latin typeface="Calibri" charset="0"/>
            </a:endParaRPr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109538" y="942975"/>
          <a:ext cx="8958262" cy="3943349"/>
        </p:xfrm>
        <a:graphic>
          <a:graphicData uri="http://schemas.openxmlformats.org/drawingml/2006/table">
            <a:tbl>
              <a:tblPr/>
              <a:tblGrid>
                <a:gridCol w="2049274"/>
                <a:gridCol w="1150887"/>
                <a:gridCol w="1385090"/>
                <a:gridCol w="1414367"/>
                <a:gridCol w="1028298"/>
                <a:gridCol w="973408"/>
                <a:gridCol w="956938"/>
              </a:tblGrid>
              <a:tr h="571208">
                <a:tc>
                  <a:txBody>
                    <a:bodyPr/>
                    <a:lstStyle/>
                    <a:p>
                      <a:pPr marL="0" marR="0" lvl="0" indent="0" algn="just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Modified Gravity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Dark Matter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Initial Conditions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Dark Energy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35547">
                <a:tc>
                  <a:txBody>
                    <a:bodyPr/>
                    <a:lstStyle/>
                    <a:p>
                      <a:pPr marL="0" marR="0" lvl="0" indent="0" algn="just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Parameter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PGothic" pitchFamily="34" charset="-128"/>
                          <a:cs typeface="Times New Roman" pitchFamily="18" charset="0"/>
                        </a:rPr>
                        <a:t>g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m </a:t>
                      </a:r>
                      <a:r>
                        <a:rPr kumimoji="0" lang="en-GB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MS PGothic" pitchFamily="34" charset="-128"/>
                          <a:cs typeface="Arial" pitchFamily="34" charset="0"/>
                        </a:rPr>
                        <a:t>n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GB" sz="1800" b="1" i="1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GB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/</a:t>
                      </a:r>
                      <a:r>
                        <a:rPr kumimoji="0" lang="en-GB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eV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f</a:t>
                      </a:r>
                      <a:r>
                        <a:rPr kumimoji="0" lang="en-GB" sz="1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NL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w</a:t>
                      </a:r>
                      <a:r>
                        <a:rPr kumimoji="0" lang="en-GB" sz="1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p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w</a:t>
                      </a:r>
                      <a:r>
                        <a:rPr kumimoji="0" lang="en-GB" sz="1800" b="1" i="1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a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Times New Roman" pitchFamily="18" charset="0"/>
                        </a:rPr>
                        <a:t>FoM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606953">
                <a:tc>
                  <a:txBody>
                    <a:bodyPr/>
                    <a:lstStyle/>
                    <a:p>
                      <a:pPr marL="0" marR="0" lvl="0" indent="0" algn="just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Euclid primary (WL+GC) 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0.010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0.027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5.5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0.015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0.150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430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29157">
                <a:tc>
                  <a:txBody>
                    <a:bodyPr/>
                    <a:lstStyle/>
                    <a:p>
                      <a:pPr marL="0" marR="0" lvl="0" indent="0" algn="just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EuclidAll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 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(</a:t>
                      </a:r>
                      <a:r>
                        <a:rPr kumimoji="0" lang="en-GB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clusters,ISW</a:t>
                      </a: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)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0.009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0.020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2.0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0.013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0.048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1540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46955">
                <a:tc>
                  <a:txBody>
                    <a:bodyPr/>
                    <a:lstStyle/>
                    <a:p>
                      <a:pPr marL="0" marR="0" lvl="0" indent="0" algn="just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Euclid+Planck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0.007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0.019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2.0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0.007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0.035</a:t>
                      </a: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  <a:sym typeface="Wingdings" pitchFamily="2" charset="2"/>
                        </a:rPr>
                        <a:t>6000</a:t>
                      </a:r>
                      <a:r>
                        <a:rPr kumimoji="0" lang="en-GB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  <a:sym typeface="Wingdings" pitchFamily="2" charset="2"/>
                        </a:rPr>
                        <a:t> 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7835">
                <a:tc>
                  <a:txBody>
                    <a:bodyPr/>
                    <a:lstStyle/>
                    <a:p>
                      <a:pPr marL="0" marR="0" lvl="0" indent="0" algn="just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Current (2009)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0.200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0.580</a:t>
                      </a: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100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0.100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1.500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9900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~10</a:t>
                      </a: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9900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75694">
                <a:tc>
                  <a:txBody>
                    <a:bodyPr/>
                    <a:lstStyle/>
                    <a:p>
                      <a:pPr marL="0" marR="0" lvl="0" indent="0" algn="just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Improvement Factor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30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30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50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&gt;10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&gt;40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11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/>
                          <a:ea typeface="MS PGothic" pitchFamily="34" charset="-128"/>
                          <a:cs typeface="Calibri"/>
                        </a:rPr>
                        <a:t>&gt;400</a:t>
                      </a: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MS PGothic" pitchFamily="34" charset="-128"/>
                        <a:cs typeface="Calibri"/>
                      </a:endParaRPr>
                    </a:p>
                  </a:txBody>
                  <a:tcPr marL="36197" marR="3619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76866" name="Rectangle 12"/>
          <p:cNvSpPr>
            <a:spLocks noChangeArrowheads="1"/>
          </p:cNvSpPr>
          <p:nvPr/>
        </p:nvSpPr>
        <p:spPr bwMode="auto">
          <a:xfrm>
            <a:off x="228600" y="1038225"/>
            <a:ext cx="17256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1100"/>
              <a:t>Ref: Euclid RB  arXiv:1110.3193 </a:t>
            </a:r>
          </a:p>
        </p:txBody>
      </p:sp>
      <p:sp>
        <p:nvSpPr>
          <p:cNvPr id="76867" name="TextBox 16"/>
          <p:cNvSpPr txBox="1">
            <a:spLocks noChangeArrowheads="1"/>
          </p:cNvSpPr>
          <p:nvPr/>
        </p:nvSpPr>
        <p:spPr bwMode="auto">
          <a:xfrm>
            <a:off x="8042275" y="2125663"/>
            <a:ext cx="9652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= 1/(Δ</a:t>
            </a:r>
            <a:r>
              <a:rPr lang="en-US" sz="900" b="1" i="1">
                <a:solidFill>
                  <a:srgbClr val="000000"/>
                </a:solidFill>
                <a:latin typeface="Times New Roman" charset="0"/>
              </a:rPr>
              <a:t>w</a:t>
            </a:r>
            <a:r>
              <a:rPr lang="en-US" sz="900" b="1" i="1" baseline="-25000">
                <a:solidFill>
                  <a:srgbClr val="000000"/>
                </a:solidFill>
                <a:latin typeface="Times New Roman" charset="0"/>
              </a:rPr>
              <a:t>0</a:t>
            </a:r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×Δ</a:t>
            </a:r>
            <a:r>
              <a:rPr lang="en-US" sz="900" b="1" i="1">
                <a:solidFill>
                  <a:srgbClr val="000000"/>
                </a:solidFill>
                <a:latin typeface="Times New Roman" charset="0"/>
              </a:rPr>
              <a:t>w</a:t>
            </a:r>
            <a:r>
              <a:rPr lang="en-US" sz="900" b="1" i="1" baseline="-25000">
                <a:solidFill>
                  <a:srgbClr val="000000"/>
                </a:solidFill>
                <a:latin typeface="Times New Roman" charset="0"/>
              </a:rPr>
              <a:t>a</a:t>
            </a:r>
            <a:r>
              <a:rPr lang="en-US" sz="900" b="1" i="1">
                <a:solidFill>
                  <a:srgbClr val="000000"/>
                </a:solidFill>
                <a:latin typeface="Times New Roman" charset="0"/>
              </a:rPr>
              <a:t>)</a:t>
            </a:r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 </a:t>
            </a:r>
          </a:p>
        </p:txBody>
      </p:sp>
      <p:sp>
        <p:nvSpPr>
          <p:cNvPr id="76868" name="ZoneTexte 9"/>
          <p:cNvSpPr txBox="1">
            <a:spLocks noChangeArrowheads="1"/>
          </p:cNvSpPr>
          <p:nvPr/>
        </p:nvSpPr>
        <p:spPr bwMode="auto">
          <a:xfrm>
            <a:off x="4978400" y="698500"/>
            <a:ext cx="3962400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200" b="1">
                <a:solidFill>
                  <a:srgbClr val="7030A0"/>
                </a:solidFill>
              </a:rPr>
              <a:t>Assume systematic errors are under control</a:t>
            </a:r>
          </a:p>
        </p:txBody>
      </p:sp>
      <p:sp>
        <p:nvSpPr>
          <p:cNvPr id="76869" name="Espace réservé du contenu 5"/>
          <p:cNvSpPr txBox="1">
            <a:spLocks/>
          </p:cNvSpPr>
          <p:nvPr/>
        </p:nvSpPr>
        <p:spPr bwMode="auto">
          <a:xfrm>
            <a:off x="76200" y="4665663"/>
            <a:ext cx="9067800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  <a:buClrTx/>
            </a:pPr>
            <a:endParaRPr lang="en-GB" sz="1800"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</a:pP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DE equation of state:  </a:t>
            </a:r>
            <a:r>
              <a:rPr lang="en-GB" sz="1800" i="1">
                <a:latin typeface="Arial" charset="0"/>
                <a:ea typeface="ヒラギノ角ゴ Pro W3" charset="0"/>
                <a:cs typeface="ヒラギノ角ゴ Pro W3" charset="0"/>
              </a:rPr>
              <a:t>P/</a:t>
            </a:r>
            <a:r>
              <a:rPr lang="en-GB" sz="1800" i="1">
                <a:latin typeface="Symbol" charset="0"/>
                <a:ea typeface="ヒラギノ角ゴ Pro W3" charset="0"/>
                <a:cs typeface="ヒラギノ角ゴ Pro W3" charset="0"/>
              </a:rPr>
              <a:t>r</a:t>
            </a:r>
            <a:r>
              <a:rPr lang="en-GB" sz="1800" i="1">
                <a:latin typeface="Arial" charset="0"/>
                <a:ea typeface="ヒラギノ角ゴ Pro W3" charset="0"/>
                <a:cs typeface="ヒラギノ角ゴ Pro W3" charset="0"/>
              </a:rPr>
              <a:t> = w  , </a:t>
            </a: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and</a:t>
            </a:r>
            <a:r>
              <a:rPr lang="en-GB" sz="1800" i="1">
                <a:latin typeface="Arial" charset="0"/>
                <a:ea typeface="ヒラギノ角ゴ Pro W3" charset="0"/>
                <a:cs typeface="ヒラギノ角ゴ Pro W3" charset="0"/>
              </a:rPr>
              <a:t> w(a) = w</a:t>
            </a:r>
            <a:r>
              <a:rPr lang="en-GB" sz="1800" i="1" baseline="-25000">
                <a:latin typeface="Arial" charset="0"/>
                <a:ea typeface="ヒラギノ角ゴ Pro W3" charset="0"/>
                <a:cs typeface="ヒラギノ角ゴ Pro W3" charset="0"/>
              </a:rPr>
              <a:t>p</a:t>
            </a:r>
            <a:r>
              <a:rPr lang="en-GB" sz="1800" i="1">
                <a:latin typeface="Arial" charset="0"/>
                <a:ea typeface="ヒラギノ角ゴ Pro W3" charset="0"/>
                <a:cs typeface="ヒラギノ角ゴ Pro W3" charset="0"/>
              </a:rPr>
              <a:t> + w</a:t>
            </a:r>
            <a:r>
              <a:rPr lang="en-GB" sz="1800" i="1" baseline="-25000">
                <a:latin typeface="Arial" charset="0"/>
                <a:ea typeface="ヒラギノ角ゴ Pro W3" charset="0"/>
                <a:cs typeface="ヒラギノ角ゴ Pro W3" charset="0"/>
              </a:rPr>
              <a:t>a</a:t>
            </a:r>
            <a:r>
              <a:rPr lang="en-GB" sz="1800" i="1">
                <a:latin typeface="Arial" charset="0"/>
                <a:ea typeface="ヒラギノ角ゴ Pro W3" charset="0"/>
                <a:cs typeface="ヒラギノ角ゴ Pro W3" charset="0"/>
              </a:rPr>
              <a:t>(a</a:t>
            </a:r>
            <a:r>
              <a:rPr lang="en-GB" sz="1800" i="1" baseline="-25000">
                <a:latin typeface="Arial" charset="0"/>
                <a:ea typeface="ヒラギノ角ゴ Pro W3" charset="0"/>
                <a:cs typeface="ヒラギノ角ゴ Pro W3" charset="0"/>
              </a:rPr>
              <a:t>p</a:t>
            </a:r>
            <a:r>
              <a:rPr lang="en-GB" sz="1800" i="1">
                <a:latin typeface="Arial" charset="0"/>
                <a:ea typeface="ヒラギノ角ゴ Pro W3" charset="0"/>
                <a:cs typeface="ヒラギノ角ゴ Pro W3" charset="0"/>
              </a:rPr>
              <a:t>-a) </a:t>
            </a: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</a:pP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Growth rate of structure formation: </a:t>
            </a:r>
            <a:r>
              <a:rPr lang="en-GB" sz="1800" i="1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sz="1800" i="1">
                <a:latin typeface="Times New Roman" charset="0"/>
                <a:ea typeface="ヒラギノ角ゴ Pro W3" charset="0"/>
                <a:cs typeface="ヒラギノ角ゴ Pro W3" charset="0"/>
              </a:rPr>
              <a:t>f</a:t>
            </a:r>
            <a:r>
              <a:rPr lang="en-GB" sz="1800" i="1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~ </a:t>
            </a:r>
            <a:r>
              <a:rPr lang="en-GB" sz="1800">
                <a:latin typeface="Symbol" charset="0"/>
                <a:ea typeface="ヒラギノ角ゴ Pro W3" charset="0"/>
                <a:cs typeface="ヒラギノ角ゴ Pro W3" charset="0"/>
              </a:rPr>
              <a:t>W </a:t>
            </a:r>
            <a:r>
              <a:rPr lang="en-GB" sz="1800" baseline="30000">
                <a:latin typeface="Symbol" charset="0"/>
                <a:ea typeface="ヒラギノ角ゴ Pro W3" charset="0"/>
                <a:cs typeface="ヒラギノ角ゴ Pro W3" charset="0"/>
              </a:rPr>
              <a:t>g</a:t>
            </a: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 ;   </a:t>
            </a:r>
            <a:endParaRPr lang="en-GB" sz="1800"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</a:pP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From Euclid data alone, get FoM=1/(</a:t>
            </a:r>
            <a:r>
              <a:rPr lang="en-GB" sz="1800">
                <a:latin typeface="Symbol" charset="0"/>
                <a:ea typeface="ヒラギノ角ゴ Pro W3" charset="0"/>
                <a:cs typeface="ヒラギノ角ゴ Pro W3" charset="0"/>
              </a:rPr>
              <a:t>D</a:t>
            </a: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w</a:t>
            </a:r>
            <a:r>
              <a:rPr lang="en-GB" sz="1800" baseline="-25000">
                <a:latin typeface="Arial" charset="0"/>
                <a:ea typeface="ヒラギノ角ゴ Pro W3" charset="0"/>
                <a:cs typeface="ヒラギノ角ゴ Pro W3" charset="0"/>
              </a:rPr>
              <a:t>a </a:t>
            </a: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x </a:t>
            </a:r>
            <a:r>
              <a:rPr lang="en-GB" sz="1800">
                <a:latin typeface="Symbol" charset="0"/>
                <a:ea typeface="ヒラギノ角ゴ Pro W3" charset="0"/>
                <a:cs typeface="ヒラギノ角ゴ Pro W3" charset="0"/>
              </a:rPr>
              <a:t>D</a:t>
            </a: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w</a:t>
            </a:r>
            <a:r>
              <a:rPr lang="en-GB" sz="1800" baseline="-25000">
                <a:latin typeface="Arial" charset="0"/>
                <a:ea typeface="ヒラギノ角ゴ Pro W3" charset="0"/>
                <a:cs typeface="ヒラギノ角ゴ Pro W3" charset="0"/>
              </a:rPr>
              <a:t>p</a:t>
            </a: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</a:rPr>
              <a:t>) &gt; 400</a:t>
            </a: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  <a:sym typeface="Wingdings" charset="0"/>
              </a:rPr>
              <a:t> ~1% precision on w’s.</a:t>
            </a: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</a:pPr>
            <a:r>
              <a:rPr lang="fr-FR" sz="1800" b="1">
                <a:solidFill>
                  <a:srgbClr val="000090"/>
                </a:solidFill>
              </a:rPr>
              <a:t>Notice neutrino constraints -&gt; minimal mass possible ~ 0.05 eV!</a:t>
            </a:r>
            <a:endParaRPr lang="en-GB" sz="1800">
              <a:latin typeface="Arial" charset="0"/>
              <a:ea typeface="ヒラギノ角ゴ Pro W3" charset="0"/>
              <a:cs typeface="ヒラギノ角ゴ Pro W3" charset="0"/>
              <a:sym typeface="Wingdings" charset="0"/>
            </a:endParaRPr>
          </a:p>
          <a:p>
            <a:pPr lvl="1">
              <a:spcBef>
                <a:spcPct val="20000"/>
              </a:spcBef>
              <a:buClrTx/>
            </a:pPr>
            <a:r>
              <a:rPr lang="en-GB" sz="1800">
                <a:latin typeface="Arial" charset="0"/>
                <a:ea typeface="ヒラギノ角ゴ Pro W3" charset="0"/>
                <a:cs typeface="ヒラギノ角ゴ Pro W3" charset="0"/>
                <a:sym typeface="Wingdings" charset="0"/>
              </a:rPr>
              <a:t>      </a:t>
            </a:r>
            <a:endParaRPr lang="fr-FR" sz="180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76870" name="Image 4" descr="EC_Logo_21_Colors on Transparent_Sigle + Euclid + Consorti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71" name="Image 7" descr="ESA-logo-euclid_RGB_transp_B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8900" y="962025"/>
            <a:ext cx="5840413" cy="4672013"/>
            <a:chOff x="1" y="1186638"/>
            <a:chExt cx="5839816" cy="4671853"/>
          </a:xfrm>
        </p:grpSpPr>
        <p:pic>
          <p:nvPicPr>
            <p:cNvPr id="76873" name="Picture 11" descr="Screen Shot 2015-02-11 at 17.35.50 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186638"/>
              <a:ext cx="5839816" cy="4671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74" name="TextBox 12"/>
            <p:cNvSpPr txBox="1">
              <a:spLocks noChangeArrowheads="1"/>
            </p:cNvSpPr>
            <p:nvPr/>
          </p:nvSpPr>
          <p:spPr bwMode="auto">
            <a:xfrm>
              <a:off x="4030164" y="2954415"/>
              <a:ext cx="151623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101000"/>
                </a:lnSpc>
                <a:spcBef>
                  <a:spcPts val="1125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buFont typeface="Tahoma" charset="0"/>
                <a:defRPr sz="2400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GB">
                  <a:solidFill>
                    <a:srgbClr val="000000"/>
                  </a:solidFill>
                </a:rPr>
                <a:t>current</a:t>
              </a:r>
            </a:p>
            <a:p>
              <a:r>
                <a:rPr lang="en-GB">
                  <a:solidFill>
                    <a:srgbClr val="000000"/>
                  </a:solidFill>
                </a:rPr>
                <a:t>constraints</a:t>
              </a:r>
            </a:p>
            <a:p>
              <a:r>
                <a:rPr lang="en-GB">
                  <a:solidFill>
                    <a:srgbClr val="000000"/>
                  </a:solidFill>
                </a:rPr>
                <a:t>(Planck++)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oup 2"/>
          <p:cNvGraphicFramePr>
            <a:graphicFrameLocks noGrp="1"/>
          </p:cNvGraphicFramePr>
          <p:nvPr/>
        </p:nvGraphicFramePr>
        <p:xfrm>
          <a:off x="4545013" y="712788"/>
          <a:ext cx="4402137" cy="5562601"/>
        </p:xfrm>
        <a:graphic>
          <a:graphicData uri="http://schemas.openxmlformats.org/drawingml/2006/table">
            <a:tbl>
              <a:tblPr/>
              <a:tblGrid>
                <a:gridCol w="1995487"/>
                <a:gridCol w="1158875"/>
                <a:gridCol w="1247775"/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Objects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Euclid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Before Euclid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Galaxies at 1&lt;z&lt;3 with precise mass measurement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~2x10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8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~5x10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6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Massive galaxies (1&lt;z&lt;3))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Few hundreds</a:t>
                      </a:r>
                      <a:endParaRPr kumimoji="0" lang="en-US" sz="1200" b="0" i="0" u="none" strike="noStrike" cap="none" normalizeH="0" baseline="32000">
                        <a:ln>
                          <a:noFill/>
                        </a:ln>
                        <a:solidFill>
                          <a:srgbClr val="240F33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Few tenss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</a:tr>
              <a:tr h="6365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H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Light" charset="0"/>
                          <a:ea typeface="MS PGothic" charset="0"/>
                          <a:cs typeface="MS PGothic" charset="0"/>
                          <a:sym typeface="Helvetica Light" charset="0"/>
                        </a:rPr>
                        <a:t>α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 Emitters with metal abundance measurements  at z~2-3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~4x10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7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/10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4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/~10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?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Galaxies in clusters of galaxies at  z&gt;1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~2x10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3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?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Active Galactic Nuclei galaxies  (0.7&lt;z&lt;2)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4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&lt;10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3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Dwarf galaxies 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5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240F33"/>
                        </a:solidFill>
                        <a:effectLst/>
                        <a:latin typeface="Helvetica Neue Light" charset="0"/>
                        <a:ea typeface="ヒラギノ角ゴ ProN W3" charset="0"/>
                        <a:cs typeface="ヒラギノ角ゴ ProN W3" charset="0"/>
                        <a:sym typeface="Helvetica Neue Light" charset="0"/>
                      </a:endParaRP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T</a:t>
                      </a:r>
                      <a:r>
                        <a:rPr kumimoji="0" lang="en-US" sz="1200" b="1" i="0" u="none" strike="noStrike" cap="none" normalizeH="0" baseline="-6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eff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 ~400K Y dwarfs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~few 10</a:t>
                      </a:r>
                      <a:r>
                        <a:rPr kumimoji="0" lang="en-US" sz="1200" b="0" i="0" u="none" strike="noStrike" cap="none" normalizeH="0" baseline="3200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2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&lt;10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</a:tr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Lensing galaxies with arc and rings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~300,000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~10-100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</a:tr>
              <a:tr h="479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Quasars at z &gt; 8</a:t>
                      </a:r>
                    </a:p>
                  </a:txBody>
                  <a:tcPr marL="35719" marR="35719" marT="35719" marB="35719" anchor="ctr" horzOverflow="overflow">
                    <a:lnL>
                      <a:noFill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~30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46000"/>
                        <a:buFontTx/>
                        <a:buNone/>
                        <a:tabLst>
                          <a:tab pos="1168400" algn="l"/>
                        </a:tabLst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240F33"/>
                          </a:solidFill>
                          <a:effectLst/>
                          <a:latin typeface="Helvetica Neue Light" charset="0"/>
                          <a:ea typeface="ヒラギノ角ゴ ProN W3" charset="0"/>
                          <a:cs typeface="ヒラギノ角ゴ ProN W3" charset="0"/>
                          <a:sym typeface="Helvetica Neue Light" charset="0"/>
                        </a:rPr>
                        <a:t>None</a:t>
                      </a:r>
                    </a:p>
                  </a:txBody>
                  <a:tcPr marL="35719" marR="35719" marT="35719" marB="35719"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E2"/>
                    </a:solidFill>
                  </a:tcPr>
                </a:tc>
              </a:tr>
            </a:tbl>
          </a:graphicData>
        </a:graphic>
      </p:graphicFrame>
      <p:sp>
        <p:nvSpPr>
          <p:cNvPr id="77867" name="ZoneTexte 8"/>
          <p:cNvSpPr txBox="1">
            <a:spLocks noChangeArrowheads="1"/>
          </p:cNvSpPr>
          <p:nvPr/>
        </p:nvSpPr>
        <p:spPr bwMode="auto">
          <a:xfrm>
            <a:off x="-125413" y="17463"/>
            <a:ext cx="8918576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3600">
                <a:latin typeface="Arial" charset="0"/>
                <a:cs typeface="Arial" charset="0"/>
              </a:rPr>
              <a:t>Euclid VIS+NISP Legacy </a:t>
            </a:r>
          </a:p>
          <a:p>
            <a:pPr algn="ctr"/>
            <a:endParaRPr lang="fr-FR" altLang="ja-JP" sz="1400">
              <a:latin typeface="Arial" charset="0"/>
              <a:cs typeface="Arial" charset="0"/>
            </a:endParaRPr>
          </a:p>
        </p:txBody>
      </p:sp>
      <p:sp>
        <p:nvSpPr>
          <p:cNvPr id="77868" name="Rectangle 7"/>
          <p:cNvSpPr>
            <a:spLocks noChangeArrowheads="1"/>
          </p:cNvSpPr>
          <p:nvPr/>
        </p:nvSpPr>
        <p:spPr bwMode="auto">
          <a:xfrm>
            <a:off x="4564063" y="684213"/>
            <a:ext cx="4400550" cy="5588000"/>
          </a:xfrm>
          <a:prstGeom prst="rect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sz="3200">
              <a:solidFill>
                <a:srgbClr val="000000"/>
              </a:solidFill>
              <a:latin typeface="Verdan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77869" name="Espace réservé du contenu 2"/>
          <p:cNvSpPr txBox="1">
            <a:spLocks/>
          </p:cNvSpPr>
          <p:nvPr/>
        </p:nvSpPr>
        <p:spPr bwMode="auto">
          <a:xfrm>
            <a:off x="85725" y="736600"/>
            <a:ext cx="4237038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fr-FR" sz="2200" dirty="0">
                <a:solidFill>
                  <a:srgbClr val="240F33"/>
                </a:solidFill>
                <a:latin typeface="Arial" charset="0"/>
                <a:cs typeface="Arial" charset="0"/>
              </a:rPr>
              <a:t>12 billion sources, 3-</a:t>
            </a:r>
            <a:r>
              <a:rPr lang="fr-FR" sz="2200" dirty="0">
                <a:solidFill>
                  <a:srgbClr val="240F33"/>
                </a:solidFill>
                <a:latin typeface="Symbol" charset="0"/>
                <a:cs typeface="Arial" charset="0"/>
              </a:rPr>
              <a:t>s</a:t>
            </a:r>
            <a:r>
              <a:rPr lang="fr-FR" sz="2200" dirty="0">
                <a:solidFill>
                  <a:srgbClr val="240F33"/>
                </a:solidFill>
                <a:latin typeface="Arial" charset="0"/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</a:pPr>
            <a:endParaRPr lang="fr-FR" sz="2200" dirty="0">
              <a:solidFill>
                <a:srgbClr val="240F33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fr-FR" sz="2200" dirty="0">
                <a:solidFill>
                  <a:srgbClr val="240F33"/>
                </a:solidFill>
                <a:latin typeface="Arial" charset="0"/>
                <a:cs typeface="Arial" charset="0"/>
              </a:rPr>
              <a:t>30-50 million </a:t>
            </a:r>
            <a:r>
              <a:rPr lang="fr-FR" sz="2200" dirty="0" err="1">
                <a:solidFill>
                  <a:srgbClr val="240F33"/>
                </a:solidFill>
                <a:latin typeface="Arial" charset="0"/>
                <a:cs typeface="Arial" charset="0"/>
              </a:rPr>
              <a:t>redshifts</a:t>
            </a:r>
            <a:r>
              <a:rPr lang="fr-FR" sz="2200" dirty="0">
                <a:solidFill>
                  <a:srgbClr val="240F33"/>
                </a:solidFill>
                <a:latin typeface="Arial" charset="0"/>
                <a:cs typeface="Arial" charset="0"/>
              </a:rPr>
              <a:t>;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endParaRPr lang="fr-FR" sz="2200" dirty="0">
              <a:solidFill>
                <a:srgbClr val="240F33"/>
              </a:solidFill>
              <a:latin typeface="Arial" charset="0"/>
              <a:cs typeface="Arial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fr-FR" sz="2200" dirty="0">
                <a:solidFill>
                  <a:srgbClr val="240F33"/>
                </a:solidFill>
                <a:latin typeface="Arial" charset="0"/>
              </a:rPr>
              <a:t>A mine of images and </a:t>
            </a:r>
            <a:r>
              <a:rPr lang="fr-FR" sz="2200" dirty="0" err="1">
                <a:solidFill>
                  <a:srgbClr val="240F33"/>
                </a:solidFill>
                <a:latin typeface="Arial" charset="0"/>
              </a:rPr>
              <a:t>spectra</a:t>
            </a:r>
            <a:r>
              <a:rPr lang="fr-FR" sz="2200" dirty="0">
                <a:solidFill>
                  <a:srgbClr val="240F33"/>
                </a:solidFill>
                <a:latin typeface="Arial" charset="0"/>
              </a:rPr>
              <a:t> for the </a:t>
            </a:r>
            <a:r>
              <a:rPr lang="fr-FR" sz="2200" dirty="0" err="1">
                <a:solidFill>
                  <a:srgbClr val="240F33"/>
                </a:solidFill>
                <a:latin typeface="Arial" charset="0"/>
              </a:rPr>
              <a:t>community</a:t>
            </a:r>
            <a:r>
              <a:rPr lang="fr-FR" sz="2200" dirty="0">
                <a:solidFill>
                  <a:srgbClr val="240F33"/>
                </a:solidFill>
                <a:latin typeface="Arial" charset="0"/>
              </a:rPr>
              <a:t> for </a:t>
            </a:r>
            <a:r>
              <a:rPr lang="fr-FR" sz="2200" dirty="0" err="1">
                <a:solidFill>
                  <a:srgbClr val="240F33"/>
                </a:solidFill>
                <a:latin typeface="Arial" charset="0"/>
              </a:rPr>
              <a:t>several</a:t>
            </a:r>
            <a:r>
              <a:rPr lang="fr-FR" sz="2200" dirty="0">
                <a:solidFill>
                  <a:srgbClr val="240F33"/>
                </a:solidFill>
                <a:latin typeface="Arial" charset="0"/>
              </a:rPr>
              <a:t> </a:t>
            </a:r>
            <a:r>
              <a:rPr lang="fr-FR" sz="2200" dirty="0" err="1">
                <a:solidFill>
                  <a:srgbClr val="240F33"/>
                </a:solidFill>
                <a:latin typeface="Arial" charset="0"/>
              </a:rPr>
              <a:t>decades</a:t>
            </a:r>
            <a:r>
              <a:rPr lang="fr-FR" sz="2200" dirty="0">
                <a:solidFill>
                  <a:srgbClr val="240F33"/>
                </a:solidFill>
                <a:latin typeface="Arial" charset="0"/>
              </a:rPr>
              <a:t>;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endParaRPr lang="fr-FR" sz="2200" dirty="0">
              <a:solidFill>
                <a:srgbClr val="240F33"/>
              </a:solidFill>
              <a:latin typeface="Arial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fr-FR" sz="2200" dirty="0">
                <a:solidFill>
                  <a:srgbClr val="240F33"/>
                </a:solidFill>
                <a:latin typeface="Arial" charset="0"/>
              </a:rPr>
              <a:t>A </a:t>
            </a:r>
            <a:r>
              <a:rPr lang="fr-FR" sz="2200" dirty="0" err="1">
                <a:solidFill>
                  <a:srgbClr val="240F33"/>
                </a:solidFill>
                <a:latin typeface="Arial" charset="0"/>
              </a:rPr>
              <a:t>reservoir</a:t>
            </a:r>
            <a:r>
              <a:rPr lang="fr-FR" sz="2200" dirty="0">
                <a:solidFill>
                  <a:srgbClr val="240F33"/>
                </a:solidFill>
                <a:latin typeface="Arial" charset="0"/>
              </a:rPr>
              <a:t> of </a:t>
            </a:r>
            <a:r>
              <a:rPr lang="fr-FR" sz="2200" dirty="0" err="1">
                <a:solidFill>
                  <a:srgbClr val="240F33"/>
                </a:solidFill>
                <a:latin typeface="Arial" charset="0"/>
              </a:rPr>
              <a:t>targets</a:t>
            </a:r>
            <a:r>
              <a:rPr lang="fr-FR" sz="2200" dirty="0">
                <a:solidFill>
                  <a:srgbClr val="240F33"/>
                </a:solidFill>
                <a:latin typeface="Arial" charset="0"/>
              </a:rPr>
              <a:t> for JWST, GAIA, E-ELT, TMT, ALMA, Subaru, VLT, etc…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endParaRPr lang="fr-FR" sz="2200" dirty="0">
              <a:solidFill>
                <a:srgbClr val="240F33"/>
              </a:solidFill>
              <a:latin typeface="Arial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Arial" charset="0"/>
              <a:buChar char="•"/>
            </a:pPr>
            <a:r>
              <a:rPr lang="fr-FR" sz="2200" dirty="0" err="1">
                <a:solidFill>
                  <a:srgbClr val="240F33"/>
                </a:solidFill>
                <a:latin typeface="Arial" charset="0"/>
              </a:rPr>
              <a:t>Synergy</a:t>
            </a:r>
            <a:r>
              <a:rPr lang="fr-FR" sz="2200" dirty="0">
                <a:solidFill>
                  <a:srgbClr val="240F33"/>
                </a:solidFill>
                <a:latin typeface="Arial" charset="0"/>
              </a:rPr>
              <a:t> </a:t>
            </a:r>
            <a:r>
              <a:rPr lang="fr-FR" sz="2200" dirty="0" err="1">
                <a:solidFill>
                  <a:srgbClr val="240F33"/>
                </a:solidFill>
                <a:latin typeface="Arial" charset="0"/>
              </a:rPr>
              <a:t>with</a:t>
            </a:r>
            <a:r>
              <a:rPr lang="fr-FR" sz="2200" dirty="0">
                <a:solidFill>
                  <a:srgbClr val="240F33"/>
                </a:solidFill>
                <a:latin typeface="Arial" charset="0"/>
              </a:rPr>
              <a:t> LSST, e-ROSITA, SKA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Helvetica Neue" charset="0"/>
              <a:buNone/>
            </a:pPr>
            <a:endParaRPr lang="fr-FR" dirty="0">
              <a:solidFill>
                <a:srgbClr val="FFFFFF"/>
              </a:solidFill>
              <a:latin typeface="Times New Roman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Helvetica Neue" charset="0"/>
              <a:buNone/>
            </a:pPr>
            <a:endParaRPr lang="fr-FR" dirty="0">
              <a:solidFill>
                <a:srgbClr val="FFFFFF"/>
              </a:solidFill>
              <a:latin typeface="Times New Roman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Tx/>
              <a:buSzTx/>
              <a:buFont typeface="Helvetica Neue" charset="0"/>
              <a:buNone/>
            </a:pPr>
            <a:endParaRPr lang="fr-FR" dirty="0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77870" name="Image 4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71" name="Image 7" descr="ESA-logo-euclid_RGB_transp_B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45284" y="1379842"/>
            <a:ext cx="6360829" cy="4782833"/>
            <a:chOff x="1256609" y="1330998"/>
            <a:chExt cx="6360829" cy="4782833"/>
          </a:xfrm>
        </p:grpSpPr>
        <p:pic>
          <p:nvPicPr>
            <p:cNvPr id="2" name="HSTvsEuclid.mov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1256609" y="1343209"/>
              <a:ext cx="6360829" cy="4770622"/>
            </a:xfrm>
            <a:prstGeom prst="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416633" y="1330998"/>
              <a:ext cx="3420265" cy="371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/>
                <a:t>sky area of HST quality imaging</a:t>
              </a:r>
              <a:endParaRPr lang="en-GB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49211" y="5720614"/>
              <a:ext cx="2117775" cy="3716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/>
                <a:t>(</a:t>
              </a:r>
              <a:r>
                <a:rPr lang="en-GB" sz="1800" dirty="0" err="1" smtClean="0"/>
                <a:t>Jarle</a:t>
              </a:r>
              <a:r>
                <a:rPr lang="en-GB" sz="1800" dirty="0" smtClean="0"/>
                <a:t> </a:t>
              </a:r>
              <a:r>
                <a:rPr lang="en-GB" sz="1800" dirty="0" err="1" smtClean="0"/>
                <a:t>Brinchmann</a:t>
              </a:r>
              <a:r>
                <a:rPr lang="en-GB" sz="1800" dirty="0" smtClean="0"/>
                <a:t>)</a:t>
              </a:r>
              <a:endParaRPr lang="en-GB" sz="1800" dirty="0"/>
            </a:p>
          </p:txBody>
        </p:sp>
      </p:grp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3"/>
            </p:par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oneTexte 2"/>
          <p:cNvSpPr txBox="1">
            <a:spLocks noChangeArrowheads="1"/>
          </p:cNvSpPr>
          <p:nvPr/>
        </p:nvSpPr>
        <p:spPr bwMode="auto">
          <a:xfrm>
            <a:off x="34925" y="735013"/>
            <a:ext cx="9109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>
                <a:solidFill>
                  <a:srgbClr val="800000"/>
                </a:solidFill>
                <a:latin typeface="Lucida Bright" charset="0"/>
              </a:rPr>
              <a:t>Galaxy-scale strong lensing with Euclid  </a:t>
            </a:r>
          </a:p>
        </p:txBody>
      </p:sp>
      <p:pic>
        <p:nvPicPr>
          <p:cNvPr id="78850" name="Image 114" descr="slac-arc-gavazzi2689543975_c3c6b3817d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813"/>
            <a:ext cx="9144000" cy="626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ZoneTexte 3"/>
          <p:cNvSpPr txBox="1">
            <a:spLocks noChangeArrowheads="1"/>
          </p:cNvSpPr>
          <p:nvPr/>
        </p:nvSpPr>
        <p:spPr bwMode="auto">
          <a:xfrm>
            <a:off x="2627313" y="17463"/>
            <a:ext cx="3238500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>
                <a:solidFill>
                  <a:srgbClr val="FFFFFF"/>
                </a:solidFill>
                <a:latin typeface="Arial" charset="0"/>
                <a:cs typeface="Arial" charset="0"/>
              </a:rPr>
              <a:t>SLACS (~2010 - HST)</a:t>
            </a:r>
          </a:p>
        </p:txBody>
      </p:sp>
      <p:pic>
        <p:nvPicPr>
          <p:cNvPr id="78852" name="Image 4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588"/>
            <a:ext cx="13065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7" name="Group 107"/>
          <p:cNvGrpSpPr>
            <a:grpSpLocks/>
          </p:cNvGrpSpPr>
          <p:nvPr/>
        </p:nvGrpSpPr>
        <p:grpSpPr bwMode="auto">
          <a:xfrm>
            <a:off x="241300" y="1250950"/>
            <a:ext cx="8653463" cy="4986338"/>
            <a:chOff x="0" y="0"/>
            <a:chExt cx="7752" cy="4467"/>
          </a:xfrm>
        </p:grpSpPr>
        <p:grpSp>
          <p:nvGrpSpPr>
            <p:cNvPr id="80901" name="Group 105"/>
            <p:cNvGrpSpPr>
              <a:grpSpLocks/>
            </p:cNvGrpSpPr>
            <p:nvPr/>
          </p:nvGrpSpPr>
          <p:grpSpPr bwMode="auto">
            <a:xfrm>
              <a:off x="0" y="0"/>
              <a:ext cx="7752" cy="4467"/>
              <a:chOff x="0" y="0"/>
              <a:chExt cx="7752" cy="4467"/>
            </a:xfrm>
          </p:grpSpPr>
          <p:grpSp>
            <p:nvGrpSpPr>
              <p:cNvPr id="80903" name="Group 29"/>
              <p:cNvGrpSpPr>
                <a:grpSpLocks/>
              </p:cNvGrpSpPr>
              <p:nvPr/>
            </p:nvGrpSpPr>
            <p:grpSpPr bwMode="auto">
              <a:xfrm>
                <a:off x="0" y="0"/>
                <a:ext cx="3876" cy="2234"/>
                <a:chOff x="0" y="0"/>
                <a:chExt cx="3876" cy="2234"/>
              </a:xfrm>
            </p:grpSpPr>
            <p:pic>
              <p:nvPicPr>
                <p:cNvPr id="80979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0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1" name="Picture 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2" name="Picture 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3" name="Picture 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4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5" name="Picture 1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56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6" name="Picture 1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7" name="Picture 1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8" name="Picture 1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89" name="Picture 1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0" name="Picture 1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1" name="Picture 1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17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2" name="Picture 1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3" name="Picture 1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4" name="Picture 2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5" name="Picture 2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6" name="Picture 2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7" name="Picture 2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78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8" name="Picture 2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99" name="Picture 2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000" name="Picture 2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001" name="Picture 2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1002" name="Picture 2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0904" name="Group 54"/>
              <p:cNvGrpSpPr>
                <a:grpSpLocks/>
              </p:cNvGrpSpPr>
              <p:nvPr/>
            </p:nvGrpSpPr>
            <p:grpSpPr bwMode="auto">
              <a:xfrm>
                <a:off x="3875" y="0"/>
                <a:ext cx="3877" cy="2234"/>
                <a:chOff x="0" y="0"/>
                <a:chExt cx="3876" cy="2234"/>
              </a:xfrm>
            </p:grpSpPr>
            <p:pic>
              <p:nvPicPr>
                <p:cNvPr id="80955" name="Picture 3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56" name="Picture 3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57" name="Picture 3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58" name="Picture 3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59" name="Picture 3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0" name="Picture 3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1" name="Picture 3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56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2" name="Picture 3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3" name="Picture 3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4" name="Picture 3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5" name="Picture 4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6" name="Picture 4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7" name="Picture 4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17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8" name="Picture 4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69" name="Picture 4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70" name="Picture 4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71" name="Picture 4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72" name="Picture 4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73" name="Picture 4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78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74" name="Picture 4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75" name="Picture 5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76" name="Picture 5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77" name="Picture 5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78" name="Picture 5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0905" name="Group 79"/>
              <p:cNvGrpSpPr>
                <a:grpSpLocks/>
              </p:cNvGrpSpPr>
              <p:nvPr/>
            </p:nvGrpSpPr>
            <p:grpSpPr bwMode="auto">
              <a:xfrm>
                <a:off x="3875" y="2233"/>
                <a:ext cx="3877" cy="2234"/>
                <a:chOff x="0" y="0"/>
                <a:chExt cx="3876" cy="2234"/>
              </a:xfrm>
            </p:grpSpPr>
            <p:pic>
              <p:nvPicPr>
                <p:cNvPr id="80931" name="Picture 5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32" name="Picture 5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33" name="Picture 5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34" name="Picture 5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35" name="Picture 5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36" name="Picture 6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37" name="Picture 6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56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38" name="Picture 6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39" name="Picture 6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0" name="Picture 6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1" name="Picture 6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2" name="Picture 6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3" name="Picture 6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17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4" name="Picture 6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5" name="Picture 6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6" name="Picture 7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7" name="Picture 7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8" name="Picture 7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49" name="Picture 7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78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50" name="Picture 7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51" name="Picture 7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52" name="Picture 7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53" name="Picture 7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54" name="Picture 7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80906" name="Group 104"/>
              <p:cNvGrpSpPr>
                <a:grpSpLocks/>
              </p:cNvGrpSpPr>
              <p:nvPr/>
            </p:nvGrpSpPr>
            <p:grpSpPr bwMode="auto">
              <a:xfrm>
                <a:off x="0" y="2233"/>
                <a:ext cx="3876" cy="2234"/>
                <a:chOff x="0" y="0"/>
                <a:chExt cx="3876" cy="2234"/>
              </a:xfrm>
            </p:grpSpPr>
            <p:pic>
              <p:nvPicPr>
                <p:cNvPr id="80907" name="Picture 8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08" name="Picture 8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09" name="Picture 8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0" name="Picture 8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1" name="Picture 8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2" name="Picture 8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0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3" name="Picture 8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56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4" name="Picture 8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5" name="Picture 8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6" name="Picture 8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7" name="Picture 9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8" name="Picture 9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556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19" name="Picture 9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117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0" name="Picture 9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1" name="Picture 9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2" name="Picture 95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3" name="Picture 9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4" name="Picture 97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1117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5" name="Picture 98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678"/>
                  <a:ext cx="643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6" name="Picture 99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8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7" name="Picture 10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1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8" name="Picture 101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35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29" name="Picture 10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83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0930" name="Picture 10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2" y="1678"/>
                  <a:ext cx="644" cy="5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80902" name="Rectangle 106"/>
            <p:cNvSpPr>
              <a:spLocks/>
            </p:cNvSpPr>
            <p:nvPr/>
          </p:nvSpPr>
          <p:spPr bwMode="auto">
            <a:xfrm>
              <a:off x="2041" y="1941"/>
              <a:ext cx="5101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/>
            <a:lstStyle/>
            <a:p>
              <a:pPr algn="ctr"/>
              <a:r>
                <a:rPr lang="en-US" sz="1600">
                  <a:solidFill>
                    <a:srgbClr val="FFFFFF"/>
                  </a:solidFill>
                </a:rPr>
                <a:t>Euclid</a:t>
              </a:r>
              <a:r>
                <a:rPr lang="en-US" sz="1800">
                  <a:solidFill>
                    <a:srgbClr val="FFFFFF"/>
                  </a:solidFill>
                </a:rPr>
                <a:t> VIS Legacy : after 2 months</a:t>
              </a:r>
            </a:p>
            <a:p>
              <a:pPr algn="ctr"/>
              <a:r>
                <a:rPr lang="en-US" sz="1800">
                  <a:solidFill>
                    <a:srgbClr val="FFFFFF"/>
                  </a:solidFill>
                </a:rPr>
                <a:t> (66 months  planned)</a:t>
              </a:r>
            </a:p>
          </p:txBody>
        </p:sp>
      </p:grpSp>
      <p:sp>
        <p:nvSpPr>
          <p:cNvPr id="80898" name="Rectangle 109"/>
          <p:cNvSpPr>
            <a:spLocks noChangeArrowheads="1"/>
          </p:cNvSpPr>
          <p:nvPr/>
        </p:nvSpPr>
        <p:spPr bwMode="auto">
          <a:xfrm>
            <a:off x="250825" y="1268413"/>
            <a:ext cx="720725" cy="576262"/>
          </a:xfrm>
          <a:prstGeom prst="rect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899" name="Rectangle 106"/>
          <p:cNvSpPr>
            <a:spLocks/>
          </p:cNvSpPr>
          <p:nvPr/>
        </p:nvSpPr>
        <p:spPr bwMode="auto">
          <a:xfrm>
            <a:off x="323850" y="1196975"/>
            <a:ext cx="4491038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r>
              <a:rPr lang="en-US" sz="1700">
                <a:solidFill>
                  <a:srgbClr val="FFFFFF"/>
                </a:solidFill>
              </a:rPr>
              <a:t>SLACS</a:t>
            </a: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80900" name="Image 106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22238"/>
            <a:ext cx="13065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E:\Conclu pp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itre 60"/>
          <p:cNvSpPr txBox="1">
            <a:spLocks/>
          </p:cNvSpPr>
          <p:nvPr/>
        </p:nvSpPr>
        <p:spPr bwMode="auto">
          <a:xfrm>
            <a:off x="58738" y="6553200"/>
            <a:ext cx="89916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cs typeface="Arial" charset="0"/>
              </a:rPr>
              <a:t>                                                                     </a:t>
            </a:r>
            <a:r>
              <a:rPr lang="fr-FR" sz="1400">
                <a:solidFill>
                  <a:srgbClr val="818DFB"/>
                </a:solidFill>
                <a:cs typeface="Arial" charset="0"/>
              </a:rPr>
              <a:t>Euclid                                Rencontres de Vietnam 2015</a:t>
            </a:r>
          </a:p>
        </p:txBody>
      </p:sp>
      <p:pic>
        <p:nvPicPr>
          <p:cNvPr id="82947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1949450" y="61913"/>
            <a:ext cx="60452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>
                <a:latin typeface="Calibri" charset="0"/>
              </a:rPr>
              <a:t>Euclid Schedule (Oct 2014)</a:t>
            </a:r>
            <a:endParaRPr lang="fr-FR">
              <a:latin typeface="Calibri" charset="0"/>
            </a:endParaRPr>
          </a:p>
        </p:txBody>
      </p:sp>
      <p:pic>
        <p:nvPicPr>
          <p:cNvPr id="83970" name="Image 4" descr="schedule-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t="23579" r="4465" b="6737"/>
          <a:stretch>
            <a:fillRect/>
          </a:stretch>
        </p:blipFill>
        <p:spPr bwMode="auto">
          <a:xfrm>
            <a:off x="0" y="628650"/>
            <a:ext cx="9144000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ZoneTexte 5"/>
          <p:cNvSpPr txBox="1">
            <a:spLocks noChangeArrowheads="1"/>
          </p:cNvSpPr>
          <p:nvPr/>
        </p:nvSpPr>
        <p:spPr bwMode="auto">
          <a:xfrm>
            <a:off x="820738" y="6065838"/>
            <a:ext cx="20859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/>
              <a:t>Courtesy. G. Racca/ESA</a:t>
            </a:r>
          </a:p>
        </p:txBody>
      </p:sp>
      <p:pic>
        <p:nvPicPr>
          <p:cNvPr id="83972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ZoneTexte 5"/>
          <p:cNvSpPr txBox="1">
            <a:spLocks noChangeArrowheads="1"/>
          </p:cNvSpPr>
          <p:nvPr/>
        </p:nvSpPr>
        <p:spPr bwMode="auto">
          <a:xfrm>
            <a:off x="2271713" y="28575"/>
            <a:ext cx="8850312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800">
                <a:latin typeface="Arial" charset="0"/>
                <a:cs typeface="Arial" charset="0"/>
              </a:rPr>
              <a:t>   </a:t>
            </a:r>
            <a:r>
              <a:rPr lang="fr-FR" sz="3200">
                <a:latin typeface="Arial" charset="0"/>
                <a:cs typeface="Arial" charset="0"/>
              </a:rPr>
              <a:t>Euclid data release</a:t>
            </a:r>
            <a:endParaRPr lang="fr-FR" sz="4000">
              <a:latin typeface="Arial" charset="0"/>
              <a:cs typeface="Arial" charset="0"/>
            </a:endParaRPr>
          </a:p>
        </p:txBody>
      </p:sp>
      <p:sp>
        <p:nvSpPr>
          <p:cNvPr id="84994" name="Flèche vers le bas 7"/>
          <p:cNvSpPr>
            <a:spLocks noChangeArrowheads="1"/>
          </p:cNvSpPr>
          <p:nvPr/>
        </p:nvSpPr>
        <p:spPr bwMode="auto">
          <a:xfrm>
            <a:off x="2497138" y="885825"/>
            <a:ext cx="576262" cy="5076825"/>
          </a:xfrm>
          <a:prstGeom prst="downArrow">
            <a:avLst>
              <a:gd name="adj1" fmla="val 50000"/>
              <a:gd name="adj2" fmla="val 50004"/>
            </a:avLst>
          </a:prstGeom>
          <a:solidFill>
            <a:srgbClr val="92D050"/>
          </a:solidFill>
          <a:ln w="22225">
            <a:solidFill>
              <a:srgbClr val="00B0F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/>
          </a:p>
        </p:txBody>
      </p:sp>
      <p:cxnSp>
        <p:nvCxnSpPr>
          <p:cNvPr id="84995" name="Connecteur droit 9"/>
          <p:cNvCxnSpPr>
            <a:cxnSpLocks noChangeShapeType="1"/>
          </p:cNvCxnSpPr>
          <p:nvPr/>
        </p:nvCxnSpPr>
        <p:spPr bwMode="auto">
          <a:xfrm flipH="1" flipV="1">
            <a:off x="2409825" y="1336675"/>
            <a:ext cx="26289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4996" name="ZoneTexte 16"/>
          <p:cNvSpPr txBox="1">
            <a:spLocks noChangeArrowheads="1"/>
          </p:cNvSpPr>
          <p:nvPr/>
        </p:nvSpPr>
        <p:spPr bwMode="auto">
          <a:xfrm>
            <a:off x="711200" y="711200"/>
            <a:ext cx="8953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600"/>
              <a:t>Year -3 </a:t>
            </a:r>
          </a:p>
        </p:txBody>
      </p:sp>
      <p:sp>
        <p:nvSpPr>
          <p:cNvPr id="84997" name="ZoneTexte 17"/>
          <p:cNvSpPr txBox="1">
            <a:spLocks noChangeArrowheads="1"/>
          </p:cNvSpPr>
          <p:nvPr/>
        </p:nvSpPr>
        <p:spPr bwMode="auto">
          <a:xfrm>
            <a:off x="719138" y="1154113"/>
            <a:ext cx="1643062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/>
              <a:t>Yr -1  Ground DR1</a:t>
            </a:r>
          </a:p>
          <a:p>
            <a:r>
              <a:rPr lang="fr-FR" sz="1400"/>
              <a:t>ready (2500 deg</a:t>
            </a:r>
            <a:r>
              <a:rPr lang="fr-FR" sz="1400" baseline="30000"/>
              <a:t>2)</a:t>
            </a:r>
          </a:p>
        </p:txBody>
      </p:sp>
      <p:cxnSp>
        <p:nvCxnSpPr>
          <p:cNvPr id="84998" name="Connecteur droit 18"/>
          <p:cNvCxnSpPr>
            <a:cxnSpLocks noChangeShapeType="1"/>
          </p:cNvCxnSpPr>
          <p:nvPr/>
        </p:nvCxnSpPr>
        <p:spPr bwMode="auto">
          <a:xfrm flipH="1" flipV="1">
            <a:off x="2403475" y="893763"/>
            <a:ext cx="2627313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9" name="Connecteur droit 19"/>
          <p:cNvCxnSpPr>
            <a:cxnSpLocks noChangeShapeType="1"/>
          </p:cNvCxnSpPr>
          <p:nvPr/>
        </p:nvCxnSpPr>
        <p:spPr bwMode="auto">
          <a:xfrm flipH="1" flipV="1">
            <a:off x="2403475" y="2301875"/>
            <a:ext cx="12954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00" name="ZoneTexte 20"/>
          <p:cNvSpPr txBox="1">
            <a:spLocks noChangeArrowheads="1"/>
          </p:cNvSpPr>
          <p:nvPr/>
        </p:nvSpPr>
        <p:spPr bwMode="auto">
          <a:xfrm>
            <a:off x="727075" y="2047875"/>
            <a:ext cx="1627188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/>
              <a:t>Yr+1 Ground DR2</a:t>
            </a:r>
          </a:p>
          <a:p>
            <a:r>
              <a:rPr lang="fr-FR" sz="1400"/>
              <a:t>ready (7500 deg</a:t>
            </a:r>
            <a:r>
              <a:rPr lang="fr-FR" sz="1400" baseline="30000"/>
              <a:t>2</a:t>
            </a:r>
            <a:r>
              <a:rPr lang="fr-FR" sz="1400"/>
              <a:t>)</a:t>
            </a:r>
          </a:p>
        </p:txBody>
      </p:sp>
      <p:cxnSp>
        <p:nvCxnSpPr>
          <p:cNvPr id="85001" name="Connecteur droit 22"/>
          <p:cNvCxnSpPr>
            <a:cxnSpLocks noChangeShapeType="1"/>
          </p:cNvCxnSpPr>
          <p:nvPr/>
        </p:nvCxnSpPr>
        <p:spPr bwMode="auto">
          <a:xfrm flipH="1" flipV="1">
            <a:off x="2409825" y="3527425"/>
            <a:ext cx="129698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02" name="ZoneTexte 23"/>
          <p:cNvSpPr txBox="1">
            <a:spLocks noChangeArrowheads="1"/>
          </p:cNvSpPr>
          <p:nvPr/>
        </p:nvSpPr>
        <p:spPr bwMode="auto">
          <a:xfrm>
            <a:off x="719138" y="3302000"/>
            <a:ext cx="17240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/>
              <a:t>Yr +3 Ground DR3</a:t>
            </a:r>
          </a:p>
          <a:p>
            <a:r>
              <a:rPr lang="fr-FR" sz="1400"/>
              <a:t>ready (15000 deg</a:t>
            </a:r>
            <a:r>
              <a:rPr lang="fr-FR" sz="1400" baseline="30000"/>
              <a:t>2</a:t>
            </a:r>
            <a:r>
              <a:rPr lang="fr-FR" sz="1400"/>
              <a:t>)</a:t>
            </a:r>
          </a:p>
        </p:txBody>
      </p:sp>
      <p:sp>
        <p:nvSpPr>
          <p:cNvPr id="85003" name="ZoneTexte 21"/>
          <p:cNvSpPr txBox="1">
            <a:spLocks noChangeArrowheads="1"/>
          </p:cNvSpPr>
          <p:nvPr/>
        </p:nvSpPr>
        <p:spPr bwMode="auto">
          <a:xfrm>
            <a:off x="5008563" y="741363"/>
            <a:ext cx="4287837" cy="622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400" b="1">
                <a:solidFill>
                  <a:srgbClr val="00B050"/>
                </a:solidFill>
              </a:rPr>
              <a:t>T-3</a:t>
            </a:r>
            <a:r>
              <a:rPr lang="fr-FR" sz="1400" b="1"/>
              <a:t> start ground based observations (&lt;2017)</a:t>
            </a:r>
          </a:p>
          <a:p>
            <a:pPr algn="ctr"/>
            <a:r>
              <a:rPr lang="fr-FR" sz="1200"/>
              <a:t>All Euclid pointings set</a:t>
            </a:r>
          </a:p>
        </p:txBody>
      </p:sp>
      <p:sp>
        <p:nvSpPr>
          <p:cNvPr id="85004" name="ZoneTexte 21"/>
          <p:cNvSpPr txBox="1">
            <a:spLocks noChangeArrowheads="1"/>
          </p:cNvSpPr>
          <p:nvPr/>
        </p:nvSpPr>
        <p:spPr bwMode="auto">
          <a:xfrm>
            <a:off x="5032375" y="1531938"/>
            <a:ext cx="3762375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fr-FR" sz="1400" b="1">
                <a:solidFill>
                  <a:srgbClr val="00B050"/>
                </a:solidFill>
              </a:rPr>
              <a:t>T-0</a:t>
            </a:r>
            <a:r>
              <a:rPr lang="fr-FR" sz="1400" b="1"/>
              <a:t> start Euclid nominal mission (2020)</a:t>
            </a:r>
          </a:p>
        </p:txBody>
      </p:sp>
      <p:pic>
        <p:nvPicPr>
          <p:cNvPr id="85005" name="Image 12" descr="levelQ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r="5280" b="2324"/>
          <a:stretch>
            <a:fillRect/>
          </a:stretch>
        </p:blipFill>
        <p:spPr bwMode="auto">
          <a:xfrm>
            <a:off x="3671888" y="1416050"/>
            <a:ext cx="5443537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006" name="Connecteur droit 19"/>
          <p:cNvCxnSpPr>
            <a:cxnSpLocks noChangeShapeType="1"/>
          </p:cNvCxnSpPr>
          <p:nvPr/>
        </p:nvCxnSpPr>
        <p:spPr bwMode="auto">
          <a:xfrm>
            <a:off x="2168525" y="4043363"/>
            <a:ext cx="6146800" cy="6350"/>
          </a:xfrm>
          <a:prstGeom prst="line">
            <a:avLst/>
          </a:prstGeom>
          <a:noFill/>
          <a:ln w="444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07" name="ZoneTexte 20"/>
          <p:cNvSpPr txBox="1">
            <a:spLocks noChangeArrowheads="1"/>
          </p:cNvSpPr>
          <p:nvPr/>
        </p:nvSpPr>
        <p:spPr bwMode="auto">
          <a:xfrm>
            <a:off x="74613" y="4005263"/>
            <a:ext cx="26812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200" b="1">
                <a:solidFill>
                  <a:srgbClr val="FF0000"/>
                </a:solidFill>
                <a:latin typeface="Arial" charset="0"/>
                <a:cs typeface="Arial" charset="0"/>
              </a:rPr>
              <a:t>LSST north data? Public in 2024?</a:t>
            </a:r>
          </a:p>
        </p:txBody>
      </p:sp>
      <p:pic>
        <p:nvPicPr>
          <p:cNvPr id="85008" name="Image 4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9" name="Image 7" descr="ESA-logo-euclid_RGB_transp_B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1570038" y="61913"/>
            <a:ext cx="604520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>
                <a:latin typeface="Calibri" charset="0"/>
              </a:rPr>
              <a:t>Challenges of Euclid</a:t>
            </a:r>
            <a:endParaRPr lang="fr-FR">
              <a:latin typeface="Calibri" charset="0"/>
            </a:endParaRPr>
          </a:p>
        </p:txBody>
      </p:sp>
      <p:sp>
        <p:nvSpPr>
          <p:cNvPr id="87042" name="ZoneTexte 2"/>
          <p:cNvSpPr txBox="1">
            <a:spLocks noChangeArrowheads="1"/>
          </p:cNvSpPr>
          <p:nvPr/>
        </p:nvSpPr>
        <p:spPr bwMode="auto">
          <a:xfrm>
            <a:off x="204788" y="725488"/>
            <a:ext cx="8748712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buClrTx/>
              <a:buFont typeface="Arial" charset="0"/>
              <a:buChar char="•"/>
            </a:pPr>
            <a:r>
              <a:rPr lang="fr-FR" sz="1800">
                <a:latin typeface="Arial" charset="0"/>
                <a:cs typeface="Arial" charset="0"/>
              </a:rPr>
              <a:t> </a:t>
            </a:r>
            <a:r>
              <a:rPr lang="fr-FR" sz="1800" b="1">
                <a:latin typeface="Calibri" charset="0"/>
              </a:rPr>
              <a:t>EC Management</a:t>
            </a:r>
            <a:r>
              <a:rPr lang="fr-FR" sz="1800">
                <a:latin typeface="Calibri" charset="0"/>
              </a:rPr>
              <a:t>: 1250 persons, 120 labs, 14 countries:</a:t>
            </a:r>
          </a:p>
          <a:p>
            <a:pPr>
              <a:buClrTx/>
              <a:buFont typeface="Arial" charset="0"/>
              <a:buChar char="•"/>
            </a:pPr>
            <a:r>
              <a:rPr lang="fr-FR" sz="1800" b="1">
                <a:latin typeface="Calibri" charset="0"/>
              </a:rPr>
              <a:t> Data management and processing</a:t>
            </a:r>
            <a:r>
              <a:rPr lang="fr-FR" sz="1800">
                <a:latin typeface="Calibri" charset="0"/>
              </a:rPr>
              <a:t>: huge volume, multi-wavelength data, ground + space, NIR+VIS, 10 SDCs , archive  </a:t>
            </a:r>
            <a:r>
              <a:rPr lang="fr-FR" sz="1800">
                <a:latin typeface="Calibri" charset="0"/>
                <a:sym typeface="Wingdings" charset="0"/>
              </a:rPr>
              <a:t> </a:t>
            </a:r>
            <a:r>
              <a:rPr lang="fr-FR" sz="1800">
                <a:latin typeface="Calibri" charset="0"/>
              </a:rPr>
              <a:t> data, algorithm and hardware challenges</a:t>
            </a:r>
          </a:p>
          <a:p>
            <a:pPr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 </a:t>
            </a:r>
            <a:r>
              <a:rPr lang="fr-FR" sz="1800" b="1">
                <a:latin typeface="Calibri" charset="0"/>
              </a:rPr>
              <a:t>Shape measurements/systematics </a:t>
            </a:r>
          </a:p>
          <a:p>
            <a:pPr lvl="1"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 Control multiplicative and additive biases, shape measurement algorithms</a:t>
            </a:r>
          </a:p>
          <a:p>
            <a:pPr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 </a:t>
            </a:r>
            <a:r>
              <a:rPr lang="fr-FR" sz="1800" b="1">
                <a:latin typeface="Calibri" charset="0"/>
              </a:rPr>
              <a:t>Photometric redshifts</a:t>
            </a:r>
            <a:r>
              <a:rPr lang="fr-FR" sz="1800">
                <a:latin typeface="Calibri" charset="0"/>
              </a:rPr>
              <a:t>:  </a:t>
            </a:r>
          </a:p>
          <a:p>
            <a:pPr lvl="1"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 Ground based photometry in 4 bands : 15,000 deg</a:t>
            </a:r>
            <a:r>
              <a:rPr lang="fr-FR" sz="1800" baseline="30000">
                <a:latin typeface="Calibri" charset="0"/>
              </a:rPr>
              <a:t>2</a:t>
            </a:r>
            <a:r>
              <a:rPr lang="fr-FR" sz="1800">
                <a:latin typeface="Calibri" charset="0"/>
              </a:rPr>
              <a:t>  (i.e. north and south)</a:t>
            </a:r>
          </a:p>
          <a:p>
            <a:pPr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 </a:t>
            </a:r>
            <a:r>
              <a:rPr lang="fr-FR" sz="1800" b="1">
                <a:latin typeface="Calibri" charset="0"/>
              </a:rPr>
              <a:t>Numerical simulations </a:t>
            </a:r>
            <a:r>
              <a:rPr lang="fr-FR" sz="1800">
                <a:latin typeface="Calibri" charset="0"/>
              </a:rPr>
              <a:t>with power spectrum to a 1% accuracy :</a:t>
            </a:r>
          </a:p>
          <a:p>
            <a:pPr lvl="1"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 Underlying physics: e.g. numerical simulations with baryons </a:t>
            </a:r>
          </a:p>
          <a:p>
            <a:pPr lvl="1"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 Numerical simulations of a large number of DE, GR models </a:t>
            </a:r>
          </a:p>
          <a:p>
            <a:pPr lvl="1"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10</a:t>
            </a:r>
            <a:r>
              <a:rPr lang="fr-FR" sz="1800" baseline="30000">
                <a:latin typeface="Calibri" charset="0"/>
              </a:rPr>
              <a:t>3</a:t>
            </a:r>
            <a:r>
              <a:rPr lang="fr-FR" sz="1800">
                <a:latin typeface="Calibri" charset="0"/>
              </a:rPr>
              <a:t> to 10</a:t>
            </a:r>
            <a:r>
              <a:rPr lang="fr-FR" sz="1800" baseline="30000">
                <a:latin typeface="Calibri" charset="0"/>
              </a:rPr>
              <a:t>5</a:t>
            </a:r>
            <a:r>
              <a:rPr lang="fr-FR" sz="1800">
                <a:latin typeface="Calibri" charset="0"/>
              </a:rPr>
              <a:t> simulations to estimate covariance matrices</a:t>
            </a:r>
          </a:p>
        </p:txBody>
      </p:sp>
      <p:sp>
        <p:nvSpPr>
          <p:cNvPr id="87043" name="ZoneTexte 2"/>
          <p:cNvSpPr txBox="1">
            <a:spLocks noChangeArrowheads="1"/>
          </p:cNvSpPr>
          <p:nvPr/>
        </p:nvSpPr>
        <p:spPr bwMode="auto">
          <a:xfrm>
            <a:off x="214313" y="5124450"/>
            <a:ext cx="8686800" cy="1214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 </a:t>
            </a:r>
            <a:r>
              <a:rPr lang="fr-FR" sz="1800" b="1">
                <a:latin typeface="Calibri" charset="0"/>
              </a:rPr>
              <a:t>End-to-End performances</a:t>
            </a:r>
          </a:p>
          <a:p>
            <a:pPr>
              <a:buClrTx/>
              <a:buFont typeface="Arial" charset="0"/>
              <a:buChar char="•"/>
            </a:pPr>
            <a:r>
              <a:rPr lang="fr-FR" sz="1800" b="1">
                <a:latin typeface="Calibri" charset="0"/>
              </a:rPr>
              <a:t> Spectroscopic surveys to</a:t>
            </a:r>
            <a:r>
              <a:rPr lang="fr-FR" sz="1800">
                <a:latin typeface="Calibri" charset="0"/>
              </a:rPr>
              <a:t>:   </a:t>
            </a:r>
            <a:r>
              <a:rPr lang="fr-FR" sz="1800">
                <a:solidFill>
                  <a:srgbClr val="0070C0"/>
                </a:solidFill>
                <a:latin typeface="Calibri" charset="0"/>
              </a:rPr>
              <a:t> </a:t>
            </a:r>
          </a:p>
          <a:p>
            <a:pPr lvl="1">
              <a:buClrTx/>
              <a:buFont typeface="Arial" charset="0"/>
              <a:buChar char="•"/>
            </a:pPr>
            <a:r>
              <a:rPr lang="fr-FR" sz="1800">
                <a:latin typeface="Calibri" charset="0"/>
              </a:rPr>
              <a:t>  Calibrate deep photo-z and understand BAO and RSD samples</a:t>
            </a:r>
          </a:p>
        </p:txBody>
      </p:sp>
      <p:pic>
        <p:nvPicPr>
          <p:cNvPr id="87044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98438" y="0"/>
            <a:ext cx="8945562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>
                <a:latin typeface="Calibri" charset="0"/>
              </a:rPr>
              <a:t>Summary: the post-Planck cosmology mission</a:t>
            </a:r>
            <a:endParaRPr lang="fr-FR">
              <a:latin typeface="Calibri" charset="0"/>
            </a:endParaRPr>
          </a:p>
        </p:txBody>
      </p:sp>
      <p:sp>
        <p:nvSpPr>
          <p:cNvPr id="89090" name="Espace réservé du contenu 2"/>
          <p:cNvSpPr txBox="1">
            <a:spLocks/>
          </p:cNvSpPr>
          <p:nvPr/>
        </p:nvSpPr>
        <p:spPr bwMode="auto">
          <a:xfrm>
            <a:off x="425450" y="723900"/>
            <a:ext cx="8535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  <a:buFont typeface="Tahoma" charset="0"/>
              <a:buChar char="•"/>
            </a:pPr>
            <a:r>
              <a:rPr lang="fr-FR">
                <a:solidFill>
                  <a:srgbClr val="7030A0"/>
                </a:solidFill>
                <a:latin typeface="Calibri" charset="0"/>
              </a:rPr>
              <a:t>Euclid will    </a:t>
            </a:r>
          </a:p>
          <a:p>
            <a:pPr lvl="1">
              <a:spcBef>
                <a:spcPct val="20000"/>
              </a:spcBef>
              <a:buFont typeface="Tahoma" charset="0"/>
              <a:buChar char="–"/>
            </a:pPr>
            <a:r>
              <a:rPr lang="fr-FR">
                <a:solidFill>
                  <a:srgbClr val="7030A0"/>
                </a:solidFill>
                <a:latin typeface="Calibri" charset="0"/>
              </a:rPr>
              <a:t>Explore the dark universe as a whole: DE, MG, DM (in particular neutrinos), inflation</a:t>
            </a:r>
          </a:p>
          <a:p>
            <a:pPr lvl="1">
              <a:spcBef>
                <a:spcPct val="20000"/>
              </a:spcBef>
              <a:buFont typeface="Tahoma" charset="0"/>
              <a:buChar char="–"/>
            </a:pPr>
            <a:r>
              <a:rPr lang="fr-FR">
                <a:solidFill>
                  <a:srgbClr val="7030A0"/>
                </a:solidFill>
                <a:latin typeface="Calibri" charset="0"/>
              </a:rPr>
              <a:t>Use 5 cosmological probes, with at least 2 independent</a:t>
            </a:r>
          </a:p>
          <a:p>
            <a:pPr lvl="1">
              <a:spcBef>
                <a:spcPct val="20000"/>
              </a:spcBef>
              <a:buFont typeface="Tahoma" charset="0"/>
              <a:buChar char="–"/>
            </a:pPr>
            <a:r>
              <a:rPr lang="fr-FR">
                <a:solidFill>
                  <a:srgbClr val="7030A0"/>
                </a:solidFill>
                <a:latin typeface="Calibri" charset="0"/>
              </a:rPr>
              <a:t>Get percent precision on w and gravitational potentials</a:t>
            </a:r>
          </a:p>
          <a:p>
            <a:pPr lvl="1">
              <a:spcBef>
                <a:spcPct val="20000"/>
              </a:spcBef>
              <a:buFont typeface="Tahoma" charset="0"/>
              <a:buChar char="–"/>
            </a:pPr>
            <a:r>
              <a:rPr lang="fr-FR">
                <a:solidFill>
                  <a:srgbClr val="7030A0"/>
                </a:solidFill>
                <a:latin typeface="Calibri" charset="0"/>
              </a:rPr>
              <a:t>Prepare a revolution for wide field VIS and NIR surveys</a:t>
            </a:r>
          </a:p>
          <a:p>
            <a:pPr lvl="1">
              <a:spcBef>
                <a:spcPct val="20000"/>
              </a:spcBef>
              <a:buFont typeface="Tahoma" charset="0"/>
              <a:buChar char="–"/>
            </a:pPr>
            <a:r>
              <a:rPr lang="fr-FR">
                <a:solidFill>
                  <a:srgbClr val="7030A0"/>
                </a:solidFill>
                <a:latin typeface="Calibri" charset="0"/>
              </a:rPr>
              <a:t>Prepare the next generation wide field panchromatic all sky surveys: GAIA, LSST, WFIRST, e-ROSITA, SKA </a:t>
            </a:r>
          </a:p>
          <a:p>
            <a:pPr>
              <a:spcBef>
                <a:spcPct val="20000"/>
              </a:spcBef>
              <a:buFont typeface="Tahoma" charset="0"/>
              <a:buChar char="•"/>
            </a:pPr>
            <a:r>
              <a:rPr lang="fr-FR">
                <a:solidFill>
                  <a:srgbClr val="C00000"/>
                </a:solidFill>
                <a:latin typeface="Calibri" charset="0"/>
              </a:rPr>
              <a:t>Euclid Legacy = 12 billion sources, &gt;30 million redshifts;</a:t>
            </a:r>
          </a:p>
          <a:p>
            <a:pPr lvl="1">
              <a:spcBef>
                <a:spcPct val="20000"/>
              </a:spcBef>
              <a:buFont typeface="Tahoma" charset="0"/>
              <a:buChar char="–"/>
            </a:pPr>
            <a:r>
              <a:rPr lang="fr-FR">
                <a:solidFill>
                  <a:srgbClr val="C00000"/>
                </a:solidFill>
                <a:latin typeface="Calibri" charset="0"/>
              </a:rPr>
              <a:t>A mine of images and spectra for the community for years;</a:t>
            </a:r>
          </a:p>
          <a:p>
            <a:pPr lvl="1">
              <a:spcBef>
                <a:spcPct val="20000"/>
              </a:spcBef>
              <a:buFont typeface="Tahoma" charset="0"/>
              <a:buChar char="–"/>
            </a:pPr>
            <a:r>
              <a:rPr lang="fr-FR">
                <a:solidFill>
                  <a:srgbClr val="C00000"/>
                </a:solidFill>
                <a:latin typeface="Calibri" charset="0"/>
              </a:rPr>
              <a:t>A reservoir of targets for JWST, E-ELT, TMT, ALMA, VLT</a:t>
            </a:r>
          </a:p>
          <a:p>
            <a:pPr lvl="1">
              <a:spcBef>
                <a:spcPct val="20000"/>
              </a:spcBef>
              <a:buFont typeface="Tahoma" charset="0"/>
              <a:buChar char="–"/>
            </a:pPr>
            <a:r>
              <a:rPr lang="fr-FR">
                <a:solidFill>
                  <a:srgbClr val="C00000"/>
                </a:solidFill>
                <a:latin typeface="Calibri" charset="0"/>
              </a:rPr>
              <a:t>A set of astronomical catalogues useful until 2040+</a:t>
            </a:r>
          </a:p>
          <a:p>
            <a:pPr lvl="1">
              <a:spcBef>
                <a:spcPct val="20000"/>
              </a:spcBef>
            </a:pPr>
            <a:r>
              <a:rPr lang="fr-FR">
                <a:solidFill>
                  <a:srgbClr val="0070C0"/>
                </a:solidFill>
                <a:latin typeface="Calibri" charset="0"/>
              </a:rPr>
              <a:t>A fantastic project for next generation of scientists</a:t>
            </a:r>
          </a:p>
          <a:p>
            <a:pPr algn="ctr">
              <a:spcBef>
                <a:spcPct val="20000"/>
              </a:spcBef>
              <a:buFontTx/>
              <a:buNone/>
            </a:pPr>
            <a:r>
              <a:rPr lang="fr-FR">
                <a:solidFill>
                  <a:srgbClr val="240F33"/>
                </a:solidFill>
                <a:latin typeface="Arial" charset="0"/>
                <a:cs typeface="Arial" charset="0"/>
              </a:rPr>
              <a:t>     </a:t>
            </a:r>
            <a:endParaRPr lang="fr-FR" sz="2000" b="1">
              <a:solidFill>
                <a:srgbClr val="240F33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  <a:buFont typeface="Helvetica Neue" charset="0"/>
              <a:buNone/>
            </a:pPr>
            <a:endParaRPr lang="fr-FR">
              <a:solidFill>
                <a:srgbClr val="FFFFFF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  <a:buFont typeface="Helvetica Neue" charset="0"/>
              <a:buNone/>
            </a:pPr>
            <a:endParaRPr lang="fr-FR">
              <a:solidFill>
                <a:srgbClr val="FFFFFF"/>
              </a:solidFill>
              <a:latin typeface="Times New Roman" charset="0"/>
            </a:endParaRPr>
          </a:p>
          <a:p>
            <a:pPr>
              <a:spcBef>
                <a:spcPct val="20000"/>
              </a:spcBef>
              <a:buFont typeface="Helvetica Neue" charset="0"/>
              <a:buNone/>
            </a:pPr>
            <a:endParaRPr lang="fr-FR">
              <a:solidFill>
                <a:srgbClr val="FFFFFF"/>
              </a:solidFill>
              <a:latin typeface="Times New Roman" charset="0"/>
            </a:endParaRPr>
          </a:p>
        </p:txBody>
      </p:sp>
      <p:pic>
        <p:nvPicPr>
          <p:cNvPr id="89091" name="Image 4" descr="EC_Logo_21_Colors on Transparent_Sigle + Euclid + Consorti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Image 7" descr="ESA-logo-euclid_RGB_transp_B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846138" y="1588"/>
            <a:ext cx="7361237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4000">
                <a:latin typeface="Calibri" charset="0"/>
              </a:rPr>
              <a:t>Euclid Primary Objectives:</a:t>
            </a:r>
          </a:p>
          <a:p>
            <a:pPr algn="ctr"/>
            <a:r>
              <a:rPr lang="fr-FR" sz="4000">
                <a:latin typeface="Calibri" charset="0"/>
              </a:rPr>
              <a:t> the Dark Universe</a:t>
            </a:r>
          </a:p>
        </p:txBody>
      </p:sp>
      <p:sp>
        <p:nvSpPr>
          <p:cNvPr id="50178" name="Espace réservé du contenu 5"/>
          <p:cNvSpPr txBox="1">
            <a:spLocks/>
          </p:cNvSpPr>
          <p:nvPr/>
        </p:nvSpPr>
        <p:spPr bwMode="auto">
          <a:xfrm>
            <a:off x="265113" y="1751013"/>
            <a:ext cx="88328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dirty="0">
                <a:latin typeface="Calibri" charset="0"/>
                <a:ea typeface="ヒラギノ角ゴ Pro W3" charset="0"/>
                <a:cs typeface="ヒラギノ角ゴ Pro W3" charset="0"/>
              </a:rPr>
              <a:t>Understand the origin of the Universe’s accelerating expansion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dirty="0">
                <a:latin typeface="Calibri" charset="0"/>
                <a:ea typeface="ヒラギノ角ゴ Pro W3" charset="0"/>
                <a:cs typeface="ヒラギノ角ゴ Pro W3" charset="0"/>
              </a:rPr>
              <a:t>Probe the properties and nature of </a:t>
            </a:r>
            <a:r>
              <a:rPr lang="en-US" dirty="0" smtClean="0">
                <a:latin typeface="Calibri" charset="0"/>
                <a:ea typeface="ヒラギノ角ゴ Pro W3" charset="0"/>
                <a:cs typeface="ヒラギノ角ゴ Pro W3" charset="0"/>
              </a:rPr>
              <a:t>Dark </a:t>
            </a:r>
            <a:r>
              <a:rPr lang="en-US" dirty="0">
                <a:latin typeface="Calibri" charset="0"/>
                <a:ea typeface="ヒラギノ角ゴ Pro W3" charset="0"/>
                <a:cs typeface="ヒラギノ角ゴ Pro W3" charset="0"/>
              </a:rPr>
              <a:t>Energy and Gravity,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</a:pPr>
            <a:endParaRPr lang="en-US" dirty="0"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dirty="0">
                <a:latin typeface="Calibri" charset="0"/>
                <a:ea typeface="ヒラギノ角ゴ Pro W3" charset="0"/>
                <a:cs typeface="ヒラギノ角ゴ Pro W3" charset="0"/>
              </a:rPr>
              <a:t>Probe the effects of Dark Energy, Dark Matter and Gravity by: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Using at least 2 independent but complementary probes </a:t>
            </a:r>
            <a:r>
              <a:rPr lang="en-US" sz="2000" dirty="0">
                <a:solidFill>
                  <a:srgbClr val="CC00CC"/>
                </a:solidFill>
                <a:latin typeface="Calibri" charset="0"/>
              </a:rPr>
              <a:t>(5 probes)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Tracking their observational signatures on the </a:t>
            </a:r>
          </a:p>
          <a:p>
            <a:pPr lvl="2" eaLnBrk="1" hangingPunct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Calibri" charset="0"/>
              </a:rPr>
              <a:t>Geometry of the universe: Weak Lensing (WL), Galaxy Clustering (GC)</a:t>
            </a:r>
          </a:p>
          <a:p>
            <a:pPr lvl="2" eaLnBrk="1" hangingPunct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FF"/>
                </a:solidFill>
                <a:latin typeface="Calibri" charset="0"/>
              </a:rPr>
              <a:t>Cosmic history of structure formation: WL, Redshift-Space Distortion (RSD), Clusters of Galaxies (CL) </a:t>
            </a:r>
          </a:p>
          <a:p>
            <a:pPr lvl="1" eaLnBrk="1" hangingPunct="1">
              <a:spcBef>
                <a:spcPct val="20000"/>
              </a:spcBef>
              <a:buClr>
                <a:schemeClr val="tx1"/>
              </a:buClr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Controlling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 systematic residuals to an unprecedented level of accuracy. </a:t>
            </a:r>
          </a:p>
        </p:txBody>
      </p:sp>
      <p:pic>
        <p:nvPicPr>
          <p:cNvPr id="50179" name="Image 4" descr="EC_Logo_21_Colors on Transparent_Sigle + Euclid + Consorti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 7" descr="ESA-logo-euclid_RGB_transp_B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Image 5" descr="Euclid-esa-newimage-28May2014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1838325"/>
            <a:ext cx="9496425" cy="949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4" name="Image 41" descr="EC_Logo_21_Colors on Transparent_Sigle + Euclid + Consorti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22238"/>
            <a:ext cx="2238375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Image 7" descr="ESA-logo-euclid_RGB_transp_B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040688" y="400050"/>
            <a:ext cx="92551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38650" y="400050"/>
            <a:ext cx="48244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4400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sz="4400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fr-FR" sz="4400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fr-FR" sz="4400" dirty="0" err="1">
                <a:solidFill>
                  <a:srgbClr val="FFFF00"/>
                </a:solidFill>
                <a:latin typeface="Arial" charset="0"/>
              </a:rPr>
              <a:t>Thank</a:t>
            </a:r>
            <a:r>
              <a:rPr lang="fr-FR" sz="4400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fr-FR" sz="4400" dirty="0" err="1">
                <a:solidFill>
                  <a:srgbClr val="FFFF00"/>
                </a:solidFill>
                <a:latin typeface="Arial" charset="0"/>
              </a:rPr>
              <a:t>you</a:t>
            </a:r>
            <a:endParaRPr lang="fr-FR" sz="4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0117" name="Titre 60"/>
          <p:cNvSpPr txBox="1">
            <a:spLocks/>
          </p:cNvSpPr>
          <p:nvPr/>
        </p:nvSpPr>
        <p:spPr bwMode="auto">
          <a:xfrm>
            <a:off x="58738" y="6553200"/>
            <a:ext cx="899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1400">
                <a:cs typeface="Arial" charset="0"/>
              </a:rPr>
              <a:t>                                                                     </a:t>
            </a:r>
            <a:r>
              <a:rPr lang="fr-FR" sz="1400">
                <a:solidFill>
                  <a:srgbClr val="818DFB"/>
                </a:solidFill>
                <a:cs typeface="Arial" charset="0"/>
              </a:rPr>
              <a:t>Euclid                                Rencontres de Vietnam 2015</a:t>
            </a:r>
          </a:p>
        </p:txBody>
      </p:sp>
      <p:pic>
        <p:nvPicPr>
          <p:cNvPr id="90118" name="Image 4" descr="EC_Logo_21_Colors on Transparent_Sigle + Euclid + Consortiu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Image 7" descr="ESA-logo-euclid_RGB_transp_BB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166938" y="61913"/>
            <a:ext cx="5354637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4000">
                <a:latin typeface="Calibri" charset="0"/>
              </a:rPr>
              <a:t>Distinguishing </a:t>
            </a:r>
            <a:r>
              <a:rPr lang="fr-FR" sz="4000" i="1">
                <a:latin typeface="Calibri" charset="0"/>
              </a:rPr>
              <a:t>decisively</a:t>
            </a:r>
          </a:p>
        </p:txBody>
      </p:sp>
      <p:sp>
        <p:nvSpPr>
          <p:cNvPr id="11267" name="Espace réservé du contenu 5"/>
          <p:cNvSpPr txBox="1">
            <a:spLocks/>
          </p:cNvSpPr>
          <p:nvPr/>
        </p:nvSpPr>
        <p:spPr bwMode="auto">
          <a:xfrm>
            <a:off x="63500" y="746125"/>
            <a:ext cx="90678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marL="0" indent="0">
              <a:spcBef>
                <a:spcPct val="20000"/>
              </a:spcBef>
              <a:buClrTx/>
              <a:defRPr/>
            </a:pPr>
            <a:r>
              <a:rPr lang="en-GB" dirty="0" smtClean="0">
                <a:latin typeface="Arial" charset="0"/>
                <a:ea typeface="ヒラギノ角ゴ Pro W3" charset="0"/>
                <a:cs typeface="ヒラギノ角ゴ Pro W3" charset="0"/>
              </a:rPr>
              <a:t>A</a:t>
            </a:r>
            <a:r>
              <a:rPr lang="en-GB" dirty="0" smtClean="0">
                <a:latin typeface="Calibri" charset="0"/>
                <a:ea typeface="ヒラギノ角ゴ Pro W3" charset="0"/>
                <a:cs typeface="ヒラギノ角ゴ Pro W3" charset="0"/>
              </a:rPr>
              <a:t>ssuming:</a:t>
            </a: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  <a:defRPr/>
            </a:pPr>
            <a:r>
              <a:rPr lang="en-GB" sz="2000" dirty="0" smtClean="0">
                <a:latin typeface="Calibri" charset="0"/>
                <a:ea typeface="ヒラギノ角ゴ Pro W3" charset="0"/>
                <a:cs typeface="ヒラギノ角ゴ Pro W3" charset="0"/>
              </a:rPr>
              <a:t>DE equation of state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:  </a:t>
            </a:r>
            <a:r>
              <a:rPr lang="en-GB" sz="1800" i="1" dirty="0" smtClean="0">
                <a:latin typeface="Arial" charset="0"/>
                <a:ea typeface="ヒラギノ角ゴ Pro W3" charset="0"/>
                <a:cs typeface="ヒラギノ角ゴ Pro W3" charset="0"/>
              </a:rPr>
              <a:t>P/</a:t>
            </a:r>
            <a:r>
              <a:rPr lang="en-GB" sz="1800" i="1" dirty="0" smtClean="0">
                <a:latin typeface="Symbol" charset="0"/>
                <a:ea typeface="ヒラギノ角ゴ Pro W3" charset="0"/>
                <a:cs typeface="ヒラギノ角ゴ Pro W3" charset="0"/>
              </a:rPr>
              <a:t>r</a:t>
            </a:r>
            <a:r>
              <a:rPr lang="en-GB" sz="1800" i="1" dirty="0" smtClean="0">
                <a:latin typeface="Arial" charset="0"/>
                <a:ea typeface="ヒラギノ角ゴ Pro W3" charset="0"/>
                <a:cs typeface="ヒラギノ角ゴ Pro W3" charset="0"/>
              </a:rPr>
              <a:t> = w  , 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and</a:t>
            </a:r>
            <a:r>
              <a:rPr lang="en-GB" sz="1800" i="1" dirty="0" smtClean="0">
                <a:latin typeface="Arial" charset="0"/>
                <a:ea typeface="ヒラギノ角ゴ Pro W3" charset="0"/>
                <a:cs typeface="ヒラギノ角ゴ Pro W3" charset="0"/>
              </a:rPr>
              <a:t> w(a) = </a:t>
            </a:r>
            <a:r>
              <a:rPr lang="en-GB" sz="1800" i="1" dirty="0" err="1" smtClean="0">
                <a:latin typeface="Arial" charset="0"/>
                <a:ea typeface="ヒラギノ角ゴ Pro W3" charset="0"/>
                <a:cs typeface="ヒラギノ角ゴ Pro W3" charset="0"/>
              </a:rPr>
              <a:t>w</a:t>
            </a:r>
            <a:r>
              <a:rPr lang="en-GB" sz="1800" i="1" baseline="-250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p</a:t>
            </a:r>
            <a:r>
              <a:rPr lang="en-GB" sz="1800" i="1" dirty="0" smtClean="0">
                <a:latin typeface="Arial" charset="0"/>
                <a:ea typeface="ヒラギノ角ゴ Pro W3" charset="0"/>
                <a:cs typeface="ヒラギノ角ゴ Pro W3" charset="0"/>
              </a:rPr>
              <a:t> + </a:t>
            </a:r>
            <a:r>
              <a:rPr lang="en-GB" sz="1800" i="1" dirty="0" err="1" smtClean="0">
                <a:latin typeface="Arial" charset="0"/>
                <a:ea typeface="ヒラギノ角ゴ Pro W3" charset="0"/>
                <a:cs typeface="ヒラギノ角ゴ Pro W3" charset="0"/>
              </a:rPr>
              <a:t>w</a:t>
            </a:r>
            <a:r>
              <a:rPr lang="en-GB" sz="1800" i="1" baseline="-250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a</a:t>
            </a:r>
            <a:r>
              <a:rPr lang="en-GB" sz="1800" i="1" dirty="0" smtClean="0">
                <a:latin typeface="Arial" charset="0"/>
                <a:ea typeface="ヒラギノ角ゴ Pro W3" charset="0"/>
                <a:cs typeface="ヒラギノ角ゴ Pro W3" charset="0"/>
              </a:rPr>
              <a:t>(</a:t>
            </a:r>
            <a:r>
              <a:rPr lang="en-GB" sz="1800" i="1" dirty="0" err="1" smtClean="0">
                <a:latin typeface="Arial" charset="0"/>
                <a:ea typeface="ヒラギノ角ゴ Pro W3" charset="0"/>
                <a:cs typeface="ヒラギノ角ゴ Pro W3" charset="0"/>
              </a:rPr>
              <a:t>a</a:t>
            </a:r>
            <a:r>
              <a:rPr lang="en-GB" sz="1800" i="1" baseline="-250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p</a:t>
            </a:r>
            <a:r>
              <a:rPr lang="en-GB" sz="1800" i="1" dirty="0" smtClean="0">
                <a:latin typeface="Arial" charset="0"/>
                <a:ea typeface="ヒラギノ角ゴ Pro W3" charset="0"/>
                <a:cs typeface="ヒラギノ角ゴ Pro W3" charset="0"/>
              </a:rPr>
              <a:t>-a) </a:t>
            </a: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  <a:defRPr/>
            </a:pPr>
            <a:r>
              <a:rPr lang="en-GB" sz="2000" dirty="0" smtClean="0">
                <a:latin typeface="Calibri" charset="0"/>
                <a:ea typeface="ヒラギノ角ゴ Pro W3" charset="0"/>
                <a:cs typeface="ヒラギノ角ゴ Pro W3" charset="0"/>
              </a:rPr>
              <a:t>Growth rate of structure formation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: </a:t>
            </a:r>
            <a:r>
              <a:rPr lang="en-GB" sz="1800" i="1" dirty="0" smtClean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sz="1800" i="1" dirty="0" smtClean="0">
                <a:latin typeface="Times New Roman" charset="0"/>
                <a:ea typeface="ヒラギノ角ゴ Pro W3" charset="0"/>
                <a:cs typeface="ヒラギノ角ゴ Pro W3" charset="0"/>
              </a:rPr>
              <a:t>f</a:t>
            </a:r>
            <a:r>
              <a:rPr lang="en-GB" sz="1800" i="1" dirty="0" smtClean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~ </a:t>
            </a:r>
            <a:r>
              <a:rPr lang="en-GB" sz="1800" dirty="0" smtClean="0">
                <a:latin typeface="Symbol" charset="0"/>
                <a:ea typeface="ヒラギノ角ゴ Pro W3" charset="0"/>
                <a:cs typeface="ヒラギノ角ゴ Pro W3" charset="0"/>
              </a:rPr>
              <a:t>W </a:t>
            </a:r>
            <a:r>
              <a:rPr lang="en-GB" baseline="30000" dirty="0" smtClean="0">
                <a:latin typeface="Symbol" charset="0"/>
                <a:ea typeface="ヒラギノ角ゴ Pro W3" charset="0"/>
                <a:cs typeface="ヒラギノ角ゴ Pro W3" charset="0"/>
              </a:rPr>
              <a:t>g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 ;   </a:t>
            </a:r>
          </a:p>
          <a:p>
            <a:pPr>
              <a:spcBef>
                <a:spcPct val="20000"/>
              </a:spcBef>
              <a:buClrTx/>
              <a:buFont typeface="Arial" charset="0"/>
              <a:buChar char="•"/>
              <a:defRPr/>
            </a:pPr>
            <a:r>
              <a:rPr lang="en-GB" sz="2000" dirty="0" smtClean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dirty="0" smtClean="0">
                <a:solidFill>
                  <a:srgbClr val="CC00CC"/>
                </a:solidFill>
                <a:latin typeface="Calibri" charset="0"/>
                <a:ea typeface="ヒラギノ角ゴ Pro W3" charset="0"/>
                <a:cs typeface="ヒラギノ角ゴ Pro W3" charset="0"/>
              </a:rPr>
              <a:t>Nature of dark energy</a:t>
            </a: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  <a:defRPr/>
            </a:pPr>
            <a:r>
              <a:rPr lang="en-GB" sz="2000" dirty="0" smtClean="0">
                <a:latin typeface="Calibri" charset="0"/>
                <a:ea typeface="ヒラギノ角ゴ Pro W3" charset="0"/>
                <a:cs typeface="ヒラギノ角ゴ Pro W3" charset="0"/>
              </a:rPr>
              <a:t>Distinguish effects of  </a:t>
            </a:r>
            <a:r>
              <a:rPr lang="en-GB" sz="2000" dirty="0" smtClean="0">
                <a:latin typeface="Symbol" charset="0"/>
                <a:ea typeface="ヒラギノ角ゴ Pro W3" charset="0"/>
                <a:cs typeface="ヒラギノ角ゴ Pro W3" charset="0"/>
              </a:rPr>
              <a:t>L</a:t>
            </a:r>
            <a:r>
              <a:rPr lang="en-GB" sz="2000" dirty="0" smtClean="0">
                <a:latin typeface="Calibri" charset="0"/>
                <a:ea typeface="ヒラギノ角ゴ Pro W3" charset="0"/>
                <a:cs typeface="ヒラギノ角ゴ Pro W3" charset="0"/>
              </a:rPr>
              <a:t> and dynamical DE:</a:t>
            </a:r>
            <a:r>
              <a:rPr lang="en-GB" sz="2000" dirty="0" smtClean="0"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 </a:t>
            </a:r>
            <a:r>
              <a:rPr lang="en-GB" sz="2000" dirty="0" smtClean="0">
                <a:latin typeface="Calibri" charset="0"/>
                <a:ea typeface="ヒラギノ角ゴ Pro W3" charset="0"/>
                <a:cs typeface="ヒラギノ角ゴ Pro W3" charset="0"/>
              </a:rPr>
              <a:t>Measure </a:t>
            </a:r>
            <a:r>
              <a:rPr lang="en-GB" sz="2000" i="1" dirty="0" smtClean="0">
                <a:latin typeface="Calibri" charset="0"/>
                <a:ea typeface="ヒラギノ角ゴ Pro W3" charset="0"/>
                <a:cs typeface="ヒラギノ角ゴ Pro W3" charset="0"/>
              </a:rPr>
              <a:t>w(a)</a:t>
            </a:r>
            <a:r>
              <a:rPr lang="en-GB" sz="2000" dirty="0" smtClean="0">
                <a:latin typeface="Calibri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sz="2000" dirty="0" smtClean="0">
                <a:latin typeface="Calibri" charset="0"/>
                <a:ea typeface="ヒラギノ角ゴ Pro W3" charset="0"/>
                <a:cs typeface="ヒラギノ角ゴ Pro W3" charset="0"/>
                <a:sym typeface="Wingdings" charset="0"/>
              </a:rPr>
              <a:t> slices in redshift</a:t>
            </a:r>
            <a:endParaRPr lang="en-GB" sz="2000" dirty="0" smtClean="0">
              <a:latin typeface="Calibri" charset="0"/>
              <a:ea typeface="ヒラギノ角ゴ Pro W3" charset="0"/>
              <a:cs typeface="ヒラギノ角ゴ Pro W3" charset="0"/>
            </a:endParaRP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  <a:defRPr/>
            </a:pP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From Euclid data alone, get </a:t>
            </a:r>
            <a:r>
              <a:rPr lang="en-GB" sz="18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FoM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=1/(</a:t>
            </a:r>
            <a:r>
              <a:rPr lang="en-GB" sz="1800" dirty="0" err="1" smtClean="0">
                <a:latin typeface="Symbol" charset="0"/>
                <a:ea typeface="ヒラギノ角ゴ Pro W3" charset="0"/>
                <a:cs typeface="ヒラギノ角ゴ Pro W3" charset="0"/>
              </a:rPr>
              <a:t>D</a:t>
            </a:r>
            <a:r>
              <a:rPr lang="en-GB" sz="18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w</a:t>
            </a:r>
            <a:r>
              <a:rPr lang="en-GB" sz="1800" baseline="-250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a</a:t>
            </a:r>
            <a:r>
              <a:rPr lang="en-GB" sz="1800" baseline="-25000" dirty="0" smtClean="0"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x </a:t>
            </a:r>
            <a:r>
              <a:rPr lang="en-GB" sz="1800" dirty="0" err="1" smtClean="0">
                <a:latin typeface="Symbol" charset="0"/>
                <a:ea typeface="ヒラギノ角ゴ Pro W3" charset="0"/>
                <a:cs typeface="ヒラギノ角ゴ Pro W3" charset="0"/>
              </a:rPr>
              <a:t>D</a:t>
            </a:r>
            <a:r>
              <a:rPr lang="en-GB" sz="18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w</a:t>
            </a:r>
            <a:r>
              <a:rPr lang="en-GB" sz="1800" baseline="-25000" dirty="0" err="1" smtClean="0">
                <a:latin typeface="Arial" charset="0"/>
                <a:ea typeface="ヒラギノ角ゴ Pro W3" charset="0"/>
                <a:cs typeface="ヒラギノ角ゴ Pro W3" charset="0"/>
              </a:rPr>
              <a:t>p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) &gt; 400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  <a:sym typeface="Wingdings" charset="0"/>
              </a:rPr>
              <a:t> ~1% precision on w’s.</a:t>
            </a:r>
          </a:p>
          <a:p>
            <a:pPr lvl="1">
              <a:spcBef>
                <a:spcPct val="20000"/>
              </a:spcBef>
              <a:buClrTx/>
              <a:defRPr/>
            </a:pP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  <a:sym typeface="Wingdings" charset="0"/>
              </a:rPr>
              <a:t>       </a:t>
            </a:r>
            <a:r>
              <a:rPr lang="en-GB" sz="2000" dirty="0" smtClean="0">
                <a:latin typeface="Calibri" charset="0"/>
              </a:rPr>
              <a:t>if data consistent with </a:t>
            </a:r>
            <a:r>
              <a:rPr lang="en-GB" sz="1800" dirty="0" smtClean="0">
                <a:latin typeface="Symbol" charset="0"/>
                <a:cs typeface="Arial" charset="0"/>
              </a:rPr>
              <a:t>L</a:t>
            </a:r>
            <a:r>
              <a:rPr lang="en-GB" sz="1800" dirty="0" smtClean="0">
                <a:latin typeface="Arial" charset="0"/>
                <a:cs typeface="Arial" charset="0"/>
              </a:rPr>
              <a:t>, </a:t>
            </a:r>
            <a:r>
              <a:rPr lang="en-GB" sz="2000" dirty="0" smtClean="0">
                <a:latin typeface="Calibri" charset="0"/>
              </a:rPr>
              <a:t>and </a:t>
            </a:r>
            <a:r>
              <a:rPr lang="en-GB" sz="2000" dirty="0" err="1" smtClean="0">
                <a:latin typeface="Calibri" charset="0"/>
              </a:rPr>
              <a:t>FoM</a:t>
            </a:r>
            <a:r>
              <a:rPr lang="en-GB" sz="2000" i="1" dirty="0" smtClean="0">
                <a:latin typeface="Calibri" charset="0"/>
              </a:rPr>
              <a:t> </a:t>
            </a:r>
            <a:r>
              <a:rPr lang="en-GB" sz="1800" dirty="0" smtClean="0">
                <a:latin typeface="Arial" charset="0"/>
                <a:cs typeface="Arial" charset="0"/>
              </a:rPr>
              <a:t>&gt; 400  :  </a:t>
            </a:r>
            <a:r>
              <a:rPr lang="en-GB" sz="1800" dirty="0" smtClean="0">
                <a:latin typeface="Symbol" charset="0"/>
                <a:cs typeface="Arial" charset="0"/>
                <a:sym typeface="Wingdings" charset="0"/>
              </a:rPr>
              <a:t>L</a:t>
            </a:r>
            <a:r>
              <a:rPr lang="en-GB" sz="1800" dirty="0" smtClean="0">
                <a:latin typeface="Arial" charset="0"/>
                <a:cs typeface="Arial" charset="0"/>
              </a:rPr>
              <a:t> </a:t>
            </a:r>
            <a:r>
              <a:rPr lang="en-GB" sz="2000" dirty="0" smtClean="0">
                <a:latin typeface="Calibri" charset="0"/>
              </a:rPr>
              <a:t>favoured with odds of more than 100:1 =  a </a:t>
            </a:r>
            <a:r>
              <a:rPr lang="ja-JP" altLang="en-GB" sz="2000" dirty="0" smtClean="0">
                <a:latin typeface="Calibri" charset="0"/>
              </a:rPr>
              <a:t>“</a:t>
            </a:r>
            <a:r>
              <a:rPr lang="en-GB" altLang="ja-JP" sz="2000" dirty="0" smtClean="0">
                <a:latin typeface="Calibri" charset="0"/>
              </a:rPr>
              <a:t>decisive</a:t>
            </a:r>
            <a:r>
              <a:rPr lang="ja-JP" altLang="en-GB" sz="2000" dirty="0" smtClean="0">
                <a:latin typeface="Calibri" charset="0"/>
              </a:rPr>
              <a:t>”</a:t>
            </a:r>
            <a:r>
              <a:rPr lang="en-GB" altLang="ja-JP" sz="2000" dirty="0" smtClean="0">
                <a:latin typeface="Calibri" charset="0"/>
              </a:rPr>
              <a:t> statistical evidence. </a:t>
            </a:r>
            <a:endParaRPr lang="en-GB" altLang="ja-JP" sz="1800" dirty="0" smtClean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>
              <a:spcBef>
                <a:spcPct val="20000"/>
              </a:spcBef>
              <a:buClrTx/>
              <a:buFont typeface="Arial" charset="0"/>
              <a:buChar char="•"/>
              <a:defRPr/>
            </a:pPr>
            <a:r>
              <a:rPr lang="en-GB" dirty="0" smtClean="0">
                <a:latin typeface="Calibri" charset="0"/>
              </a:rPr>
              <a:t> </a:t>
            </a:r>
            <a:r>
              <a:rPr lang="en-GB" dirty="0" smtClean="0">
                <a:solidFill>
                  <a:srgbClr val="CC00CC"/>
                </a:solidFill>
                <a:latin typeface="Calibri" charset="0"/>
              </a:rPr>
              <a:t>Nature of gravity on cosmological scales  </a:t>
            </a: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  <a:defRPr/>
            </a:pPr>
            <a:r>
              <a:rPr lang="en-GB" sz="2000" dirty="0" smtClean="0">
                <a:latin typeface="Calibri" charset="0"/>
              </a:rPr>
              <a:t>Probe growth of structure </a:t>
            </a:r>
            <a:r>
              <a:rPr lang="en-GB" sz="2000" dirty="0" smtClean="0">
                <a:latin typeface="Calibri" charset="0"/>
                <a:sym typeface="Wingdings" charset="0"/>
              </a:rPr>
              <a:t>  slices in redshift ,</a:t>
            </a:r>
            <a:endParaRPr lang="en-GB" sz="2000" dirty="0" smtClean="0">
              <a:latin typeface="Calibri" charset="0"/>
            </a:endParaRP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  <a:defRPr/>
            </a:pPr>
            <a:r>
              <a:rPr lang="en-GB" sz="2000" dirty="0" smtClean="0">
                <a:latin typeface="Calibri" charset="0"/>
              </a:rPr>
              <a:t>Separately constrain the metrics potentials 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(</a:t>
            </a:r>
            <a:r>
              <a:rPr lang="en-GB" sz="1800" dirty="0" smtClean="0">
                <a:latin typeface="Symbol" charset="0"/>
                <a:cs typeface="Arial" charset="0"/>
              </a:rPr>
              <a:t>Y,F</a:t>
            </a:r>
            <a:r>
              <a:rPr lang="en-GB" sz="2000" dirty="0" smtClean="0">
                <a:latin typeface="Calibri" charset="0"/>
              </a:rPr>
              <a:t>) as function of scale and time</a:t>
            </a:r>
          </a:p>
          <a:p>
            <a:pPr lvl="1">
              <a:spcBef>
                <a:spcPct val="20000"/>
              </a:spcBef>
              <a:buClrTx/>
              <a:buFont typeface="Arial" charset="0"/>
              <a:buChar char="•"/>
              <a:defRPr/>
            </a:pPr>
            <a:r>
              <a:rPr lang="en-GB" sz="2000" dirty="0" smtClean="0">
                <a:latin typeface="Calibri" charset="0"/>
              </a:rPr>
              <a:t>Distinguish effects of GR from MG models with very high confidence level:</a:t>
            </a:r>
          </a:p>
          <a:p>
            <a:pPr lvl="1">
              <a:spcBef>
                <a:spcPct val="20000"/>
              </a:spcBef>
              <a:buClrTx/>
              <a:defRPr/>
            </a:pP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  <a:sym typeface="Wingdings" charset="0"/>
              </a:rPr>
              <a:t>     </a:t>
            </a:r>
            <a:r>
              <a:rPr lang="en-GB" sz="2000" dirty="0" smtClean="0">
                <a:latin typeface="Calibri" charset="0"/>
                <a:sym typeface="Wingdings" charset="0"/>
              </a:rPr>
              <a:t> </a:t>
            </a:r>
            <a:r>
              <a:rPr lang="en-GB" sz="2000" dirty="0" smtClean="0">
                <a:latin typeface="Calibri" charset="0"/>
              </a:rPr>
              <a:t>absolute 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1-σ of 0.02 </a:t>
            </a:r>
            <a:r>
              <a:rPr lang="en-GB" sz="2000" dirty="0" smtClean="0">
                <a:latin typeface="Calibri" charset="0"/>
              </a:rPr>
              <a:t>on the growth index</a:t>
            </a:r>
            <a:r>
              <a:rPr lang="en-GB" sz="1800" dirty="0" smtClean="0">
                <a:latin typeface="Arial" charset="0"/>
                <a:ea typeface="ヒラギノ角ゴ Pro W3" charset="0"/>
                <a:cs typeface="ヒラギノ角ゴ Pro W3" charset="0"/>
              </a:rPr>
              <a:t>, </a:t>
            </a:r>
            <a:r>
              <a:rPr lang="en-GB" dirty="0" smtClean="0">
                <a:latin typeface="Symbol" charset="0"/>
                <a:ea typeface="ヒラギノ角ゴ Pro W3" charset="0"/>
                <a:cs typeface="ヒラギノ角ゴ Pro W3" charset="0"/>
              </a:rPr>
              <a:t>g</a:t>
            </a:r>
            <a:r>
              <a:rPr lang="en-GB" sz="1800" dirty="0" smtClean="0">
                <a:latin typeface="Symbo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GB" sz="2000" dirty="0" smtClean="0">
                <a:latin typeface="Calibri" charset="0"/>
              </a:rPr>
              <a:t>, from Euclid data alone.</a:t>
            </a:r>
          </a:p>
          <a:p>
            <a:pPr>
              <a:buFont typeface="Wingdings" charset="0"/>
              <a:buChar char="à"/>
              <a:defRPr/>
            </a:pPr>
            <a:r>
              <a:rPr lang="fr-FR" sz="2000" dirty="0" smtClean="0">
                <a:solidFill>
                  <a:srgbClr val="C00000"/>
                </a:solidFill>
                <a:latin typeface="Arial" charset="0"/>
                <a:cs typeface="Arial" charset="0"/>
                <a:sym typeface="Wingdings" charset="0"/>
              </a:rPr>
              <a:t>     </a:t>
            </a:r>
            <a:r>
              <a:rPr lang="fr-FR" sz="2000" dirty="0" smtClean="0">
                <a:solidFill>
                  <a:srgbClr val="FF0000"/>
                </a:solidFill>
                <a:latin typeface="Arial" charset="0"/>
                <a:cs typeface="Arial" charset="0"/>
                <a:sym typeface="Wingdings"/>
              </a:rPr>
              <a:t> </a:t>
            </a:r>
            <a:r>
              <a:rPr lang="fr-FR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WL and RSD are </a:t>
            </a:r>
            <a:r>
              <a:rPr lang="fr-FR" sz="2000" dirty="0" err="1" smtClean="0">
                <a:solidFill>
                  <a:srgbClr val="FF0000"/>
                </a:solidFill>
                <a:latin typeface="Calibri" charset="0"/>
                <a:sym typeface="Wingdings" charset="0"/>
              </a:rPr>
              <a:t>differently</a:t>
            </a:r>
            <a:r>
              <a:rPr lang="fr-FR" sz="2000" dirty="0" smtClean="0">
                <a:solidFill>
                  <a:srgbClr val="FF0000"/>
                </a:solidFill>
                <a:latin typeface="Calibri" charset="0"/>
                <a:sym typeface="Wingdings" charset="0"/>
              </a:rPr>
              <a:t> sensitive to </a:t>
            </a:r>
            <a:r>
              <a:rPr lang="en-GB" sz="2000" dirty="0" smtClean="0">
                <a:solidFill>
                  <a:srgbClr val="FF0000"/>
                </a:solidFill>
                <a:latin typeface="Symbol" charset="0"/>
                <a:cs typeface="Times New Roman" charset="0"/>
              </a:rPr>
              <a:t>Y, F:  </a:t>
            </a:r>
            <a:r>
              <a:rPr lang="en-GB" sz="2000" dirty="0" smtClean="0">
                <a:latin typeface="Symbol" charset="0"/>
                <a:cs typeface="Times New Roman" charset="0"/>
              </a:rPr>
              <a:t>Y +F             F</a:t>
            </a:r>
            <a:endParaRPr lang="fr-FR" sz="1800" dirty="0" smtClean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1203" name="Image 4" descr="EC_Logo_21_Colors on Transparent_Sigle + Euclid + Consortiu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Image 7" descr="ESA-logo-euclid_RGB_transp_B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ZoneTexte 1"/>
          <p:cNvSpPr txBox="1">
            <a:spLocks noChangeArrowheads="1"/>
          </p:cNvSpPr>
          <p:nvPr/>
        </p:nvSpPr>
        <p:spPr bwMode="auto">
          <a:xfrm>
            <a:off x="6575425" y="5789613"/>
            <a:ext cx="22574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000">
                <a:latin typeface="Calibri" charset="0"/>
                <a:cs typeface="Calibri" charset="0"/>
              </a:rPr>
              <a:t> (WL) ;       (GC, RSD)</a:t>
            </a: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438" y="30163"/>
            <a:ext cx="8820150" cy="1438275"/>
          </a:xfrm>
        </p:spPr>
        <p:txBody>
          <a:bodyPr tIns="63432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>
                <a:latin typeface="Arial Rounded MT Bold" charset="0"/>
              </a:rPr>
              <a:t>simplified observations</a:t>
            </a:r>
            <a:endParaRPr lang="en-US" dirty="0">
              <a:latin typeface="Arial Rounded MT Bold" charset="0"/>
            </a:endParaRPr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41438"/>
            <a:ext cx="8026400" cy="5160962"/>
          </a:xfrm>
        </p:spPr>
        <p:txBody>
          <a:bodyPr/>
          <a:lstStyle/>
          <a:p>
            <a:pPr marL="341313" indent="-341313" eaLnBrk="1" hangingPunct="1">
              <a:spcBef>
                <a:spcPct val="0"/>
              </a:spcBef>
              <a:buClr>
                <a:srgbClr val="FFFFFF"/>
              </a:buClr>
              <a:buFont typeface="Comic Sans MS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800" dirty="0">
                <a:solidFill>
                  <a:srgbClr val="FFFF00"/>
                </a:solidFill>
                <a:latin typeface="Comic Sans MS" charset="0"/>
              </a:rPr>
              <a:t>Curvature</a:t>
            </a:r>
            <a:r>
              <a:rPr lang="en-US" sz="2800" dirty="0">
                <a:latin typeface="Comic Sans MS" charset="0"/>
              </a:rPr>
              <a:t> from </a:t>
            </a:r>
            <a:r>
              <a:rPr lang="en-US" sz="2800" dirty="0">
                <a:solidFill>
                  <a:srgbClr val="00FFFF"/>
                </a:solidFill>
                <a:latin typeface="Comic Sans MS" charset="0"/>
              </a:rPr>
              <a:t>radial</a:t>
            </a:r>
            <a:r>
              <a:rPr lang="en-US" sz="2800" dirty="0">
                <a:latin typeface="Comic Sans MS" charset="0"/>
              </a:rPr>
              <a:t> &amp; </a:t>
            </a:r>
            <a:r>
              <a:rPr lang="en-US" sz="2800" dirty="0">
                <a:solidFill>
                  <a:srgbClr val="00FFFF"/>
                </a:solidFill>
                <a:latin typeface="Comic Sans MS" charset="0"/>
              </a:rPr>
              <a:t>transverse BAO</a:t>
            </a:r>
          </a:p>
          <a:p>
            <a:pPr marL="341313" indent="-341313" eaLnBrk="1" hangingPunct="1">
              <a:spcBef>
                <a:spcPct val="0"/>
              </a:spcBef>
              <a:buClr>
                <a:srgbClr val="FFFFFF"/>
              </a:buClr>
              <a:buFont typeface="Comic Sans MS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800" dirty="0">
                <a:solidFill>
                  <a:srgbClr val="FFFF00"/>
                </a:solidFill>
                <a:latin typeface="Comic Sans MS" charset="0"/>
              </a:rPr>
              <a:t>w(z)</a:t>
            </a:r>
            <a:r>
              <a:rPr lang="en-US" sz="2800" dirty="0">
                <a:latin typeface="Comic Sans MS" charset="0"/>
              </a:rPr>
              <a:t> from </a:t>
            </a:r>
            <a:r>
              <a:rPr lang="en-US" sz="2800" dirty="0">
                <a:solidFill>
                  <a:srgbClr val="00FFFF"/>
                </a:solidFill>
                <a:latin typeface="Comic Sans MS" charset="0"/>
              </a:rPr>
              <a:t>SN-</a:t>
            </a:r>
            <a:r>
              <a:rPr lang="en-US" sz="2800" dirty="0" err="1">
                <a:solidFill>
                  <a:srgbClr val="00FFFF"/>
                </a:solidFill>
                <a:latin typeface="Comic Sans MS" charset="0"/>
              </a:rPr>
              <a:t>Ia</a:t>
            </a:r>
            <a:r>
              <a:rPr lang="en-US" sz="2800" dirty="0">
                <a:latin typeface="Comic Sans MS" charset="0"/>
              </a:rPr>
              <a:t>, </a:t>
            </a:r>
            <a:r>
              <a:rPr lang="en-US" sz="2800" dirty="0">
                <a:solidFill>
                  <a:srgbClr val="00FFFF"/>
                </a:solidFill>
                <a:latin typeface="Comic Sans MS" charset="0"/>
              </a:rPr>
              <a:t>BAO</a:t>
            </a:r>
            <a:r>
              <a:rPr lang="en-US" sz="2800" dirty="0">
                <a:latin typeface="Comic Sans MS" charset="0"/>
              </a:rPr>
              <a:t> directly (and contained in most other probes)</a:t>
            </a:r>
          </a:p>
          <a:p>
            <a:pPr marL="341313" indent="-341313" eaLnBrk="1" hangingPunct="1">
              <a:spcBef>
                <a:spcPct val="0"/>
              </a:spcBef>
              <a:buClr>
                <a:srgbClr val="FFFFFF"/>
              </a:buClr>
              <a:buFont typeface="Comic Sans MS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800" dirty="0">
                <a:latin typeface="Comic Sans MS" charset="0"/>
              </a:rPr>
              <a:t>In addition 5 quantities, e.g. </a:t>
            </a:r>
            <a:r>
              <a:rPr lang="en-US" sz="2800" dirty="0">
                <a:solidFill>
                  <a:srgbClr val="FFFF00"/>
                </a:solidFill>
                <a:latin typeface="Symbol" charset="0"/>
              </a:rPr>
              <a:t>f, y</a:t>
            </a:r>
            <a:r>
              <a:rPr lang="en-US" sz="2800" dirty="0">
                <a:solidFill>
                  <a:srgbClr val="FFFF00"/>
                </a:solidFill>
                <a:latin typeface="Comic Sans MS" charset="0"/>
              </a:rPr>
              <a:t>, bias, </a:t>
            </a:r>
            <a:r>
              <a:rPr lang="en-US" sz="2800" dirty="0" err="1">
                <a:solidFill>
                  <a:srgbClr val="FFFF00"/>
                </a:solidFill>
                <a:latin typeface="Symbol" charset="0"/>
              </a:rPr>
              <a:t>d</a:t>
            </a:r>
            <a:r>
              <a:rPr lang="en-US" sz="2800" baseline="-33000" dirty="0" err="1">
                <a:solidFill>
                  <a:srgbClr val="FFFF00"/>
                </a:solidFill>
                <a:latin typeface="Comic Sans MS" charset="0"/>
              </a:rPr>
              <a:t>m</a:t>
            </a:r>
            <a:r>
              <a:rPr lang="en-US" sz="2800" dirty="0">
                <a:solidFill>
                  <a:srgbClr val="FFFF00"/>
                </a:solidFill>
                <a:latin typeface="Comic Sans MS" charset="0"/>
              </a:rPr>
              <a:t>, </a:t>
            </a:r>
            <a:r>
              <a:rPr lang="en-US" sz="2800" dirty="0" err="1">
                <a:solidFill>
                  <a:srgbClr val="FFFF00"/>
                </a:solidFill>
                <a:latin typeface="Comic Sans MS" charset="0"/>
              </a:rPr>
              <a:t>V</a:t>
            </a:r>
            <a:r>
              <a:rPr lang="en-US" sz="2800" baseline="-33000" dirty="0" err="1">
                <a:solidFill>
                  <a:srgbClr val="FFFF00"/>
                </a:solidFill>
                <a:latin typeface="Comic Sans MS" charset="0"/>
              </a:rPr>
              <a:t>m</a:t>
            </a:r>
            <a:endParaRPr lang="en-US" sz="2800" baseline="-33000" dirty="0">
              <a:solidFill>
                <a:srgbClr val="FFFF00"/>
              </a:solidFill>
              <a:latin typeface="Comic Sans MS" charset="0"/>
            </a:endParaRPr>
          </a:p>
          <a:p>
            <a:pPr marL="341313" indent="-341313" eaLnBrk="1" hangingPunct="1">
              <a:spcBef>
                <a:spcPct val="0"/>
              </a:spcBef>
              <a:buClr>
                <a:srgbClr val="FFFFFF"/>
              </a:buClr>
              <a:buFont typeface="Comic Sans MS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800" dirty="0">
                <a:latin typeface="Comic Sans MS" charset="0"/>
              </a:rPr>
              <a:t>Need </a:t>
            </a:r>
            <a:r>
              <a:rPr lang="en-US" sz="2800" dirty="0">
                <a:solidFill>
                  <a:srgbClr val="FF00FF"/>
                </a:solidFill>
                <a:latin typeface="Comic Sans MS" charset="0"/>
              </a:rPr>
              <a:t>3 probes</a:t>
            </a:r>
            <a:r>
              <a:rPr lang="en-US" sz="2800" dirty="0">
                <a:latin typeface="Comic Sans MS" charset="0"/>
              </a:rPr>
              <a:t> (since 2 cons </a:t>
            </a:r>
            <a:r>
              <a:rPr lang="en-US" sz="2800" dirty="0" err="1">
                <a:latin typeface="Comic Sans MS" charset="0"/>
              </a:rPr>
              <a:t>eq</a:t>
            </a:r>
            <a:r>
              <a:rPr lang="en-US" sz="2800" dirty="0">
                <a:latin typeface="Comic Sans MS" charset="0"/>
              </a:rPr>
              <a:t> for DM)</a:t>
            </a:r>
          </a:p>
          <a:p>
            <a:pPr marL="341313" indent="-341313" eaLnBrk="1" hangingPunct="1">
              <a:spcBef>
                <a:spcPct val="0"/>
              </a:spcBef>
              <a:buClr>
                <a:srgbClr val="FFFFFF"/>
              </a:buClr>
              <a:buFont typeface="Comic Sans MS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800" dirty="0">
                <a:latin typeface="Comic Sans MS" charset="0"/>
              </a:rPr>
              <a:t>e.g. 3 power spectra: </a:t>
            </a:r>
            <a:r>
              <a:rPr lang="en-US" sz="2800" dirty="0">
                <a:solidFill>
                  <a:srgbClr val="00FFFF"/>
                </a:solidFill>
                <a:latin typeface="Comic Sans MS" charset="0"/>
              </a:rPr>
              <a:t>lensing, galaxy, velocity</a:t>
            </a:r>
          </a:p>
          <a:p>
            <a:pPr marL="341313" indent="-341313" eaLnBrk="1" hangingPunct="1">
              <a:spcBef>
                <a:spcPct val="0"/>
              </a:spcBef>
              <a:buClr>
                <a:srgbClr val="FFFFFF"/>
              </a:buClr>
              <a:buFont typeface="Comic Sans MS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800" dirty="0">
                <a:solidFill>
                  <a:srgbClr val="00FFFF"/>
                </a:solidFill>
                <a:latin typeface="Comic Sans MS" charset="0"/>
              </a:rPr>
              <a:t>Lensing</a:t>
            </a:r>
            <a:r>
              <a:rPr lang="en-US" sz="2800" dirty="0">
                <a:latin typeface="Comic Sans MS" charset="0"/>
              </a:rPr>
              <a:t> probes </a:t>
            </a:r>
            <a:r>
              <a:rPr lang="en-US" sz="2800" dirty="0">
                <a:solidFill>
                  <a:srgbClr val="FFFF00"/>
                </a:solidFill>
                <a:latin typeface="Symbol" charset="0"/>
              </a:rPr>
              <a:t>f + y</a:t>
            </a:r>
          </a:p>
          <a:p>
            <a:pPr marL="341313" indent="-341313" eaLnBrk="1" hangingPunct="1">
              <a:spcBef>
                <a:spcPct val="0"/>
              </a:spcBef>
              <a:buClr>
                <a:srgbClr val="FFFFFF"/>
              </a:buClr>
              <a:buFont typeface="Comic Sans MS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800" dirty="0">
                <a:solidFill>
                  <a:srgbClr val="00FFFF"/>
                </a:solidFill>
                <a:latin typeface="Comic Sans MS" charset="0"/>
              </a:rPr>
              <a:t>Velocity</a:t>
            </a:r>
            <a:r>
              <a:rPr lang="en-US" sz="2800" dirty="0">
                <a:latin typeface="Comic Sans MS" charset="0"/>
              </a:rPr>
              <a:t> probes </a:t>
            </a:r>
            <a:r>
              <a:rPr lang="en-US" sz="2800" dirty="0">
                <a:solidFill>
                  <a:srgbClr val="FFFF00"/>
                </a:solidFill>
                <a:latin typeface="Symbol" charset="0"/>
              </a:rPr>
              <a:t>y</a:t>
            </a:r>
            <a:r>
              <a:rPr lang="en-US" sz="2800" dirty="0">
                <a:latin typeface="Comic Sans MS" charset="0"/>
              </a:rPr>
              <a:t> (z-space distortions?)</a:t>
            </a:r>
          </a:p>
          <a:p>
            <a:pPr marL="341313" indent="-341313" eaLnBrk="1" hangingPunct="1">
              <a:spcBef>
                <a:spcPct val="0"/>
              </a:spcBef>
              <a:buClr>
                <a:srgbClr val="FFFFFF"/>
              </a:buClr>
              <a:buFont typeface="Comic Sans MS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800" dirty="0">
                <a:latin typeface="Comic Sans MS" charset="0"/>
              </a:rPr>
              <a:t>And </a:t>
            </a:r>
            <a:r>
              <a:rPr lang="en-US" sz="2800" dirty="0">
                <a:solidFill>
                  <a:srgbClr val="00FFFF"/>
                </a:solidFill>
                <a:latin typeface="Comic Sans MS" charset="0"/>
              </a:rPr>
              <a:t>galaxy P(k)</a:t>
            </a:r>
            <a:r>
              <a:rPr lang="en-US" sz="2800" dirty="0">
                <a:latin typeface="Comic Sans MS" charset="0"/>
              </a:rPr>
              <a:t> then gives </a:t>
            </a:r>
            <a:r>
              <a:rPr lang="en-US" sz="2800" dirty="0" smtClean="0">
                <a:latin typeface="Comic Sans MS" charset="0"/>
              </a:rPr>
              <a:t>bias</a:t>
            </a:r>
            <a:endParaRPr lang="en-US" sz="2400" dirty="0" smtClean="0">
              <a:latin typeface="Comic Sans MS" charset="0"/>
            </a:endParaRPr>
          </a:p>
          <a:p>
            <a:pPr marL="0" indent="0" eaLnBrk="1" hangingPunct="1">
              <a:spcBef>
                <a:spcPct val="0"/>
              </a:spcBef>
              <a:buClr>
                <a:srgbClr val="FFFFFF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400" dirty="0" smtClean="0">
                <a:latin typeface="Comic Sans MS" charset="0"/>
              </a:rPr>
              <a:t>	</a:t>
            </a:r>
            <a:r>
              <a:rPr lang="en-US" dirty="0" smtClean="0">
                <a:solidFill>
                  <a:srgbClr val="FF6600"/>
                </a:solidFill>
                <a:latin typeface="Comic Sans MS" charset="0"/>
              </a:rPr>
              <a:t>(-&gt; Euclid </a:t>
            </a:r>
            <a:r>
              <a:rPr lang="en-US" dirty="0" smtClean="0">
                <a:solidFill>
                  <a:srgbClr val="FF6600"/>
                </a:solidFill>
                <a:latin typeface="Comic Sans MS" charset="0"/>
                <a:sym typeface="Wingdings"/>
              </a:rPr>
              <a:t> )</a:t>
            </a:r>
            <a:endParaRPr lang="en-US" sz="3600" dirty="0" smtClean="0">
              <a:solidFill>
                <a:srgbClr val="FF6600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4"/>
          <p:cNvSpPr>
            <a:spLocks noChangeArrowheads="1"/>
          </p:cNvSpPr>
          <p:nvPr/>
        </p:nvSpPr>
        <p:spPr bwMode="auto">
          <a:xfrm>
            <a:off x="3617913" y="3998913"/>
            <a:ext cx="1524000" cy="1676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3200">
              <a:solidFill>
                <a:srgbClr val="000000"/>
              </a:solidFill>
              <a:latin typeface="Verdana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2226" name="Picture 2" descr="fig1a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48228" r="12831"/>
          <a:stretch>
            <a:fillRect/>
          </a:stretch>
        </p:blipFill>
        <p:spPr bwMode="auto">
          <a:xfrm>
            <a:off x="3713163" y="4430713"/>
            <a:ext cx="2959100" cy="205422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FFFFFF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534400" cy="533400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Galaxy Clustering: BAO + RSD</a:t>
            </a:r>
          </a:p>
        </p:txBody>
      </p:sp>
      <p:sp>
        <p:nvSpPr>
          <p:cNvPr id="52228" name="ZoneTexte 13"/>
          <p:cNvSpPr txBox="1">
            <a:spLocks noChangeArrowheads="1"/>
          </p:cNvSpPr>
          <p:nvPr/>
        </p:nvSpPr>
        <p:spPr bwMode="auto">
          <a:xfrm>
            <a:off x="-373063" y="908050"/>
            <a:ext cx="4497388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GB" sz="1800">
                <a:solidFill>
                  <a:srgbClr val="C00000"/>
                </a:solidFill>
              </a:rPr>
              <a:t>     3-D position measurements                        </a:t>
            </a:r>
            <a:r>
              <a:rPr lang="en-GB" sz="1800">
                <a:solidFill>
                  <a:srgbClr val="FFFFFF"/>
                </a:solidFill>
              </a:rPr>
              <a:t>o</a:t>
            </a:r>
            <a:r>
              <a:rPr lang="en-GB" sz="1800">
                <a:solidFill>
                  <a:srgbClr val="C00000"/>
                </a:solidFill>
              </a:rPr>
              <a:t>    of galaxies over 0.7&lt;z&lt;1.8</a:t>
            </a:r>
            <a:endParaRPr lang="en-GB" sz="2000">
              <a:solidFill>
                <a:srgbClr val="C00000"/>
              </a:solidFill>
            </a:endParaRPr>
          </a:p>
          <a:p>
            <a:pPr lvl="1">
              <a:buClrTx/>
              <a:buFont typeface="Arial" charset="0"/>
              <a:buChar char="•"/>
            </a:pPr>
            <a:r>
              <a:rPr lang="en-GB" sz="1800">
                <a:solidFill>
                  <a:srgbClr val="000000"/>
                </a:solidFill>
                <a:sym typeface="Wingdings" charset="0"/>
              </a:rPr>
              <a:t> Probes expansion rate of the Universe (BAO) and </a:t>
            </a:r>
            <a:r>
              <a:rPr lang="en-GB" sz="1800">
                <a:solidFill>
                  <a:srgbClr val="000000"/>
                </a:solidFill>
              </a:rPr>
              <a:t>clustering history of galaxies induced by gravity (RSD);      ψ</a:t>
            </a:r>
            <a:r>
              <a:rPr lang="en-GB" sz="1800">
                <a:solidFill>
                  <a:srgbClr val="000000"/>
                </a:solidFill>
                <a:latin typeface="Symbol" charset="0"/>
              </a:rPr>
              <a:t>, </a:t>
            </a:r>
            <a:r>
              <a:rPr lang="en-GB" sz="1800" i="1">
                <a:solidFill>
                  <a:srgbClr val="000000"/>
                </a:solidFill>
              </a:rPr>
              <a:t>H</a:t>
            </a:r>
            <a:r>
              <a:rPr lang="en-GB" sz="1800">
                <a:solidFill>
                  <a:srgbClr val="000000"/>
                </a:solidFill>
              </a:rPr>
              <a:t>(</a:t>
            </a:r>
            <a:r>
              <a:rPr lang="en-GB" sz="1800" i="1">
                <a:solidFill>
                  <a:srgbClr val="000000"/>
                </a:solidFill>
              </a:rPr>
              <a:t>z</a:t>
            </a:r>
            <a:r>
              <a:rPr lang="en-GB" sz="1800">
                <a:solidFill>
                  <a:srgbClr val="000000"/>
                </a:solidFill>
              </a:rPr>
              <a:t>). </a:t>
            </a:r>
          </a:p>
          <a:p>
            <a:pPr lvl="1">
              <a:buClrTx/>
              <a:buFont typeface="Arial" charset="0"/>
              <a:buChar char="•"/>
            </a:pPr>
            <a:endParaRPr lang="en-GB" sz="1800">
              <a:solidFill>
                <a:srgbClr val="000000"/>
              </a:solidFill>
            </a:endParaRPr>
          </a:p>
          <a:p>
            <a:pPr lvl="1">
              <a:buClrTx/>
              <a:buFont typeface="Arial" charset="0"/>
              <a:buChar char="•"/>
            </a:pPr>
            <a:r>
              <a:rPr lang="en-GB" sz="1800">
                <a:solidFill>
                  <a:srgbClr val="000000"/>
                </a:solidFill>
              </a:rPr>
              <a:t> Need high precision 3-D distribution of galaxies with spectroscopic redshifts.</a:t>
            </a:r>
          </a:p>
          <a:p>
            <a:pPr lvl="1"/>
            <a:endParaRPr lang="en-GB" sz="1800">
              <a:solidFill>
                <a:srgbClr val="000000"/>
              </a:solidFill>
              <a:sym typeface="Wingdings" charset="0"/>
            </a:endParaRPr>
          </a:p>
          <a:p>
            <a:pPr lvl="1"/>
            <a:r>
              <a:rPr lang="en-GB" sz="1800">
                <a:solidFill>
                  <a:srgbClr val="FF0000"/>
                </a:solidFill>
                <a:sym typeface="Wingdings" charset="0"/>
              </a:rPr>
              <a:t>Euclid: </a:t>
            </a:r>
          </a:p>
          <a:p>
            <a:pPr lvl="1"/>
            <a:r>
              <a:rPr lang="en-GB" sz="1800">
                <a:solidFill>
                  <a:srgbClr val="000000"/>
                </a:solidFill>
                <a:sym typeface="Wingdings" charset="0"/>
              </a:rPr>
              <a:t>30 million spectroscopic redshifts with 0.001 (1+z) accuracy over 15,000 deg</a:t>
            </a:r>
            <a:r>
              <a:rPr lang="en-GB" sz="1800" baseline="30000">
                <a:solidFill>
                  <a:srgbClr val="000000"/>
                </a:solidFill>
                <a:sym typeface="Wingdings" charset="0"/>
              </a:rPr>
              <a:t>2</a:t>
            </a:r>
          </a:p>
        </p:txBody>
      </p:sp>
      <p:pic>
        <p:nvPicPr>
          <p:cNvPr id="52229" name="Image 3" descr="Laureijs_Euclid_2012-10-04_final-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t="15048" r="3412" b="5249"/>
          <a:stretch>
            <a:fillRect/>
          </a:stretch>
        </p:blipFill>
        <p:spPr bwMode="auto">
          <a:xfrm>
            <a:off x="4256088" y="685800"/>
            <a:ext cx="47355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13"/>
          <p:cNvSpPr>
            <a:spLocks noChangeArrowheads="1"/>
          </p:cNvSpPr>
          <p:nvPr/>
        </p:nvSpPr>
        <p:spPr bwMode="auto">
          <a:xfrm>
            <a:off x="4114800" y="2819400"/>
            <a:ext cx="1524000" cy="1371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3200">
              <a:solidFill>
                <a:srgbClr val="000000"/>
              </a:solidFill>
              <a:latin typeface="Verdan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2231" name="Rectangle 14"/>
          <p:cNvSpPr>
            <a:spLocks noChangeArrowheads="1"/>
          </p:cNvSpPr>
          <p:nvPr/>
        </p:nvSpPr>
        <p:spPr bwMode="auto">
          <a:xfrm>
            <a:off x="4233863" y="3846513"/>
            <a:ext cx="152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GB" sz="3200">
              <a:solidFill>
                <a:srgbClr val="000000"/>
              </a:solidFill>
              <a:latin typeface="Verdan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2232" name="Flèche vers le bas 12"/>
          <p:cNvSpPr>
            <a:spLocks noChangeArrowheads="1"/>
          </p:cNvSpPr>
          <p:nvPr/>
        </p:nvSpPr>
        <p:spPr bwMode="auto">
          <a:xfrm>
            <a:off x="6048375" y="3694113"/>
            <a:ext cx="179388" cy="381000"/>
          </a:xfrm>
          <a:prstGeom prst="downArrow">
            <a:avLst>
              <a:gd name="adj1" fmla="val 50000"/>
              <a:gd name="adj2" fmla="val 50128"/>
            </a:avLst>
          </a:prstGeom>
          <a:solidFill>
            <a:srgbClr val="BFBFBF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GB" sz="3200">
              <a:solidFill>
                <a:srgbClr val="000000"/>
              </a:solidFill>
              <a:latin typeface="Verdan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52233" name="Ellipse 11"/>
          <p:cNvSpPr>
            <a:spLocks noChangeArrowheads="1"/>
          </p:cNvSpPr>
          <p:nvPr/>
        </p:nvSpPr>
        <p:spPr bwMode="auto">
          <a:xfrm>
            <a:off x="5376863" y="5522913"/>
            <a:ext cx="152400" cy="152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GB" sz="3200">
              <a:solidFill>
                <a:srgbClr val="000000"/>
              </a:solidFill>
              <a:latin typeface="Verdana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52234" name="Picture 4" descr="fig1b"/>
          <p:cNvPicPr>
            <a:picLocks noChangeAspect="1" noChangeArrowheads="1"/>
          </p:cNvPicPr>
          <p:nvPr/>
        </p:nvPicPr>
        <p:blipFill>
          <a:blip r:embed="rId4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1" t="48720" r="12831"/>
          <a:stretch>
            <a:fillRect/>
          </a:stretch>
        </p:blipFill>
        <p:spPr bwMode="auto">
          <a:xfrm>
            <a:off x="6421438" y="4532313"/>
            <a:ext cx="2827337" cy="19558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FFFFFF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5" name="ZoneTexte 12"/>
          <p:cNvSpPr txBox="1">
            <a:spLocks noChangeArrowheads="1"/>
          </p:cNvSpPr>
          <p:nvPr/>
        </p:nvSpPr>
        <p:spPr bwMode="auto">
          <a:xfrm>
            <a:off x="3914775" y="4429125"/>
            <a:ext cx="830263" cy="377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000"/>
              <a:t> BAO </a:t>
            </a:r>
          </a:p>
        </p:txBody>
      </p:sp>
      <p:sp>
        <p:nvSpPr>
          <p:cNvPr id="52236" name="ZoneTexte 13"/>
          <p:cNvSpPr txBox="1">
            <a:spLocks noChangeArrowheads="1"/>
          </p:cNvSpPr>
          <p:nvPr/>
        </p:nvSpPr>
        <p:spPr bwMode="auto">
          <a:xfrm>
            <a:off x="6424613" y="4481513"/>
            <a:ext cx="820737" cy="377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000"/>
              <a:t> RSD </a:t>
            </a:r>
          </a:p>
        </p:txBody>
      </p:sp>
      <p:pic>
        <p:nvPicPr>
          <p:cNvPr id="52237" name="Image 4" descr="EC_Logo_21_Colors on Transparent_Sigle + Euclid + Consorti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Image 7" descr="ESA-logo-euclid_RGB_transp_B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Screen Shot 2015-01-19 at 17.32.36 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96" y="866523"/>
            <a:ext cx="6271204" cy="350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204788" y="61913"/>
            <a:ext cx="873442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>
                <a:latin typeface="Calibri" charset="0"/>
              </a:rPr>
              <a:t>Primary probe 1: Euclid  Redshift Survey</a:t>
            </a:r>
          </a:p>
        </p:txBody>
      </p:sp>
      <p:pic>
        <p:nvPicPr>
          <p:cNvPr id="53250" name="Picture 2" descr="BOSSslic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478088"/>
            <a:ext cx="2422525" cy="1673225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827088" y="2941638"/>
            <a:ext cx="1096962" cy="693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sz="2000">
                <a:solidFill>
                  <a:srgbClr val="00B050"/>
                </a:solidFill>
                <a:latin typeface="Arial" charset="0"/>
                <a:cs typeface="Arial" charset="0"/>
              </a:rPr>
              <a:t>Galaxy Survey</a:t>
            </a:r>
          </a:p>
        </p:txBody>
      </p:sp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4760913" y="3925888"/>
            <a:ext cx="2544762" cy="465137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What are the neutrino </a:t>
            </a:r>
          </a:p>
          <a:p>
            <a:pPr>
              <a:spcBef>
                <a:spcPct val="0"/>
              </a:spcBef>
            </a:pP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masses, matter density?</a:t>
            </a:r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4760913" y="1135063"/>
            <a:ext cx="2544762" cy="4540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What is the expansion rate of the Universe?</a:t>
            </a:r>
          </a:p>
        </p:txBody>
      </p:sp>
      <p:sp>
        <p:nvSpPr>
          <p:cNvPr id="53254" name="TextBox 6"/>
          <p:cNvSpPr txBox="1">
            <a:spLocks noChangeArrowheads="1"/>
          </p:cNvSpPr>
          <p:nvPr/>
        </p:nvSpPr>
        <p:spPr bwMode="auto">
          <a:xfrm>
            <a:off x="4760913" y="1963738"/>
            <a:ext cx="2544762" cy="4540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What is the expansion rate of the Universe?</a:t>
            </a:r>
          </a:p>
        </p:txBody>
      </p:sp>
      <p:sp>
        <p:nvSpPr>
          <p:cNvPr id="53255" name="TextBox 7"/>
          <p:cNvSpPr txBox="1">
            <a:spLocks noChangeArrowheads="1"/>
          </p:cNvSpPr>
          <p:nvPr/>
        </p:nvSpPr>
        <p:spPr bwMode="auto">
          <a:xfrm>
            <a:off x="4760913" y="2820988"/>
            <a:ext cx="2544762" cy="4540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How does structure form within this background?</a:t>
            </a:r>
          </a:p>
        </p:txBody>
      </p:sp>
      <p:sp>
        <p:nvSpPr>
          <p:cNvPr id="53256" name="TextBox 8"/>
          <p:cNvSpPr txBox="1">
            <a:spLocks noChangeArrowheads="1"/>
          </p:cNvSpPr>
          <p:nvPr/>
        </p:nvSpPr>
        <p:spPr bwMode="auto">
          <a:xfrm>
            <a:off x="4760913" y="4894263"/>
            <a:ext cx="2544762" cy="7810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What is f</a:t>
            </a:r>
            <a:r>
              <a:rPr lang="en-US" sz="1200" b="1" baseline="-25000">
                <a:solidFill>
                  <a:srgbClr val="0070C0"/>
                </a:solidFill>
                <a:latin typeface="Arial" charset="0"/>
                <a:cs typeface="Arial" charset="0"/>
              </a:rPr>
              <a:t>nl</a:t>
            </a:r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, which quantifies non-Gaussianity?</a:t>
            </a:r>
          </a:p>
          <a:p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GR-horizon effects</a:t>
            </a:r>
          </a:p>
        </p:txBody>
      </p:sp>
      <p:cxnSp>
        <p:nvCxnSpPr>
          <p:cNvPr id="53257" name="Straight Arrow Connector 9"/>
          <p:cNvCxnSpPr>
            <a:cxnSpLocks noChangeShapeType="1"/>
            <a:endCxn id="53252" idx="1"/>
          </p:cNvCxnSpPr>
          <p:nvPr/>
        </p:nvCxnSpPr>
        <p:spPr bwMode="auto">
          <a:xfrm>
            <a:off x="1924050" y="3300413"/>
            <a:ext cx="2836863" cy="858837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8" name="TextBox 10"/>
          <p:cNvSpPr txBox="1">
            <a:spLocks noChangeArrowheads="1"/>
          </p:cNvSpPr>
          <p:nvPr/>
        </p:nvSpPr>
        <p:spPr bwMode="auto">
          <a:xfrm rot="958147">
            <a:off x="2840038" y="3600450"/>
            <a:ext cx="1811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Comoving clustering</a:t>
            </a:r>
          </a:p>
        </p:txBody>
      </p:sp>
      <p:cxnSp>
        <p:nvCxnSpPr>
          <p:cNvPr id="53259" name="Straight Arrow Connector 11"/>
          <p:cNvCxnSpPr>
            <a:cxnSpLocks noChangeShapeType="1"/>
          </p:cNvCxnSpPr>
          <p:nvPr/>
        </p:nvCxnSpPr>
        <p:spPr bwMode="auto">
          <a:xfrm flipV="1">
            <a:off x="1924050" y="1389063"/>
            <a:ext cx="2836863" cy="191135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0" name="Straight Arrow Connector 12"/>
          <p:cNvCxnSpPr>
            <a:cxnSpLocks noChangeShapeType="1"/>
          </p:cNvCxnSpPr>
          <p:nvPr/>
        </p:nvCxnSpPr>
        <p:spPr bwMode="auto">
          <a:xfrm flipV="1">
            <a:off x="1924050" y="2281238"/>
            <a:ext cx="2797175" cy="10191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1" name="Straight Arrow Connector 13"/>
          <p:cNvCxnSpPr>
            <a:cxnSpLocks noChangeShapeType="1"/>
          </p:cNvCxnSpPr>
          <p:nvPr/>
        </p:nvCxnSpPr>
        <p:spPr bwMode="auto">
          <a:xfrm flipV="1">
            <a:off x="1924050" y="3157538"/>
            <a:ext cx="2797175" cy="142875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62" name="Straight Arrow Connector 14"/>
          <p:cNvCxnSpPr>
            <a:cxnSpLocks noChangeShapeType="1"/>
          </p:cNvCxnSpPr>
          <p:nvPr/>
        </p:nvCxnSpPr>
        <p:spPr bwMode="auto">
          <a:xfrm>
            <a:off x="1924050" y="3300413"/>
            <a:ext cx="2836863" cy="207010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3" name="TextBox 15"/>
          <p:cNvSpPr txBox="1">
            <a:spLocks noChangeArrowheads="1"/>
          </p:cNvSpPr>
          <p:nvPr/>
        </p:nvSpPr>
        <p:spPr bwMode="auto">
          <a:xfrm rot="-2086499">
            <a:off x="2427288" y="1824038"/>
            <a:ext cx="2436812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Baryon Acoustic Oscillations</a:t>
            </a:r>
          </a:p>
        </p:txBody>
      </p:sp>
      <p:sp>
        <p:nvSpPr>
          <p:cNvPr id="53264" name="TextBox 16"/>
          <p:cNvSpPr txBox="1">
            <a:spLocks noChangeArrowheads="1"/>
          </p:cNvSpPr>
          <p:nvPr/>
        </p:nvSpPr>
        <p:spPr bwMode="auto">
          <a:xfrm rot="-1158450">
            <a:off x="2695575" y="2362200"/>
            <a:ext cx="213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Alcock-Paczynski effect</a:t>
            </a:r>
          </a:p>
        </p:txBody>
      </p:sp>
      <p:sp>
        <p:nvSpPr>
          <p:cNvPr id="53265" name="TextBox 17"/>
          <p:cNvSpPr txBox="1">
            <a:spLocks noChangeArrowheads="1"/>
          </p:cNvSpPr>
          <p:nvPr/>
        </p:nvSpPr>
        <p:spPr bwMode="auto">
          <a:xfrm rot="-221582">
            <a:off x="2473325" y="2952750"/>
            <a:ext cx="2392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Redshift-Space Distortions</a:t>
            </a:r>
          </a:p>
        </p:txBody>
      </p:sp>
      <p:sp>
        <p:nvSpPr>
          <p:cNvPr id="53266" name="TextBox 18"/>
          <p:cNvSpPr txBox="1">
            <a:spLocks noChangeArrowheads="1"/>
          </p:cNvSpPr>
          <p:nvPr/>
        </p:nvSpPr>
        <p:spPr bwMode="auto">
          <a:xfrm rot="2179739">
            <a:off x="2749550" y="4360863"/>
            <a:ext cx="2074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Large-scale shape</a:t>
            </a:r>
          </a:p>
        </p:txBody>
      </p:sp>
      <p:sp>
        <p:nvSpPr>
          <p:cNvPr id="53267" name="Right Brace 19"/>
          <p:cNvSpPr>
            <a:spLocks/>
          </p:cNvSpPr>
          <p:nvPr/>
        </p:nvSpPr>
        <p:spPr bwMode="auto">
          <a:xfrm>
            <a:off x="7221538" y="896938"/>
            <a:ext cx="419100" cy="1738312"/>
          </a:xfrm>
          <a:prstGeom prst="rightBrace">
            <a:avLst>
              <a:gd name="adj1" fmla="val 8353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/>
          <a:lstStyle/>
          <a:p>
            <a:endParaRPr lang="en-US" sz="200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53268" name="TextBox 20"/>
          <p:cNvSpPr txBox="1">
            <a:spLocks noChangeArrowheads="1"/>
          </p:cNvSpPr>
          <p:nvPr/>
        </p:nvSpPr>
        <p:spPr bwMode="auto">
          <a:xfrm>
            <a:off x="7651750" y="1519238"/>
            <a:ext cx="1357313" cy="5238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 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Dark Energy</a:t>
            </a:r>
          </a:p>
        </p:txBody>
      </p:sp>
      <p:sp>
        <p:nvSpPr>
          <p:cNvPr id="53269" name="TextBox 21"/>
          <p:cNvSpPr txBox="1">
            <a:spLocks noChangeArrowheads="1"/>
          </p:cNvSpPr>
          <p:nvPr/>
        </p:nvSpPr>
        <p:spPr bwMode="auto">
          <a:xfrm>
            <a:off x="7577138" y="4999038"/>
            <a:ext cx="1487487" cy="5270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 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Inflation, GR</a:t>
            </a:r>
          </a:p>
        </p:txBody>
      </p:sp>
      <p:sp>
        <p:nvSpPr>
          <p:cNvPr id="53270" name="TextBox 22"/>
          <p:cNvSpPr txBox="1">
            <a:spLocks noChangeArrowheads="1"/>
          </p:cNvSpPr>
          <p:nvPr/>
        </p:nvSpPr>
        <p:spPr bwMode="auto">
          <a:xfrm>
            <a:off x="7577138" y="4033838"/>
            <a:ext cx="1487487" cy="5238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energy-density</a:t>
            </a:r>
          </a:p>
        </p:txBody>
      </p:sp>
      <p:cxnSp>
        <p:nvCxnSpPr>
          <p:cNvPr id="43" name="Straight Connector 23"/>
          <p:cNvCxnSpPr>
            <a:cxnSpLocks noChangeShapeType="1"/>
          </p:cNvCxnSpPr>
          <p:nvPr/>
        </p:nvCxnSpPr>
        <p:spPr bwMode="auto">
          <a:xfrm>
            <a:off x="7305675" y="4295775"/>
            <a:ext cx="271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24"/>
          <p:cNvCxnSpPr>
            <a:cxnSpLocks noChangeShapeType="1"/>
          </p:cNvCxnSpPr>
          <p:nvPr/>
        </p:nvCxnSpPr>
        <p:spPr bwMode="auto">
          <a:xfrm>
            <a:off x="7305675" y="5259388"/>
            <a:ext cx="271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273" name="Straight Arrow Connector 25"/>
          <p:cNvCxnSpPr>
            <a:cxnSpLocks noChangeShapeType="1"/>
            <a:endCxn id="53274" idx="1"/>
          </p:cNvCxnSpPr>
          <p:nvPr/>
        </p:nvCxnSpPr>
        <p:spPr bwMode="auto">
          <a:xfrm>
            <a:off x="1924050" y="3300413"/>
            <a:ext cx="2830513" cy="2982912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4" name="TextBox 26"/>
          <p:cNvSpPr txBox="1">
            <a:spLocks noChangeArrowheads="1"/>
          </p:cNvSpPr>
          <p:nvPr/>
        </p:nvSpPr>
        <p:spPr bwMode="auto">
          <a:xfrm>
            <a:off x="4754563" y="6056313"/>
            <a:ext cx="2543175" cy="4540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200">
                <a:solidFill>
                  <a:srgbClr val="0070C0"/>
                </a:solidFill>
                <a:latin typeface="Arial" charset="0"/>
                <a:cs typeface="Arial" charset="0"/>
              </a:rPr>
              <a:t>Does the potential change along line-of-sight to CMB</a:t>
            </a:r>
          </a:p>
        </p:txBody>
      </p:sp>
      <p:sp>
        <p:nvSpPr>
          <p:cNvPr id="53275" name="TextBox 27"/>
          <p:cNvSpPr txBox="1">
            <a:spLocks noChangeArrowheads="1"/>
          </p:cNvSpPr>
          <p:nvPr/>
        </p:nvSpPr>
        <p:spPr bwMode="auto">
          <a:xfrm rot="2911992">
            <a:off x="3142456" y="4887119"/>
            <a:ext cx="11541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400">
                <a:solidFill>
                  <a:srgbClr val="00B050"/>
                </a:solidFill>
                <a:latin typeface="Helvetica" charset="0"/>
              </a:rPr>
              <a:t>ISW effect</a:t>
            </a:r>
          </a:p>
        </p:txBody>
      </p:sp>
      <p:sp>
        <p:nvSpPr>
          <p:cNvPr id="53276" name="TextBox 28"/>
          <p:cNvSpPr txBox="1">
            <a:spLocks noChangeArrowheads="1"/>
          </p:cNvSpPr>
          <p:nvPr/>
        </p:nvSpPr>
        <p:spPr bwMode="auto">
          <a:xfrm>
            <a:off x="7577138" y="6035675"/>
            <a:ext cx="1487487" cy="52705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 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DE, GR</a:t>
            </a:r>
          </a:p>
        </p:txBody>
      </p:sp>
      <p:cxnSp>
        <p:nvCxnSpPr>
          <p:cNvPr id="49" name="Straight Connector 29"/>
          <p:cNvCxnSpPr>
            <a:cxnSpLocks noChangeShapeType="1"/>
          </p:cNvCxnSpPr>
          <p:nvPr/>
        </p:nvCxnSpPr>
        <p:spPr bwMode="auto">
          <a:xfrm>
            <a:off x="7275513" y="6297613"/>
            <a:ext cx="301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8" name="TextBox 30"/>
          <p:cNvSpPr txBox="1">
            <a:spLocks noChangeArrowheads="1"/>
          </p:cNvSpPr>
          <p:nvPr/>
        </p:nvSpPr>
        <p:spPr bwMode="auto">
          <a:xfrm>
            <a:off x="7577138" y="2692400"/>
            <a:ext cx="1487487" cy="7397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0" tIns="45710" rIns="91420" bIns="45710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Understanding</a:t>
            </a:r>
          </a:p>
          <a:p>
            <a:pPr>
              <a:spcBef>
                <a:spcPct val="0"/>
              </a:spcBef>
            </a:pPr>
            <a:r>
              <a:rPr lang="en-US" sz="1400">
                <a:solidFill>
                  <a:srgbClr val="C00000"/>
                </a:solidFill>
                <a:latin typeface="Arial" charset="0"/>
                <a:cs typeface="Arial" charset="0"/>
              </a:rPr>
              <a:t>energy-density, gravity</a:t>
            </a:r>
          </a:p>
        </p:txBody>
      </p:sp>
      <p:cxnSp>
        <p:nvCxnSpPr>
          <p:cNvPr id="51" name="Straight Connector 31"/>
          <p:cNvCxnSpPr>
            <a:cxnSpLocks noChangeShapeType="1"/>
          </p:cNvCxnSpPr>
          <p:nvPr/>
        </p:nvCxnSpPr>
        <p:spPr bwMode="auto">
          <a:xfrm>
            <a:off x="7305675" y="3062288"/>
            <a:ext cx="2714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3280" name="Image 4" descr="EC_Logo_21_Colors on Transparent_Sigle + Euclid + Consort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1" name="Image 7" descr="ESA-logo-euclid_RGB_transp_B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534400" cy="533400"/>
          </a:xfrm>
        </p:spPr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Arial" charset="0"/>
                <a:ea typeface="MS PGothic" charset="0"/>
                <a:cs typeface="Arial" charset="0"/>
              </a:rPr>
              <a:t>primary probe 2: Euclid Weak Lensing Survey</a:t>
            </a:r>
          </a:p>
        </p:txBody>
      </p:sp>
      <p:sp>
        <p:nvSpPr>
          <p:cNvPr id="54274" name="ZoneTexte 13"/>
          <p:cNvSpPr txBox="1">
            <a:spLocks noChangeArrowheads="1"/>
          </p:cNvSpPr>
          <p:nvPr/>
        </p:nvSpPr>
        <p:spPr bwMode="auto">
          <a:xfrm>
            <a:off x="273050" y="617538"/>
            <a:ext cx="4383088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GB" sz="2000">
                <a:solidFill>
                  <a:srgbClr val="C00000"/>
                </a:solidFill>
              </a:rPr>
              <a:t>Cosmic shear  over 0&lt;z&lt;2  </a:t>
            </a:r>
            <a:endParaRPr lang="en-GB">
              <a:solidFill>
                <a:srgbClr val="C00000"/>
              </a:solidFill>
            </a:endParaRPr>
          </a:p>
          <a:p>
            <a:pPr algn="just"/>
            <a:endParaRPr lang="en-GB">
              <a:solidFill>
                <a:srgbClr val="C00000"/>
              </a:solidFill>
            </a:endParaRPr>
          </a:p>
          <a:p>
            <a:pPr algn="just"/>
            <a:endParaRPr lang="en-GB">
              <a:solidFill>
                <a:srgbClr val="C00000"/>
              </a:solidFill>
            </a:endParaRPr>
          </a:p>
          <a:p>
            <a:pPr>
              <a:buClrTx/>
              <a:buFont typeface="Arial" charset="0"/>
              <a:buChar char="•"/>
            </a:pPr>
            <a:r>
              <a:rPr lang="en-GB" sz="2000">
                <a:sym typeface="Wingdings" charset="0"/>
              </a:rPr>
              <a:t> Probes </a:t>
            </a:r>
            <a:r>
              <a:rPr lang="en-GB" sz="2000"/>
              <a:t>distribution of matter (Dark +Luminous):  expansion history, lensing potential </a:t>
            </a:r>
            <a:r>
              <a:rPr lang="en-GB" sz="2000">
                <a:cs typeface="Arial" charset="0"/>
              </a:rPr>
              <a:t>φ+ψ</a:t>
            </a:r>
            <a:r>
              <a:rPr lang="en-GB" sz="2000"/>
              <a:t>. </a:t>
            </a:r>
          </a:p>
          <a:p>
            <a:pPr>
              <a:buClrTx/>
              <a:buFont typeface="Wingdings" charset="0"/>
              <a:buChar char="à"/>
            </a:pPr>
            <a:r>
              <a:rPr lang="en-GB" sz="2000"/>
              <a:t> Shapes+distance of galaxies:</a:t>
            </a:r>
            <a:r>
              <a:rPr lang="en-GB" sz="2000">
                <a:sym typeface="Wingdings" charset="0"/>
              </a:rPr>
              <a:t> </a:t>
            </a:r>
            <a:r>
              <a:rPr lang="en-GB" sz="2000"/>
              <a:t>shear amplitude, and bin the Universe into slices.</a:t>
            </a:r>
          </a:p>
          <a:p>
            <a:pPr>
              <a:buClrTx/>
              <a:buFont typeface="Wingdings" charset="0"/>
              <a:buChar char="à"/>
            </a:pPr>
            <a:r>
              <a:rPr lang="en-GB" sz="2000"/>
              <a:t> “Photometric redshifts” sufficient for  distances: optical+NIR data. </a:t>
            </a:r>
          </a:p>
          <a:p>
            <a:pPr>
              <a:buClrTx/>
            </a:pPr>
            <a:r>
              <a:rPr lang="en-GB" sz="2000">
                <a:solidFill>
                  <a:srgbClr val="FF0000"/>
                </a:solidFill>
              </a:rPr>
              <a:t>Euclid:</a:t>
            </a:r>
          </a:p>
          <a:p>
            <a:pPr lvl="1" algn="just">
              <a:buClrTx/>
            </a:pPr>
            <a:r>
              <a:rPr lang="en-GB" sz="2000"/>
              <a:t> WL with 1.5 billion galaxies</a:t>
            </a:r>
          </a:p>
          <a:p>
            <a:pPr lvl="1" algn="just">
              <a:buClrTx/>
            </a:pPr>
            <a:r>
              <a:rPr lang="en-GB" sz="2000"/>
              <a:t>  over 15,000 deg</a:t>
            </a:r>
            <a:r>
              <a:rPr lang="en-GB" sz="2000" baseline="30000"/>
              <a:t>2</a:t>
            </a:r>
          </a:p>
          <a:p>
            <a:endParaRPr lang="fr-FR"/>
          </a:p>
        </p:txBody>
      </p:sp>
      <p:pic>
        <p:nvPicPr>
          <p:cNvPr id="54275" name="Picture 2" descr="Sideshea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10596"/>
          <a:stretch>
            <a:fillRect/>
          </a:stretch>
        </p:blipFill>
        <p:spPr bwMode="auto">
          <a:xfrm>
            <a:off x="5214938" y="792163"/>
            <a:ext cx="363537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cls_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3929" r="3000" b="3929"/>
          <a:stretch>
            <a:fillRect/>
          </a:stretch>
        </p:blipFill>
        <p:spPr bwMode="auto">
          <a:xfrm>
            <a:off x="5181600" y="3810000"/>
            <a:ext cx="3352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277" name="Connecteur droit avec flèche 24"/>
          <p:cNvCxnSpPr>
            <a:cxnSpLocks noChangeShapeType="1"/>
            <a:stCxn id="8" idx="2"/>
          </p:cNvCxnSpPr>
          <p:nvPr/>
        </p:nvCxnSpPr>
        <p:spPr bwMode="auto">
          <a:xfrm>
            <a:off x="5770563" y="2971800"/>
            <a:ext cx="782637" cy="21336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78" name="Connecteur droit avec flèche 22"/>
          <p:cNvCxnSpPr>
            <a:cxnSpLocks noChangeShapeType="1"/>
            <a:stCxn id="7" idx="2"/>
          </p:cNvCxnSpPr>
          <p:nvPr/>
        </p:nvCxnSpPr>
        <p:spPr bwMode="auto">
          <a:xfrm>
            <a:off x="6640513" y="3517900"/>
            <a:ext cx="522287" cy="9017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79" name="ZoneTexte 11"/>
          <p:cNvSpPr txBox="1">
            <a:spLocks noChangeArrowheads="1"/>
          </p:cNvSpPr>
          <p:nvPr/>
        </p:nvSpPr>
        <p:spPr bwMode="auto">
          <a:xfrm>
            <a:off x="7769225" y="738188"/>
            <a:ext cx="917575" cy="17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112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ahoma" charset="0"/>
              <a:defRPr sz="2400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fr-FR" sz="600">
                <a:solidFill>
                  <a:schemeClr val="bg1"/>
                </a:solidFill>
              </a:rPr>
              <a:t>Colombi, Mellier 2001</a:t>
            </a:r>
          </a:p>
        </p:txBody>
      </p:sp>
      <p:cxnSp>
        <p:nvCxnSpPr>
          <p:cNvPr id="54280" name="Connecteur droit 12"/>
          <p:cNvCxnSpPr>
            <a:cxnSpLocks noChangeShapeType="1"/>
          </p:cNvCxnSpPr>
          <p:nvPr/>
        </p:nvCxnSpPr>
        <p:spPr bwMode="auto">
          <a:xfrm flipH="1">
            <a:off x="6172200" y="1066800"/>
            <a:ext cx="990600" cy="304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1" name="Connecteur droit 14"/>
          <p:cNvCxnSpPr>
            <a:cxnSpLocks noChangeShapeType="1"/>
          </p:cNvCxnSpPr>
          <p:nvPr/>
        </p:nvCxnSpPr>
        <p:spPr bwMode="auto">
          <a:xfrm>
            <a:off x="6172200" y="1371600"/>
            <a:ext cx="0" cy="140335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2" name="Connecteur droit 18"/>
          <p:cNvCxnSpPr>
            <a:cxnSpLocks noChangeShapeType="1"/>
          </p:cNvCxnSpPr>
          <p:nvPr/>
        </p:nvCxnSpPr>
        <p:spPr bwMode="auto">
          <a:xfrm flipH="1">
            <a:off x="7162800" y="1295400"/>
            <a:ext cx="990600" cy="381000"/>
          </a:xfrm>
          <a:prstGeom prst="line">
            <a:avLst/>
          </a:prstGeom>
          <a:noFill/>
          <a:ln w="12700">
            <a:solidFill>
              <a:srgbClr val="F6FC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283" name="Connecteur droit 26"/>
          <p:cNvCxnSpPr>
            <a:cxnSpLocks noChangeShapeType="1"/>
          </p:cNvCxnSpPr>
          <p:nvPr/>
        </p:nvCxnSpPr>
        <p:spPr bwMode="auto">
          <a:xfrm flipH="1">
            <a:off x="7086600" y="1676400"/>
            <a:ext cx="76200" cy="1676400"/>
          </a:xfrm>
          <a:prstGeom prst="line">
            <a:avLst/>
          </a:prstGeom>
          <a:noFill/>
          <a:ln w="12700">
            <a:solidFill>
              <a:srgbClr val="F6FC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214938" y="2743200"/>
            <a:ext cx="1109662" cy="228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lIns="81643" tIns="42450" rIns="81643" bIns="42450">
            <a:spAutoFit/>
          </a:bodyPr>
          <a:lstStyle/>
          <a:p>
            <a:pPr>
              <a:spcBef>
                <a:spcPts val="1020"/>
              </a:spcBef>
              <a:buFont typeface="Tahoma" pitchFamily="34" charset="0"/>
              <a:buNone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  <a:defRPr/>
            </a:pPr>
            <a:r>
              <a:rPr lang="fr-FR" sz="1000" dirty="0">
                <a:solidFill>
                  <a:srgbClr val="FFFFFF"/>
                </a:solidFill>
                <a:latin typeface="Tahoma" pitchFamily="34" charset="0"/>
                <a:ea typeface="MS PGothic" pitchFamily="34" charset="-128"/>
                <a:cs typeface="+mn-cs"/>
              </a:rPr>
              <a:t>Source plane </a:t>
            </a:r>
            <a:r>
              <a:rPr lang="fr-FR" sz="1000" i="1" dirty="0">
                <a:solidFill>
                  <a:srgbClr val="FFFFFF"/>
                </a:solidFill>
                <a:latin typeface="Tahoma" pitchFamily="34" charset="0"/>
                <a:ea typeface="MS PGothic" pitchFamily="34" charset="-128"/>
                <a:cs typeface="+mn-cs"/>
              </a:rPr>
              <a:t>z</a:t>
            </a:r>
            <a:r>
              <a:rPr lang="fr-FR" sz="1000" baseline="-25000" dirty="0">
                <a:solidFill>
                  <a:srgbClr val="FFFFFF"/>
                </a:solidFill>
                <a:latin typeface="Tahoma" pitchFamily="34" charset="0"/>
                <a:ea typeface="MS PGothic" pitchFamily="34" charset="-128"/>
                <a:cs typeface="+mn-cs"/>
              </a:rPr>
              <a:t>2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6116638" y="3276600"/>
            <a:ext cx="1046162" cy="241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</p:spPr>
        <p:txBody>
          <a:bodyPr lIns="81643" tIns="42450" rIns="81643" bIns="42450">
            <a:spAutoFit/>
          </a:bodyPr>
          <a:lstStyle/>
          <a:p>
            <a:pPr>
              <a:spcBef>
                <a:spcPts val="1020"/>
              </a:spcBef>
              <a:buFont typeface="Tahoma" pitchFamily="34" charset="0"/>
              <a:buNone/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  <a:defRPr/>
            </a:pPr>
            <a:r>
              <a:rPr lang="fr-FR" sz="1000" dirty="0">
                <a:solidFill>
                  <a:srgbClr val="FFFFFF"/>
                </a:solidFill>
                <a:latin typeface="Tahoma" pitchFamily="34" charset="0"/>
                <a:ea typeface="MS PGothic" pitchFamily="34" charset="-128"/>
                <a:cs typeface="+mn-cs"/>
              </a:rPr>
              <a:t>Source plane </a:t>
            </a:r>
            <a:r>
              <a:rPr lang="fr-FR" sz="1000" i="1" dirty="0">
                <a:solidFill>
                  <a:srgbClr val="FFFFFF"/>
                </a:solidFill>
                <a:latin typeface="Tahoma" pitchFamily="34" charset="0"/>
                <a:ea typeface="MS PGothic" pitchFamily="34" charset="-128"/>
                <a:cs typeface="+mn-cs"/>
              </a:rPr>
              <a:t>z</a:t>
            </a:r>
            <a:r>
              <a:rPr lang="fr-FR" sz="1000" baseline="-25000" dirty="0">
                <a:solidFill>
                  <a:srgbClr val="FFFFFF"/>
                </a:solidFill>
                <a:latin typeface="Tahoma" pitchFamily="34" charset="0"/>
                <a:ea typeface="MS PGothic" pitchFamily="34" charset="-128"/>
                <a:cs typeface="+mn-cs"/>
              </a:rPr>
              <a:t>1</a:t>
            </a:r>
          </a:p>
        </p:txBody>
      </p:sp>
      <p:pic>
        <p:nvPicPr>
          <p:cNvPr id="54286" name="Picture 5" descr="lentp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92" t="56500" r="24797" b="39024"/>
          <a:stretch>
            <a:fillRect/>
          </a:stretch>
        </p:blipFill>
        <p:spPr bwMode="auto">
          <a:xfrm>
            <a:off x="200025" y="1182688"/>
            <a:ext cx="462756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Image 4" descr="EC_Logo_21_Colors on Transparent_Sigle + Euclid + Consorti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324600"/>
            <a:ext cx="865187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8" name="Image 7" descr="ESA-logo-euclid_RGB_transp_B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60"/>
          <a:stretch>
            <a:fillRect/>
          </a:stretch>
        </p:blipFill>
        <p:spPr bwMode="auto">
          <a:xfrm>
            <a:off x="8450263" y="6434138"/>
            <a:ext cx="61436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1000"/>
          </a:lnSpc>
          <a:spcBef>
            <a:spcPts val="1125"/>
          </a:spcBef>
          <a:spcAft>
            <a:spcPct val="0"/>
          </a:spcAft>
          <a:buClr>
            <a:srgbClr val="FFFFFF"/>
          </a:buClr>
          <a:buSzPct val="100000"/>
          <a:buFont typeface="Tahoma" pitchFamily="34" charset="0"/>
          <a:buNone/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1000"/>
          </a:lnSpc>
          <a:spcBef>
            <a:spcPts val="1125"/>
          </a:spcBef>
          <a:spcAft>
            <a:spcPct val="0"/>
          </a:spcAft>
          <a:buClr>
            <a:srgbClr val="FFFFFF"/>
          </a:buClr>
          <a:buSzPct val="100000"/>
          <a:buFont typeface="Tahoma" pitchFamily="34" charset="0"/>
          <a:buNone/>
          <a:tabLst>
            <a:tab pos="0" algn="l"/>
            <a:tab pos="914400" algn="l"/>
            <a:tab pos="1828800" algn="l"/>
            <a:tab pos="2743200" algn="l"/>
            <a:tab pos="3657600" algn="l"/>
            <a:tab pos="4572000" algn="l"/>
            <a:tab pos="5486400" algn="l"/>
            <a:tab pos="6400800" algn="l"/>
            <a:tab pos="7315200" algn="l"/>
            <a:tab pos="8229600" algn="l"/>
            <a:tab pos="9144000" algn="l"/>
            <a:tab pos="10058400" algn="l"/>
          </a:tabLst>
          <a:defRPr kumimoji="0" lang="fr-F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lanck_New_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Rounded MT Bold"/>
        <a:ea typeface="Lucida Sans Unicode"/>
        <a:cs typeface="Lucida Sans Unicode"/>
      </a:majorFont>
      <a:minorFont>
        <a:latin typeface="Comic Sans MS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Rounded MT Bold"/>
        <a:ea typeface="Lucida Sans Unicode"/>
        <a:cs typeface="Lucida Sans Unicode"/>
      </a:majorFont>
      <a:minorFont>
        <a:latin typeface="Comic Sans MS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29565</TotalTime>
  <Words>3093</Words>
  <Application>Microsoft Macintosh PowerPoint</Application>
  <PresentationFormat>On-screen Show (4:3)</PresentationFormat>
  <Paragraphs>517</Paragraphs>
  <Slides>40</Slides>
  <Notes>14</Notes>
  <HiddenSlides>2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Default Design</vt:lpstr>
      <vt:lpstr>3_Planck_New_Presentation</vt:lpstr>
      <vt:lpstr>9_Office Theme</vt:lpstr>
      <vt:lpstr>7_Office Theme</vt:lpstr>
      <vt:lpstr>PowerPoint Presentation</vt:lpstr>
      <vt:lpstr>why probe the dark universe?</vt:lpstr>
      <vt:lpstr>PowerPoint Presentation</vt:lpstr>
      <vt:lpstr>PowerPoint Presentation</vt:lpstr>
      <vt:lpstr>PowerPoint Presentation</vt:lpstr>
      <vt:lpstr>simplified observations</vt:lpstr>
      <vt:lpstr>Galaxy Clustering: BAO + RSD</vt:lpstr>
      <vt:lpstr>PowerPoint Presentation</vt:lpstr>
      <vt:lpstr>primary probe 2: Euclid Weak Lensing Survey</vt:lpstr>
      <vt:lpstr>PowerPoint Presentation</vt:lpstr>
      <vt:lpstr>Measuring shear in next generation wide field cosmic shear surveys</vt:lpstr>
      <vt:lpstr>PowerPoint Presentation</vt:lpstr>
      <vt:lpstr>little theory side-trip</vt:lpstr>
      <vt:lpstr>testing Horndeski</vt:lpstr>
      <vt:lpstr>the importance of η / π </vt:lpstr>
      <vt:lpstr>aniso stress &amp; grav.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 performance:imaging</vt:lpstr>
      <vt:lpstr>NISP  instrument </vt:lpstr>
      <vt:lpstr>PowerPoint Presentation</vt:lpstr>
      <vt:lpstr>PowerPoint Presentation</vt:lpstr>
      <vt:lpstr>PowerPoint Presentation</vt:lpstr>
      <vt:lpstr>Simulation of M51 with VIS (Courtesy J. Brinchmann and S. Warren )</vt:lpstr>
      <vt:lpstr> BAO : SDSS vs Euclid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yanoff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Colloquium Bonn June 2 2006</dc:title>
  <dc:creator>mellier</dc:creator>
  <cp:lastModifiedBy>Martin Kunz</cp:lastModifiedBy>
  <cp:revision>2318</cp:revision>
  <dcterms:created xsi:type="dcterms:W3CDTF">2001-03-27T15:37:56Z</dcterms:created>
  <dcterms:modified xsi:type="dcterms:W3CDTF">2015-08-18T02:40:19Z</dcterms:modified>
</cp:coreProperties>
</file>