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5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6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9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4111" r:id="rId2"/>
    <p:sldMasterId id="2147484180" r:id="rId3"/>
    <p:sldMasterId id="2147488696" r:id="rId4"/>
    <p:sldMasterId id="2147488698" r:id="rId5"/>
    <p:sldMasterId id="2147490705" r:id="rId6"/>
    <p:sldMasterId id="2147490727" r:id="rId7"/>
    <p:sldMasterId id="2147490776" r:id="rId8"/>
    <p:sldMasterId id="2147490789" r:id="rId9"/>
    <p:sldMasterId id="2147490862" r:id="rId10"/>
    <p:sldMasterId id="2147490887" r:id="rId11"/>
    <p:sldMasterId id="2147490944" r:id="rId12"/>
    <p:sldMasterId id="2147490956" r:id="rId13"/>
    <p:sldMasterId id="2147490973" r:id="rId14"/>
    <p:sldMasterId id="2147490985" r:id="rId15"/>
    <p:sldMasterId id="2147491005" r:id="rId16"/>
    <p:sldMasterId id="2147491017" r:id="rId17"/>
    <p:sldMasterId id="2147491029" r:id="rId18"/>
    <p:sldMasterId id="2147491042" r:id="rId19"/>
    <p:sldMasterId id="2147491067" r:id="rId20"/>
  </p:sldMasterIdLst>
  <p:notesMasterIdLst>
    <p:notesMasterId r:id="rId58"/>
  </p:notesMasterIdLst>
  <p:handoutMasterIdLst>
    <p:handoutMasterId r:id="rId59"/>
  </p:handoutMasterIdLst>
  <p:sldIdLst>
    <p:sldId id="350" r:id="rId21"/>
    <p:sldId id="439" r:id="rId22"/>
    <p:sldId id="462" r:id="rId23"/>
    <p:sldId id="430" r:id="rId24"/>
    <p:sldId id="441" r:id="rId25"/>
    <p:sldId id="448" r:id="rId26"/>
    <p:sldId id="421" r:id="rId27"/>
    <p:sldId id="423" r:id="rId28"/>
    <p:sldId id="424" r:id="rId29"/>
    <p:sldId id="451" r:id="rId30"/>
    <p:sldId id="410" r:id="rId31"/>
    <p:sldId id="452" r:id="rId32"/>
    <p:sldId id="385" r:id="rId33"/>
    <p:sldId id="459" r:id="rId34"/>
    <p:sldId id="436" r:id="rId35"/>
    <p:sldId id="466" r:id="rId36"/>
    <p:sldId id="416" r:id="rId37"/>
    <p:sldId id="418" r:id="rId38"/>
    <p:sldId id="408" r:id="rId39"/>
    <p:sldId id="409" r:id="rId40"/>
    <p:sldId id="419" r:id="rId41"/>
    <p:sldId id="454" r:id="rId42"/>
    <p:sldId id="467" r:id="rId43"/>
    <p:sldId id="425" r:id="rId44"/>
    <p:sldId id="447" r:id="rId45"/>
    <p:sldId id="427" r:id="rId46"/>
    <p:sldId id="437" r:id="rId47"/>
    <p:sldId id="463" r:id="rId48"/>
    <p:sldId id="386" r:id="rId49"/>
    <p:sldId id="456" r:id="rId50"/>
    <p:sldId id="457" r:id="rId51"/>
    <p:sldId id="461" r:id="rId52"/>
    <p:sldId id="460" r:id="rId53"/>
    <p:sldId id="468" r:id="rId54"/>
    <p:sldId id="449" r:id="rId55"/>
    <p:sldId id="450" r:id="rId56"/>
    <p:sldId id="431" r:id="rId57"/>
  </p:sldIdLst>
  <p:sldSz cx="9144000" cy="6858000" type="screen4x3"/>
  <p:notesSz cx="7099300" cy="10234613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Tahoma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0915"/>
    <a:srgbClr val="26FF0E"/>
    <a:srgbClr val="677FCA"/>
    <a:srgbClr val="FFF04A"/>
    <a:srgbClr val="FF1B0C"/>
    <a:srgbClr val="CC0099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中間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20" autoAdjust="0"/>
  </p:normalViewPr>
  <p:slideViewPr>
    <p:cSldViewPr showGuides="1">
      <p:cViewPr>
        <p:scale>
          <a:sx n="105" d="100"/>
          <a:sy n="105" d="100"/>
        </p:scale>
        <p:origin x="-768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-2676" y="-108"/>
      </p:cViewPr>
      <p:guideLst>
        <p:guide orient="horz" pos="3223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13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9075" y="0"/>
            <a:ext cx="308133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8513"/>
            <a:ext cx="308133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9075" y="9688513"/>
            <a:ext cx="3081338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pPr>
              <a:defRPr/>
            </a:pPr>
            <a:fld id="{15B55553-B6E4-48AD-9BD9-115F27C545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680755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3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651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7" tIns="47083" rIns="94167" bIns="47083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EFC7051-12A3-44AF-B75C-A81A9B06A2F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02013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ＭＳ Ｐ明朝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FC7051-12A3-44AF-B75C-A81A9B06A2F1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341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B632C-A0C7-4441-873E-4BBFA29A2A70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949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AC2F5-0D3F-446F-B4AD-43BF7EC2C492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AC2F5-0D3F-446F-B4AD-43BF7EC2C492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192240-7512-4532-94D0-0A7603EBB1F1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27</a:t>
            </a:fld>
            <a:endParaRPr lang="en-US" altLang="ja-JP" smtClea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4AC2F5-0D3F-446F-B4AD-43BF7EC2C492}" type="slidenum">
              <a:rPr lang="en-US" altLang="ja-JP" smtClean="0"/>
              <a:pPr>
                <a:defRPr/>
              </a:pPr>
              <a:t>29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300">
                <a:latin typeface="+mn-lt"/>
                <a:ea typeface="+mn-ea"/>
                <a:cs typeface="+mn-cs"/>
              </a:rPr>
              <a:t> N: (Yamaoka) The deadtime for the CAL is now 5.8 ms, not 2 ms. Finally it will be &gt; 2 ms, still to confirmed.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A498-4E42-4B88-9916-B9EBE196A8C7}" type="slidenum">
              <a:rPr lang="ja-JP" altLang="en-US" smtClean="0">
                <a:solidFill>
                  <a:prstClr val="black"/>
                </a:solidFill>
                <a:latin typeface="Calibri"/>
                <a:ea typeface="ＭＳ Ｐゴシック"/>
              </a:rPr>
              <a:pPr/>
              <a:t>36</a:t>
            </a:fld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0470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1.png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2.pn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png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png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png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Relationship Id="rId2" Type="http://schemas.openxmlformats.org/officeDocument/2006/relationships/image" Target="../media/image4.png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Relationship Id="rId2" Type="http://schemas.openxmlformats.org/officeDocument/2006/relationships/image" Target="../media/image2.png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E8953-D313-4C02-A676-549F10CA6E4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C9B49-F613-4A97-B8C1-21A6D85975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2757802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48918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339087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4715999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266160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323332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766179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6936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767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9790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60BF7-FE78-4470-94E1-C3BCC8846E6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13684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38748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94526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24495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41792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09008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79616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5884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60066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1631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1" dirty="0">
              <a:solidFill>
                <a:prstClr val="black"/>
              </a:solidFill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3923928" y="206084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fld id="{9AA756B6-1853-4649-8FC0-999665A9C2C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16665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565260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931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3378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33904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325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74783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698546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611731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1466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09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fld id="{436ABB36-5136-4A4D-8957-881539FED1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85772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64318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68753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32575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61964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85318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843266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29139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95193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272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692E7-327D-47F6-9E55-18610768F67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19629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22949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7382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7578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プレゼン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67544" y="1196752"/>
            <a:ext cx="8208912" cy="20882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0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64251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465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8401023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F30F9-1EF2-4574-A3DF-12875DA93F8B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75840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985B7-CB56-4F4D-8DAC-AA07C9038DC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516915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プレゼン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67544" y="1196752"/>
            <a:ext cx="8208912" cy="20882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0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222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766B6-9639-49F5-86DE-602F7B29781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プレゼン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67544" y="1196752"/>
            <a:ext cx="8208912" cy="20882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0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050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プレゼン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67544" y="1196752"/>
            <a:ext cx="8208912" cy="20882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0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8078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92375"/>
            <a:ext cx="7772400" cy="865188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ja-JP" altLang="en-US" noProof="0" smtClean="0"/>
              <a:t>テンプレート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>
            <a:off x="971550" y="3429000"/>
            <a:ext cx="72009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t>August  7, 2014</a:t>
            </a:r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t>VHEPU 2014</a:t>
            </a:r>
            <a:endParaRPr lang="ja-JP" altLang="ja-JP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EAC1-D17D-4589-8EDC-A74591DB1F57}" type="slidenum"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4341992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92375"/>
            <a:ext cx="7772400" cy="865188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ja-JP" altLang="en-US" noProof="0" smtClean="0"/>
              <a:t>テンプレート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>
            <a:off x="971550" y="3429000"/>
            <a:ext cx="72009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t>August  7, 2014</a:t>
            </a:r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t>VHEPU 2014</a:t>
            </a:r>
            <a:endParaRPr lang="ja-JP" altLang="ja-JP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EAC1-D17D-4589-8EDC-A74591DB1F57}" type="slidenum"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696571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116801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2689412" y="6552295"/>
            <a:ext cx="3765176" cy="365125"/>
          </a:xfrm>
        </p:spPr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pitchFamily="50" charset="-128"/>
              </a:defRPr>
            </a:lvl1pPr>
          </a:lstStyle>
          <a:p>
            <a:pPr>
              <a:defRPr/>
            </a:pPr>
            <a:fld id="{436ABB36-5136-4A4D-8957-881539FED1C2}" type="slidenum">
              <a:rPr lang="ja-JP" altLang="en-US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>
                <a:defRPr/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5528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3923928" y="206084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ＭＳ Ｐゴシック" charset="0"/>
              </a:defRPr>
            </a:lvl1pPr>
          </a:lstStyle>
          <a:p>
            <a:fld id="{9AA756B6-1853-4649-8FC0-999665A9C2CA}" type="slidenum">
              <a:rPr lang="ja-JP" altLang="en-US">
                <a:solidFill>
                  <a:prstClr val="black">
                    <a:tint val="75000"/>
                  </a:prstClr>
                </a:solidFill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434693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33883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133983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4202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F3C8F-AAEA-4A39-B267-F33866CE763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329782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12979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888306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424618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17934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434880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7029814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6227679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8488012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E7DA4-AB2F-4836-8B7F-7BCE5FBD3C7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843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4933E-1CCA-416E-99AD-97A9BD81CF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06E90-7957-4549-AA77-F886FF336B5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972728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3EA23-F9C4-4C6F-A5E6-3A3DE645CA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3422917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7B87C-9AFC-4F36-A0F4-CEAFD3EF0F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8953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A16A-6119-4FCD-A3FA-C59371C427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11723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228AA-EDE4-430A-ADB0-EB0F6309A6C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86343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AE214-6B00-4324-9088-9B006FF540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589182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390E7-A54F-4BC2-82FE-3988CC1100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15599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F26BA-77E2-4443-930D-A07618728E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023379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12E9-38BB-4B3B-8966-DCEC791266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849647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8CDBC-AA54-40BA-9316-1016CCCB53B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97858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107A8-2C2E-4CEC-A9B8-84F088B2A8B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B37F3-FD74-4C75-98BA-E8F50B9DA47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698613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443C-91E4-42FD-AB6C-0BE1D1C7B2F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046032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A56AD-E4CE-43A9-9EC2-E5BA13476B8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396687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6C24-5EDB-4D3D-B8E3-47122396F4C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11061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474D7-13A3-418C-B235-3F8A0D41BB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135780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8EFB6-2CA1-4B5E-A6DA-14145EB41BD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127722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CB8461-715F-4892-9598-504F361A366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11642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22EC9-60FB-4937-A990-8F4E28EFC81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613377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45B0-36FB-4D5D-BD50-68DEABCDF1F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0816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515C-443E-424A-A0AA-1ECFF9B950B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6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001F6-80B5-4CDD-B5FD-B3562299AB9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7528-B82A-4C42-A7A8-FF35EA3A60B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251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50D7-5977-4D72-8AFE-F45BDD63A09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0326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093D-CAD3-44C3-9776-AFB752E373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1270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60E7-9C60-4436-965D-1E8FCF947F6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7959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57188" y="6619875"/>
            <a:ext cx="2133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03C4-D7E4-4639-A9D9-1FB1713D43B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455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F1723-DD7E-4811-AE6E-C8168636C4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9967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35451-4ECF-49CE-B8D0-9D11075181D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7287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456B9-0D50-4366-8E31-C0F06224543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3333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65AF-3ADD-407F-9002-4A0B5AB0F0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92706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1238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8EA2-5527-48DE-8456-AE20B068396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D1F0E-730E-4E07-9327-A26C306EC8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926976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1236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プレゼン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67544" y="1196752"/>
            <a:ext cx="8208912" cy="20882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0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60742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6384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8728731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F30F9-1EF2-4574-A3DF-12875DA93F8B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36314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プレゼン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67544" y="1196752"/>
            <a:ext cx="8208912" cy="20882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0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579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プレゼン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67544" y="1196752"/>
            <a:ext cx="8208912" cy="20882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0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11128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プレゼン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467544" y="1196752"/>
            <a:ext cx="8208912" cy="208823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9087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3178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92375"/>
            <a:ext cx="7772400" cy="865188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ja-JP" altLang="en-US" noProof="0" smtClean="0"/>
              <a:t>テンプレート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>
            <a:off x="971550" y="3429000"/>
            <a:ext cx="72009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t>August  7, 2014</a:t>
            </a:r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t>VHEPU 2014</a:t>
            </a:r>
            <a:endParaRPr lang="ja-JP" altLang="ja-JP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EAC1-D17D-4589-8EDC-A74591DB1F57}" type="slidenum"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3533589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92375"/>
            <a:ext cx="7772400" cy="865188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ja-JP" altLang="en-US" noProof="0" smtClean="0"/>
              <a:t>テンプレート</a:t>
            </a:r>
          </a:p>
        </p:txBody>
      </p:sp>
      <p:sp>
        <p:nvSpPr>
          <p:cNvPr id="3082" name="Line 10"/>
          <p:cNvSpPr>
            <a:spLocks noChangeShapeType="1"/>
          </p:cNvSpPr>
          <p:nvPr userDrawn="1"/>
        </p:nvSpPr>
        <p:spPr bwMode="auto">
          <a:xfrm>
            <a:off x="971550" y="3429000"/>
            <a:ext cx="7200900" cy="0"/>
          </a:xfrm>
          <a:prstGeom prst="line">
            <a:avLst/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t>August  7, 2014</a:t>
            </a:r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t>VHEPU 2014</a:t>
            </a:r>
            <a:endParaRPr lang="ja-JP" altLang="ja-JP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EAC1-D17D-4589-8EDC-A74591DB1F57}" type="slidenum">
              <a:rPr lang="en-US" altLang="ja-JP" smtClean="0">
                <a:solidFill>
                  <a:srgbClr val="000000"/>
                </a:solidFill>
                <a:latin typeface="Calibri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5579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76457-396E-4034-97CE-448DFD27070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6515446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5726745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581802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649519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1965614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098304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7594031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39381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489430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30024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C0224-3D2E-4247-8E8B-93FB2B8A2F0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720563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292958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485836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339165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328573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895885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290336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453621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7417467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3054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D2C59-FEDC-41D0-8450-4FCD834F5B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856416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527852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126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534845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48537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47005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289863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24677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174744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4759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A4DE-5DDA-40EB-A4B6-173DC1C3158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394915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614976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32809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301282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561170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242246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441373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974399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2914848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6875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7BC83-D903-4D32-9E53-917AF53362E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012708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1588302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4582783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6338419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8287062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563905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830BC-DA47-4A01-A587-3BE12E8AF0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D4F87-1C21-43C8-83A8-968B12A5D01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55D8A-96EB-4F6C-B292-D775A273B05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B416-D87C-4BEF-A194-F383DD3D030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1C773-F461-4EB3-9343-9255E56921C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24627-0F15-4B1B-A4A6-F9BCEBCB646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pic>
        <p:nvPicPr>
          <p:cNvPr id="4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5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8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E6D35-56D0-4E31-86E1-34E7F6ABCA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alet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42875" y="873125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b="1" dirty="0">
              <a:latin typeface="Arial" charset="0"/>
            </a:endParaRPr>
          </a:p>
        </p:txBody>
      </p:sp>
      <p:pic>
        <p:nvPicPr>
          <p:cNvPr id="5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 userDrawn="1"/>
        </p:nvSpPr>
        <p:spPr bwMode="auto">
          <a:xfrm>
            <a:off x="142875" y="873125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en-US" altLang="ja-JP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en-US" altLang="ja-JP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19497AE5-B739-4563-A5F9-DD488D8B5E9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BAA94-6E2F-4E0D-87AA-86DBBAB819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August  7, 2014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ja-JP" smtClean="0"/>
              <a:t>VHEPU 2014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793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37034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97087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18031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20986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1841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67544" y="65562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59226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686872" y="659226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FBC4-F4F2-4B68-8FA8-863E123D71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54837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5203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22903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62894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95524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44906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2029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8559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15317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48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0CB3B-3152-4083-BFDA-1FD7C1510A8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84582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1171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8834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2287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7867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33142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273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9528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90724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4651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A5800-4E87-4F05-ADE6-3ED156DBADA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16726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70105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291263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223049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60781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11623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1277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7503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11860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8314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68780-0A31-40CF-B310-84A12F9FB51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86005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39659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5694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074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588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0206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713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297110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758903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842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CFA92-ECCD-4412-93FD-CCC1E38808B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59099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4457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24282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06025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31027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>
            <a:off x="133350" y="69215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6" name="Picture 4" descr="caletlogo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730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845B0-36FB-4D5D-BD50-68DEABCDF1F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918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4515C-443E-424A-A0AA-1ECFF9B950B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495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47528-B82A-4C42-A7A8-FF35EA3A60B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50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50D7-5977-4D72-8AFE-F45BDD63A09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2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3F399-6CEC-4674-9B8D-A75656D67D5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A093D-CAD3-44C3-9776-AFB752E373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470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C60E7-9C60-4436-965D-1E8FCF947F6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062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357188" y="6619875"/>
            <a:ext cx="2133600" cy="47625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03C4-D7E4-4639-A9D9-1FB1713D43B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541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F1723-DD7E-4811-AE6E-C8168636C43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5631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35451-4ECF-49CE-B8D0-9D11075181D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004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456B9-0D50-4366-8E31-C0F06224543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212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265AF-3ADD-407F-9002-4A0B5AB0F09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266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334076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471935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53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20.xml"/><Relationship Id="rId25" Type="http://schemas.openxmlformats.org/officeDocument/2006/relationships/theme" Target="../theme/theme10.xml"/><Relationship Id="rId10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27.xml"/><Relationship Id="rId8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0.xml"/><Relationship Id="rId11" Type="http://schemas.openxmlformats.org/officeDocument/2006/relationships/theme" Target="../theme/theme11.xml"/><Relationship Id="rId1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57.xml"/><Relationship Id="rId17" Type="http://schemas.openxmlformats.org/officeDocument/2006/relationships/theme" Target="../theme/theme13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7.xml"/><Relationship Id="rId20" Type="http://schemas.openxmlformats.org/officeDocument/2006/relationships/theme" Target="../theme/theme15.xml"/><Relationship Id="rId10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5.xml"/><Relationship Id="rId18" Type="http://schemas.openxmlformats.org/officeDocument/2006/relationships/slideLayout" Target="../slideLayouts/slideLayout186.xml"/><Relationship Id="rId19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7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40.xml"/><Relationship Id="rId21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242.xml"/><Relationship Id="rId23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44.xml"/><Relationship Id="rId25" Type="http://schemas.openxmlformats.org/officeDocument/2006/relationships/theme" Target="../theme/theme19.xml"/><Relationship Id="rId10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38.xml"/><Relationship Id="rId19" Type="http://schemas.openxmlformats.org/officeDocument/2006/relationships/slideLayout" Target="../slideLayouts/slideLayout239.xml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5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4.xml"/><Relationship Id="rId3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54.xml"/><Relationship Id="rId21" Type="http://schemas.openxmlformats.org/officeDocument/2006/relationships/theme" Target="../theme/theme6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75.xml"/><Relationship Id="rId22" Type="http://schemas.openxmlformats.org/officeDocument/2006/relationships/theme" Target="../theme/theme7.xml"/><Relationship Id="rId10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Relationship Id="rId11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67544" y="650214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686872" y="6520259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222E04-B2AE-450A-BD63-8483D5CBFEA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01" r:id="rId1"/>
    <p:sldLayoutId id="2147490502" r:id="rId2"/>
    <p:sldLayoutId id="2147490503" r:id="rId3"/>
    <p:sldLayoutId id="2147490504" r:id="rId4"/>
    <p:sldLayoutId id="2147490505" r:id="rId5"/>
    <p:sldLayoutId id="2147490506" r:id="rId6"/>
    <p:sldLayoutId id="2147490507" r:id="rId7"/>
    <p:sldLayoutId id="2147490508" r:id="rId8"/>
    <p:sldLayoutId id="2147490509" r:id="rId9"/>
    <p:sldLayoutId id="2147490510" r:id="rId10"/>
    <p:sldLayoutId id="2147490511" r:id="rId11"/>
    <p:sldLayoutId id="2147490788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1435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63" r:id="rId1"/>
    <p:sldLayoutId id="2147490864" r:id="rId2"/>
    <p:sldLayoutId id="2147490865" r:id="rId3"/>
    <p:sldLayoutId id="2147490866" r:id="rId4"/>
    <p:sldLayoutId id="2147490867" r:id="rId5"/>
    <p:sldLayoutId id="2147490868" r:id="rId6"/>
    <p:sldLayoutId id="2147490869" r:id="rId7"/>
    <p:sldLayoutId id="2147490870" r:id="rId8"/>
    <p:sldLayoutId id="2147490871" r:id="rId9"/>
    <p:sldLayoutId id="2147490872" r:id="rId10"/>
    <p:sldLayoutId id="2147490873" r:id="rId11"/>
    <p:sldLayoutId id="2147490874" r:id="rId12"/>
    <p:sldLayoutId id="2147490875" r:id="rId13"/>
    <p:sldLayoutId id="2147490876" r:id="rId14"/>
    <p:sldLayoutId id="2147490877" r:id="rId15"/>
    <p:sldLayoutId id="2147490878" r:id="rId16"/>
    <p:sldLayoutId id="2147490879" r:id="rId17"/>
    <p:sldLayoutId id="2147490880" r:id="rId18"/>
    <p:sldLayoutId id="2147490881" r:id="rId19"/>
    <p:sldLayoutId id="2147490882" r:id="rId20"/>
    <p:sldLayoutId id="2147490883" r:id="rId21"/>
    <p:sldLayoutId id="2147490884" r:id="rId22"/>
    <p:sldLayoutId id="2147490885" r:id="rId23"/>
    <p:sldLayoutId id="2147490886" r:id="rId2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3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888" r:id="rId1"/>
    <p:sldLayoutId id="2147490889" r:id="rId2"/>
    <p:sldLayoutId id="2147490890" r:id="rId3"/>
    <p:sldLayoutId id="2147490891" r:id="rId4"/>
    <p:sldLayoutId id="2147490892" r:id="rId5"/>
    <p:sldLayoutId id="2147490893" r:id="rId6"/>
    <p:sldLayoutId id="2147490894" r:id="rId7"/>
    <p:sldLayoutId id="2147490895" r:id="rId8"/>
    <p:sldLayoutId id="2147490896" r:id="rId9"/>
    <p:sldLayoutId id="2147490897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70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45" r:id="rId1"/>
    <p:sldLayoutId id="2147490946" r:id="rId2"/>
    <p:sldLayoutId id="2147490947" r:id="rId3"/>
    <p:sldLayoutId id="2147490948" r:id="rId4"/>
    <p:sldLayoutId id="2147490949" r:id="rId5"/>
    <p:sldLayoutId id="2147490950" r:id="rId6"/>
    <p:sldLayoutId id="2147490951" r:id="rId7"/>
    <p:sldLayoutId id="2147490952" r:id="rId8"/>
    <p:sldLayoutId id="2147490953" r:id="rId9"/>
    <p:sldLayoutId id="2147490954" r:id="rId10"/>
    <p:sldLayoutId id="214749095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67544" y="12820"/>
            <a:ext cx="8229600" cy="89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5522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97203" y="6552295"/>
            <a:ext cx="3949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5522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9" name="Picture 4" descr="caletlogo"/>
          <p:cNvPicPr>
            <a:picLocks noChangeAspect="1" noChangeArrowheads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58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57" r:id="rId1"/>
    <p:sldLayoutId id="2147490958" r:id="rId2"/>
    <p:sldLayoutId id="2147490959" r:id="rId3"/>
    <p:sldLayoutId id="2147490960" r:id="rId4"/>
    <p:sldLayoutId id="2147490961" r:id="rId5"/>
    <p:sldLayoutId id="2147490962" r:id="rId6"/>
    <p:sldLayoutId id="2147490963" r:id="rId7"/>
    <p:sldLayoutId id="2147490964" r:id="rId8"/>
    <p:sldLayoutId id="2147490965" r:id="rId9"/>
    <p:sldLayoutId id="2147490966" r:id="rId10"/>
    <p:sldLayoutId id="2147490967" r:id="rId11"/>
    <p:sldLayoutId id="2147490968" r:id="rId12"/>
    <p:sldLayoutId id="2147490969" r:id="rId13"/>
    <p:sldLayoutId id="2147490970" r:id="rId14"/>
    <p:sldLayoutId id="2147490971" r:id="rId15"/>
    <p:sldLayoutId id="2147490972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057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74" r:id="rId1"/>
    <p:sldLayoutId id="2147490975" r:id="rId2"/>
    <p:sldLayoutId id="2147490976" r:id="rId3"/>
    <p:sldLayoutId id="2147490977" r:id="rId4"/>
    <p:sldLayoutId id="2147490978" r:id="rId5"/>
    <p:sldLayoutId id="2147490979" r:id="rId6"/>
    <p:sldLayoutId id="2147490980" r:id="rId7"/>
    <p:sldLayoutId id="2147490981" r:id="rId8"/>
    <p:sldLayoutId id="2147490982" r:id="rId9"/>
    <p:sldLayoutId id="2147490983" r:id="rId10"/>
    <p:sldLayoutId id="2147490984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433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07A63B1-252A-4605-B937-D5548CFA4C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41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986" r:id="rId1"/>
    <p:sldLayoutId id="2147490987" r:id="rId2"/>
    <p:sldLayoutId id="2147490988" r:id="rId3"/>
    <p:sldLayoutId id="2147490989" r:id="rId4"/>
    <p:sldLayoutId id="2147490990" r:id="rId5"/>
    <p:sldLayoutId id="2147490991" r:id="rId6"/>
    <p:sldLayoutId id="2147490992" r:id="rId7"/>
    <p:sldLayoutId id="2147490993" r:id="rId8"/>
    <p:sldLayoutId id="2147490994" r:id="rId9"/>
    <p:sldLayoutId id="2147490995" r:id="rId10"/>
    <p:sldLayoutId id="2147490996" r:id="rId11"/>
    <p:sldLayoutId id="2147490997" r:id="rId12"/>
    <p:sldLayoutId id="2147490998" r:id="rId13"/>
    <p:sldLayoutId id="2147490999" r:id="rId14"/>
    <p:sldLayoutId id="2147491000" r:id="rId15"/>
    <p:sldLayoutId id="2147491001" r:id="rId16"/>
    <p:sldLayoutId id="2147491002" r:id="rId17"/>
    <p:sldLayoutId id="2147491003" r:id="rId18"/>
    <p:sldLayoutId id="2147491004" r:id="rId19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7188" y="65865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 smtClean="0"/>
            </a:lvl1pPr>
          </a:lstStyle>
          <a:p>
            <a:pPr algn="l">
              <a:defRPr/>
            </a:pPr>
            <a:r>
              <a:rPr lang="en-US" altLang="ja-JP" smtClean="0">
                <a:solidFill>
                  <a:srgbClr val="000000"/>
                </a:solidFill>
                <a:latin typeface="Arial" pitchFamily="34" charset="0"/>
              </a:rPr>
              <a:t>August  7, 2014</a:t>
            </a:r>
            <a:endParaRPr lang="en-US" altLang="ja-JP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1300"/>
            <a:ext cx="3319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  <a:latin typeface="Arial" pitchFamily="34" charset="0"/>
              </a:rPr>
              <a:t>VHEPU 2014</a:t>
            </a:r>
            <a:endParaRPr lang="en-US" altLang="ja-JP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6075" y="6588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1BE375-77BC-4745-BA07-56EB75E5DA58}" type="slidenum">
              <a:rPr lang="en-US" altLang="ja-JP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7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06" r:id="rId1"/>
    <p:sldLayoutId id="2147491007" r:id="rId2"/>
    <p:sldLayoutId id="2147491008" r:id="rId3"/>
    <p:sldLayoutId id="2147491009" r:id="rId4"/>
    <p:sldLayoutId id="2147491010" r:id="rId5"/>
    <p:sldLayoutId id="2147491011" r:id="rId6"/>
    <p:sldLayoutId id="2147491012" r:id="rId7"/>
    <p:sldLayoutId id="2147491013" r:id="rId8"/>
    <p:sldLayoutId id="2147491014" r:id="rId9"/>
    <p:sldLayoutId id="2147491015" r:id="rId10"/>
    <p:sldLayoutId id="214749101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67544" y="12820"/>
            <a:ext cx="8229600" cy="89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5522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597203" y="6552295"/>
            <a:ext cx="3949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5522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9" name="Picture 4" descr="caletlogo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080" cy="720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48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18" r:id="rId1"/>
    <p:sldLayoutId id="2147491019" r:id="rId2"/>
    <p:sldLayoutId id="2147491020" r:id="rId3"/>
    <p:sldLayoutId id="2147491021" r:id="rId4"/>
    <p:sldLayoutId id="2147491022" r:id="rId5"/>
    <p:sldLayoutId id="2147491023" r:id="rId6"/>
    <p:sldLayoutId id="2147491024" r:id="rId7"/>
    <p:sldLayoutId id="2147491025" r:id="rId8"/>
    <p:sldLayoutId id="2147491026" r:id="rId9"/>
    <p:sldLayoutId id="2147491027" r:id="rId10"/>
    <p:sldLayoutId id="214749102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kumimoji="1"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4374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30" r:id="rId1"/>
    <p:sldLayoutId id="2147491031" r:id="rId2"/>
    <p:sldLayoutId id="2147491032" r:id="rId3"/>
    <p:sldLayoutId id="2147491033" r:id="rId4"/>
    <p:sldLayoutId id="2147491034" r:id="rId5"/>
    <p:sldLayoutId id="2147491035" r:id="rId6"/>
    <p:sldLayoutId id="2147491036" r:id="rId7"/>
    <p:sldLayoutId id="2147491037" r:id="rId8"/>
    <p:sldLayoutId id="2147491038" r:id="rId9"/>
    <p:sldLayoutId id="2147491039" r:id="rId10"/>
    <p:sldLayoutId id="2147491040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8569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43" r:id="rId1"/>
    <p:sldLayoutId id="2147491044" r:id="rId2"/>
    <p:sldLayoutId id="2147491045" r:id="rId3"/>
    <p:sldLayoutId id="2147491046" r:id="rId4"/>
    <p:sldLayoutId id="2147491047" r:id="rId5"/>
    <p:sldLayoutId id="2147491048" r:id="rId6"/>
    <p:sldLayoutId id="2147491049" r:id="rId7"/>
    <p:sldLayoutId id="2147491050" r:id="rId8"/>
    <p:sldLayoutId id="2147491051" r:id="rId9"/>
    <p:sldLayoutId id="2147491052" r:id="rId10"/>
    <p:sldLayoutId id="2147491053" r:id="rId11"/>
    <p:sldLayoutId id="2147491054" r:id="rId12"/>
    <p:sldLayoutId id="2147491055" r:id="rId13"/>
    <p:sldLayoutId id="2147491056" r:id="rId14"/>
    <p:sldLayoutId id="2147491057" r:id="rId15"/>
    <p:sldLayoutId id="2147491058" r:id="rId16"/>
    <p:sldLayoutId id="2147491059" r:id="rId17"/>
    <p:sldLayoutId id="2147491060" r:id="rId18"/>
    <p:sldLayoutId id="2147491061" r:id="rId19"/>
    <p:sldLayoutId id="2147491062" r:id="rId20"/>
    <p:sldLayoutId id="2147491063" r:id="rId21"/>
    <p:sldLayoutId id="2147491064" r:id="rId22"/>
    <p:sldLayoutId id="2147491065" r:id="rId23"/>
    <p:sldLayoutId id="2147491066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819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288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025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8D00248-523F-4B84-8F53-D139170277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24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222703B-3135-7E41-9B9D-68344A9AF2EA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14/08/07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BC46C93-09E9-4242-BE22-9FC7B24A391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4450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1068" r:id="rId1"/>
    <p:sldLayoutId id="2147491069" r:id="rId2"/>
    <p:sldLayoutId id="2147491070" r:id="rId3"/>
    <p:sldLayoutId id="2147491071" r:id="rId4"/>
    <p:sldLayoutId id="2147491072" r:id="rId5"/>
    <p:sldLayoutId id="2147491073" r:id="rId6"/>
    <p:sldLayoutId id="2147491074" r:id="rId7"/>
    <p:sldLayoutId id="2147491075" r:id="rId8"/>
    <p:sldLayoutId id="2147491076" r:id="rId9"/>
    <p:sldLayoutId id="2147491077" r:id="rId10"/>
    <p:sldLayoutId id="214749107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229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1F01E27-6731-4904-B21F-B440681D58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584" r:id="rId1"/>
    <p:sldLayoutId id="2147490585" r:id="rId2"/>
    <p:sldLayoutId id="2147490586" r:id="rId3"/>
    <p:sldLayoutId id="2147490587" r:id="rId4"/>
    <p:sldLayoutId id="2147490588" r:id="rId5"/>
    <p:sldLayoutId id="2147490589" r:id="rId6"/>
    <p:sldLayoutId id="2147490590" r:id="rId7"/>
    <p:sldLayoutId id="2147490591" r:id="rId8"/>
    <p:sldLayoutId id="2147490592" r:id="rId9"/>
    <p:sldLayoutId id="2147490593" r:id="rId10"/>
    <p:sldLayoutId id="2147490594" r:id="rId11"/>
    <p:sldLayoutId id="2147490595" r:id="rId12"/>
    <p:sldLayoutId id="2147490596" r:id="rId13"/>
    <p:sldLayoutId id="2147490598" r:id="rId14"/>
    <p:sldLayoutId id="2147490599" r:id="rId15"/>
    <p:sldLayoutId id="2147490600" r:id="rId16"/>
    <p:sldLayoutId id="2147490601" r:id="rId17"/>
    <p:sldLayoutId id="2147490602" r:id="rId18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kumimoji="0" sz="1400"/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en-US" altLang="ja-JP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en-US" altLang="ja-JP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0399BDA8-A845-4DA5-A3C3-744CE5305F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pic>
        <p:nvPicPr>
          <p:cNvPr id="18438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142875" y="873125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kumimoji="0" lang="ja-JP" altLang="en-US" b="1" dirty="0">
              <a:latin typeface="Arial" charset="0"/>
            </a:endParaRPr>
          </a:p>
        </p:txBody>
      </p:sp>
      <p:sp>
        <p:nvSpPr>
          <p:cNvPr id="18440" name="タイトル プレースホルダ 15"/>
          <p:cNvSpPr>
            <a:spLocks noGrp="1"/>
          </p:cNvSpPr>
          <p:nvPr>
            <p:ph type="title"/>
          </p:nvPr>
        </p:nvSpPr>
        <p:spPr bwMode="auto">
          <a:xfrm>
            <a:off x="11160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pic>
        <p:nvPicPr>
          <p:cNvPr id="18441" name="Picture 4" descr="caletlogo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142875" y="873125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03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945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28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en-US" altLang="ja-JP" smtClean="0"/>
              <a:t>August  7, 2014</a:t>
            </a: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r>
              <a:rPr lang="cs-CZ" altLang="ja-JP" smtClean="0"/>
              <a:t>VHEPU 2014</a:t>
            </a: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025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CBB93BC-8F7F-4614-833B-9C19E9258CB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0704" r:id="rId1"/>
    <p:sldLayoutId id="214749104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40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06" r:id="rId1"/>
    <p:sldLayoutId id="2147490707" r:id="rId2"/>
    <p:sldLayoutId id="2147490708" r:id="rId3"/>
    <p:sldLayoutId id="2147490709" r:id="rId4"/>
    <p:sldLayoutId id="2147490710" r:id="rId5"/>
    <p:sldLayoutId id="2147490711" r:id="rId6"/>
    <p:sldLayoutId id="2147490712" r:id="rId7"/>
    <p:sldLayoutId id="2147490713" r:id="rId8"/>
    <p:sldLayoutId id="2147490714" r:id="rId9"/>
    <p:sldLayoutId id="2147490715" r:id="rId10"/>
    <p:sldLayoutId id="2147490716" r:id="rId11"/>
    <p:sldLayoutId id="2147490717" r:id="rId12"/>
    <p:sldLayoutId id="2147490718" r:id="rId13"/>
    <p:sldLayoutId id="2147490719" r:id="rId14"/>
    <p:sldLayoutId id="2147490720" r:id="rId15"/>
    <p:sldLayoutId id="2147490722" r:id="rId16"/>
    <p:sldLayoutId id="2147490723" r:id="rId17"/>
    <p:sldLayoutId id="2147490724" r:id="rId18"/>
    <p:sldLayoutId id="2147490725" r:id="rId19"/>
    <p:sldLayoutId id="2147490726" r:id="rId2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5836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28" r:id="rId1"/>
    <p:sldLayoutId id="2147490729" r:id="rId2"/>
    <p:sldLayoutId id="2147490730" r:id="rId3"/>
    <p:sldLayoutId id="2147490731" r:id="rId4"/>
    <p:sldLayoutId id="2147490732" r:id="rId5"/>
    <p:sldLayoutId id="2147490733" r:id="rId6"/>
    <p:sldLayoutId id="2147490734" r:id="rId7"/>
    <p:sldLayoutId id="2147490735" r:id="rId8"/>
    <p:sldLayoutId id="2147490736" r:id="rId9"/>
    <p:sldLayoutId id="2147490737" r:id="rId10"/>
    <p:sldLayoutId id="2147490738" r:id="rId11"/>
    <p:sldLayoutId id="2147490739" r:id="rId12"/>
    <p:sldLayoutId id="2147490740" r:id="rId13"/>
    <p:sldLayoutId id="2147490741" r:id="rId14"/>
    <p:sldLayoutId id="2147490742" r:id="rId15"/>
    <p:sldLayoutId id="2147490743" r:id="rId16"/>
    <p:sldLayoutId id="2147490744" r:id="rId17"/>
    <p:sldLayoutId id="2147490745" r:id="rId18"/>
    <p:sldLayoutId id="2147490746" r:id="rId19"/>
    <p:sldLayoutId id="2147490747" r:id="rId20"/>
    <p:sldLayoutId id="2147490748" r:id="rId2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804248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474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77" r:id="rId1"/>
    <p:sldLayoutId id="2147490778" r:id="rId2"/>
    <p:sldLayoutId id="2147490779" r:id="rId3"/>
    <p:sldLayoutId id="2147490780" r:id="rId4"/>
    <p:sldLayoutId id="2147490781" r:id="rId5"/>
    <p:sldLayoutId id="2147490782" r:id="rId6"/>
    <p:sldLayoutId id="2147490783" r:id="rId7"/>
    <p:sldLayoutId id="2147490784" r:id="rId8"/>
    <p:sldLayoutId id="2147490785" r:id="rId9"/>
    <p:sldLayoutId id="2147490786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7188" y="6586538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 smtClean="0"/>
            </a:lvl1pPr>
          </a:lstStyle>
          <a:p>
            <a:pPr algn="l">
              <a:defRPr/>
            </a:pPr>
            <a:r>
              <a:rPr lang="en-US" altLang="ja-JP" smtClean="0">
                <a:solidFill>
                  <a:srgbClr val="000000"/>
                </a:solidFill>
                <a:latin typeface="Arial" pitchFamily="34" charset="0"/>
              </a:rPr>
              <a:t>August  7, 2014</a:t>
            </a:r>
            <a:endParaRPr lang="en-US" altLang="ja-JP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91300"/>
            <a:ext cx="33194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  <a:latin typeface="Arial" pitchFamily="34" charset="0"/>
              </a:rPr>
              <a:t>VHEPU 2014</a:t>
            </a:r>
            <a:endParaRPr lang="en-US" altLang="ja-JP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6075" y="65881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1BE375-77BC-4745-BA07-56EB75E5DA58}" type="slidenum">
              <a:rPr lang="en-US" altLang="ja-JP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57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790" r:id="rId1"/>
    <p:sldLayoutId id="2147490791" r:id="rId2"/>
    <p:sldLayoutId id="2147490792" r:id="rId3"/>
    <p:sldLayoutId id="2147490793" r:id="rId4"/>
    <p:sldLayoutId id="2147490794" r:id="rId5"/>
    <p:sldLayoutId id="2147490795" r:id="rId6"/>
    <p:sldLayoutId id="2147490796" r:id="rId7"/>
    <p:sldLayoutId id="2147490797" r:id="rId8"/>
    <p:sldLayoutId id="2147490798" r:id="rId9"/>
    <p:sldLayoutId id="2147490799" r:id="rId10"/>
    <p:sldLayoutId id="214749080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wmf"/><Relationship Id="rId6" Type="http://schemas.openxmlformats.org/officeDocument/2006/relationships/image" Target="../media/image55.png"/><Relationship Id="rId7" Type="http://schemas.openxmlformats.org/officeDocument/2006/relationships/image" Target="../media/image56.jpeg"/><Relationship Id="rId8" Type="http://schemas.openxmlformats.org/officeDocument/2006/relationships/image" Target="../media/image57.png"/><Relationship Id="rId1" Type="http://schemas.openxmlformats.org/officeDocument/2006/relationships/slideLayout" Target="../slideLayouts/slideLayout175.xml"/><Relationship Id="rId2" Type="http://schemas.openxmlformats.org/officeDocument/2006/relationships/image" Target="../media/image51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194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69.emf"/><Relationship Id="rId3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0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3.gif"/><Relationship Id="rId6" Type="http://schemas.openxmlformats.org/officeDocument/2006/relationships/image" Target="../media/image14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1.emf"/><Relationship Id="rId3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82.png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02.xml"/><Relationship Id="rId2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png"/><Relationship Id="rId9" Type="http://schemas.openxmlformats.org/officeDocument/2006/relationships/image" Target="../media/image92.jpe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227.xml"/><Relationship Id="rId2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0" Type="http://schemas.openxmlformats.org/officeDocument/2006/relationships/image" Target="../media/image101.png"/><Relationship Id="rId11" Type="http://schemas.openxmlformats.org/officeDocument/2006/relationships/image" Target="../media/image64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132.xml"/><Relationship Id="rId2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10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6" Type="http://schemas.openxmlformats.org/officeDocument/2006/relationships/image" Target="../media/image110.jpeg"/><Relationship Id="rId7" Type="http://schemas.openxmlformats.org/officeDocument/2006/relationships/image" Target="../media/image11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Relationship Id="rId2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Relationship Id="rId2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1.xml"/><Relationship Id="rId2" Type="http://schemas.openxmlformats.org/officeDocument/2006/relationships/image" Target="../media/image70.png"/><Relationship Id="rId3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image" Target="../media/image122.png"/><Relationship Id="rId3" Type="http://schemas.openxmlformats.org/officeDocument/2006/relationships/image" Target="../media/image123.w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1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7.xml"/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oleObject" Target="../embeddings/oleObject1.bin"/><Relationship Id="rId9" Type="http://schemas.openxmlformats.org/officeDocument/2006/relationships/image" Target="../media/image20.png"/><Relationship Id="rId10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jpeg"/><Relationship Id="rId12" Type="http://schemas.openxmlformats.org/officeDocument/2006/relationships/image" Target="../media/image35.png"/><Relationship Id="rId1" Type="http://schemas.openxmlformats.org/officeDocument/2006/relationships/slideLayout" Target="../slideLayouts/slideLayout14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2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7" descr="160554main_jsc2006e43519_hig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494928" cy="6972300"/>
          </a:xfrm>
          <a:prstGeom prst="rect">
            <a:avLst/>
          </a:prstGeom>
          <a:noFill/>
        </p:spPr>
      </p:pic>
      <p:sp>
        <p:nvSpPr>
          <p:cNvPr id="211971" name="Rectangle 4"/>
          <p:cNvSpPr>
            <a:spLocks noChangeArrowheads="1"/>
          </p:cNvSpPr>
          <p:nvPr/>
        </p:nvSpPr>
        <p:spPr bwMode="auto">
          <a:xfrm>
            <a:off x="-34925" y="-25400"/>
            <a:ext cx="9144000" cy="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1972" name="Text Box 56"/>
          <p:cNvSpPr txBox="1">
            <a:spLocks noChangeArrowheads="1"/>
          </p:cNvSpPr>
          <p:nvPr/>
        </p:nvSpPr>
        <p:spPr bwMode="auto">
          <a:xfrm>
            <a:off x="576263" y="1541800"/>
            <a:ext cx="8064500" cy="36671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/>
          </a:p>
        </p:txBody>
      </p:sp>
      <p:sp>
        <p:nvSpPr>
          <p:cNvPr id="211973" name="Text Box 63"/>
          <p:cNvSpPr txBox="1">
            <a:spLocks noChangeArrowheads="1"/>
          </p:cNvSpPr>
          <p:nvPr/>
        </p:nvSpPr>
        <p:spPr bwMode="auto">
          <a:xfrm>
            <a:off x="-4752" y="1232756"/>
            <a:ext cx="9397044" cy="156966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The </a:t>
            </a:r>
            <a:r>
              <a:rPr lang="en-US" altLang="ja-JP" sz="32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CALorimetric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Electron Telescope (CALET): </a:t>
            </a:r>
            <a:endParaRPr lang="en-US" altLang="ja-JP" sz="32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A 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High Energy Cosmic-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ray Observatory</a:t>
            </a:r>
          </a:p>
          <a:p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on the International Space 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Station</a:t>
            </a:r>
            <a:endParaRPr lang="en-US" altLang="ja-JP" sz="3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11974" name="Text Box 64"/>
          <p:cNvSpPr txBox="1">
            <a:spLocks noChangeArrowheads="1"/>
          </p:cNvSpPr>
          <p:nvPr/>
        </p:nvSpPr>
        <p:spPr bwMode="auto">
          <a:xfrm>
            <a:off x="611560" y="4221088"/>
            <a:ext cx="7272337" cy="2308324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Shoji Torii </a:t>
            </a:r>
            <a:endParaRPr lang="en-US" altLang="ja-JP" sz="2800" b="1" dirty="0" smtClean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Helvetica"/>
              <a:cs typeface="Helvetica"/>
            </a:endParaRPr>
          </a:p>
          <a:p>
            <a:r>
              <a:rPr lang="en-US" altLang="ja-JP" sz="24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for the CALET Collaboration </a:t>
            </a:r>
          </a:p>
          <a:p>
            <a:endParaRPr lang="en-US" altLang="ja-JP" sz="20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  <a:p>
            <a:r>
              <a:rPr lang="en-US" altLang="ja-JP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Waseda</a:t>
            </a:r>
            <a:r>
              <a:rPr lang="ja-JP" alt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　</a:t>
            </a:r>
            <a:r>
              <a:rPr lang="en-US" altLang="ja-JP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University  &amp;</a:t>
            </a:r>
          </a:p>
          <a:p>
            <a:r>
              <a:rPr lang="en-US" alt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Helvetica"/>
                <a:cs typeface="Helvetica"/>
              </a:rPr>
              <a:t>Japan Aerospace Exploration Agency (JAXA)</a:t>
            </a:r>
          </a:p>
          <a:p>
            <a:endParaRPr lang="en-US" altLang="en-US" sz="2400" b="1" dirty="0">
              <a:latin typeface="Helvetica"/>
              <a:cs typeface="Helvetica"/>
            </a:endParaRPr>
          </a:p>
        </p:txBody>
      </p:sp>
      <p:pic>
        <p:nvPicPr>
          <p:cNvPr id="22" name="Picture 2" descr="D:\A Science Projects\CALET\Logo\caletlogo_v08011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28" y="72008"/>
            <a:ext cx="98072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a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150850"/>
            <a:ext cx="863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d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808" y="149120"/>
            <a:ext cx="863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f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831" y="150850"/>
            <a:ext cx="8636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図形グループ 14"/>
          <p:cNvGrpSpPr/>
          <p:nvPr/>
        </p:nvGrpSpPr>
        <p:grpSpPr>
          <a:xfrm>
            <a:off x="6444208" y="3090443"/>
            <a:ext cx="2628292" cy="2480666"/>
            <a:chOff x="6444208" y="3032956"/>
            <a:chExt cx="2628292" cy="2480666"/>
          </a:xfrm>
        </p:grpSpPr>
        <p:pic>
          <p:nvPicPr>
            <p:cNvPr id="25" name="Picture 5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7274" y="3501008"/>
              <a:ext cx="2425226" cy="2012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テキスト ボックス 1"/>
            <p:cNvSpPr txBox="1"/>
            <p:nvPr/>
          </p:nvSpPr>
          <p:spPr>
            <a:xfrm>
              <a:off x="6732240" y="5085184"/>
              <a:ext cx="9207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CALET</a:t>
              </a:r>
              <a:endParaRPr kumimoji="1" lang="ja-JP" alt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cxnSp>
          <p:nvCxnSpPr>
            <p:cNvPr id="6" name="直線コネクタ 5"/>
            <p:cNvCxnSpPr/>
            <p:nvPr/>
          </p:nvCxnSpPr>
          <p:spPr bwMode="auto">
            <a:xfrm>
              <a:off x="6444208" y="3032956"/>
              <a:ext cx="2556284" cy="468052"/>
            </a:xfrm>
            <a:prstGeom prst="lin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直線コネクタ 25"/>
            <p:cNvCxnSpPr/>
            <p:nvPr/>
          </p:nvCxnSpPr>
          <p:spPr bwMode="auto">
            <a:xfrm>
              <a:off x="6444208" y="3032956"/>
              <a:ext cx="216024" cy="468052"/>
            </a:xfrm>
            <a:prstGeom prst="lin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" name="テキスト ボックス 2"/>
          <p:cNvSpPr txBox="1"/>
          <p:nvPr/>
        </p:nvSpPr>
        <p:spPr>
          <a:xfrm>
            <a:off x="-540568" y="6165304"/>
            <a:ext cx="986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Very High Energy Universe in the Universe</a:t>
            </a:r>
          </a:p>
          <a:p>
            <a:r>
              <a:rPr lang="en-US" altLang="ja-JP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Quy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altLang="ja-JP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Nhon</a:t>
            </a:r>
            <a:r>
              <a:rPr lang="en-US" altLang="ja-JP" b="1" dirty="0" smtClean="0">
                <a:solidFill>
                  <a:schemeClr val="bg1"/>
                </a:solidFill>
                <a:latin typeface="Comic Sans MS"/>
                <a:cs typeface="Comic Sans MS"/>
              </a:rPr>
              <a:t>, Vietnam     August 4-9, 2014</a:t>
            </a:r>
            <a:endParaRPr kumimoji="1" lang="ja-JP" alt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665" name="Picture 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69060"/>
            <a:ext cx="2665412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6546" name="Text Box 2"/>
          <p:cNvSpPr txBox="1">
            <a:spLocks noChangeArrowheads="1"/>
          </p:cNvSpPr>
          <p:nvPr/>
        </p:nvSpPr>
        <p:spPr bwMode="auto">
          <a:xfrm>
            <a:off x="431540" y="116632"/>
            <a:ext cx="86044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prstClr val="black"/>
                </a:solidFill>
                <a:latin typeface="Comic Sans MS" charset="0"/>
              </a:rPr>
              <a:t>Electron &amp; Positron Origins and Production </a:t>
            </a:r>
            <a:r>
              <a:rPr lang="en-US" altLang="ja-JP" sz="2400" dirty="0">
                <a:solidFill>
                  <a:prstClr val="black"/>
                </a:solidFill>
                <a:latin typeface="Comic Sans MS" charset="0"/>
              </a:rPr>
              <a:t>S</a:t>
            </a:r>
            <a:r>
              <a:rPr lang="en-US" altLang="ja-JP" sz="2400" dirty="0" smtClean="0">
                <a:solidFill>
                  <a:prstClr val="black"/>
                </a:solidFill>
                <a:latin typeface="Comic Sans MS" charset="0"/>
              </a:rPr>
              <a:t>pectrum </a:t>
            </a:r>
            <a:endParaRPr lang="en-US" altLang="ja-JP" sz="2400" dirty="0">
              <a:solidFill>
                <a:prstClr val="black"/>
              </a:solidFill>
              <a:latin typeface="Comic Sans MS" charset="0"/>
            </a:endParaRPr>
          </a:p>
        </p:txBody>
      </p:sp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5" y="3810633"/>
            <a:ext cx="2628292" cy="171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6551" name="Text Box 7"/>
          <p:cNvSpPr txBox="1">
            <a:spLocks noChangeArrowheads="1"/>
          </p:cNvSpPr>
          <p:nvPr/>
        </p:nvSpPr>
        <p:spPr bwMode="auto">
          <a:xfrm>
            <a:off x="2484438" y="3644900"/>
            <a:ext cx="1873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prstClr val="black"/>
                </a:solidFill>
              </a:rPr>
              <a:t>Evolution of the Universe</a:t>
            </a:r>
          </a:p>
        </p:txBody>
      </p:sp>
      <p:sp>
        <p:nvSpPr>
          <p:cNvPr id="236553" name="Text Box 9"/>
          <p:cNvSpPr txBox="1">
            <a:spLocks noChangeArrowheads="1"/>
          </p:cNvSpPr>
          <p:nvPr/>
        </p:nvSpPr>
        <p:spPr bwMode="auto">
          <a:xfrm>
            <a:off x="323528" y="3609020"/>
            <a:ext cx="2053968" cy="33855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omic Sans MS"/>
                <a:cs typeface="Comic Sans MS"/>
              </a:rPr>
              <a:t>Dark Matter Origin</a:t>
            </a:r>
          </a:p>
        </p:txBody>
      </p:sp>
      <p:grpSp>
        <p:nvGrpSpPr>
          <p:cNvPr id="236692" name="Group 148"/>
          <p:cNvGrpSpPr>
            <a:grpSpLocks/>
          </p:cNvGrpSpPr>
          <p:nvPr/>
        </p:nvGrpSpPr>
        <p:grpSpPr bwMode="auto">
          <a:xfrm>
            <a:off x="-36513" y="3933825"/>
            <a:ext cx="2895601" cy="2405063"/>
            <a:chOff x="-23" y="2567"/>
            <a:chExt cx="1824" cy="1515"/>
          </a:xfrm>
        </p:grpSpPr>
        <p:sp>
          <p:nvSpPr>
            <p:cNvPr id="236550" name="Text Box 6"/>
            <p:cNvSpPr txBox="1">
              <a:spLocks noChangeArrowheads="1"/>
            </p:cNvSpPr>
            <p:nvPr/>
          </p:nvSpPr>
          <p:spPr bwMode="auto">
            <a:xfrm>
              <a:off x="145" y="2567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ja-JP" altLang="en-US" sz="1200">
                <a:solidFill>
                  <a:prstClr val="black"/>
                </a:solidFill>
              </a:endParaRPr>
            </a:p>
          </p:txBody>
        </p:sp>
        <p:sp>
          <p:nvSpPr>
            <p:cNvPr id="236555" name="AutoShape 11"/>
            <p:cNvSpPr>
              <a:spLocks noChangeAspect="1" noChangeArrowheads="1" noTextEdit="1"/>
            </p:cNvSpPr>
            <p:nvPr/>
          </p:nvSpPr>
          <p:spPr bwMode="auto">
            <a:xfrm>
              <a:off x="-23" y="2750"/>
              <a:ext cx="1823" cy="1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56" name="Rectangle 12"/>
            <p:cNvSpPr>
              <a:spLocks noChangeArrowheads="1"/>
            </p:cNvSpPr>
            <p:nvPr/>
          </p:nvSpPr>
          <p:spPr bwMode="auto">
            <a:xfrm>
              <a:off x="1428" y="3515"/>
              <a:ext cx="315" cy="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57" name="Rectangle 13"/>
            <p:cNvSpPr>
              <a:spLocks noChangeArrowheads="1"/>
            </p:cNvSpPr>
            <p:nvPr/>
          </p:nvSpPr>
          <p:spPr bwMode="auto">
            <a:xfrm>
              <a:off x="1467" y="3544"/>
              <a:ext cx="1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水素、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58" name="Rectangle 14"/>
            <p:cNvSpPr>
              <a:spLocks noChangeArrowheads="1"/>
            </p:cNvSpPr>
            <p:nvPr/>
          </p:nvSpPr>
          <p:spPr bwMode="auto">
            <a:xfrm>
              <a:off x="1467" y="3604"/>
              <a:ext cx="20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ヘリウム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59" name="Rectangle 15"/>
            <p:cNvSpPr>
              <a:spLocks noChangeArrowheads="1"/>
            </p:cNvSpPr>
            <p:nvPr/>
          </p:nvSpPr>
          <p:spPr bwMode="auto">
            <a:xfrm>
              <a:off x="1467" y="3664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４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60" name="Rectangle 16"/>
            <p:cNvSpPr>
              <a:spLocks noChangeArrowheads="1"/>
            </p:cNvSpPr>
            <p:nvPr/>
          </p:nvSpPr>
          <p:spPr bwMode="auto">
            <a:xfrm>
              <a:off x="1503" y="3657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pic>
          <p:nvPicPr>
            <p:cNvPr id="236561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2867"/>
              <a:ext cx="1685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62" name="Rectangle 18"/>
            <p:cNvSpPr>
              <a:spLocks noChangeArrowheads="1"/>
            </p:cNvSpPr>
            <p:nvPr/>
          </p:nvSpPr>
          <p:spPr bwMode="auto">
            <a:xfrm>
              <a:off x="126" y="350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63" name="Rectangle 19"/>
            <p:cNvSpPr>
              <a:spLocks noChangeArrowheads="1"/>
            </p:cNvSpPr>
            <p:nvPr/>
          </p:nvSpPr>
          <p:spPr bwMode="auto">
            <a:xfrm>
              <a:off x="122" y="350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64" name="Rectangle 20"/>
            <p:cNvSpPr>
              <a:spLocks noChangeArrowheads="1"/>
            </p:cNvSpPr>
            <p:nvPr/>
          </p:nvSpPr>
          <p:spPr bwMode="auto">
            <a:xfrm>
              <a:off x="540" y="3561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65" name="Rectangle 21"/>
            <p:cNvSpPr>
              <a:spLocks noChangeArrowheads="1"/>
            </p:cNvSpPr>
            <p:nvPr/>
          </p:nvSpPr>
          <p:spPr bwMode="auto">
            <a:xfrm>
              <a:off x="536" y="3558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66" name="Rectangle 22"/>
            <p:cNvSpPr>
              <a:spLocks noChangeArrowheads="1"/>
            </p:cNvSpPr>
            <p:nvPr/>
          </p:nvSpPr>
          <p:spPr bwMode="auto">
            <a:xfrm>
              <a:off x="915" y="2831"/>
              <a:ext cx="450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67" name="Rectangle 23"/>
            <p:cNvSpPr>
              <a:spLocks noChangeArrowheads="1"/>
            </p:cNvSpPr>
            <p:nvPr/>
          </p:nvSpPr>
          <p:spPr bwMode="auto">
            <a:xfrm>
              <a:off x="954" y="2860"/>
              <a:ext cx="16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重元素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68" name="Rectangle 24"/>
            <p:cNvSpPr>
              <a:spLocks noChangeArrowheads="1"/>
            </p:cNvSpPr>
            <p:nvPr/>
          </p:nvSpPr>
          <p:spPr bwMode="auto">
            <a:xfrm>
              <a:off x="954" y="2913"/>
              <a:ext cx="19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0.03%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69" name="Rectangle 25"/>
            <p:cNvSpPr>
              <a:spLocks noChangeArrowheads="1"/>
            </p:cNvSpPr>
            <p:nvPr/>
          </p:nvSpPr>
          <p:spPr bwMode="auto">
            <a:xfrm>
              <a:off x="1184" y="3030"/>
              <a:ext cx="36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70" name="Rectangle 26"/>
            <p:cNvSpPr>
              <a:spLocks noChangeArrowheads="1"/>
            </p:cNvSpPr>
            <p:nvPr/>
          </p:nvSpPr>
          <p:spPr bwMode="auto">
            <a:xfrm>
              <a:off x="1223" y="3058"/>
              <a:ext cx="27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ニュートリノ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71" name="Rectangle 27"/>
            <p:cNvSpPr>
              <a:spLocks noChangeArrowheads="1"/>
            </p:cNvSpPr>
            <p:nvPr/>
          </p:nvSpPr>
          <p:spPr bwMode="auto">
            <a:xfrm>
              <a:off x="1223" y="3111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0.3%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72" name="Rectangle 28"/>
            <p:cNvSpPr>
              <a:spLocks noChangeArrowheads="1"/>
            </p:cNvSpPr>
            <p:nvPr/>
          </p:nvSpPr>
          <p:spPr bwMode="auto">
            <a:xfrm>
              <a:off x="1428" y="3203"/>
              <a:ext cx="248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73" name="Rectangle 29"/>
            <p:cNvSpPr>
              <a:spLocks noChangeArrowheads="1"/>
            </p:cNvSpPr>
            <p:nvPr/>
          </p:nvSpPr>
          <p:spPr bwMode="auto">
            <a:xfrm>
              <a:off x="1467" y="3232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星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74" name="Rectangle 30"/>
            <p:cNvSpPr>
              <a:spLocks noChangeArrowheads="1"/>
            </p:cNvSpPr>
            <p:nvPr/>
          </p:nvSpPr>
          <p:spPr bwMode="auto">
            <a:xfrm>
              <a:off x="1467" y="3285"/>
              <a:ext cx="5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75" name="Rectangle 31"/>
            <p:cNvSpPr>
              <a:spLocks noChangeArrowheads="1"/>
            </p:cNvSpPr>
            <p:nvPr/>
          </p:nvSpPr>
          <p:spPr bwMode="auto">
            <a:xfrm>
              <a:off x="1517" y="3292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５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76" name="Rectangle 32"/>
            <p:cNvSpPr>
              <a:spLocks noChangeArrowheads="1"/>
            </p:cNvSpPr>
            <p:nvPr/>
          </p:nvSpPr>
          <p:spPr bwMode="auto">
            <a:xfrm>
              <a:off x="1552" y="3285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77" name="Rectangle 33"/>
            <p:cNvSpPr>
              <a:spLocks noChangeArrowheads="1"/>
            </p:cNvSpPr>
            <p:nvPr/>
          </p:nvSpPr>
          <p:spPr bwMode="auto">
            <a:xfrm>
              <a:off x="1184" y="3781"/>
              <a:ext cx="36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78" name="Rectangle 34"/>
            <p:cNvSpPr>
              <a:spLocks noChangeArrowheads="1"/>
            </p:cNvSpPr>
            <p:nvPr/>
          </p:nvSpPr>
          <p:spPr bwMode="auto">
            <a:xfrm>
              <a:off x="1223" y="3806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79" name="Rectangle 35"/>
            <p:cNvSpPr>
              <a:spLocks noChangeArrowheads="1"/>
            </p:cNvSpPr>
            <p:nvPr/>
          </p:nvSpPr>
          <p:spPr bwMode="auto">
            <a:xfrm>
              <a:off x="1223" y="3863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25%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pic>
          <p:nvPicPr>
            <p:cNvPr id="236580" name="Picture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2750"/>
              <a:ext cx="1808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581" name="Rectangle 37"/>
            <p:cNvSpPr>
              <a:spLocks noChangeArrowheads="1"/>
            </p:cNvSpPr>
            <p:nvPr/>
          </p:nvSpPr>
          <p:spPr bwMode="auto">
            <a:xfrm>
              <a:off x="119" y="3451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82" name="Rectangle 38"/>
            <p:cNvSpPr>
              <a:spLocks noChangeArrowheads="1"/>
            </p:cNvSpPr>
            <p:nvPr/>
          </p:nvSpPr>
          <p:spPr bwMode="auto">
            <a:xfrm>
              <a:off x="119" y="344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83" name="Rectangle 39"/>
            <p:cNvSpPr>
              <a:spLocks noChangeArrowheads="1"/>
            </p:cNvSpPr>
            <p:nvPr/>
          </p:nvSpPr>
          <p:spPr bwMode="auto">
            <a:xfrm>
              <a:off x="554" y="3533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84" name="Rectangle 40"/>
            <p:cNvSpPr>
              <a:spLocks noChangeArrowheads="1"/>
            </p:cNvSpPr>
            <p:nvPr/>
          </p:nvSpPr>
          <p:spPr bwMode="auto">
            <a:xfrm>
              <a:off x="554" y="3533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85" name="Rectangle 41"/>
            <p:cNvSpPr>
              <a:spLocks noChangeArrowheads="1"/>
            </p:cNvSpPr>
            <p:nvPr/>
          </p:nvSpPr>
          <p:spPr bwMode="auto">
            <a:xfrm>
              <a:off x="986" y="2785"/>
              <a:ext cx="464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86" name="Rectangle 42"/>
            <p:cNvSpPr>
              <a:spLocks noChangeArrowheads="1"/>
            </p:cNvSpPr>
            <p:nvPr/>
          </p:nvSpPr>
          <p:spPr bwMode="auto">
            <a:xfrm>
              <a:off x="1025" y="2810"/>
              <a:ext cx="16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重元素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87" name="Rectangle 43"/>
            <p:cNvSpPr>
              <a:spLocks noChangeArrowheads="1"/>
            </p:cNvSpPr>
            <p:nvPr/>
          </p:nvSpPr>
          <p:spPr bwMode="auto">
            <a:xfrm>
              <a:off x="1025" y="2864"/>
              <a:ext cx="19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0.03%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88" name="Rectangle 44"/>
            <p:cNvSpPr>
              <a:spLocks noChangeArrowheads="1"/>
            </p:cNvSpPr>
            <p:nvPr/>
          </p:nvSpPr>
          <p:spPr bwMode="auto">
            <a:xfrm>
              <a:off x="1265" y="2931"/>
              <a:ext cx="372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89" name="Rectangle 45"/>
            <p:cNvSpPr>
              <a:spLocks noChangeArrowheads="1"/>
            </p:cNvSpPr>
            <p:nvPr/>
          </p:nvSpPr>
          <p:spPr bwMode="auto">
            <a:xfrm>
              <a:off x="1304" y="2959"/>
              <a:ext cx="27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ニュートリノ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90" name="Rectangle 46"/>
            <p:cNvSpPr>
              <a:spLocks noChangeArrowheads="1"/>
            </p:cNvSpPr>
            <p:nvPr/>
          </p:nvSpPr>
          <p:spPr bwMode="auto">
            <a:xfrm>
              <a:off x="1304" y="3012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0.3%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91" name="Rectangle 47"/>
            <p:cNvSpPr>
              <a:spLocks noChangeArrowheads="1"/>
            </p:cNvSpPr>
            <p:nvPr/>
          </p:nvSpPr>
          <p:spPr bwMode="auto">
            <a:xfrm>
              <a:off x="1549" y="3157"/>
              <a:ext cx="180" cy="1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92" name="Rectangle 48"/>
            <p:cNvSpPr>
              <a:spLocks noChangeArrowheads="1"/>
            </p:cNvSpPr>
            <p:nvPr/>
          </p:nvSpPr>
          <p:spPr bwMode="auto">
            <a:xfrm>
              <a:off x="1549" y="3165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星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93" name="Rectangle 49"/>
            <p:cNvSpPr>
              <a:spLocks noChangeArrowheads="1"/>
            </p:cNvSpPr>
            <p:nvPr/>
          </p:nvSpPr>
          <p:spPr bwMode="auto">
            <a:xfrm>
              <a:off x="1549" y="3218"/>
              <a:ext cx="5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94" name="Rectangle 50"/>
            <p:cNvSpPr>
              <a:spLocks noChangeArrowheads="1"/>
            </p:cNvSpPr>
            <p:nvPr/>
          </p:nvSpPr>
          <p:spPr bwMode="auto">
            <a:xfrm>
              <a:off x="1598" y="3225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５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95" name="Rectangle 51"/>
            <p:cNvSpPr>
              <a:spLocks noChangeArrowheads="1"/>
            </p:cNvSpPr>
            <p:nvPr/>
          </p:nvSpPr>
          <p:spPr bwMode="auto">
            <a:xfrm>
              <a:off x="1634" y="3218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96" name="Rectangle 52"/>
            <p:cNvSpPr>
              <a:spLocks noChangeArrowheads="1"/>
            </p:cNvSpPr>
            <p:nvPr/>
          </p:nvSpPr>
          <p:spPr bwMode="auto">
            <a:xfrm>
              <a:off x="1276" y="3738"/>
              <a:ext cx="467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97" name="Rectangle 53"/>
            <p:cNvSpPr>
              <a:spLocks noChangeArrowheads="1"/>
            </p:cNvSpPr>
            <p:nvPr/>
          </p:nvSpPr>
          <p:spPr bwMode="auto">
            <a:xfrm>
              <a:off x="1315" y="3767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598" name="Rectangle 54"/>
            <p:cNvSpPr>
              <a:spLocks noChangeArrowheads="1"/>
            </p:cNvSpPr>
            <p:nvPr/>
          </p:nvSpPr>
          <p:spPr bwMode="auto">
            <a:xfrm>
              <a:off x="1315" y="3820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25%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599" name="Rectangle 55"/>
            <p:cNvSpPr>
              <a:spLocks noChangeArrowheads="1"/>
            </p:cNvSpPr>
            <p:nvPr/>
          </p:nvSpPr>
          <p:spPr bwMode="auto">
            <a:xfrm>
              <a:off x="989" y="3912"/>
              <a:ext cx="620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00" name="Rectangle 56"/>
            <p:cNvSpPr>
              <a:spLocks noChangeArrowheads="1"/>
            </p:cNvSpPr>
            <p:nvPr/>
          </p:nvSpPr>
          <p:spPr bwMode="auto">
            <a:xfrm>
              <a:off x="1028" y="3937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01" name="Rectangle 57"/>
            <p:cNvSpPr>
              <a:spLocks noChangeArrowheads="1"/>
            </p:cNvSpPr>
            <p:nvPr/>
          </p:nvSpPr>
          <p:spPr bwMode="auto">
            <a:xfrm>
              <a:off x="1028" y="3994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70%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02" name="Rectangle 58"/>
            <p:cNvSpPr>
              <a:spLocks noChangeArrowheads="1"/>
            </p:cNvSpPr>
            <p:nvPr/>
          </p:nvSpPr>
          <p:spPr bwMode="auto">
            <a:xfrm>
              <a:off x="19" y="2814"/>
              <a:ext cx="5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900">
                  <a:solidFill>
                    <a:srgbClr val="C0C0C0"/>
                  </a:solidFill>
                  <a:latin typeface="ＭＳ Ｐゴシック" charset="0"/>
                </a:rPr>
                <a:t>宇宙の質量構成比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03" name="Rectangle 59"/>
            <p:cNvSpPr>
              <a:spLocks noChangeArrowheads="1"/>
            </p:cNvSpPr>
            <p:nvPr/>
          </p:nvSpPr>
          <p:spPr bwMode="auto">
            <a:xfrm>
              <a:off x="16" y="2814"/>
              <a:ext cx="5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900">
                  <a:solidFill>
                    <a:srgbClr val="333399"/>
                  </a:solidFill>
                  <a:latin typeface="ＭＳ Ｐゴシック" charset="0"/>
                </a:rPr>
                <a:t>宇宙の質量構成比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04" name="Rectangle 60"/>
            <p:cNvSpPr>
              <a:spLocks noChangeArrowheads="1"/>
            </p:cNvSpPr>
            <p:nvPr/>
          </p:nvSpPr>
          <p:spPr bwMode="auto">
            <a:xfrm>
              <a:off x="1538" y="3466"/>
              <a:ext cx="255" cy="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05" name="Rectangle 61"/>
            <p:cNvSpPr>
              <a:spLocks noChangeArrowheads="1"/>
            </p:cNvSpPr>
            <p:nvPr/>
          </p:nvSpPr>
          <p:spPr bwMode="auto">
            <a:xfrm>
              <a:off x="1542" y="3473"/>
              <a:ext cx="1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水素、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06" name="Rectangle 62"/>
            <p:cNvSpPr>
              <a:spLocks noChangeArrowheads="1"/>
            </p:cNvSpPr>
            <p:nvPr/>
          </p:nvSpPr>
          <p:spPr bwMode="auto">
            <a:xfrm>
              <a:off x="1542" y="3537"/>
              <a:ext cx="20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ヘリウム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07" name="Rectangle 63"/>
            <p:cNvSpPr>
              <a:spLocks noChangeArrowheads="1"/>
            </p:cNvSpPr>
            <p:nvPr/>
          </p:nvSpPr>
          <p:spPr bwMode="auto">
            <a:xfrm>
              <a:off x="1542" y="3597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４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08" name="Rectangle 64"/>
            <p:cNvSpPr>
              <a:spLocks noChangeArrowheads="1"/>
            </p:cNvSpPr>
            <p:nvPr/>
          </p:nvSpPr>
          <p:spPr bwMode="auto">
            <a:xfrm>
              <a:off x="1577" y="3590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09" name="Rectangle 65"/>
            <p:cNvSpPr>
              <a:spLocks noChangeArrowheads="1"/>
            </p:cNvSpPr>
            <p:nvPr/>
          </p:nvSpPr>
          <p:spPr bwMode="auto">
            <a:xfrm>
              <a:off x="1428" y="3515"/>
              <a:ext cx="315" cy="2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10" name="Rectangle 66"/>
            <p:cNvSpPr>
              <a:spLocks noChangeArrowheads="1"/>
            </p:cNvSpPr>
            <p:nvPr/>
          </p:nvSpPr>
          <p:spPr bwMode="auto">
            <a:xfrm>
              <a:off x="1467" y="3544"/>
              <a:ext cx="14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水素、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11" name="Rectangle 67"/>
            <p:cNvSpPr>
              <a:spLocks noChangeArrowheads="1"/>
            </p:cNvSpPr>
            <p:nvPr/>
          </p:nvSpPr>
          <p:spPr bwMode="auto">
            <a:xfrm>
              <a:off x="1467" y="3604"/>
              <a:ext cx="20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ヘリウム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12" name="Rectangle 68"/>
            <p:cNvSpPr>
              <a:spLocks noChangeArrowheads="1"/>
            </p:cNvSpPr>
            <p:nvPr/>
          </p:nvSpPr>
          <p:spPr bwMode="auto">
            <a:xfrm>
              <a:off x="1467" y="3664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４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13" name="Rectangle 69"/>
            <p:cNvSpPr>
              <a:spLocks noChangeArrowheads="1"/>
            </p:cNvSpPr>
            <p:nvPr/>
          </p:nvSpPr>
          <p:spPr bwMode="auto">
            <a:xfrm>
              <a:off x="1503" y="3657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pic>
          <p:nvPicPr>
            <p:cNvPr id="236614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2867"/>
              <a:ext cx="1685" cy="1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15" name="Rectangle 71"/>
            <p:cNvSpPr>
              <a:spLocks noChangeArrowheads="1"/>
            </p:cNvSpPr>
            <p:nvPr/>
          </p:nvSpPr>
          <p:spPr bwMode="auto">
            <a:xfrm>
              <a:off x="126" y="350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16" name="Rectangle 72"/>
            <p:cNvSpPr>
              <a:spLocks noChangeArrowheads="1"/>
            </p:cNvSpPr>
            <p:nvPr/>
          </p:nvSpPr>
          <p:spPr bwMode="auto">
            <a:xfrm>
              <a:off x="122" y="350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17" name="Rectangle 73"/>
            <p:cNvSpPr>
              <a:spLocks noChangeArrowheads="1"/>
            </p:cNvSpPr>
            <p:nvPr/>
          </p:nvSpPr>
          <p:spPr bwMode="auto">
            <a:xfrm>
              <a:off x="540" y="3561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18" name="Rectangle 74"/>
            <p:cNvSpPr>
              <a:spLocks noChangeArrowheads="1"/>
            </p:cNvSpPr>
            <p:nvPr/>
          </p:nvSpPr>
          <p:spPr bwMode="auto">
            <a:xfrm>
              <a:off x="536" y="3558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19" name="Rectangle 75"/>
            <p:cNvSpPr>
              <a:spLocks noChangeArrowheads="1"/>
            </p:cNvSpPr>
            <p:nvPr/>
          </p:nvSpPr>
          <p:spPr bwMode="auto">
            <a:xfrm>
              <a:off x="915" y="2831"/>
              <a:ext cx="450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20" name="Rectangle 76"/>
            <p:cNvSpPr>
              <a:spLocks noChangeArrowheads="1"/>
            </p:cNvSpPr>
            <p:nvPr/>
          </p:nvSpPr>
          <p:spPr bwMode="auto">
            <a:xfrm>
              <a:off x="954" y="2860"/>
              <a:ext cx="16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重元素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21" name="Rectangle 77"/>
            <p:cNvSpPr>
              <a:spLocks noChangeArrowheads="1"/>
            </p:cNvSpPr>
            <p:nvPr/>
          </p:nvSpPr>
          <p:spPr bwMode="auto">
            <a:xfrm>
              <a:off x="954" y="2913"/>
              <a:ext cx="19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0.03%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22" name="Rectangle 78"/>
            <p:cNvSpPr>
              <a:spLocks noChangeArrowheads="1"/>
            </p:cNvSpPr>
            <p:nvPr/>
          </p:nvSpPr>
          <p:spPr bwMode="auto">
            <a:xfrm>
              <a:off x="1184" y="3030"/>
              <a:ext cx="36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23" name="Rectangle 79"/>
            <p:cNvSpPr>
              <a:spLocks noChangeArrowheads="1"/>
            </p:cNvSpPr>
            <p:nvPr/>
          </p:nvSpPr>
          <p:spPr bwMode="auto">
            <a:xfrm>
              <a:off x="1223" y="3058"/>
              <a:ext cx="270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ニュートリノ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24" name="Rectangle 80"/>
            <p:cNvSpPr>
              <a:spLocks noChangeArrowheads="1"/>
            </p:cNvSpPr>
            <p:nvPr/>
          </p:nvSpPr>
          <p:spPr bwMode="auto">
            <a:xfrm>
              <a:off x="1223" y="3111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0.3%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25" name="Rectangle 81"/>
            <p:cNvSpPr>
              <a:spLocks noChangeArrowheads="1"/>
            </p:cNvSpPr>
            <p:nvPr/>
          </p:nvSpPr>
          <p:spPr bwMode="auto">
            <a:xfrm>
              <a:off x="1428" y="3203"/>
              <a:ext cx="248" cy="1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26" name="Rectangle 82"/>
            <p:cNvSpPr>
              <a:spLocks noChangeArrowheads="1"/>
            </p:cNvSpPr>
            <p:nvPr/>
          </p:nvSpPr>
          <p:spPr bwMode="auto">
            <a:xfrm>
              <a:off x="1467" y="3232"/>
              <a:ext cx="5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星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27" name="Rectangle 83"/>
            <p:cNvSpPr>
              <a:spLocks noChangeArrowheads="1"/>
            </p:cNvSpPr>
            <p:nvPr/>
          </p:nvSpPr>
          <p:spPr bwMode="auto">
            <a:xfrm>
              <a:off x="1467" y="3285"/>
              <a:ext cx="5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28" name="Rectangle 84"/>
            <p:cNvSpPr>
              <a:spLocks noChangeArrowheads="1"/>
            </p:cNvSpPr>
            <p:nvPr/>
          </p:nvSpPr>
          <p:spPr bwMode="auto">
            <a:xfrm>
              <a:off x="1517" y="3292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５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29" name="Rectangle 85"/>
            <p:cNvSpPr>
              <a:spLocks noChangeArrowheads="1"/>
            </p:cNvSpPr>
            <p:nvPr/>
          </p:nvSpPr>
          <p:spPr bwMode="auto">
            <a:xfrm>
              <a:off x="1552" y="3285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30" name="Rectangle 86"/>
            <p:cNvSpPr>
              <a:spLocks noChangeArrowheads="1"/>
            </p:cNvSpPr>
            <p:nvPr/>
          </p:nvSpPr>
          <p:spPr bwMode="auto">
            <a:xfrm>
              <a:off x="1184" y="3781"/>
              <a:ext cx="36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31" name="Rectangle 87"/>
            <p:cNvSpPr>
              <a:spLocks noChangeArrowheads="1"/>
            </p:cNvSpPr>
            <p:nvPr/>
          </p:nvSpPr>
          <p:spPr bwMode="auto">
            <a:xfrm>
              <a:off x="1223" y="3806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32" name="Rectangle 88"/>
            <p:cNvSpPr>
              <a:spLocks noChangeArrowheads="1"/>
            </p:cNvSpPr>
            <p:nvPr/>
          </p:nvSpPr>
          <p:spPr bwMode="auto">
            <a:xfrm>
              <a:off x="1223" y="3863"/>
              <a:ext cx="1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25%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pic>
          <p:nvPicPr>
            <p:cNvPr id="236633" name="Picture 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2750"/>
              <a:ext cx="1808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6634" name="Rectangle 90"/>
            <p:cNvSpPr>
              <a:spLocks noChangeArrowheads="1"/>
            </p:cNvSpPr>
            <p:nvPr/>
          </p:nvSpPr>
          <p:spPr bwMode="auto">
            <a:xfrm>
              <a:off x="119" y="3451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35" name="Rectangle 91"/>
            <p:cNvSpPr>
              <a:spLocks noChangeArrowheads="1"/>
            </p:cNvSpPr>
            <p:nvPr/>
          </p:nvSpPr>
          <p:spPr bwMode="auto">
            <a:xfrm>
              <a:off x="119" y="3448"/>
              <a:ext cx="37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暗黒エネルギー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36" name="Rectangle 92"/>
            <p:cNvSpPr>
              <a:spLocks noChangeArrowheads="1"/>
            </p:cNvSpPr>
            <p:nvPr/>
          </p:nvSpPr>
          <p:spPr bwMode="auto">
            <a:xfrm>
              <a:off x="554" y="3533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C0C0C0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37" name="Rectangle 93"/>
            <p:cNvSpPr>
              <a:spLocks noChangeArrowheads="1"/>
            </p:cNvSpPr>
            <p:nvPr/>
          </p:nvSpPr>
          <p:spPr bwMode="auto">
            <a:xfrm>
              <a:off x="554" y="3533"/>
              <a:ext cx="22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FFFFFF"/>
                  </a:solidFill>
                  <a:latin typeface="ＭＳ Ｐゴシック" charset="0"/>
                </a:rPr>
                <a:t>暗黒物質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38" name="Rectangle 94"/>
            <p:cNvSpPr>
              <a:spLocks noChangeArrowheads="1"/>
            </p:cNvSpPr>
            <p:nvPr/>
          </p:nvSpPr>
          <p:spPr bwMode="auto">
            <a:xfrm>
              <a:off x="986" y="2785"/>
              <a:ext cx="464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39" name="Rectangle 95"/>
            <p:cNvSpPr>
              <a:spLocks noChangeArrowheads="1"/>
            </p:cNvSpPr>
            <p:nvPr/>
          </p:nvSpPr>
          <p:spPr bwMode="auto">
            <a:xfrm>
              <a:off x="1025" y="2810"/>
              <a:ext cx="35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Heavy Element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40" name="Rectangle 96"/>
            <p:cNvSpPr>
              <a:spLocks noChangeArrowheads="1"/>
            </p:cNvSpPr>
            <p:nvPr/>
          </p:nvSpPr>
          <p:spPr bwMode="auto">
            <a:xfrm>
              <a:off x="1025" y="2864"/>
              <a:ext cx="19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0.03%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41" name="Rectangle 97"/>
            <p:cNvSpPr>
              <a:spLocks noChangeArrowheads="1"/>
            </p:cNvSpPr>
            <p:nvPr/>
          </p:nvSpPr>
          <p:spPr bwMode="auto">
            <a:xfrm>
              <a:off x="1265" y="2931"/>
              <a:ext cx="372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42" name="Rectangle 98"/>
            <p:cNvSpPr>
              <a:spLocks noChangeArrowheads="1"/>
            </p:cNvSpPr>
            <p:nvPr/>
          </p:nvSpPr>
          <p:spPr bwMode="auto">
            <a:xfrm>
              <a:off x="1304" y="2959"/>
              <a:ext cx="20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Neutrino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43" name="Rectangle 99"/>
            <p:cNvSpPr>
              <a:spLocks noChangeArrowheads="1"/>
            </p:cNvSpPr>
            <p:nvPr/>
          </p:nvSpPr>
          <p:spPr bwMode="auto">
            <a:xfrm>
              <a:off x="1304" y="3012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0.3%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44" name="Rectangle 100"/>
            <p:cNvSpPr>
              <a:spLocks noChangeArrowheads="1"/>
            </p:cNvSpPr>
            <p:nvPr/>
          </p:nvSpPr>
          <p:spPr bwMode="auto">
            <a:xfrm>
              <a:off x="1549" y="3157"/>
              <a:ext cx="180" cy="1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45" name="Rectangle 101"/>
            <p:cNvSpPr>
              <a:spLocks noChangeArrowheads="1"/>
            </p:cNvSpPr>
            <p:nvPr/>
          </p:nvSpPr>
          <p:spPr bwMode="auto">
            <a:xfrm>
              <a:off x="1549" y="3165"/>
              <a:ext cx="10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Star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46" name="Rectangle 102"/>
            <p:cNvSpPr>
              <a:spLocks noChangeArrowheads="1"/>
            </p:cNvSpPr>
            <p:nvPr/>
          </p:nvSpPr>
          <p:spPr bwMode="auto">
            <a:xfrm>
              <a:off x="1549" y="3218"/>
              <a:ext cx="5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0.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47" name="Rectangle 103"/>
            <p:cNvSpPr>
              <a:spLocks noChangeArrowheads="1"/>
            </p:cNvSpPr>
            <p:nvPr/>
          </p:nvSpPr>
          <p:spPr bwMode="auto">
            <a:xfrm>
              <a:off x="1598" y="3225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５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48" name="Rectangle 104"/>
            <p:cNvSpPr>
              <a:spLocks noChangeArrowheads="1"/>
            </p:cNvSpPr>
            <p:nvPr/>
          </p:nvSpPr>
          <p:spPr bwMode="auto">
            <a:xfrm>
              <a:off x="1634" y="3218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49" name="Rectangle 105"/>
            <p:cNvSpPr>
              <a:spLocks noChangeArrowheads="1"/>
            </p:cNvSpPr>
            <p:nvPr/>
          </p:nvSpPr>
          <p:spPr bwMode="auto">
            <a:xfrm>
              <a:off x="1276" y="3738"/>
              <a:ext cx="467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50" name="Rectangle 106"/>
            <p:cNvSpPr>
              <a:spLocks noChangeArrowheads="1"/>
            </p:cNvSpPr>
            <p:nvPr/>
          </p:nvSpPr>
          <p:spPr bwMode="auto">
            <a:xfrm>
              <a:off x="1315" y="3767"/>
              <a:ext cx="284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Dark Matter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51" name="Rectangle 107"/>
            <p:cNvSpPr>
              <a:spLocks noChangeArrowheads="1"/>
            </p:cNvSpPr>
            <p:nvPr/>
          </p:nvSpPr>
          <p:spPr bwMode="auto">
            <a:xfrm>
              <a:off x="1315" y="3820"/>
              <a:ext cx="1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2</a:t>
              </a:r>
              <a:r>
                <a:rPr lang="ja-JP" altLang="en-US" sz="700" b="1">
                  <a:solidFill>
                    <a:srgbClr val="000000"/>
                  </a:solidFill>
                  <a:latin typeface="Tahoma" charset="0"/>
                </a:rPr>
                <a:t>３</a:t>
              </a:r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52" name="Rectangle 108"/>
            <p:cNvSpPr>
              <a:spLocks noChangeArrowheads="1"/>
            </p:cNvSpPr>
            <p:nvPr/>
          </p:nvSpPr>
          <p:spPr bwMode="auto">
            <a:xfrm>
              <a:off x="989" y="3912"/>
              <a:ext cx="620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53" name="Rectangle 109"/>
            <p:cNvSpPr>
              <a:spLocks noChangeArrowheads="1"/>
            </p:cNvSpPr>
            <p:nvPr/>
          </p:nvSpPr>
          <p:spPr bwMode="auto">
            <a:xfrm>
              <a:off x="1028" y="3937"/>
              <a:ext cx="288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Dark Energy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54" name="Rectangle 110"/>
            <p:cNvSpPr>
              <a:spLocks noChangeArrowheads="1"/>
            </p:cNvSpPr>
            <p:nvPr/>
          </p:nvSpPr>
          <p:spPr bwMode="auto">
            <a:xfrm>
              <a:off x="1028" y="3994"/>
              <a:ext cx="142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7</a:t>
              </a:r>
              <a:r>
                <a:rPr lang="ja-JP" altLang="en-US" sz="700" b="1">
                  <a:solidFill>
                    <a:srgbClr val="000000"/>
                  </a:solidFill>
                  <a:latin typeface="Tahoma" charset="0"/>
                </a:rPr>
                <a:t>３</a:t>
              </a:r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55" name="Rectangle 111"/>
            <p:cNvSpPr>
              <a:spLocks noChangeArrowheads="1"/>
            </p:cNvSpPr>
            <p:nvPr/>
          </p:nvSpPr>
          <p:spPr bwMode="auto">
            <a:xfrm>
              <a:off x="158" y="2795"/>
              <a:ext cx="40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800" b="1">
                  <a:solidFill>
                    <a:prstClr val="black"/>
                  </a:solidFill>
                  <a:latin typeface="ＭＳ Ｐゴシック" charset="0"/>
                </a:rPr>
                <a:t>Constitutes of </a:t>
              </a:r>
            </a:p>
            <a:p>
              <a:r>
                <a:rPr lang="en-US" altLang="ja-JP" sz="800" b="1">
                  <a:solidFill>
                    <a:prstClr val="black"/>
                  </a:solidFill>
                  <a:latin typeface="ＭＳ Ｐゴシック" charset="0"/>
                </a:rPr>
                <a:t>the Universe</a:t>
              </a:r>
            </a:p>
          </p:txBody>
        </p:sp>
        <p:sp>
          <p:nvSpPr>
            <p:cNvPr id="236657" name="Rectangle 113"/>
            <p:cNvSpPr>
              <a:spLocks noChangeArrowheads="1"/>
            </p:cNvSpPr>
            <p:nvPr/>
          </p:nvSpPr>
          <p:spPr bwMode="auto">
            <a:xfrm>
              <a:off x="1538" y="3466"/>
              <a:ext cx="255" cy="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58" name="Rectangle 114"/>
            <p:cNvSpPr>
              <a:spLocks noChangeArrowheads="1"/>
            </p:cNvSpPr>
            <p:nvPr/>
          </p:nvSpPr>
          <p:spPr bwMode="auto">
            <a:xfrm>
              <a:off x="1542" y="3473"/>
              <a:ext cx="25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Hydrogen</a:t>
              </a:r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、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59" name="Rectangle 115"/>
            <p:cNvSpPr>
              <a:spLocks noChangeArrowheads="1"/>
            </p:cNvSpPr>
            <p:nvPr/>
          </p:nvSpPr>
          <p:spPr bwMode="auto">
            <a:xfrm>
              <a:off x="1542" y="3537"/>
              <a:ext cx="15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ＭＳ Ｐゴシック" charset="0"/>
                </a:rPr>
                <a:t>Helium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  <p:sp>
          <p:nvSpPr>
            <p:cNvPr id="236660" name="Rectangle 116"/>
            <p:cNvSpPr>
              <a:spLocks noChangeArrowheads="1"/>
            </p:cNvSpPr>
            <p:nvPr/>
          </p:nvSpPr>
          <p:spPr bwMode="auto">
            <a:xfrm>
              <a:off x="1542" y="3597"/>
              <a:ext cx="39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700" b="1">
                  <a:solidFill>
                    <a:srgbClr val="000000"/>
                  </a:solidFill>
                  <a:latin typeface="ＭＳ Ｐゴシック" charset="0"/>
                </a:rPr>
                <a:t>４</a:t>
              </a: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36661" name="Rectangle 117"/>
            <p:cNvSpPr>
              <a:spLocks noChangeArrowheads="1"/>
            </p:cNvSpPr>
            <p:nvPr/>
          </p:nvSpPr>
          <p:spPr bwMode="auto">
            <a:xfrm>
              <a:off x="1577" y="3590"/>
              <a:ext cx="6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sz="700" b="1">
                  <a:solidFill>
                    <a:srgbClr val="000000"/>
                  </a:solidFill>
                  <a:latin typeface="Tahoma" charset="0"/>
                </a:rPr>
                <a:t>%</a:t>
              </a:r>
              <a:endParaRPr lang="en-US" altLang="ja-JP">
                <a:solidFill>
                  <a:prstClr val="black"/>
                </a:solidFill>
              </a:endParaRPr>
            </a:p>
          </p:txBody>
        </p:sp>
      </p:grpSp>
      <p:sp>
        <p:nvSpPr>
          <p:cNvPr id="236662" name="Text Box 118"/>
          <p:cNvSpPr txBox="1">
            <a:spLocks noChangeArrowheads="1"/>
          </p:cNvSpPr>
          <p:nvPr/>
        </p:nvSpPr>
        <p:spPr bwMode="auto">
          <a:xfrm>
            <a:off x="5688124" y="6021288"/>
            <a:ext cx="367240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714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286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858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430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00275" indent="-371475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475" indent="-3714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14675" indent="-3714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71875" indent="-3714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29075" indent="-371475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ja-JP" sz="1050" b="1" dirty="0">
                <a:solidFill>
                  <a:prstClr val="black"/>
                </a:solidFill>
              </a:rPr>
              <a:t>(ⅰ) </a:t>
            </a:r>
            <a:r>
              <a:rPr lang="en-US" altLang="ja-JP" sz="1050" b="1" dirty="0" err="1" smtClean="0">
                <a:solidFill>
                  <a:prstClr val="black"/>
                </a:solidFill>
              </a:rPr>
              <a:t>Monoenergetic</a:t>
            </a:r>
            <a:r>
              <a:rPr lang="en-US" altLang="ja-JP" sz="1050" b="1" dirty="0">
                <a:solidFill>
                  <a:prstClr val="black"/>
                </a:solidFill>
              </a:rPr>
              <a:t>: Direct Production of </a:t>
            </a:r>
            <a:r>
              <a:rPr lang="en-US" altLang="ja-JP" sz="1050" b="1" dirty="0" err="1">
                <a:solidFill>
                  <a:prstClr val="black"/>
                </a:solidFill>
              </a:rPr>
              <a:t>e+e</a:t>
            </a:r>
            <a:r>
              <a:rPr lang="en-US" altLang="ja-JP" sz="1050" b="1" dirty="0">
                <a:solidFill>
                  <a:prstClr val="black"/>
                </a:solidFill>
              </a:rPr>
              <a:t>- pair</a:t>
            </a:r>
          </a:p>
          <a:p>
            <a:pPr algn="l"/>
            <a:r>
              <a:rPr lang="ja-JP" altLang="en-US" sz="1050" b="1" dirty="0">
                <a:solidFill>
                  <a:prstClr val="black"/>
                </a:solidFill>
              </a:rPr>
              <a:t>（</a:t>
            </a:r>
            <a:r>
              <a:rPr lang="en-US" altLang="ja-JP" sz="1050" b="1" dirty="0">
                <a:solidFill>
                  <a:prstClr val="black"/>
                </a:solidFill>
              </a:rPr>
              <a:t>ⅱ</a:t>
            </a:r>
            <a:r>
              <a:rPr lang="ja-JP" altLang="en-US" sz="1050" b="1" dirty="0" smtClean="0">
                <a:solidFill>
                  <a:prstClr val="black"/>
                </a:solidFill>
              </a:rPr>
              <a:t>）</a:t>
            </a:r>
            <a:r>
              <a:rPr lang="en-US" altLang="ja-JP" sz="1050" b="1" dirty="0" smtClean="0">
                <a:solidFill>
                  <a:prstClr val="black"/>
                </a:solidFill>
              </a:rPr>
              <a:t>Uniform</a:t>
            </a:r>
            <a:r>
              <a:rPr lang="ja-JP" altLang="en-US" sz="1050" b="1" dirty="0" smtClean="0">
                <a:solidFill>
                  <a:prstClr val="black"/>
                </a:solidFill>
              </a:rPr>
              <a:t>：</a:t>
            </a:r>
            <a:r>
              <a:rPr lang="en-US" altLang="ja-JP" sz="1050" b="1" dirty="0" smtClean="0">
                <a:solidFill>
                  <a:prstClr val="black"/>
                </a:solidFill>
              </a:rPr>
              <a:t>Production </a:t>
            </a:r>
            <a:r>
              <a:rPr lang="en-US" altLang="ja-JP" sz="1050" b="1" dirty="0">
                <a:solidFill>
                  <a:prstClr val="black"/>
                </a:solidFill>
              </a:rPr>
              <a:t>via Intermediate Particles</a:t>
            </a:r>
          </a:p>
          <a:p>
            <a:pPr algn="l"/>
            <a:r>
              <a:rPr lang="ja-JP" altLang="en-US" sz="1050" b="1" dirty="0" smtClean="0">
                <a:solidFill>
                  <a:prstClr val="black"/>
                </a:solidFill>
              </a:rPr>
              <a:t>（</a:t>
            </a:r>
            <a:r>
              <a:rPr lang="en-US" altLang="ja-JP" sz="1050" b="1" dirty="0">
                <a:solidFill>
                  <a:prstClr val="black"/>
                </a:solidFill>
              </a:rPr>
              <a:t>ⅲ</a:t>
            </a:r>
            <a:r>
              <a:rPr lang="ja-JP" altLang="en-US" sz="1050" b="1" dirty="0" smtClean="0">
                <a:solidFill>
                  <a:prstClr val="black"/>
                </a:solidFill>
              </a:rPr>
              <a:t>）</a:t>
            </a:r>
            <a:r>
              <a:rPr lang="en-US" altLang="ja-JP" sz="1050" b="1" dirty="0" smtClean="0">
                <a:solidFill>
                  <a:prstClr val="black"/>
                </a:solidFill>
              </a:rPr>
              <a:t>Double </a:t>
            </a:r>
            <a:r>
              <a:rPr lang="en-US" altLang="ja-JP" sz="1050" b="1" dirty="0">
                <a:solidFill>
                  <a:prstClr val="black"/>
                </a:solidFill>
              </a:rPr>
              <a:t>Peak</a:t>
            </a:r>
            <a:r>
              <a:rPr lang="ja-JP" altLang="en-US" sz="1050" b="1" dirty="0">
                <a:solidFill>
                  <a:prstClr val="black"/>
                </a:solidFill>
              </a:rPr>
              <a:t>：</a:t>
            </a:r>
            <a:r>
              <a:rPr lang="en-US" altLang="ja-JP" sz="1050" b="1" dirty="0">
                <a:solidFill>
                  <a:prstClr val="black"/>
                </a:solidFill>
              </a:rPr>
              <a:t> Production by Dipole Distribution </a:t>
            </a:r>
          </a:p>
          <a:p>
            <a:pPr algn="l"/>
            <a:r>
              <a:rPr lang="en-US" altLang="ja-JP" sz="1050" b="1" dirty="0">
                <a:solidFill>
                  <a:prstClr val="black"/>
                </a:solidFill>
              </a:rPr>
              <a:t>          via Intermediate Particles</a:t>
            </a:r>
          </a:p>
        </p:txBody>
      </p:sp>
      <p:sp>
        <p:nvSpPr>
          <p:cNvPr id="236666" name="Text Box 122"/>
          <p:cNvSpPr txBox="1">
            <a:spLocks noChangeArrowheads="1"/>
          </p:cNvSpPr>
          <p:nvPr/>
        </p:nvSpPr>
        <p:spPr bwMode="auto">
          <a:xfrm>
            <a:off x="7740352" y="5733256"/>
            <a:ext cx="412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dirty="0" err="1">
                <a:solidFill>
                  <a:prstClr val="black"/>
                </a:solidFill>
              </a:rPr>
              <a:t>M</a:t>
            </a:r>
            <a:r>
              <a:rPr lang="en-US" altLang="ja-JP" sz="1200" baseline="-25000" dirty="0" err="1">
                <a:solidFill>
                  <a:prstClr val="black"/>
                </a:solidFill>
              </a:rPr>
              <a:t>χ</a:t>
            </a:r>
            <a:endParaRPr lang="en-US" altLang="ja-JP" sz="1200" baseline="-25000" dirty="0">
              <a:solidFill>
                <a:prstClr val="black"/>
              </a:solidFill>
            </a:endParaRPr>
          </a:p>
        </p:txBody>
      </p:sp>
      <p:grpSp>
        <p:nvGrpSpPr>
          <p:cNvPr id="236693" name="Group 149"/>
          <p:cNvGrpSpPr>
            <a:grpSpLocks/>
          </p:cNvGrpSpPr>
          <p:nvPr/>
        </p:nvGrpSpPr>
        <p:grpSpPr bwMode="auto">
          <a:xfrm>
            <a:off x="2735796" y="5553236"/>
            <a:ext cx="2808907" cy="1022189"/>
            <a:chOff x="1791" y="2296"/>
            <a:chExt cx="1768" cy="667"/>
          </a:xfrm>
        </p:grpSpPr>
        <p:sp>
          <p:nvSpPr>
            <p:cNvPr id="236552" name="Text Box 8"/>
            <p:cNvSpPr txBox="1">
              <a:spLocks noChangeArrowheads="1"/>
            </p:cNvSpPr>
            <p:nvPr/>
          </p:nvSpPr>
          <p:spPr bwMode="auto">
            <a:xfrm>
              <a:off x="1882" y="2296"/>
              <a:ext cx="158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200">
                  <a:solidFill>
                    <a:prstClr val="black"/>
                  </a:solidFill>
                </a:rPr>
                <a:t>Annihilation of Dark Matter</a:t>
              </a:r>
              <a:r>
                <a:rPr lang="ja-JP" altLang="en-US" sz="1200">
                  <a:solidFill>
                    <a:prstClr val="black"/>
                  </a:solidFill>
                </a:rPr>
                <a:t>（</a:t>
              </a:r>
              <a:r>
                <a:rPr lang="en-US" altLang="ja-JP" sz="1200">
                  <a:solidFill>
                    <a:prstClr val="black"/>
                  </a:solidFill>
                </a:rPr>
                <a:t>WIMP)</a:t>
              </a:r>
            </a:p>
          </p:txBody>
        </p:sp>
        <p:grpSp>
          <p:nvGrpSpPr>
            <p:cNvPr id="236667" name="Group 123"/>
            <p:cNvGrpSpPr>
              <a:grpSpLocks/>
            </p:cNvGrpSpPr>
            <p:nvPr/>
          </p:nvGrpSpPr>
          <p:grpSpPr bwMode="auto">
            <a:xfrm>
              <a:off x="1791" y="2457"/>
              <a:ext cx="1768" cy="506"/>
              <a:chOff x="1882" y="2502"/>
              <a:chExt cx="1768" cy="506"/>
            </a:xfrm>
          </p:grpSpPr>
          <p:pic>
            <p:nvPicPr>
              <p:cNvPr id="236668" name="Picture 1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2502"/>
                <a:ext cx="1768" cy="5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36669" name="Text Box 125"/>
              <p:cNvSpPr txBox="1">
                <a:spLocks noChangeArrowheads="1"/>
              </p:cNvSpPr>
              <p:nvPr/>
            </p:nvSpPr>
            <p:spPr bwMode="auto">
              <a:xfrm>
                <a:off x="2543" y="2508"/>
                <a:ext cx="518" cy="15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1000" b="1">
                    <a:solidFill>
                      <a:srgbClr val="FFFF00"/>
                    </a:solidFill>
                  </a:rPr>
                  <a:t>χχ→e</a:t>
                </a:r>
                <a:r>
                  <a:rPr lang="en-US" altLang="ja-JP" sz="1000" b="1" baseline="30000">
                    <a:solidFill>
                      <a:srgbClr val="FFFF00"/>
                    </a:solidFill>
                  </a:rPr>
                  <a:t>+</a:t>
                </a:r>
                <a:r>
                  <a:rPr lang="en-US" altLang="ja-JP" sz="1000" b="1">
                    <a:solidFill>
                      <a:srgbClr val="FFFF00"/>
                    </a:solidFill>
                  </a:rPr>
                  <a:t>,e</a:t>
                </a:r>
                <a:r>
                  <a:rPr lang="en-US" altLang="ja-JP" sz="1000" b="1" baseline="30000">
                    <a:solidFill>
                      <a:srgbClr val="FFFF00"/>
                    </a:solidFill>
                  </a:rPr>
                  <a:t>-</a:t>
                </a:r>
              </a:p>
            </p:txBody>
          </p:sp>
        </p:grpSp>
      </p:grpSp>
      <p:sp>
        <p:nvSpPr>
          <p:cNvPr id="236671" name="Text Box 127"/>
          <p:cNvSpPr txBox="1">
            <a:spLocks noChangeArrowheads="1"/>
          </p:cNvSpPr>
          <p:nvPr/>
        </p:nvSpPr>
        <p:spPr bwMode="auto">
          <a:xfrm>
            <a:off x="6192180" y="728700"/>
            <a:ext cx="2700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1200" dirty="0">
                <a:solidFill>
                  <a:prstClr val="black"/>
                </a:solidFill>
              </a:rPr>
              <a:t>　</a:t>
            </a:r>
            <a:r>
              <a:rPr lang="en-US" altLang="ja-JP" sz="1400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lang="en-US" altLang="ja-JP" sz="1400" b="1" dirty="0" smtClean="0">
                <a:solidFill>
                  <a:srgbClr val="1F497D">
                    <a:lumMod val="75000"/>
                  </a:srgbClr>
                </a:solidFill>
                <a:latin typeface="Comic Sans MS"/>
                <a:cs typeface="Comic Sans MS"/>
              </a:rPr>
              <a:t>Power </a:t>
            </a:r>
            <a:r>
              <a:rPr lang="en-US" altLang="ja-JP" sz="1400" b="1" dirty="0">
                <a:solidFill>
                  <a:srgbClr val="1F497D">
                    <a:lumMod val="75000"/>
                  </a:srgbClr>
                </a:solidFill>
                <a:latin typeface="Comic Sans MS"/>
                <a:cs typeface="Comic Sans MS"/>
              </a:rPr>
              <a:t>Law Distribution </a:t>
            </a:r>
            <a:endParaRPr lang="en-US" altLang="ja-JP" sz="1400" b="1" dirty="0" smtClean="0">
              <a:solidFill>
                <a:srgbClr val="1F497D">
                  <a:lumMod val="75000"/>
                </a:srgbClr>
              </a:solidFill>
              <a:latin typeface="Comic Sans MS"/>
              <a:cs typeface="Comic Sans MS"/>
            </a:endParaRPr>
          </a:p>
          <a:p>
            <a:r>
              <a:rPr lang="en-US" altLang="ja-JP" sz="1400" b="1" dirty="0" smtClean="0">
                <a:solidFill>
                  <a:srgbClr val="1F497D">
                    <a:lumMod val="75000"/>
                  </a:srgbClr>
                </a:solidFill>
                <a:latin typeface="Comic Sans MS"/>
                <a:cs typeface="Comic Sans MS"/>
              </a:rPr>
              <a:t>with a Cutoff</a:t>
            </a:r>
            <a:endParaRPr lang="ja-JP" altLang="en-US" sz="1400" dirty="0">
              <a:solidFill>
                <a:srgbClr val="1F497D">
                  <a:lumMod val="75000"/>
                </a:srgbClr>
              </a:solidFill>
              <a:latin typeface="Comic Sans MS"/>
              <a:cs typeface="Comic Sans MS"/>
            </a:endParaRPr>
          </a:p>
        </p:txBody>
      </p:sp>
      <p:pic>
        <p:nvPicPr>
          <p:cNvPr id="236672" name="Picture 1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71625"/>
            <a:ext cx="2382837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6673" name="Picture 129" descr="Crab-pulsa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674" name="Text Box 130"/>
          <p:cNvSpPr txBox="1">
            <a:spLocks noChangeArrowheads="1"/>
          </p:cNvSpPr>
          <p:nvPr/>
        </p:nvSpPr>
        <p:spPr bwMode="auto">
          <a:xfrm>
            <a:off x="179388" y="1268413"/>
            <a:ext cx="24399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>
                <a:solidFill>
                  <a:prstClr val="black"/>
                </a:solidFill>
              </a:rPr>
              <a:t>Shock Wave Acceleration in SNR</a:t>
            </a:r>
          </a:p>
        </p:txBody>
      </p:sp>
      <p:sp>
        <p:nvSpPr>
          <p:cNvPr id="236675" name="Text Box 131"/>
          <p:cNvSpPr txBox="1">
            <a:spLocks noChangeArrowheads="1"/>
          </p:cNvSpPr>
          <p:nvPr/>
        </p:nvSpPr>
        <p:spPr bwMode="auto">
          <a:xfrm>
            <a:off x="2699792" y="1268760"/>
            <a:ext cx="1663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</a:rPr>
              <a:t> Acceleration in PWN </a:t>
            </a:r>
          </a:p>
        </p:txBody>
      </p:sp>
      <p:sp>
        <p:nvSpPr>
          <p:cNvPr id="236676" name="Text Box 132"/>
          <p:cNvSpPr txBox="1">
            <a:spLocks noChangeArrowheads="1"/>
          </p:cNvSpPr>
          <p:nvPr/>
        </p:nvSpPr>
        <p:spPr bwMode="auto">
          <a:xfrm>
            <a:off x="393393" y="800708"/>
            <a:ext cx="2151851" cy="33855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omic Sans MS"/>
                <a:cs typeface="Comic Sans MS"/>
              </a:rPr>
              <a:t>Astrophysical Origin</a:t>
            </a:r>
          </a:p>
        </p:txBody>
      </p:sp>
      <p:grpSp>
        <p:nvGrpSpPr>
          <p:cNvPr id="236677" name="Group 133"/>
          <p:cNvGrpSpPr>
            <a:grpSpLocks/>
          </p:cNvGrpSpPr>
          <p:nvPr/>
        </p:nvGrpSpPr>
        <p:grpSpPr bwMode="auto">
          <a:xfrm>
            <a:off x="6282265" y="1232756"/>
            <a:ext cx="2494662" cy="2304256"/>
            <a:chOff x="2969" y="1114"/>
            <a:chExt cx="1251" cy="1233"/>
          </a:xfrm>
        </p:grpSpPr>
        <p:pic>
          <p:nvPicPr>
            <p:cNvPr id="236679" name="Picture 135" descr="E-2ex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" y="1153"/>
              <a:ext cx="1061" cy="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680" name="Rectangle 136"/>
            <p:cNvSpPr>
              <a:spLocks noChangeArrowheads="1"/>
            </p:cNvSpPr>
            <p:nvPr/>
          </p:nvSpPr>
          <p:spPr bwMode="auto">
            <a:xfrm>
              <a:off x="3147" y="1173"/>
              <a:ext cx="102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 b="1">
                  <a:solidFill>
                    <a:prstClr val="black"/>
                  </a:solidFill>
                  <a:latin typeface="Comic Sans MS" charset="0"/>
                  <a:ea typeface="SimSun" charset="0"/>
                  <a:cs typeface="SimSun" charset="0"/>
                </a:rPr>
                <a:t>d</a:t>
              </a:r>
              <a:r>
                <a:rPr lang="en-US" altLang="ja-JP" sz="1000" b="1">
                  <a:solidFill>
                    <a:prstClr val="black"/>
                  </a:solidFill>
                  <a:latin typeface="Comic Sans MS" charset="0"/>
                </a:rPr>
                <a:t>N</a:t>
              </a:r>
              <a:r>
                <a:rPr lang="en-US" altLang="ja-JP" sz="1000" b="1">
                  <a:solidFill>
                    <a:prstClr val="black"/>
                  </a:solidFill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/dE</a:t>
              </a:r>
              <a:r>
                <a:rPr lang="en-US" altLang="zh-CN" sz="1000" b="1">
                  <a:solidFill>
                    <a:prstClr val="black"/>
                  </a:solidFill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  E</a:t>
              </a:r>
              <a:r>
                <a:rPr lang="en-US" altLang="zh-CN" sz="1000" b="1" baseline="30000">
                  <a:solidFill>
                    <a:prstClr val="black"/>
                  </a:solidFill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-2</a:t>
              </a:r>
              <a:r>
                <a:rPr lang="en-US" altLang="zh-CN" sz="1000" b="1">
                  <a:solidFill>
                    <a:prstClr val="black"/>
                  </a:solidFill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exp(-E/E</a:t>
              </a:r>
              <a:r>
                <a:rPr lang="en-US" altLang="zh-CN" sz="1000" b="1" baseline="-25000">
                  <a:solidFill>
                    <a:prstClr val="black"/>
                  </a:solidFill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c</a:t>
              </a:r>
              <a:r>
                <a:rPr lang="en-US" altLang="zh-CN" sz="1000" b="1">
                  <a:solidFill>
                    <a:prstClr val="black"/>
                  </a:solidFill>
                  <a:latin typeface="Comic Sans MS" charset="0"/>
                  <a:ea typeface="SimSun" charset="0"/>
                  <a:cs typeface="SimSun" charset="0"/>
                  <a:sym typeface="Symbol" charset="0"/>
                </a:rPr>
                <a:t>)</a:t>
              </a:r>
              <a:endParaRPr lang="en-US" altLang="ja-JP" sz="1000" b="1">
                <a:solidFill>
                  <a:prstClr val="black"/>
                </a:solidFill>
                <a:latin typeface="Comic Sans MS" charset="0"/>
                <a:ea typeface="SimSun" charset="0"/>
                <a:cs typeface="SimSun" charset="0"/>
                <a:sym typeface="Symbol" charset="0"/>
              </a:endParaRPr>
            </a:p>
          </p:txBody>
        </p:sp>
        <p:sp>
          <p:nvSpPr>
            <p:cNvPr id="236681" name="Text Box 137"/>
            <p:cNvSpPr txBox="1">
              <a:spLocks noChangeArrowheads="1"/>
            </p:cNvSpPr>
            <p:nvPr/>
          </p:nvSpPr>
          <p:spPr bwMode="auto">
            <a:xfrm>
              <a:off x="3657" y="2193"/>
              <a:ext cx="35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>
                  <a:solidFill>
                    <a:prstClr val="black"/>
                  </a:solidFill>
                </a:rPr>
                <a:t>Log(E)</a:t>
              </a:r>
            </a:p>
          </p:txBody>
        </p:sp>
        <p:sp>
          <p:nvSpPr>
            <p:cNvPr id="236682" name="Text Box 138"/>
            <p:cNvSpPr txBox="1">
              <a:spLocks noChangeArrowheads="1"/>
            </p:cNvSpPr>
            <p:nvPr/>
          </p:nvSpPr>
          <p:spPr bwMode="auto">
            <a:xfrm rot="16200000">
              <a:off x="2784" y="1299"/>
              <a:ext cx="52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>
                  <a:solidFill>
                    <a:prstClr val="black"/>
                  </a:solidFill>
                </a:rPr>
                <a:t>Log(dN/dE)</a:t>
              </a:r>
            </a:p>
          </p:txBody>
        </p:sp>
        <p:sp>
          <p:nvSpPr>
            <p:cNvPr id="236683" name="Text Box 139"/>
            <p:cNvSpPr txBox="1">
              <a:spLocks noChangeArrowheads="1"/>
            </p:cNvSpPr>
            <p:nvPr/>
          </p:nvSpPr>
          <p:spPr bwMode="auto">
            <a:xfrm>
              <a:off x="3576" y="1880"/>
              <a:ext cx="2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>
                  <a:solidFill>
                    <a:prstClr val="black"/>
                  </a:solidFill>
                </a:rPr>
                <a:t>Ec</a:t>
              </a:r>
            </a:p>
          </p:txBody>
        </p:sp>
        <p:sp>
          <p:nvSpPr>
            <p:cNvPr id="236684" name="Text Box 140"/>
            <p:cNvSpPr txBox="1">
              <a:spLocks noChangeArrowheads="1"/>
            </p:cNvSpPr>
            <p:nvPr/>
          </p:nvSpPr>
          <p:spPr bwMode="auto">
            <a:xfrm>
              <a:off x="3582" y="1773"/>
              <a:ext cx="19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>
                  <a:solidFill>
                    <a:prstClr val="black"/>
                  </a:solidFill>
                </a:rPr>
                <a:t>↑</a:t>
              </a:r>
            </a:p>
          </p:txBody>
        </p:sp>
      </p:grpSp>
      <p:sp>
        <p:nvSpPr>
          <p:cNvPr id="146" name="テキスト ボックス 145"/>
          <p:cNvSpPr txBox="1">
            <a:spLocks noChangeArrowheads="1"/>
          </p:cNvSpPr>
          <p:nvPr/>
        </p:nvSpPr>
        <p:spPr bwMode="auto">
          <a:xfrm>
            <a:off x="3563888" y="2888940"/>
            <a:ext cx="742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ja-JP" dirty="0">
                <a:solidFill>
                  <a:srgbClr val="FFFFFF"/>
                </a:solidFill>
                <a:latin typeface="Arial" pitchFamily="34" charset="0"/>
              </a:rPr>
              <a:t>e</a:t>
            </a:r>
            <a:r>
              <a:rPr lang="en-US" altLang="ja-JP" baseline="30000" dirty="0">
                <a:solidFill>
                  <a:srgbClr val="FFFFFF"/>
                </a:solidFill>
                <a:latin typeface="Arial" pitchFamily="34" charset="0"/>
              </a:rPr>
              <a:t>+</a:t>
            </a:r>
            <a:r>
              <a:rPr lang="en-US" altLang="ja-JP" dirty="0">
                <a:solidFill>
                  <a:srgbClr val="FFFFFF"/>
                </a:solidFill>
                <a:latin typeface="Arial" pitchFamily="34" charset="0"/>
              </a:rPr>
              <a:t>+e</a:t>
            </a:r>
            <a:r>
              <a:rPr lang="en-US" altLang="ja-JP" baseline="30000" dirty="0">
                <a:solidFill>
                  <a:srgbClr val="FFFFFF"/>
                </a:solidFill>
                <a:latin typeface="Arial" pitchFamily="34" charset="0"/>
              </a:rPr>
              <a:t>-</a:t>
            </a:r>
            <a:endParaRPr lang="ja-JP" altLang="en-US" baseline="300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04048" y="299695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</a:rPr>
              <a:t>etc.</a:t>
            </a:r>
            <a:endParaRPr lang="ja-JP" altLang="en-US" dirty="0">
              <a:solidFill>
                <a:prstClr val="black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92180" y="3573016"/>
            <a:ext cx="2833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1F497D">
                    <a:lumMod val="75000"/>
                  </a:srgbClr>
                </a:solidFill>
                <a:latin typeface="Comic Sans MS"/>
                <a:cs typeface="Comic Sans MS"/>
              </a:rPr>
              <a:t>Typical Distribution Depending</a:t>
            </a:r>
          </a:p>
          <a:p>
            <a:r>
              <a:rPr lang="en-US" altLang="ja-JP" sz="1400" b="1" dirty="0" smtClean="0">
                <a:solidFill>
                  <a:srgbClr val="1F497D">
                    <a:lumMod val="75000"/>
                  </a:srgbClr>
                </a:solidFill>
                <a:latin typeface="Comic Sans MS"/>
                <a:cs typeface="Comic Sans MS"/>
              </a:rPr>
              <a:t> on the Mass and Type of DM</a:t>
            </a:r>
            <a:endParaRPr lang="ja-JP" altLang="en-US" sz="1400" b="1" dirty="0">
              <a:solidFill>
                <a:srgbClr val="1F497D">
                  <a:lumMod val="75000"/>
                </a:srgbClr>
              </a:solidFill>
              <a:latin typeface="Comic Sans MS"/>
              <a:cs typeface="Comic Sans MS"/>
            </a:endParaRPr>
          </a:p>
        </p:txBody>
      </p:sp>
      <p:sp>
        <p:nvSpPr>
          <p:cNvPr id="6" name="ストライプ矢印 5"/>
          <p:cNvSpPr/>
          <p:nvPr/>
        </p:nvSpPr>
        <p:spPr>
          <a:xfrm>
            <a:off x="5616116" y="2168860"/>
            <a:ext cx="468052" cy="46805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7" name="ストライプ矢印 146"/>
          <p:cNvSpPr/>
          <p:nvPr/>
        </p:nvSpPr>
        <p:spPr>
          <a:xfrm>
            <a:off x="5616116" y="4833156"/>
            <a:ext cx="468052" cy="46805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9" name="Line 7"/>
          <p:cNvSpPr>
            <a:spLocks noChangeShapeType="1"/>
          </p:cNvSpPr>
          <p:nvPr/>
        </p:nvSpPr>
        <p:spPr bwMode="auto">
          <a:xfrm>
            <a:off x="0" y="620688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DAE214-6B00-4324-9088-9B006FF540A0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775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943708" y="116632"/>
            <a:ext cx="484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e</a:t>
            </a:r>
            <a:r>
              <a:rPr lang="en-US" altLang="ja-JP" sz="2800" baseline="300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±</a:t>
            </a:r>
            <a:r>
              <a:rPr lang="en-US" altLang="ja-JP" sz="2800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 Propagation in the Galaxy</a:t>
            </a:r>
          </a:p>
        </p:txBody>
      </p:sp>
      <p:pic>
        <p:nvPicPr>
          <p:cNvPr id="7" name="図 6" descr="pr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1088740"/>
            <a:ext cx="7920372" cy="4909964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0" y="728700"/>
            <a:ext cx="9144000" cy="36004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D1F0E-730E-4E07-9327-A26C306EC877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589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9"/>
          <p:cNvSpPr>
            <a:spLocks noChangeArrowheads="1"/>
          </p:cNvSpPr>
          <p:nvPr/>
        </p:nvSpPr>
        <p:spPr bwMode="auto">
          <a:xfrm>
            <a:off x="899592" y="980728"/>
            <a:ext cx="4212468" cy="1044116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tIns="46800" rIns="36000" bIns="0">
            <a:normAutofit fontScale="92500"/>
          </a:bodyPr>
          <a:lstStyle/>
          <a:p>
            <a:pPr marL="0" lvl="2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kumimoji="0" lang="en-US" altLang="zh-CN" sz="1600" i="1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 </a:t>
            </a:r>
            <a:r>
              <a:rPr kumimoji="0" lang="en-US" altLang="zh-CN" sz="16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  </a:t>
            </a:r>
            <a:r>
              <a:rPr kumimoji="0" lang="en-US" altLang="zh-CN" sz="2000" i="1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T </a:t>
            </a:r>
            <a:r>
              <a:rPr kumimoji="0" lang="en-US" altLang="ja-JP" sz="2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(age) </a:t>
            </a:r>
            <a:r>
              <a:rPr kumimoji="0" lang="en-US" altLang="zh-CN" sz="2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= 2.5 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×10</a:t>
            </a:r>
            <a:r>
              <a:rPr kumimoji="0" lang="en-US" altLang="zh-CN" sz="2000" baseline="30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5 </a:t>
            </a:r>
            <a:r>
              <a:rPr kumimoji="0" lang="en-US" altLang="zh-CN" sz="2000" baseline="-25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Technic"/>
              </a:rPr>
              <a:t> 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×</a:t>
            </a:r>
            <a:r>
              <a:rPr kumimoji="0" lang="ja-JP" altLang="ja-JP" sz="2000" baseline="-25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Technic"/>
              </a:rPr>
              <a:t>　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(1 </a:t>
            </a:r>
            <a:r>
              <a:rPr kumimoji="0" lang="en-US" altLang="zh-CN" sz="2000" dirty="0" err="1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TeV</a:t>
            </a:r>
            <a:r>
              <a:rPr kumimoji="0" lang="en-US" altLang="zh-CN" sz="2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/E)  </a:t>
            </a:r>
            <a:r>
              <a:rPr kumimoji="0" lang="en-US" altLang="zh-CN" sz="2000" dirty="0" err="1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yr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 </a:t>
            </a:r>
            <a:endParaRPr kumimoji="0" lang="en-US" altLang="ja-JP" sz="2000" dirty="0">
              <a:solidFill>
                <a:srgbClr val="000000"/>
              </a:solidFill>
              <a:latin typeface="DejaVu Sans" pitchFamily="34" charset="2"/>
              <a:ea typeface="DejaVu Sans" pitchFamily="34" charset="2"/>
              <a:cs typeface="DejaVu Sans" pitchFamily="34" charset="2"/>
              <a:sym typeface="Symbol" pitchFamily="18" charset="2"/>
            </a:endParaRPr>
          </a:p>
          <a:p>
            <a:pPr marL="0" lvl="2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kumimoji="0" lang="en-US" altLang="zh-CN" sz="2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   </a:t>
            </a:r>
            <a:r>
              <a:rPr kumimoji="0" lang="en-US" altLang="zh-CN" sz="2000" i="1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R</a:t>
            </a:r>
            <a:r>
              <a:rPr kumimoji="0" lang="en-US" altLang="ja-JP" sz="2000" i="1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 </a:t>
            </a:r>
            <a:r>
              <a:rPr kumimoji="0" lang="en-US" altLang="ja-JP" sz="2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(distance)</a:t>
            </a:r>
            <a:r>
              <a:rPr kumimoji="0" lang="en-US" altLang="zh-CN" sz="2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 = 600 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Technic"/>
              </a:rPr>
              <a:t>× </a:t>
            </a:r>
            <a:r>
              <a:rPr kumimoji="0" lang="en-US" altLang="zh-CN" sz="2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(1 </a:t>
            </a:r>
            <a:r>
              <a:rPr kumimoji="0" lang="en-US" altLang="zh-CN" sz="2000" dirty="0" err="1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TeV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/</a:t>
            </a:r>
            <a:r>
              <a:rPr kumimoji="0" lang="en-US" altLang="zh-CN" sz="2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Symbol" pitchFamily="18" charset="2"/>
              </a:rPr>
              <a:t>E)</a:t>
            </a:r>
            <a:r>
              <a:rPr kumimoji="0" lang="en-US" altLang="zh-CN" sz="2000" baseline="30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Technic"/>
              </a:rPr>
              <a:t>1/2</a:t>
            </a:r>
            <a:r>
              <a:rPr kumimoji="0" lang="en-US" altLang="zh-CN" sz="2000" dirty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Technic"/>
              </a:rPr>
              <a:t> </a:t>
            </a:r>
            <a:r>
              <a:rPr kumimoji="0" lang="en-US" altLang="zh-CN" sz="2000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Technic"/>
              </a:rPr>
              <a:t>pc </a:t>
            </a:r>
            <a:r>
              <a:rPr kumimoji="0" lang="en-US" altLang="zh-CN" sz="2000" i="1" dirty="0" smtClean="0">
                <a:solidFill>
                  <a:srgbClr val="000000"/>
                </a:solidFill>
                <a:latin typeface="DejaVu Sans" pitchFamily="34" charset="2"/>
                <a:ea typeface="DejaVu Sans" pitchFamily="34" charset="2"/>
                <a:cs typeface="DejaVu Sans" pitchFamily="34" charset="2"/>
                <a:sym typeface="Technic"/>
              </a:rPr>
              <a:t>  </a:t>
            </a:r>
            <a:endParaRPr kumimoji="0" lang="en-US" altLang="zh-CN" sz="2000" i="1" dirty="0">
              <a:solidFill>
                <a:srgbClr val="000000"/>
              </a:solidFill>
              <a:latin typeface="DejaVu Sans" pitchFamily="34" charset="2"/>
              <a:ea typeface="DejaVu Sans" pitchFamily="34" charset="2"/>
              <a:cs typeface="DejaVu Sans" pitchFamily="34" charset="2"/>
              <a:sym typeface="Technic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5256076" y="1340769"/>
            <a:ext cx="3887924" cy="4572508"/>
            <a:chOff x="5256076" y="1340769"/>
            <a:chExt cx="3887924" cy="4572508"/>
          </a:xfrm>
        </p:grpSpPr>
        <p:sp>
          <p:nvSpPr>
            <p:cNvPr id="314370" name="Rectangle 2"/>
            <p:cNvSpPr>
              <a:spLocks noChangeArrowheads="1"/>
            </p:cNvSpPr>
            <p:nvPr/>
          </p:nvSpPr>
          <p:spPr bwMode="auto">
            <a:xfrm>
              <a:off x="5256076" y="1340769"/>
              <a:ext cx="3672408" cy="4572508"/>
            </a:xfrm>
            <a:prstGeom prst="rect">
              <a:avLst/>
            </a:prstGeom>
            <a:solidFill>
              <a:srgbClr val="FFFF99">
                <a:alpha val="94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l">
                <a:defRPr/>
              </a:pPr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314372" name="Text Box 4"/>
            <p:cNvSpPr txBox="1">
              <a:spLocks noChangeArrowheads="1"/>
            </p:cNvSpPr>
            <p:nvPr/>
          </p:nvSpPr>
          <p:spPr bwMode="auto">
            <a:xfrm>
              <a:off x="5417333" y="1412776"/>
              <a:ext cx="3726667" cy="431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l">
                <a:defRPr/>
              </a:pPr>
              <a:r>
                <a:rPr lang="en-US" altLang="ja-JP" sz="2000" b="1" dirty="0" smtClean="0">
                  <a:solidFill>
                    <a:srgbClr val="0000FF"/>
                  </a:solidFill>
                  <a:latin typeface="Times New Roman" pitchFamily="18" charset="0"/>
                </a:rPr>
                <a:t>&gt; 1 </a:t>
              </a:r>
              <a:r>
                <a:rPr lang="en-US" altLang="ja-JP" sz="2000" b="1" dirty="0" err="1">
                  <a:solidFill>
                    <a:srgbClr val="0000FF"/>
                  </a:solidFill>
                  <a:latin typeface="Times New Roman" pitchFamily="18" charset="0"/>
                </a:rPr>
                <a:t>TeV</a:t>
              </a:r>
              <a:r>
                <a:rPr lang="en-US" altLang="ja-JP" sz="2000" b="1" dirty="0">
                  <a:solidFill>
                    <a:srgbClr val="0000FF"/>
                  </a:solidFill>
                  <a:latin typeface="Times New Roman" pitchFamily="18" charset="0"/>
                </a:rPr>
                <a:t>  Electron Source:</a:t>
              </a:r>
            </a:p>
            <a:p>
              <a:pPr algn="l">
                <a:buFont typeface="Wingdings" pitchFamily="2" charset="2"/>
                <a:buChar char="n"/>
                <a:defRPr/>
              </a:pPr>
              <a:r>
                <a:rPr lang="en-US" altLang="ja-JP" sz="2000" b="1" dirty="0">
                  <a:solidFill>
                    <a:srgbClr val="000000"/>
                  </a:solidFill>
                  <a:latin typeface="Times New Roman" pitchFamily="18" charset="0"/>
                </a:rPr>
                <a:t> Age &lt;  a few10</a:t>
              </a:r>
              <a:r>
                <a:rPr lang="en-US" altLang="ja-JP" sz="20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5 </a:t>
              </a:r>
              <a:r>
                <a:rPr lang="en-US" altLang="ja-JP" sz="2000" b="1" dirty="0">
                  <a:solidFill>
                    <a:srgbClr val="000000"/>
                  </a:solidFill>
                  <a:latin typeface="Times New Roman" pitchFamily="18" charset="0"/>
                </a:rPr>
                <a:t>years  </a:t>
              </a:r>
            </a:p>
            <a:p>
              <a:pPr algn="l">
                <a:defRPr/>
              </a:pPr>
              <a:r>
                <a:rPr lang="en-US" altLang="ja-JP" sz="2000" b="1" dirty="0">
                  <a:solidFill>
                    <a:srgbClr val="000000"/>
                  </a:solidFill>
                  <a:latin typeface="Times New Roman" pitchFamily="18" charset="0"/>
                </a:rPr>
                <a:t>    </a:t>
              </a: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very young comparing </a:t>
              </a: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     to ~10</a:t>
              </a:r>
              <a:r>
                <a:rPr lang="en-US" altLang="ja-JP" b="1" baseline="30000" dirty="0">
                  <a:solidFill>
                    <a:srgbClr val="000000"/>
                  </a:solidFill>
                  <a:latin typeface="Times New Roman" pitchFamily="18" charset="0"/>
                </a:rPr>
                <a:t>7</a:t>
              </a: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 year at low energies</a:t>
              </a:r>
            </a:p>
            <a:p>
              <a:pPr algn="l">
                <a:buFont typeface="Wingdings" pitchFamily="2" charset="2"/>
                <a:buChar char="n"/>
                <a:defRPr/>
              </a:pPr>
              <a:r>
                <a:rPr lang="en-US" altLang="ja-JP" sz="2000" b="1" baseline="30000" dirty="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US" altLang="ja-JP" sz="2000" b="1" dirty="0">
                  <a:solidFill>
                    <a:srgbClr val="000000"/>
                  </a:solidFill>
                  <a:latin typeface="Times New Roman" pitchFamily="18" charset="0"/>
                </a:rPr>
                <a:t>Distance &lt; 1 </a:t>
              </a:r>
              <a:r>
                <a:rPr lang="en-US" altLang="ja-JP" sz="2000" b="1" dirty="0" err="1">
                  <a:solidFill>
                    <a:srgbClr val="000000"/>
                  </a:solidFill>
                  <a:latin typeface="Times New Roman" pitchFamily="18" charset="0"/>
                </a:rPr>
                <a:t>kpc</a:t>
              </a:r>
              <a:endParaRPr lang="en-US" altLang="ja-JP" sz="2000" b="1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     nearby source</a:t>
              </a:r>
            </a:p>
            <a:p>
              <a:pPr algn="l">
                <a:lnSpc>
                  <a:spcPts val="1000"/>
                </a:lnSpc>
                <a:buFont typeface="Wingdings" pitchFamily="2" charset="2"/>
                <a:buNone/>
                <a:defRPr/>
              </a:pPr>
              <a:endParaRPr lang="en-US" altLang="ja-JP" sz="1600" b="1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sz="2000" b="1" dirty="0">
                  <a:solidFill>
                    <a:srgbClr val="0000FF"/>
                  </a:solidFill>
                  <a:latin typeface="Times New Roman" pitchFamily="18" charset="0"/>
                </a:rPr>
                <a:t>Source (SNR) Candidates :</a:t>
              </a: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sz="1600" b="1" dirty="0">
                  <a:solidFill>
                    <a:srgbClr val="000000"/>
                  </a:solidFill>
                  <a:latin typeface="Times New Roman" pitchFamily="18" charset="0"/>
                </a:rPr>
                <a:t>    </a:t>
              </a:r>
              <a:r>
                <a:rPr lang="en-US" altLang="ja-JP" b="1" dirty="0">
                  <a:solidFill>
                    <a:srgbClr val="000000"/>
                  </a:solidFill>
                  <a:latin typeface="Times New Roman" pitchFamily="18" charset="0"/>
                </a:rPr>
                <a:t>Vela     Cygnus Loop  </a:t>
              </a:r>
              <a:r>
                <a:rPr lang="en-US" altLang="ja-JP" b="1" dirty="0" err="1">
                  <a:solidFill>
                    <a:srgbClr val="000000"/>
                  </a:solidFill>
                  <a:latin typeface="Times New Roman" pitchFamily="18" charset="0"/>
                </a:rPr>
                <a:t>Monogem</a:t>
              </a:r>
              <a:endParaRPr lang="en-US" altLang="ja-JP" b="1" dirty="0">
                <a:solidFill>
                  <a:srgbClr val="0000CC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endParaRPr lang="en-US" altLang="ja-JP" sz="2000" b="1" dirty="0">
                <a:solidFill>
                  <a:srgbClr val="FF0000"/>
                </a:solidFill>
                <a:latin typeface="Times New Roman" pitchFamily="18" charset="0"/>
              </a:endParaRPr>
            </a:p>
            <a:p>
              <a:pPr algn="l">
                <a:buFont typeface="Wingdings" pitchFamily="2" charset="2"/>
                <a:buNone/>
                <a:defRPr/>
              </a:pPr>
              <a:r>
                <a:rPr lang="en-US" altLang="ja-JP" sz="2000" b="1" dirty="0">
                  <a:solidFill>
                    <a:srgbClr val="FF0000"/>
                  </a:solidFill>
                  <a:latin typeface="Times New Roman" pitchFamily="18" charset="0"/>
                </a:rPr>
                <a:t>Unobserved Sources?</a:t>
              </a:r>
            </a:p>
          </p:txBody>
        </p:sp>
        <p:pic>
          <p:nvPicPr>
            <p:cNvPr id="47120" name="Picture 1" descr="E:\CREST\図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63543" y="4106219"/>
              <a:ext cx="1080697" cy="95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1" name="Picture 2" descr="E:\CREST\図4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424405" y="4102430"/>
              <a:ext cx="1062118" cy="992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2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53894" y="4102431"/>
              <a:ext cx="985806" cy="102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272605" y="152636"/>
            <a:ext cx="71206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altLang="ja-JP" sz="2800" dirty="0" smtClean="0">
                <a:solidFill>
                  <a:srgbClr val="000000"/>
                </a:solidFill>
                <a:latin typeface="Helvetica"/>
                <a:cs typeface="Helvetica"/>
              </a:rPr>
              <a:t>Nearby Sources of  Electrons in </a:t>
            </a:r>
            <a:r>
              <a:rPr lang="en-US" altLang="ja-JP" sz="2800" dirty="0" err="1" smtClean="0">
                <a:solidFill>
                  <a:srgbClr val="000000"/>
                </a:solidFill>
                <a:latin typeface="Helvetica"/>
                <a:cs typeface="Helvetica"/>
              </a:rPr>
              <a:t>TeV</a:t>
            </a:r>
            <a:r>
              <a:rPr lang="en-US" altLang="ja-JP" sz="2800" dirty="0" smtClean="0">
                <a:solidFill>
                  <a:srgbClr val="000000"/>
                </a:solidFill>
                <a:latin typeface="Helvetica"/>
                <a:cs typeface="Helvetica"/>
              </a:rPr>
              <a:t> region</a:t>
            </a:r>
            <a:endParaRPr lang="ja-JP" altLang="en-US" sz="28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47106" name="グループ化 14"/>
          <p:cNvGrpSpPr>
            <a:grpSpLocks/>
          </p:cNvGrpSpPr>
          <p:nvPr/>
        </p:nvGrpSpPr>
        <p:grpSpPr bwMode="auto">
          <a:xfrm>
            <a:off x="-63909" y="2845457"/>
            <a:ext cx="5319985" cy="4012543"/>
            <a:chOff x="0" y="2285992"/>
            <a:chExt cx="5572164" cy="4200547"/>
          </a:xfrm>
        </p:grpSpPr>
        <p:pic>
          <p:nvPicPr>
            <p:cNvPr id="4712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285992"/>
              <a:ext cx="5572164" cy="4200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4" name="Rectangle 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 flipV="1">
              <a:off x="3083677" y="4619508"/>
              <a:ext cx="642943" cy="36000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125" name="Rectangle 6"/>
            <p:cNvSpPr>
              <a:spLocks noChangeArrowheads="1"/>
            </p:cNvSpPr>
            <p:nvPr/>
          </p:nvSpPr>
          <p:spPr bwMode="auto">
            <a:xfrm>
              <a:off x="4202935" y="4964823"/>
              <a:ext cx="896940" cy="36000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126" name="Rectangle 7"/>
            <p:cNvSpPr>
              <a:spLocks noChangeArrowheads="1"/>
            </p:cNvSpPr>
            <p:nvPr/>
          </p:nvSpPr>
          <p:spPr bwMode="auto">
            <a:xfrm>
              <a:off x="3996531" y="2786058"/>
              <a:ext cx="1150937" cy="36000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ja-JP" altLang="en-US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47127" name="テキスト ボックス 13"/>
            <p:cNvSpPr txBox="1">
              <a:spLocks noChangeArrowheads="1"/>
            </p:cNvSpPr>
            <p:nvPr/>
          </p:nvSpPr>
          <p:spPr bwMode="auto">
            <a:xfrm>
              <a:off x="1071570" y="5291693"/>
              <a:ext cx="1984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400" dirty="0">
                  <a:solidFill>
                    <a:srgbClr val="000000"/>
                  </a:solidFill>
                  <a:latin typeface="Arial" pitchFamily="34" charset="0"/>
                </a:rPr>
                <a:t>(F</a:t>
              </a:r>
              <a:r>
                <a:rPr lang="en-US" altLang="ja-JP" sz="1400" baseline="-25000" dirty="0">
                  <a:solidFill>
                    <a:srgbClr val="000000"/>
                  </a:solidFill>
                  <a:latin typeface="Arial" pitchFamily="34" charset="0"/>
                </a:rPr>
                <a:t>0</a:t>
              </a:r>
              <a:r>
                <a:rPr lang="en-US" altLang="ja-JP" sz="1400" dirty="0">
                  <a:solidFill>
                    <a:srgbClr val="000000"/>
                  </a:solidFill>
                  <a:latin typeface="Arial" pitchFamily="34" charset="0"/>
                </a:rPr>
                <a:t>: E</a:t>
              </a:r>
              <a:r>
                <a:rPr lang="en-US" altLang="ja-JP" sz="1400" baseline="30000" dirty="0">
                  <a:solidFill>
                    <a:srgbClr val="000000"/>
                  </a:solidFill>
                  <a:latin typeface="Arial" pitchFamily="34" charset="0"/>
                </a:rPr>
                <a:t>3 </a:t>
              </a:r>
              <a:r>
                <a:rPr lang="en-US" altLang="ja-JP" sz="1400" dirty="0">
                  <a:solidFill>
                    <a:srgbClr val="000000"/>
                  </a:solidFill>
                  <a:latin typeface="Arial" pitchFamily="34" charset="0"/>
                </a:rPr>
                <a:t>x Flux at 3TeV) </a:t>
              </a:r>
              <a:endParaRPr lang="ja-JP" altLang="en-US" sz="1400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1159719" y="2348880"/>
            <a:ext cx="3409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Contribution to 3 </a:t>
            </a:r>
            <a:r>
              <a:rPr lang="en-US" altLang="ja-JP" dirty="0" err="1" smtClean="0">
                <a:solidFill>
                  <a:srgbClr val="000000"/>
                </a:solidFill>
              </a:rPr>
              <a:t>TeV</a:t>
            </a:r>
            <a:r>
              <a:rPr lang="en-US" altLang="ja-JP" dirty="0" smtClean="0">
                <a:solidFill>
                  <a:srgbClr val="000000"/>
                </a:solidFill>
              </a:rPr>
              <a:t> Electrons </a:t>
            </a:r>
          </a:p>
          <a:p>
            <a:r>
              <a:rPr lang="en-US" altLang="ja-JP" dirty="0" smtClean="0">
                <a:solidFill>
                  <a:srgbClr val="000000"/>
                </a:solidFill>
              </a:rPr>
              <a:t>from Nearby Source Candidates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8" name="Picture 4" descr="calet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791580" cy="791580"/>
          </a:xfrm>
          <a:prstGeom prst="rect">
            <a:avLst/>
          </a:prstGeom>
          <a:noFill/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503C4-D7E4-4639-A9D9-1FB1713D43B9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986963" y="152636"/>
            <a:ext cx="76919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  <a:latin typeface="Helvetica"/>
                <a:cs typeface="Helvetica"/>
              </a:rPr>
              <a:t>CALET Main Target</a:t>
            </a:r>
            <a:r>
              <a:rPr lang="en-US" altLang="ja-JP" sz="2400" dirty="0" smtClean="0">
                <a:solidFill>
                  <a:srgbClr val="000000"/>
                </a:solidFill>
                <a:latin typeface="Helvetica"/>
                <a:cs typeface="Helvetica"/>
              </a:rPr>
              <a:t>: Identification of Electron Sources</a:t>
            </a:r>
            <a:endParaRPr lang="ja-JP" alt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8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1580" cy="791580"/>
          </a:xfrm>
          <a:prstGeom prst="rect">
            <a:avLst/>
          </a:prstGeom>
          <a:noFill/>
        </p:spPr>
      </p:pic>
      <p:sp>
        <p:nvSpPr>
          <p:cNvPr id="70" name="テキスト ボックス 14"/>
          <p:cNvSpPr txBox="1">
            <a:spLocks noChangeArrowheads="1"/>
          </p:cNvSpPr>
          <p:nvPr/>
        </p:nvSpPr>
        <p:spPr bwMode="auto">
          <a:xfrm>
            <a:off x="683568" y="1877923"/>
            <a:ext cx="20162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Expected f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lux</a:t>
            </a:r>
            <a:r>
              <a:rPr lang="ja-JP" altLang="en-US" sz="1600" dirty="0" smtClean="0">
                <a:solidFill>
                  <a:srgbClr val="000000"/>
                </a:solidFill>
                <a:latin typeface="Helvetica"/>
                <a:cs typeface="Helvetica"/>
              </a:rPr>
              <a:t>　</a:t>
            </a:r>
            <a:endParaRPr lang="en-US" altLang="ja-JP" sz="16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l"/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for 5 year mission   </a:t>
            </a:r>
            <a:endParaRPr lang="en-US" altLang="ja-JP" sz="16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algn="l"/>
            <a:endParaRPr lang="ja-JP" altLang="en-US" sz="1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63" name="Picture 2" descr="C:\Documents and Settings\torii\デスクトップ\sim_anisoD4EcnoTau0b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2180" y="4642227"/>
            <a:ext cx="2844316" cy="205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テキスト ボックス 13"/>
          <p:cNvSpPr txBox="1">
            <a:spLocks noChangeArrowheads="1"/>
          </p:cNvSpPr>
          <p:nvPr/>
        </p:nvSpPr>
        <p:spPr bwMode="auto">
          <a:xfrm>
            <a:off x="6840760" y="1700808"/>
            <a:ext cx="377991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Expected 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Anisotropy</a:t>
            </a:r>
          </a:p>
          <a:p>
            <a:pPr algn="l"/>
            <a:r>
              <a:rPr lang="ja-JP" altLang="en-US" sz="1600" dirty="0" smtClean="0">
                <a:solidFill>
                  <a:srgbClr val="000000"/>
                </a:solidFill>
                <a:latin typeface="Helvetica"/>
                <a:cs typeface="Helvetica"/>
              </a:rPr>
              <a:t>　</a:t>
            </a:r>
            <a:r>
              <a:rPr lang="en-US" altLang="ja-JP" sz="1600" dirty="0" smtClean="0">
                <a:solidFill>
                  <a:srgbClr val="000000"/>
                </a:solidFill>
                <a:latin typeface="Helvetica"/>
                <a:cs typeface="Helvetica"/>
              </a:rPr>
              <a:t>from </a:t>
            </a:r>
            <a:r>
              <a:rPr lang="en-US" altLang="ja-JP" sz="1600" dirty="0">
                <a:solidFill>
                  <a:srgbClr val="000000"/>
                </a:solidFill>
                <a:latin typeface="Helvetica"/>
                <a:cs typeface="Helvetica"/>
              </a:rPr>
              <a:t>Vela SNR</a:t>
            </a:r>
            <a:endParaRPr lang="ja-JP" altLang="en-US" sz="1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65" name="グループ化 30"/>
          <p:cNvGrpSpPr>
            <a:grpSpLocks/>
          </p:cNvGrpSpPr>
          <p:nvPr/>
        </p:nvGrpSpPr>
        <p:grpSpPr bwMode="auto">
          <a:xfrm>
            <a:off x="6155925" y="2276872"/>
            <a:ext cx="2916575" cy="2412267"/>
            <a:chOff x="6188180" y="1688862"/>
            <a:chExt cx="3204086" cy="2462530"/>
          </a:xfrm>
          <a:noFill/>
        </p:grpSpPr>
        <p:pic>
          <p:nvPicPr>
            <p:cNvPr id="66" name="Picture 3" descr="C:\Documents and Settings\torii\デスクトップ\ene2anisoD4EcnoTau0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180" y="1688862"/>
              <a:ext cx="3204086" cy="24625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cxnSp>
          <p:nvCxnSpPr>
            <p:cNvPr id="67" name="直線矢印コネクタ 66"/>
            <p:cNvCxnSpPr/>
            <p:nvPr/>
          </p:nvCxnSpPr>
          <p:spPr>
            <a:xfrm rot="10800000">
              <a:off x="6215048" y="1928954"/>
              <a:ext cx="1642796" cy="1587"/>
            </a:xfrm>
            <a:prstGeom prst="straightConnector1">
              <a:avLst/>
            </a:prstGeom>
            <a:grpFill/>
            <a:ln w="19050">
              <a:noFill/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rot="5400000">
              <a:off x="7201285" y="2607735"/>
              <a:ext cx="1357562" cy="0"/>
            </a:xfrm>
            <a:prstGeom prst="line">
              <a:avLst/>
            </a:prstGeom>
            <a:grpFill/>
            <a:ln w="19050">
              <a:noFill/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テキスト ボックス 27"/>
            <p:cNvSpPr txBox="1">
              <a:spLocks noChangeArrowheads="1"/>
            </p:cNvSpPr>
            <p:nvPr/>
          </p:nvSpPr>
          <p:spPr bwMode="auto">
            <a:xfrm>
              <a:off x="6836147" y="2301042"/>
              <a:ext cx="1288494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ja-JP" sz="1400" b="1" dirty="0">
                  <a:solidFill>
                    <a:srgbClr val="FF0000"/>
                  </a:solidFill>
                  <a:latin typeface="Arial" pitchFamily="34" charset="0"/>
                </a:rPr>
                <a:t>~10% @1TeV</a:t>
              </a:r>
              <a:endParaRPr lang="ja-JP" altLang="en-US" sz="14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</p:grpSp>
      <p:pic>
        <p:nvPicPr>
          <p:cNvPr id="9" name="図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672916"/>
            <a:ext cx="5508612" cy="3463445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411772"/>
              </p:ext>
            </p:extLst>
          </p:nvPr>
        </p:nvGraphicFramePr>
        <p:xfrm>
          <a:off x="2447764" y="1556792"/>
          <a:ext cx="3060340" cy="1152128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476164"/>
                <a:gridCol w="1584176"/>
              </a:tblGrid>
              <a:tr h="41647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ea typeface="+mj-ea"/>
                        </a:rPr>
                        <a:t>&gt; 10 </a:t>
                      </a:r>
                      <a:r>
                        <a:rPr kumimoji="1" lang="en-US" altLang="ja-JP" sz="1400" b="0" dirty="0" err="1" smtClean="0">
                          <a:solidFill>
                            <a:schemeClr val="tx1"/>
                          </a:solidFill>
                          <a:ea typeface="+mj-ea"/>
                        </a:rPr>
                        <a:t>GeV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ea typeface="+mj-ea"/>
                      </a:endParaRPr>
                    </a:p>
                  </a:txBody>
                  <a:tcPr marL="72000" marR="72000" marT="93600" marB="0">
                    <a:solidFill>
                      <a:schemeClr val="bg2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1" lang="en-US" altLang="ja-JP" sz="1400" b="0" dirty="0" smtClean="0">
                          <a:solidFill>
                            <a:srgbClr val="000000"/>
                          </a:solidFill>
                        </a:rPr>
                        <a:t>~ 2.7 x 10</a:t>
                      </a:r>
                      <a:r>
                        <a:rPr kumimoji="1" lang="en-US" altLang="ja-JP" sz="1400" b="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  <a:endParaRPr kumimoji="1" lang="ja-JP" altLang="en-US" sz="1400" b="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marL="72000" marR="72000" marT="93600" marB="0">
                    <a:solidFill>
                      <a:schemeClr val="bg2">
                        <a:alpha val="36000"/>
                      </a:schemeClr>
                    </a:solidFill>
                  </a:tcPr>
                </a:tc>
              </a:tr>
              <a:tr h="36782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1" lang="en-US" altLang="ja-JP" sz="1400" dirty="0" smtClean="0"/>
                        <a:t>&gt;100 </a:t>
                      </a:r>
                      <a:r>
                        <a:rPr kumimoji="1" lang="en-US" altLang="ja-JP" sz="1400" dirty="0" err="1" smtClean="0"/>
                        <a:t>GeV</a:t>
                      </a:r>
                      <a:endParaRPr kumimoji="1" lang="ja-JP" altLang="en-US" sz="1400" dirty="0"/>
                    </a:p>
                  </a:txBody>
                  <a:tcPr marL="72000" marR="72000" marT="93600" marB="0">
                    <a:solidFill>
                      <a:schemeClr val="bg2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1" lang="en-US" altLang="ja-JP" sz="1400" dirty="0" smtClean="0"/>
                        <a:t>~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2.0 x 10</a:t>
                      </a:r>
                      <a:r>
                        <a:rPr kumimoji="1" lang="en-US" altLang="ja-JP" sz="1400" baseline="30000" dirty="0" smtClean="0"/>
                        <a:t>5</a:t>
                      </a:r>
                      <a:endParaRPr kumimoji="1" lang="ja-JP" altLang="en-US" sz="1400" baseline="30000" dirty="0"/>
                    </a:p>
                  </a:txBody>
                  <a:tcPr marL="72000" marR="72000" marT="93600" marB="0">
                    <a:solidFill>
                      <a:schemeClr val="bg2">
                        <a:alpha val="36000"/>
                      </a:schemeClr>
                    </a:solidFill>
                  </a:tcPr>
                </a:tc>
              </a:tr>
              <a:tr h="36782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1" lang="en-US" altLang="ja-JP" sz="1400" dirty="0" smtClean="0"/>
                        <a:t>&gt;1000 </a:t>
                      </a:r>
                      <a:r>
                        <a:rPr kumimoji="1" lang="en-US" altLang="ja-JP" sz="1400" dirty="0" err="1" smtClean="0"/>
                        <a:t>GeV</a:t>
                      </a:r>
                      <a:endParaRPr kumimoji="1" lang="ja-JP" altLang="en-US" sz="1400" dirty="0"/>
                    </a:p>
                  </a:txBody>
                  <a:tcPr marL="72000" marR="72000" marT="93600" marB="0">
                    <a:solidFill>
                      <a:schemeClr val="bg2">
                        <a:alpha val="3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kumimoji="1" lang="en-US" altLang="ja-JP" sz="1400" dirty="0" smtClean="0"/>
                        <a:t>~ 1.0 x 10</a:t>
                      </a:r>
                      <a:r>
                        <a:rPr kumimoji="1" lang="en-US" altLang="ja-JP" sz="1400" baseline="30000" dirty="0" smtClean="0"/>
                        <a:t>3</a:t>
                      </a:r>
                      <a:endParaRPr kumimoji="1" lang="ja-JP" altLang="en-US" sz="1400" baseline="30000" dirty="0"/>
                    </a:p>
                  </a:txBody>
                  <a:tcPr marL="72000" marR="72000" marT="93600" marB="0">
                    <a:solidFill>
                      <a:schemeClr val="bg2">
                        <a:alpha val="36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467544" y="764704"/>
            <a:ext cx="8177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Some nearby sources, e.g. Vela SNR, might have unique signatures</a:t>
            </a:r>
          </a:p>
          <a:p>
            <a:r>
              <a:rPr kumimoji="1" lang="en-US" altLang="ja-JP" dirty="0" smtClean="0">
                <a:latin typeface="Helvetica"/>
                <a:cs typeface="Helvetica"/>
              </a:rPr>
              <a:t> in the electron energy spectrum in the </a:t>
            </a:r>
            <a:r>
              <a:rPr kumimoji="1" lang="en-US" altLang="ja-JP" dirty="0" err="1" smtClean="0">
                <a:latin typeface="Helvetica"/>
                <a:cs typeface="Helvetica"/>
              </a:rPr>
              <a:t>TeV</a:t>
            </a:r>
            <a:r>
              <a:rPr kumimoji="1" lang="en-US" altLang="ja-JP" dirty="0" smtClean="0">
                <a:latin typeface="Helvetica"/>
                <a:cs typeface="Helvetica"/>
              </a:rPr>
              <a:t> region (Kobayashi et al. </a:t>
            </a:r>
            <a:r>
              <a:rPr lang="en-US" altLang="ja-JP" dirty="0" err="1" smtClean="0">
                <a:latin typeface="Helvetica"/>
                <a:cs typeface="Helvetica"/>
              </a:rPr>
              <a:t>ApJ</a:t>
            </a:r>
            <a:r>
              <a:rPr lang="en-US" altLang="ja-JP" dirty="0" smtClean="0">
                <a:latin typeface="Helvetica"/>
                <a:cs typeface="Helvetica"/>
              </a:rPr>
              <a:t> 2004)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3273" y="6093296"/>
            <a:ext cx="6088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Identification of the unique signature from nearby SRNs, 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such as Vela </a:t>
            </a:r>
            <a:r>
              <a:rPr lang="en-US" altLang="ja-JP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in the electron spectrum by CALET</a:t>
            </a:r>
            <a:endParaRPr kumimoji="1" lang="ja-JP" alt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143508" y="6165304"/>
            <a:ext cx="252028" cy="160596"/>
          </a:xfrm>
          <a:prstGeom prst="rightArrow">
            <a:avLst>
              <a:gd name="adj1" fmla="val 50000"/>
              <a:gd name="adj2" fmla="val 201059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August  7,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>
                <a:solidFill>
                  <a:srgbClr val="000000"/>
                </a:solidFill>
              </a:rPr>
              <a:t>VHEPU 2014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0503C4-D7E4-4639-A9D9-1FB1713D43B9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820670"/>
            <a:ext cx="8712460" cy="572089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262225" y="44624"/>
            <a:ext cx="4794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Helvetica"/>
                <a:cs typeface="Helvetica"/>
              </a:rPr>
              <a:t>Cosmic Ray Positron Excess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71500" y="656692"/>
            <a:ext cx="9072500" cy="36004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080" cy="720080"/>
          </a:xfrm>
          <a:prstGeom prst="rect">
            <a:avLst/>
          </a:prstGeom>
          <a:noFill/>
        </p:spPr>
      </p:pic>
      <p:sp>
        <p:nvSpPr>
          <p:cNvPr id="9" name="正方形/長方形 8"/>
          <p:cNvSpPr/>
          <p:nvPr/>
        </p:nvSpPr>
        <p:spPr>
          <a:xfrm>
            <a:off x="4103948" y="2132856"/>
            <a:ext cx="4752528" cy="133214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68780-0A31-40CF-B310-84A12F9FB51B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745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TotalElectronsLSP_10bin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620" y="2060848"/>
            <a:ext cx="6482378" cy="465313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55576" y="152636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Helvetica"/>
                <a:cs typeface="Helvetica"/>
              </a:rPr>
              <a:t>Dark Matter Search by e</a:t>
            </a:r>
            <a:r>
              <a:rPr lang="en-US" altLang="ja-JP" sz="2400" baseline="30000" dirty="0">
                <a:latin typeface="Helvetica"/>
                <a:cs typeface="Helvetica"/>
              </a:rPr>
              <a:t>+</a:t>
            </a:r>
            <a:r>
              <a:rPr lang="en-US" altLang="ja-JP" sz="2400" dirty="0">
                <a:latin typeface="Helvetica"/>
                <a:cs typeface="Helvetica"/>
              </a:rPr>
              <a:t>+e</a:t>
            </a:r>
            <a:r>
              <a:rPr lang="en-US" altLang="ja-JP" sz="2400" baseline="30000" dirty="0">
                <a:latin typeface="Helvetica"/>
                <a:cs typeface="Helvetica"/>
              </a:rPr>
              <a:t>-</a:t>
            </a:r>
            <a:r>
              <a:rPr lang="en-US" altLang="ja-JP" sz="2400" dirty="0">
                <a:latin typeface="Helvetica"/>
                <a:cs typeface="Helvetica"/>
              </a:rPr>
              <a:t> Observation </a:t>
            </a:r>
            <a:r>
              <a:rPr lang="en-US" altLang="ja-JP" sz="2400" dirty="0" smtClean="0">
                <a:latin typeface="Helvetica"/>
                <a:cs typeface="Helvetica"/>
              </a:rPr>
              <a:t>– LSP decay-</a:t>
            </a:r>
            <a:endParaRPr lang="ja-JP" altLang="en-US" sz="2400" dirty="0">
              <a:latin typeface="Helvetica"/>
              <a:cs typeface="Helvetica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576" cy="755576"/>
          </a:xfrm>
          <a:prstGeom prst="rect">
            <a:avLst/>
          </a:prstGeom>
          <a:noFill/>
        </p:spPr>
      </p:pic>
      <p:sp>
        <p:nvSpPr>
          <p:cNvPr id="6" name="テキスト ボックス 5"/>
          <p:cNvSpPr txBox="1"/>
          <p:nvPr/>
        </p:nvSpPr>
        <p:spPr>
          <a:xfrm>
            <a:off x="683568" y="980728"/>
            <a:ext cx="79568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2000" dirty="0" smtClean="0">
                <a:latin typeface="Helvetica"/>
                <a:cs typeface="Helvetica"/>
              </a:rPr>
              <a:t>Expected e</a:t>
            </a:r>
            <a:r>
              <a:rPr lang="en-US" altLang="ja-JP" sz="2000" baseline="30000" dirty="0" smtClean="0">
                <a:latin typeface="Helvetica"/>
                <a:cs typeface="Helvetica"/>
              </a:rPr>
              <a:t>+</a:t>
            </a:r>
            <a:r>
              <a:rPr lang="en-US" altLang="ja-JP" sz="2000" dirty="0" smtClean="0">
                <a:latin typeface="Helvetica"/>
                <a:cs typeface="Helvetica"/>
              </a:rPr>
              <a:t>+e</a:t>
            </a:r>
            <a:r>
              <a:rPr lang="en-US" altLang="ja-JP" sz="2000" baseline="30000" dirty="0" smtClean="0">
                <a:latin typeface="Helvetica"/>
                <a:cs typeface="Helvetica"/>
              </a:rPr>
              <a:t>-</a:t>
            </a:r>
            <a:r>
              <a:rPr lang="en-US" altLang="ja-JP" sz="2000" dirty="0" smtClean="0">
                <a:latin typeface="Helvetica"/>
                <a:cs typeface="Helvetica"/>
              </a:rPr>
              <a:t> spectrum by </a:t>
            </a:r>
            <a:r>
              <a:rPr kumimoji="1" lang="en-US" altLang="ja-JP" sz="2000" dirty="0" smtClean="0">
                <a:latin typeface="Helvetica"/>
                <a:cs typeface="Helvetica"/>
              </a:rPr>
              <a:t>Lightest Super Symmetry Particle (LSP)</a:t>
            </a:r>
          </a:p>
          <a:p>
            <a:pPr algn="l"/>
            <a:r>
              <a:rPr lang="en-US" altLang="ja-JP" sz="2000" dirty="0" smtClean="0">
                <a:latin typeface="Helvetica"/>
                <a:cs typeface="Helvetica"/>
              </a:rPr>
              <a:t>after 5-year CALET measurement, which is consistent with present data </a:t>
            </a:r>
            <a:r>
              <a:rPr kumimoji="1" lang="en-US" altLang="ja-JP" sz="2000" dirty="0" smtClean="0">
                <a:latin typeface="Helvetica"/>
                <a:cs typeface="Helvetica"/>
              </a:rPr>
              <a:t>of positron excess and </a:t>
            </a:r>
            <a:r>
              <a:rPr lang="en-US" altLang="ja-JP" sz="2000" dirty="0">
                <a:latin typeface="Helvetica"/>
                <a:cs typeface="Helvetica"/>
              </a:rPr>
              <a:t>e</a:t>
            </a:r>
            <a:r>
              <a:rPr lang="en-US" altLang="ja-JP" sz="2000" baseline="30000" dirty="0">
                <a:latin typeface="Helvetica"/>
                <a:cs typeface="Helvetica"/>
              </a:rPr>
              <a:t>+</a:t>
            </a:r>
            <a:r>
              <a:rPr lang="en-US" altLang="ja-JP" sz="2000" dirty="0">
                <a:latin typeface="Helvetica"/>
                <a:cs typeface="Helvetica"/>
              </a:rPr>
              <a:t>+e</a:t>
            </a:r>
            <a:r>
              <a:rPr lang="en-US" altLang="ja-JP" sz="2000" baseline="30000" dirty="0" smtClean="0">
                <a:latin typeface="Helvetica"/>
                <a:cs typeface="Helvetica"/>
              </a:rPr>
              <a:t>- </a:t>
            </a:r>
            <a:r>
              <a:rPr lang="en-US" altLang="ja-JP" sz="2000" dirty="0" smtClean="0">
                <a:latin typeface="Helvetica"/>
                <a:cs typeface="Helvetica"/>
              </a:rPr>
              <a:t>spectrum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746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5yr-60bin-pulsarresult-GSS-AMSFermi-EC2000-SM10-bina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901" y="2492896"/>
            <a:ext cx="5712635" cy="428447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7097" r="51337" b="33422"/>
          <a:stretch/>
        </p:blipFill>
        <p:spPr>
          <a:xfrm>
            <a:off x="0" y="1052736"/>
            <a:ext cx="3702352" cy="26092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-279412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latin typeface="Helvetica"/>
                <a:cs typeface="Helvetica"/>
              </a:rPr>
              <a:t>Pulsar Energy Spectrum: Fine Structure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b="19433"/>
          <a:stretch/>
        </p:blipFill>
        <p:spPr>
          <a:xfrm>
            <a:off x="-72516" y="3681028"/>
            <a:ext cx="3816424" cy="257016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19572" y="2780928"/>
            <a:ext cx="756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latin typeface="Gill Sans"/>
                <a:cs typeface="Gill Sans"/>
              </a:rPr>
              <a:t>Yin+ 13</a:t>
            </a:r>
            <a:endParaRPr kumimoji="1" lang="ja-JP" altLang="en-US" sz="1400" dirty="0">
              <a:latin typeface="Gill Sans"/>
              <a:cs typeface="Gill San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2638" y="5409220"/>
            <a:ext cx="2011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>
                <a:latin typeface="Gill Sans"/>
                <a:cs typeface="Gill Sans"/>
              </a:rPr>
              <a:t>Kawanaka</a:t>
            </a:r>
            <a:r>
              <a:rPr kumimoji="1" lang="en-US" altLang="ja-JP" sz="1400" dirty="0" smtClean="0">
                <a:latin typeface="Gill Sans"/>
                <a:cs typeface="Gill Sans"/>
              </a:rPr>
              <a:t>, KI &amp; </a:t>
            </a:r>
            <a:r>
              <a:rPr kumimoji="1" lang="en-US" altLang="ja-JP" sz="1400" dirty="0" err="1" smtClean="0">
                <a:latin typeface="Gill Sans"/>
                <a:cs typeface="Gill Sans"/>
              </a:rPr>
              <a:t>Nojiri</a:t>
            </a:r>
            <a:r>
              <a:rPr kumimoji="1" lang="en-US" altLang="ja-JP" sz="1400" dirty="0" smtClean="0">
                <a:latin typeface="Gill Sans"/>
                <a:cs typeface="Gill Sans"/>
              </a:rPr>
              <a:t> 10</a:t>
            </a:r>
            <a:endParaRPr kumimoji="1" lang="ja-JP" altLang="en-US" sz="1400" dirty="0">
              <a:latin typeface="Gill Sans"/>
              <a:cs typeface="Gill San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-144524" y="728700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90"/>
                </a:solidFill>
                <a:latin typeface="Helvetica"/>
                <a:cs typeface="Helvetica"/>
              </a:rPr>
              <a:t>Multiple pulsars </a:t>
            </a:r>
            <a:r>
              <a:rPr lang="en-US" altLang="ja-JP" sz="1600" dirty="0" smtClean="0">
                <a:solidFill>
                  <a:srgbClr val="000090"/>
                </a:solidFill>
                <a:latin typeface="Helvetica"/>
                <a:cs typeface="Helvetica"/>
              </a:rPr>
              <a:t>make fine structure</a:t>
            </a:r>
            <a:endParaRPr kumimoji="1" lang="ja-JP" altLang="en-US" sz="1600" dirty="0">
              <a:solidFill>
                <a:srgbClr val="000090"/>
              </a:solidFill>
              <a:latin typeface="Helvetica"/>
              <a:cs typeface="Helvetic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396552" y="6156592"/>
            <a:ext cx="47885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Large sample(cosmic) variance</a:t>
            </a:r>
          </a:p>
          <a:p>
            <a:pPr algn="ctr"/>
            <a:r>
              <a:rPr kumimoji="1"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at high energy</a:t>
            </a:r>
            <a:endParaRPr kumimoji="1" lang="ja-JP" alt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2447764" y="4149080"/>
            <a:ext cx="1152066" cy="1006371"/>
            <a:chOff x="7236358" y="1232756"/>
            <a:chExt cx="1152066" cy="1006371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7236358" y="1592796"/>
              <a:ext cx="1152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chemeClr val="accent1"/>
                  </a:solidFill>
                  <a:latin typeface="Gill Sans"/>
                  <a:cs typeface="Gill Sans"/>
                </a:rPr>
                <a:t>Poisson</a:t>
              </a:r>
            </a:p>
            <a:p>
              <a:pPr algn="ctr"/>
              <a:r>
                <a:rPr lang="en-US" altLang="ja-JP" dirty="0" smtClean="0">
                  <a:solidFill>
                    <a:schemeClr val="accent1"/>
                  </a:solidFill>
                  <a:latin typeface="Gill Sans"/>
                  <a:cs typeface="Gill Sans"/>
                </a:rPr>
                <a:t>dispersion</a:t>
              </a:r>
              <a:endParaRPr kumimoji="1" lang="ja-JP" altLang="en-US" dirty="0">
                <a:solidFill>
                  <a:schemeClr val="accent1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12" name="直線矢印コネクタ 11"/>
            <p:cNvCxnSpPr/>
            <p:nvPr/>
          </p:nvCxnSpPr>
          <p:spPr>
            <a:xfrm flipV="1">
              <a:off x="7884368" y="1232756"/>
              <a:ext cx="235736" cy="3800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Line 7"/>
          <p:cNvSpPr>
            <a:spLocks noChangeShapeType="1"/>
          </p:cNvSpPr>
          <p:nvPr/>
        </p:nvSpPr>
        <p:spPr bwMode="auto">
          <a:xfrm flipV="1">
            <a:off x="65621" y="656692"/>
            <a:ext cx="9072500" cy="36004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" name="Picture 4" descr="calet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576" cy="755576"/>
          </a:xfrm>
          <a:prstGeom prst="rect">
            <a:avLst/>
          </a:prstGeom>
          <a:noFill/>
        </p:spPr>
      </p:pic>
      <p:sp>
        <p:nvSpPr>
          <p:cNvPr id="20" name="テキスト ボックス 19"/>
          <p:cNvSpPr txBox="1"/>
          <p:nvPr/>
        </p:nvSpPr>
        <p:spPr>
          <a:xfrm>
            <a:off x="4067944" y="841935"/>
            <a:ext cx="5796644" cy="1938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v"/>
            </a:pPr>
            <a:r>
              <a:rPr lang="en-US" altLang="ja-JP" sz="1400" dirty="0" smtClean="0"/>
              <a:t>Best Fit of </a:t>
            </a:r>
            <a:r>
              <a:rPr kumimoji="1" lang="en-US" altLang="ja-JP" sz="1400" dirty="0" smtClean="0"/>
              <a:t> e</a:t>
            </a:r>
            <a:r>
              <a:rPr kumimoji="1" lang="en-US" altLang="ja-JP" sz="1400" baseline="30000" dirty="0" smtClean="0"/>
              <a:t>+</a:t>
            </a:r>
            <a:r>
              <a:rPr kumimoji="1" lang="en-US" altLang="ja-JP" sz="1400" dirty="0" smtClean="0"/>
              <a:t>+e</a:t>
            </a:r>
            <a:r>
              <a:rPr kumimoji="1" lang="en-US" altLang="ja-JP" sz="1400" baseline="30000" dirty="0" smtClean="0"/>
              <a:t>- </a:t>
            </a:r>
            <a:r>
              <a:rPr kumimoji="1" lang="en-US" altLang="ja-JP" sz="1400" dirty="0" smtClean="0"/>
              <a:t>-energy spectrum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for </a:t>
            </a:r>
            <a:r>
              <a:rPr kumimoji="1" lang="en-US" altLang="ja-JP" sz="1400" b="1" dirty="0" smtClean="0">
                <a:solidFill>
                  <a:srgbClr val="000000"/>
                </a:solidFill>
              </a:rPr>
              <a:t>ATNF 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pulsars </a:t>
            </a:r>
          </a:p>
          <a:p>
            <a:pPr algn="l"/>
            <a:r>
              <a:rPr lang="ja-JP" altLang="en-US" sz="1400" dirty="0" smtClean="0"/>
              <a:t>　　</a:t>
            </a:r>
            <a:r>
              <a:rPr lang="en-US" altLang="ja-JP" sz="1400" dirty="0" smtClean="0"/>
              <a:t> from [</a:t>
            </a:r>
            <a:r>
              <a:rPr lang="en-US" altLang="ja-JP" sz="1400" dirty="0" err="1" smtClean="0"/>
              <a:t>Malyshev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et al. PRD </a:t>
            </a:r>
            <a:r>
              <a:rPr lang="en-US" altLang="ja-JP" sz="1400" dirty="0" smtClean="0"/>
              <a:t>2009</a:t>
            </a:r>
            <a:r>
              <a:rPr lang="en-US" altLang="ja-JP" sz="1400" dirty="0"/>
              <a:t> ]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to AMS02+</a:t>
            </a:r>
            <a:r>
              <a:rPr lang="en-US" altLang="ja-JP" sz="1400" dirty="0" smtClean="0"/>
              <a:t>Fermi/LAT</a:t>
            </a:r>
          </a:p>
          <a:p>
            <a:pPr algn="l"/>
            <a:r>
              <a:rPr lang="en-US" altLang="ja-JP" sz="1400" dirty="0"/>
              <a:t> </a:t>
            </a:r>
            <a:r>
              <a:rPr lang="en-US" altLang="ja-JP" sz="1400" dirty="0" smtClean="0"/>
              <a:t>    (</a:t>
            </a:r>
            <a:r>
              <a:rPr lang="en-US" altLang="ja-JP" sz="1400" b="1" dirty="0" smtClean="0"/>
              <a:t>black line</a:t>
            </a:r>
            <a:r>
              <a:rPr lang="en-US" altLang="ja-JP" sz="1400" dirty="0" smtClean="0"/>
              <a:t>) </a:t>
            </a:r>
            <a:r>
              <a:rPr lang="en-US" altLang="ja-JP" sz="1400" dirty="0"/>
              <a:t>and </a:t>
            </a:r>
            <a:r>
              <a:rPr lang="en-US" altLang="ja-JP" sz="1400" dirty="0" smtClean="0"/>
              <a:t>of </a:t>
            </a:r>
            <a:r>
              <a:rPr lang="en-US" altLang="ja-JP" sz="1400" dirty="0" smtClean="0">
                <a:solidFill>
                  <a:srgbClr val="008000"/>
                </a:solidFill>
              </a:rPr>
              <a:t>a Single Pulsar spectrum </a:t>
            </a:r>
            <a:r>
              <a:rPr lang="en-US" altLang="ja-JP" sz="1400" dirty="0" smtClean="0"/>
              <a:t>(</a:t>
            </a:r>
            <a:r>
              <a:rPr lang="en-US" altLang="ja-JP" sz="1400" dirty="0" smtClean="0">
                <a:solidFill>
                  <a:srgbClr val="009900"/>
                </a:solidFill>
              </a:rPr>
              <a:t>green line</a:t>
            </a:r>
            <a:r>
              <a:rPr lang="en-US" altLang="ja-JP" sz="1400" dirty="0" smtClean="0"/>
              <a:t>) .</a:t>
            </a:r>
          </a:p>
          <a:p>
            <a:pPr algn="l"/>
            <a:endParaRPr lang="en-US" altLang="ja-JP" sz="800" dirty="0" smtClean="0"/>
          </a:p>
          <a:p>
            <a:pPr marL="285750" indent="-285750" algn="l">
              <a:buFont typeface="Wingdings" charset="2"/>
              <a:buChar char="v"/>
            </a:pPr>
            <a:r>
              <a:rPr lang="en-US" altLang="ja-JP" sz="1400" dirty="0" smtClean="0"/>
              <a:t>By</a:t>
            </a:r>
            <a:r>
              <a:rPr kumimoji="1" lang="en-US" altLang="ja-JP" sz="1400" dirty="0" smtClean="0"/>
              <a:t> using 1000 CALET 5-yr samples (</a:t>
            </a:r>
            <a:r>
              <a:rPr kumimoji="1" lang="en-US" altLang="ja-JP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dots</a:t>
            </a:r>
            <a:r>
              <a:rPr kumimoji="1"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kumimoji="1" lang="en-US" altLang="ja-JP" sz="1400" dirty="0" smtClean="0"/>
              <a:t>:</a:t>
            </a:r>
          </a:p>
          <a:p>
            <a:pPr algn="l"/>
            <a:r>
              <a:rPr lang="en-US" altLang="ja-JP" sz="1400" dirty="0"/>
              <a:t> </a:t>
            </a:r>
            <a:r>
              <a:rPr lang="en-US" altLang="ja-JP" sz="1400" dirty="0" smtClean="0"/>
              <a:t>   −</a:t>
            </a:r>
            <a:r>
              <a:rPr lang="ja-JP" altLang="en-US" sz="1400" dirty="0" smtClean="0"/>
              <a:t>　</a:t>
            </a:r>
            <a:r>
              <a:rPr lang="en-US" altLang="ja-JP" sz="1400" dirty="0" smtClean="0"/>
              <a:t>The fine structure (</a:t>
            </a:r>
            <a:r>
              <a:rPr lang="en-US" altLang="ja-JP" sz="1400" b="1" dirty="0" smtClean="0">
                <a:solidFill>
                  <a:srgbClr val="000000"/>
                </a:solidFill>
              </a:rPr>
              <a:t>black line</a:t>
            </a:r>
            <a:r>
              <a:rPr lang="en-US" altLang="ja-JP" sz="1400" dirty="0" smtClean="0"/>
              <a:t>) is observable by </a:t>
            </a:r>
          </a:p>
          <a:p>
            <a:pPr algn="l"/>
            <a:r>
              <a:rPr kumimoji="1" lang="en-US" altLang="ja-JP" sz="1400" dirty="0"/>
              <a:t> </a:t>
            </a:r>
            <a:r>
              <a:rPr kumimoji="1" lang="en-US" altLang="ja-JP" sz="1400" dirty="0" smtClean="0"/>
              <a:t>        CALET thanks to the high energy resolution </a:t>
            </a:r>
          </a:p>
          <a:p>
            <a:pPr algn="l"/>
            <a:r>
              <a:rPr lang="ja-JP" altLang="ja-JP" sz="1400" dirty="0"/>
              <a:t>　</a:t>
            </a:r>
            <a:r>
              <a:rPr lang="ja-JP" altLang="en-US" sz="1400" dirty="0"/>
              <a:t>　</a:t>
            </a:r>
            <a:r>
              <a:rPr lang="en-US" altLang="ja-JP" sz="1400" dirty="0" smtClean="0"/>
              <a:t>−</a:t>
            </a:r>
            <a:r>
              <a:rPr lang="ja-JP" altLang="en-US" sz="1400" dirty="0" smtClean="0"/>
              <a:t>　</a:t>
            </a:r>
            <a:r>
              <a:rPr lang="en-US" altLang="ja-JP" sz="1400" dirty="0" smtClean="0">
                <a:solidFill>
                  <a:srgbClr val="FF0915"/>
                </a:solidFill>
              </a:rPr>
              <a:t>With more than 5</a:t>
            </a:r>
            <a:r>
              <a:rPr lang="en-US" altLang="en-US" sz="1400" dirty="0" smtClean="0">
                <a:solidFill>
                  <a:srgbClr val="FF0915"/>
                </a:solidFill>
              </a:rPr>
              <a:t>σ </a:t>
            </a:r>
            <a:r>
              <a:rPr lang="en-US" altLang="ja-JP" sz="1400" dirty="0" smtClean="0">
                <a:solidFill>
                  <a:srgbClr val="FF0915"/>
                </a:solidFill>
              </a:rPr>
              <a:t>if </a:t>
            </a:r>
            <a:r>
              <a:rPr lang="en-US" altLang="ja-JP" sz="1400" dirty="0">
                <a:solidFill>
                  <a:srgbClr val="FF0915"/>
                </a:solidFill>
              </a:rPr>
              <a:t>the Single Pulsar case</a:t>
            </a:r>
            <a:r>
              <a:rPr lang="en-US" altLang="ja-JP" sz="1400" dirty="0"/>
              <a:t> is </a:t>
            </a:r>
            <a:endParaRPr lang="en-US" altLang="ja-JP" sz="1400" dirty="0" smtClean="0"/>
          </a:p>
          <a:p>
            <a:pPr algn="l"/>
            <a:r>
              <a:rPr lang="ja-JP" altLang="ja-JP" sz="1400" dirty="0"/>
              <a:t>　</a:t>
            </a:r>
            <a:r>
              <a:rPr lang="ja-JP" altLang="en-US" sz="1400" dirty="0" smtClean="0"/>
              <a:t>　　　</a:t>
            </a:r>
            <a:r>
              <a:rPr lang="en-US" altLang="ja-JP" sz="1400" dirty="0" smtClean="0"/>
              <a:t>assumed </a:t>
            </a:r>
            <a:r>
              <a:rPr lang="en-US" altLang="ja-JP" sz="1400" dirty="0">
                <a:solidFill>
                  <a:srgbClr val="FF0000"/>
                </a:solidFill>
              </a:rPr>
              <a:t>(red lines)</a:t>
            </a:r>
            <a:r>
              <a:rPr lang="en-US" altLang="ja-JP" sz="1400" dirty="0" smtClean="0"/>
              <a:t>.</a:t>
            </a:r>
            <a:endParaRPr kumimoji="1" lang="ja-JP" altLang="en-US" sz="1400" baseline="30000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August  7, 2014</a:t>
            </a:r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cs-CZ" altLang="ja-JP" smtClean="0"/>
              <a:t>VHEPU 2014</a:t>
            </a:r>
            <a:endParaRPr kumimoji="1" lang="ja-JP" altLang="en-US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68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7599" y="4381363"/>
            <a:ext cx="4143599" cy="187200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020" y="1032991"/>
            <a:ext cx="4085220" cy="272348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40" y="4273351"/>
            <a:ext cx="4324563" cy="2196244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367644" y="152636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Helvetica"/>
                <a:cs typeface="Helvetica"/>
              </a:rPr>
              <a:t>Detection of High </a:t>
            </a:r>
            <a:r>
              <a:rPr lang="en-US" altLang="ja-JP" sz="2400" dirty="0">
                <a:solidFill>
                  <a:srgbClr val="000000"/>
                </a:solidFill>
                <a:latin typeface="Helvetica"/>
                <a:cs typeface="Helvetica"/>
              </a:rPr>
              <a:t>Energy </a:t>
            </a:r>
            <a:r>
              <a:rPr lang="en-US" altLang="ja-JP" sz="2400" dirty="0" smtClean="0">
                <a:solidFill>
                  <a:srgbClr val="000000"/>
                </a:solidFill>
                <a:latin typeface="Helvetica"/>
                <a:cs typeface="Helvetica"/>
              </a:rPr>
              <a:t>Gamma-rays</a:t>
            </a:r>
            <a:endParaRPr lang="en-US" altLang="ja-JP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15716" y="4113076"/>
            <a:ext cx="5436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Simulation of point source observations in one year</a:t>
            </a: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4955933"/>
              </p:ext>
            </p:extLst>
          </p:nvPr>
        </p:nvGraphicFramePr>
        <p:xfrm>
          <a:off x="431540" y="1141003"/>
          <a:ext cx="4212468" cy="268496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340260"/>
                <a:gridCol w="1872208"/>
              </a:tblGrid>
              <a:tr h="2639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Comic Sans MS"/>
                          <a:cs typeface="Comic Sans MS"/>
                        </a:rPr>
                        <a:t>Energy Range</a:t>
                      </a:r>
                      <a:endParaRPr kumimoji="1" lang="ja-JP" altLang="en-US" sz="12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Comic Sans MS"/>
                          <a:cs typeface="Comic Sans MS"/>
                        </a:rPr>
                        <a:t>4 GeV-10 </a:t>
                      </a:r>
                      <a:r>
                        <a:rPr kumimoji="1" lang="en-US" altLang="ja-JP" sz="1200" b="0" dirty="0" err="1" smtClean="0">
                          <a:latin typeface="Comic Sans MS"/>
                          <a:cs typeface="Comic Sans MS"/>
                        </a:rPr>
                        <a:t>TeV</a:t>
                      </a:r>
                      <a:endParaRPr kumimoji="1" lang="ja-JP" altLang="en-US" sz="1200" b="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953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Effective Area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600 cm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 (10GeV)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953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Field-of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-View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2 </a:t>
                      </a:r>
                      <a:r>
                        <a:rPr kumimoji="1" lang="en-US" altLang="ja-JP" sz="1200" dirty="0" err="1" smtClean="0">
                          <a:latin typeface="Comic Sans MS"/>
                          <a:cs typeface="Comic Sans MS"/>
                        </a:rPr>
                        <a:t>sr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953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Geometrical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 Factor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1100 cm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sr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953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Energy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 Resolution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3% (10 </a:t>
                      </a:r>
                      <a:r>
                        <a:rPr kumimoji="1" lang="en-US" altLang="ja-JP" sz="1200" dirty="0" err="1" smtClean="0"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39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Angular Resolution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0.35 °</a:t>
                      </a:r>
                      <a:r>
                        <a:rPr kumimoji="1" lang="ja-JP" altLang="en-US" sz="1200" dirty="0" smtClean="0">
                          <a:latin typeface="Comic Sans MS"/>
                          <a:cs typeface="Comic Sans MS"/>
                        </a:rPr>
                        <a:t>　（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10GeV)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26953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Pointing Accuracy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6′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3480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Point Source Sensitivity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8 x 10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-9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 cm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-2</a:t>
                      </a:r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s</a:t>
                      </a:r>
                      <a:r>
                        <a:rPr kumimoji="1" lang="en-US" altLang="ja-JP" sz="1200" baseline="30000" dirty="0" smtClean="0">
                          <a:latin typeface="Comic Sans MS"/>
                          <a:cs typeface="Comic Sans MS"/>
                        </a:rPr>
                        <a:t>-1</a:t>
                      </a:r>
                      <a:endParaRPr kumimoji="1" lang="ja-JP" altLang="en-US" sz="1200" baseline="300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4167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Observation</a:t>
                      </a:r>
                      <a:r>
                        <a:rPr kumimoji="1" lang="en-US" altLang="ja-JP" sz="1200" baseline="0" dirty="0" smtClean="0">
                          <a:latin typeface="Comic Sans MS"/>
                          <a:cs typeface="Comic Sans MS"/>
                        </a:rPr>
                        <a:t> Period (planned)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omic Sans MS"/>
                          <a:cs typeface="Comic Sans MS"/>
                        </a:rPr>
                        <a:t>2014-2019 (5 years)</a:t>
                      </a:r>
                      <a:endParaRPr kumimoji="1" lang="ja-JP" alt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441034" y="800708"/>
            <a:ext cx="41611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latin typeface="Comic Sans MS"/>
                <a:cs typeface="Comic Sans MS"/>
              </a:rPr>
              <a:t> </a:t>
            </a:r>
            <a:r>
              <a:rPr kumimoji="1" lang="en-US" altLang="ja-JP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Performance for Gamma-ray Detection</a:t>
            </a:r>
            <a:endParaRPr kumimoji="1" lang="ja-JP" altLang="en-US" sz="1600" b="1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644008" y="816967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Simulation of Galactic Diffuse Radiation </a:t>
            </a:r>
            <a:endParaRPr kumimoji="1" lang="ja-JP" altLang="en-US" sz="16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716016" y="3049215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ja-JP" sz="1400" b="1" dirty="0">
                <a:latin typeface="Helvetica"/>
                <a:cs typeface="Helvetica"/>
              </a:rPr>
              <a:t>~</a:t>
            </a:r>
            <a:r>
              <a:rPr lang="en-US" altLang="ja-JP" sz="1400" b="1" dirty="0" smtClean="0">
                <a:latin typeface="Helvetica"/>
                <a:cs typeface="Helvetica"/>
              </a:rPr>
              <a:t>25,000 photons are expected per one year</a:t>
            </a:r>
            <a:endParaRPr lang="en-US" altLang="ja-JP" sz="1400" dirty="0">
              <a:latin typeface="Helvetica"/>
              <a:cs typeface="Helvetic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968044" y="3625279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400" b="1" dirty="0" smtClean="0">
                <a:latin typeface="Helvetica"/>
                <a:cs typeface="Helvetica"/>
              </a:rPr>
              <a:t>*) ~</a:t>
            </a:r>
            <a:r>
              <a:rPr lang="en-US" altLang="ja-JP" sz="1400" b="1" dirty="0">
                <a:latin typeface="Helvetica"/>
                <a:cs typeface="Helvetica"/>
              </a:rPr>
              <a:t>7,000 photons from </a:t>
            </a:r>
            <a:r>
              <a:rPr lang="en-US" altLang="ja-JP" sz="1400" b="1" dirty="0" smtClean="0">
                <a:latin typeface="Helvetica"/>
                <a:cs typeface="Helvetica"/>
              </a:rPr>
              <a:t>extragalactic</a:t>
            </a:r>
          </a:p>
          <a:p>
            <a:pPr algn="l"/>
            <a:r>
              <a:rPr lang="en-US" altLang="ja-JP" sz="1400" b="1" dirty="0" smtClean="0">
                <a:latin typeface="Helvetica"/>
                <a:cs typeface="Helvetica"/>
              </a:rPr>
              <a:t> </a:t>
            </a:r>
            <a:r>
              <a:rPr lang="en-US" altLang="ja-JP" sz="1400" b="1" dirty="0" err="1">
                <a:latin typeface="Helvetica"/>
                <a:cs typeface="Helvetica"/>
              </a:rPr>
              <a:t>γ</a:t>
            </a:r>
            <a:r>
              <a:rPr lang="en-US" altLang="ja-JP" sz="1400" b="1" dirty="0">
                <a:latin typeface="Helvetica"/>
                <a:cs typeface="Helvetica"/>
              </a:rPr>
              <a:t>-background (EGB</a:t>
            </a:r>
            <a:r>
              <a:rPr lang="en-US" altLang="ja-JP" sz="1400" b="1" dirty="0" smtClean="0">
                <a:latin typeface="Helvetica"/>
                <a:cs typeface="Helvetica"/>
              </a:rPr>
              <a:t>) each year</a:t>
            </a:r>
            <a:endParaRPr lang="en-US" altLang="ja-JP" sz="1400" b="1" dirty="0">
              <a:latin typeface="Helvetica"/>
              <a:cs typeface="Helvetica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112060" y="623731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ja-JP" sz="1400" b="1" dirty="0" err="1" smtClean="0">
                <a:latin typeface="Helvetica"/>
                <a:cs typeface="Helvetica"/>
              </a:rPr>
              <a:t>Geminga</a:t>
            </a:r>
            <a:r>
              <a:rPr lang="en-US" altLang="ja-JP" sz="1400" b="1" dirty="0" smtClean="0">
                <a:latin typeface="Helvetica"/>
                <a:cs typeface="Helvetica"/>
              </a:rPr>
              <a:t>: ~</a:t>
            </a:r>
            <a:r>
              <a:rPr lang="en-US" altLang="ja-JP" sz="1400" b="1" dirty="0">
                <a:latin typeface="Helvetica"/>
                <a:cs typeface="Helvetica"/>
              </a:rPr>
              <a:t>150 </a:t>
            </a:r>
            <a:r>
              <a:rPr lang="en-US" altLang="ja-JP" sz="1400" b="1" dirty="0" smtClean="0">
                <a:latin typeface="Helvetica"/>
                <a:cs typeface="Helvetica"/>
              </a:rPr>
              <a:t>photons above 5 </a:t>
            </a:r>
            <a:r>
              <a:rPr lang="en-US" altLang="ja-JP" sz="1400" b="1" dirty="0" err="1" smtClean="0">
                <a:latin typeface="Helvetica"/>
                <a:cs typeface="Helvetica"/>
              </a:rPr>
              <a:t>GeV</a:t>
            </a:r>
            <a:r>
              <a:rPr lang="en-US" altLang="ja-JP" sz="1400" b="1" dirty="0" smtClean="0">
                <a:latin typeface="Helvetica"/>
                <a:cs typeface="Helvetica"/>
              </a:rPr>
              <a:t> </a:t>
            </a:r>
          </a:p>
          <a:p>
            <a:pPr algn="l"/>
            <a:r>
              <a:rPr lang="en-US" altLang="ja-JP" sz="1400" b="1" dirty="0" smtClean="0">
                <a:latin typeface="Helvetica"/>
                <a:cs typeface="Helvetica"/>
              </a:rPr>
              <a:t>Crab: ~ </a:t>
            </a:r>
            <a:r>
              <a:rPr lang="en-US" altLang="ja-JP" sz="1400" b="1" dirty="0">
                <a:latin typeface="Helvetica"/>
                <a:cs typeface="Helvetica"/>
              </a:rPr>
              <a:t>100 </a:t>
            </a:r>
            <a:r>
              <a:rPr lang="en-US" altLang="ja-JP" sz="1400" b="1" dirty="0" smtClean="0">
                <a:latin typeface="Helvetica"/>
                <a:cs typeface="Helvetica"/>
              </a:rPr>
              <a:t>photons above 5 </a:t>
            </a:r>
            <a:r>
              <a:rPr lang="en-US" altLang="ja-JP" sz="1400" b="1" dirty="0" err="1" smtClean="0">
                <a:latin typeface="Helvetica"/>
                <a:cs typeface="Helvetica"/>
              </a:rPr>
              <a:t>GeV</a:t>
            </a:r>
            <a:endParaRPr lang="en-US" altLang="ja-JP" sz="1400" b="1" dirty="0">
              <a:latin typeface="Helvetica"/>
              <a:cs typeface="Helvetica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55576" y="6289575"/>
            <a:ext cx="2993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ja-JP" sz="1400" b="1" dirty="0">
                <a:latin typeface="Helvetica"/>
                <a:cs typeface="Helvetica"/>
              </a:rPr>
              <a:t>Vela: ~ 300 photons above 5 </a:t>
            </a:r>
            <a:r>
              <a:rPr lang="en-US" altLang="ja-JP" sz="1400" b="1" dirty="0" err="1">
                <a:latin typeface="Helvetica"/>
                <a:cs typeface="Helvetica"/>
              </a:rPr>
              <a:t>GeV</a:t>
            </a:r>
            <a:r>
              <a:rPr lang="en-US" altLang="ja-JP" sz="1400" b="1" dirty="0">
                <a:latin typeface="Helvetica"/>
                <a:cs typeface="Helvetica"/>
              </a:rPr>
              <a:t> 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19872" y="4581128"/>
            <a:ext cx="1153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Energy Spectrum</a:t>
            </a:r>
            <a:endParaRPr kumimoji="1" lang="ja-JP" altLang="en-US" sz="1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923928" y="5661248"/>
            <a:ext cx="62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Position</a:t>
            </a:r>
            <a:endParaRPr kumimoji="1" lang="ja-JP" altLang="en-US" sz="10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632340" y="4581128"/>
            <a:ext cx="622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 smtClean="0"/>
              <a:t>Position</a:t>
            </a:r>
            <a:endParaRPr kumimoji="1" lang="ja-JP" altLang="en-US" sz="1000" dirty="0"/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>
            <a:off x="0" y="656692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0" name="Picture 4" descr="caletlog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9572" cy="719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3387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611560" y="872716"/>
            <a:ext cx="795688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dirty="0">
                <a:latin typeface="Helvetica"/>
                <a:cs typeface="Helvetica"/>
              </a:rPr>
              <a:t>Monochromatic gamma-ray signals from WIMP dark matter </a:t>
            </a:r>
            <a:r>
              <a:rPr lang="en-US" altLang="ja-JP" dirty="0" smtClean="0">
                <a:latin typeface="Helvetica"/>
                <a:cs typeface="Helvetica"/>
              </a:rPr>
              <a:t>annihilation would </a:t>
            </a:r>
            <a:r>
              <a:rPr lang="en-US" altLang="ja-JP" dirty="0">
                <a:latin typeface="Helvetica"/>
                <a:cs typeface="Helvetica"/>
              </a:rPr>
              <a:t>provide a distinctive signature of dark </a:t>
            </a:r>
            <a:r>
              <a:rPr lang="en-US" altLang="ja-JP" dirty="0" smtClean="0">
                <a:latin typeface="Helvetica"/>
                <a:cs typeface="Helvetica"/>
              </a:rPr>
              <a:t>matter, </a:t>
            </a:r>
            <a:r>
              <a:rPr lang="en-US" altLang="ja-JP" dirty="0">
                <a:latin typeface="Helvetica"/>
                <a:cs typeface="Helvetica"/>
              </a:rPr>
              <a:t>if detected. Since </a:t>
            </a:r>
            <a:r>
              <a:rPr lang="en-US" altLang="ja-JP" dirty="0">
                <a:solidFill>
                  <a:srgbClr val="FF6600"/>
                </a:solidFill>
                <a:latin typeface="Helvetica"/>
                <a:cs typeface="Helvetica"/>
              </a:rPr>
              <a:t>gamma-ray line signatures are expected in the sub-</a:t>
            </a:r>
            <a:r>
              <a:rPr lang="en-US" altLang="ja-JP" dirty="0" err="1">
                <a:solidFill>
                  <a:srgbClr val="FF6600"/>
                </a:solidFill>
                <a:latin typeface="Helvetica"/>
                <a:cs typeface="Helvetica"/>
              </a:rPr>
              <a:t>TeV</a:t>
            </a:r>
            <a:r>
              <a:rPr lang="en-US" altLang="ja-JP" dirty="0">
                <a:solidFill>
                  <a:srgbClr val="FF6600"/>
                </a:solidFill>
                <a:latin typeface="Helvetica"/>
                <a:cs typeface="Helvetica"/>
              </a:rPr>
              <a:t> to </a:t>
            </a:r>
            <a:r>
              <a:rPr lang="en-US" altLang="ja-JP" dirty="0" err="1">
                <a:solidFill>
                  <a:srgbClr val="FF6600"/>
                </a:solidFill>
                <a:latin typeface="Helvetica"/>
                <a:cs typeface="Helvetica"/>
              </a:rPr>
              <a:t>TeV</a:t>
            </a:r>
            <a:r>
              <a:rPr lang="en-US" altLang="ja-JP" dirty="0">
                <a:solidFill>
                  <a:srgbClr val="FF6600"/>
                </a:solidFill>
                <a:latin typeface="Helvetica"/>
                <a:cs typeface="Helvetica"/>
              </a:rPr>
              <a:t> region,</a:t>
            </a:r>
            <a:r>
              <a:rPr lang="en-US" altLang="ja-JP" dirty="0">
                <a:latin typeface="Helvetica"/>
                <a:cs typeface="Helvetica"/>
              </a:rPr>
              <a:t> due to annihilation or decay of dark matter particles, </a:t>
            </a:r>
            <a:r>
              <a:rPr lang="en-US" altLang="ja-JP" dirty="0" smtClean="0">
                <a:solidFill>
                  <a:srgbClr val="FF6600"/>
                </a:solidFill>
                <a:latin typeface="Helvetica"/>
                <a:cs typeface="Helvetica"/>
              </a:rPr>
              <a:t>CALET, </a:t>
            </a:r>
            <a:r>
              <a:rPr lang="en-US" altLang="ja-JP" dirty="0">
                <a:solidFill>
                  <a:srgbClr val="FF6600"/>
                </a:solidFill>
                <a:latin typeface="Helvetica"/>
                <a:cs typeface="Helvetica"/>
              </a:rPr>
              <a:t>with </a:t>
            </a:r>
            <a:r>
              <a:rPr lang="en-US" altLang="ja-JP" dirty="0" smtClean="0">
                <a:solidFill>
                  <a:srgbClr val="FF6600"/>
                </a:solidFill>
                <a:latin typeface="Helvetica"/>
                <a:cs typeface="Helvetica"/>
              </a:rPr>
              <a:t>an </a:t>
            </a:r>
            <a:r>
              <a:rPr lang="en-US" altLang="ja-JP" dirty="0">
                <a:solidFill>
                  <a:srgbClr val="FF6600"/>
                </a:solidFill>
                <a:latin typeface="Helvetica"/>
                <a:cs typeface="Helvetica"/>
              </a:rPr>
              <a:t>excellent energy resolution of 2</a:t>
            </a:r>
            <a:r>
              <a:rPr lang="en-US" altLang="ja-JP" dirty="0" smtClean="0">
                <a:solidFill>
                  <a:srgbClr val="FF6600"/>
                </a:solidFill>
                <a:latin typeface="Helvetica"/>
                <a:cs typeface="Helvetica"/>
              </a:rPr>
              <a:t>- </a:t>
            </a:r>
            <a:r>
              <a:rPr lang="en-US" altLang="ja-JP" dirty="0">
                <a:solidFill>
                  <a:srgbClr val="FF6600"/>
                </a:solidFill>
                <a:latin typeface="Helvetica"/>
                <a:cs typeface="Helvetica"/>
              </a:rPr>
              <a:t>3 % above 100 </a:t>
            </a:r>
            <a:r>
              <a:rPr lang="en-US" altLang="ja-JP" dirty="0" err="1" smtClean="0">
                <a:solidFill>
                  <a:srgbClr val="FF6600"/>
                </a:solidFill>
                <a:latin typeface="Helvetica"/>
                <a:cs typeface="Helvetica"/>
              </a:rPr>
              <a:t>GeV</a:t>
            </a:r>
            <a:r>
              <a:rPr lang="en-US" altLang="ja-JP" dirty="0" smtClean="0">
                <a:solidFill>
                  <a:srgbClr val="FF6600"/>
                </a:solidFill>
                <a:latin typeface="Helvetica"/>
                <a:cs typeface="Helvetica"/>
              </a:rPr>
              <a:t>, </a:t>
            </a:r>
            <a:r>
              <a:rPr lang="en-US" altLang="ja-JP" dirty="0">
                <a:latin typeface="Helvetica"/>
                <a:cs typeface="Helvetica"/>
              </a:rPr>
              <a:t>is a suitable instrument to detect these signatures </a:t>
            </a:r>
            <a:r>
              <a:rPr lang="en-US" altLang="ja-JP" dirty="0" smtClean="0">
                <a:latin typeface="Helvetica"/>
                <a:cs typeface="Helvetica"/>
              </a:rPr>
              <a:t>. </a:t>
            </a:r>
            <a:endParaRPr lang="en-US" altLang="ja-JP" dirty="0">
              <a:latin typeface="Helvetica"/>
              <a:cs typeface="Helvetic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9543" y="116632"/>
            <a:ext cx="7522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>
                <a:latin typeface="Helvetica"/>
                <a:cs typeface="Helvetica"/>
              </a:rPr>
              <a:t>Detection Capability of Gamma-ray Lines from Dark Matter</a:t>
            </a:r>
            <a:endParaRPr kumimoji="1" lang="ja-JP" altLang="en-US" sz="2200" dirty="0">
              <a:latin typeface="Helvetica"/>
              <a:cs typeface="Helvetica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4" descr="calet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576" cy="755576"/>
          </a:xfrm>
          <a:prstGeom prst="rect">
            <a:avLst/>
          </a:prstGeom>
          <a:noFill/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579" y="3248979"/>
            <a:ext cx="2376264" cy="171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9"/>
          <p:cNvSpPr>
            <a:spLocks noChangeArrowheads="1"/>
          </p:cNvSpPr>
          <p:nvPr/>
        </p:nvSpPr>
        <p:spPr bwMode="auto">
          <a:xfrm>
            <a:off x="683568" y="2780928"/>
            <a:ext cx="2736304" cy="3888432"/>
          </a:xfrm>
          <a:prstGeom prst="roundRect">
            <a:avLst>
              <a:gd name="adj" fmla="val 8898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079612" y="2852936"/>
            <a:ext cx="17641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charset="0"/>
              </a:rPr>
              <a:t>Gamma-ray excess in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charset="0"/>
              </a:rPr>
              <a:t>the Galactic Center?</a:t>
            </a: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595" y="5265204"/>
            <a:ext cx="2124236" cy="1284128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85486" y="4905164"/>
            <a:ext cx="1370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Calibri" charset="0"/>
              </a:rPr>
              <a:t>A 130 </a:t>
            </a:r>
            <a:r>
              <a:rPr lang="en-US" sz="1400" b="1" dirty="0" err="1" smtClean="0">
                <a:solidFill>
                  <a:srgbClr val="000000"/>
                </a:solidFill>
                <a:latin typeface="Calibri" charset="0"/>
              </a:rPr>
              <a:t>GeV</a:t>
            </a:r>
            <a:r>
              <a:rPr lang="en-US" sz="1400" b="1" dirty="0" smtClean="0">
                <a:solidFill>
                  <a:srgbClr val="000000"/>
                </a:solidFill>
                <a:latin typeface="Calibri" charset="0"/>
              </a:rPr>
              <a:t> line?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1940" y="2636912"/>
            <a:ext cx="4320480" cy="3039996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4031940" y="5661248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1600" dirty="0">
                <a:latin typeface="Comic Sans MS"/>
                <a:ea typeface="HGS創英角ｺﾞｼｯｸUB"/>
                <a:cs typeface="Comic Sans MS"/>
              </a:rPr>
              <a:t>Simulated gamma-ray line </a:t>
            </a:r>
            <a:r>
              <a:rPr lang="en-US" altLang="ja-JP" sz="1600" dirty="0" smtClean="0">
                <a:latin typeface="Comic Sans MS"/>
                <a:ea typeface="HGS創英角ｺﾞｼｯｸUB"/>
                <a:cs typeface="Comic Sans MS"/>
              </a:rPr>
              <a:t>spectrum for </a:t>
            </a:r>
            <a:r>
              <a:rPr lang="en-US" altLang="ja-JP" sz="1600" dirty="0">
                <a:latin typeface="Comic Sans MS"/>
                <a:ea typeface="HGS創英角ｺﾞｼｯｸUB"/>
                <a:cs typeface="Comic Sans MS"/>
              </a:rPr>
              <a:t>2yr from </a:t>
            </a:r>
            <a:r>
              <a:rPr lang="en-US" altLang="ja-JP" sz="1600" dirty="0" err="1">
                <a:latin typeface="Comic Sans MS"/>
                <a:ea typeface="HGS創英角ｺﾞｼｯｸUB"/>
                <a:cs typeface="Comic Sans MS"/>
              </a:rPr>
              <a:t>neutralino</a:t>
            </a:r>
            <a:r>
              <a:rPr lang="en-US" altLang="ja-JP" sz="1600" dirty="0">
                <a:latin typeface="Comic Sans MS"/>
                <a:ea typeface="HGS創英角ｺﾞｼｯｸUB"/>
                <a:cs typeface="Comic Sans MS"/>
              </a:rPr>
              <a:t> </a:t>
            </a:r>
            <a:r>
              <a:rPr lang="en-US" altLang="ja-JP" sz="1600" dirty="0" smtClean="0">
                <a:latin typeface="Comic Sans MS"/>
                <a:ea typeface="HGS創英角ｺﾞｼｯｸUB"/>
                <a:cs typeface="Comic Sans MS"/>
              </a:rPr>
              <a:t>annihilation toward </a:t>
            </a:r>
            <a:r>
              <a:rPr lang="en-US" altLang="ja-JP" sz="1600" dirty="0">
                <a:latin typeface="Comic Sans MS"/>
                <a:ea typeface="HGS創英角ｺﾞｼｯｸUB"/>
                <a:cs typeface="Comic Sans MS"/>
              </a:rPr>
              <a:t>the Galactic </a:t>
            </a:r>
            <a:r>
              <a:rPr lang="en-US" altLang="ja-JP" sz="1600">
                <a:latin typeface="Comic Sans MS"/>
                <a:ea typeface="HGS創英角ｺﾞｼｯｸUB"/>
                <a:cs typeface="Comic Sans MS"/>
              </a:rPr>
              <a:t>center </a:t>
            </a:r>
            <a:endParaRPr lang="en-US" altLang="ja-JP" sz="1600" smtClean="0">
              <a:latin typeface="Comic Sans MS"/>
              <a:ea typeface="HGS創英角ｺﾞｼｯｸUB"/>
              <a:cs typeface="Comic Sans MS"/>
            </a:endParaRPr>
          </a:p>
          <a:p>
            <a:pPr algn="l"/>
            <a:r>
              <a:rPr lang="en-US" altLang="ja-JP" sz="1600" smtClean="0">
                <a:latin typeface="Comic Sans MS"/>
                <a:ea typeface="HGS創英角ｺﾞｼｯｸUB"/>
                <a:cs typeface="Comic Sans MS"/>
              </a:rPr>
              <a:t>with m</a:t>
            </a:r>
            <a:r>
              <a:rPr lang="en-US" altLang="ja-JP" sz="1600" dirty="0">
                <a:latin typeface="Comic Sans MS"/>
                <a:ea typeface="HGS創英角ｺﾞｼｯｸUB"/>
                <a:cs typeface="Comic Sans MS"/>
              </a:rPr>
              <a:t>=820GeV, a Moore halo profile</a:t>
            </a:r>
            <a:r>
              <a:rPr lang="en-US" altLang="ja-JP" sz="1600" dirty="0" smtClean="0">
                <a:latin typeface="Comic Sans MS"/>
                <a:ea typeface="HGS創英角ｺﾞｼｯｸUB"/>
                <a:cs typeface="Comic Sans MS"/>
              </a:rPr>
              <a:t>, and </a:t>
            </a:r>
            <a:r>
              <a:rPr lang="en-US" altLang="ja-JP" sz="1600" dirty="0">
                <a:latin typeface="Comic Sans MS"/>
                <a:ea typeface="HGS創英角ｺﾞｼｯｸUB"/>
                <a:cs typeface="Comic Sans MS"/>
              </a:rPr>
              <a:t>BF=5</a:t>
            </a:r>
            <a:endParaRPr lang="ja-JP" altLang="en-US" sz="1600" dirty="0">
              <a:latin typeface="Comic Sans MS"/>
              <a:ea typeface="HGS創英角ｺﾞｼｯｸUB"/>
              <a:cs typeface="Comic Sans MS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092280" y="3609020"/>
            <a:ext cx="612068" cy="1548172"/>
          </a:xfrm>
          <a:prstGeom prst="ellipse">
            <a:avLst/>
          </a:prstGeom>
          <a:noFill/>
          <a:ln w="25400">
            <a:solidFill>
              <a:srgbClr val="FF09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3167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40" y="2962300"/>
            <a:ext cx="5284640" cy="389705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364088" y="4113076"/>
            <a:ext cx="3659976" cy="1080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ja-JP" dirty="0" smtClean="0">
                <a:latin typeface="Helvetica"/>
                <a:cs typeface="Helvetica"/>
              </a:rPr>
              <a:t>Energy reach in 5 years:</a:t>
            </a:r>
          </a:p>
          <a:p>
            <a:pPr marL="342900" indent="-342900" algn="l">
              <a:lnSpc>
                <a:spcPct val="120000"/>
              </a:lnSpc>
              <a:buFont typeface="Wingdings" charset="2"/>
              <a:buChar char="Ø"/>
            </a:pPr>
            <a:r>
              <a:rPr lang="en-US" altLang="ja-JP" dirty="0" smtClean="0">
                <a:latin typeface="Helvetica"/>
                <a:cs typeface="Helvetica"/>
              </a:rPr>
              <a:t>Proton spectrum to  </a:t>
            </a:r>
            <a:r>
              <a:rPr lang="en-US" altLang="ja-JP" dirty="0" smtClean="0">
                <a:latin typeface="Helvetica"/>
                <a:ea typeface="ＭＳ Ｐゴシック"/>
                <a:cs typeface="Helvetica"/>
              </a:rPr>
              <a:t>≈ </a:t>
            </a:r>
            <a:r>
              <a:rPr lang="en-US" altLang="ja-JP" dirty="0" smtClean="0">
                <a:latin typeface="Helvetica"/>
                <a:cs typeface="Helvetica"/>
              </a:rPr>
              <a:t>900 </a:t>
            </a:r>
            <a:r>
              <a:rPr lang="en-US" altLang="ja-JP" dirty="0" err="1" smtClean="0">
                <a:latin typeface="Helvetica"/>
                <a:cs typeface="Helvetica"/>
              </a:rPr>
              <a:t>TeV</a:t>
            </a:r>
            <a:endParaRPr lang="en-US" altLang="ja-JP" dirty="0" smtClean="0">
              <a:latin typeface="Helvetica"/>
              <a:cs typeface="Helvetica"/>
            </a:endParaRPr>
          </a:p>
          <a:p>
            <a:pPr marL="342900" indent="-342900" algn="l">
              <a:lnSpc>
                <a:spcPct val="120000"/>
              </a:lnSpc>
              <a:buFont typeface="Wingdings" charset="2"/>
              <a:buChar char="Ø"/>
            </a:pPr>
            <a:r>
              <a:rPr kumimoji="1" lang="en-US" altLang="ja-JP" dirty="0" smtClean="0">
                <a:latin typeface="Helvetica"/>
                <a:cs typeface="Helvetica"/>
              </a:rPr>
              <a:t>He spectrum to </a:t>
            </a:r>
            <a:r>
              <a:rPr lang="en-US" altLang="ja-JP" dirty="0" smtClean="0">
                <a:solidFill>
                  <a:srgbClr val="000000"/>
                </a:solidFill>
                <a:latin typeface="Helvetica"/>
                <a:ea typeface="ＭＳ Ｐゴシック"/>
                <a:cs typeface="Helvetica"/>
              </a:rPr>
              <a:t>≈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400 </a:t>
            </a:r>
            <a:r>
              <a:rPr kumimoji="1" lang="en-US" altLang="ja-JP" dirty="0" err="1" smtClean="0">
                <a:latin typeface="Helvetica"/>
                <a:cs typeface="Helvetica"/>
              </a:rPr>
              <a:t>TeV</a:t>
            </a:r>
            <a:r>
              <a:rPr kumimoji="1" lang="en-US" altLang="ja-JP" dirty="0" smtClean="0">
                <a:latin typeface="Helvetica"/>
                <a:cs typeface="Helvetica"/>
              </a:rPr>
              <a:t>/n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77751" y="152636"/>
            <a:ext cx="3797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Helvetica"/>
                <a:cs typeface="Helvetica"/>
              </a:rPr>
              <a:t>P and He Observation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812480" y="3356991"/>
            <a:ext cx="29755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"/>
              </a:rPr>
              <a:t>CALET expected in 5 y (red points)</a:t>
            </a:r>
            <a:endParaRPr lang="ja-JP" altLang="en-US" sz="1400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0" y="728700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sp>
        <p:nvSpPr>
          <p:cNvPr id="6" name="正方形/長方形 5"/>
          <p:cNvSpPr/>
          <p:nvPr/>
        </p:nvSpPr>
        <p:spPr>
          <a:xfrm>
            <a:off x="863588" y="800708"/>
            <a:ext cx="8460940" cy="2401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altLang="ja-JP" dirty="0">
                <a:solidFill>
                  <a:srgbClr val="000000"/>
                </a:solidFill>
                <a:latin typeface="Helvetica"/>
                <a:cs typeface="Helvetica"/>
              </a:rPr>
              <a:t>p and He spectra at </a:t>
            </a:r>
            <a:r>
              <a:rPr lang="en-US" altLang="ja-JP" dirty="0" err="1">
                <a:solidFill>
                  <a:srgbClr val="000000"/>
                </a:solidFill>
                <a:latin typeface="Helvetica"/>
                <a:cs typeface="Helvetica"/>
              </a:rPr>
              <a:t>TeV</a:t>
            </a:r>
            <a:r>
              <a:rPr lang="en-US" altLang="ja-JP" dirty="0">
                <a:solidFill>
                  <a:srgbClr val="000000"/>
                </a:solidFill>
                <a:latin typeface="Helvetica"/>
                <a:cs typeface="Helvetica"/>
              </a:rPr>
              <a:t> are harder than the low-energy spectra and have different slopes in the multi </a:t>
            </a:r>
            <a:r>
              <a:rPr lang="en-US" altLang="ja-JP" dirty="0" err="1">
                <a:solidFill>
                  <a:srgbClr val="000000"/>
                </a:solidFill>
                <a:latin typeface="Helvetica"/>
                <a:cs typeface="Helvetica"/>
              </a:rPr>
              <a:t>TeV</a:t>
            </a:r>
            <a:r>
              <a:rPr lang="en-US" altLang="ja-JP" dirty="0">
                <a:solidFill>
                  <a:srgbClr val="000000"/>
                </a:solidFill>
                <a:latin typeface="Helvetica"/>
                <a:cs typeface="Helvetica"/>
              </a:rPr>
              <a:t> region  (CREAM</a:t>
            </a:r>
            <a:r>
              <a:rPr lang="en-US" altLang="ja-JP" dirty="0" smtClean="0">
                <a:solidFill>
                  <a:srgbClr val="000000"/>
                </a:solidFill>
                <a:latin typeface="Helvetica"/>
                <a:cs typeface="Helvetica"/>
              </a:rPr>
              <a:t>)</a:t>
            </a:r>
          </a:p>
          <a:p>
            <a:pPr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</a:pPr>
            <a:endParaRPr lang="en-US" altLang="ja-JP" sz="40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altLang="ja-JP" dirty="0">
                <a:solidFill>
                  <a:srgbClr val="000000"/>
                </a:solidFill>
                <a:latin typeface="Helvetica"/>
                <a:cs typeface="Helvetica"/>
              </a:rPr>
              <a:t>Hardening in the p and He at 200 GV observed by PAMELA</a:t>
            </a:r>
          </a:p>
          <a:p>
            <a:pPr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</a:pPr>
            <a:r>
              <a:rPr lang="en-US" altLang="ja-JP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rgbClr val="FF0000"/>
                </a:solidFill>
                <a:latin typeface="Helvetica"/>
                <a:ea typeface="Wingdings"/>
                <a:cs typeface="Helvetica"/>
                <a:sym typeface="Wingdings"/>
              </a:rPr>
              <a:t></a:t>
            </a:r>
            <a:r>
              <a:rPr lang="en-US" altLang="ja-JP" dirty="0">
                <a:solidFill>
                  <a:srgbClr val="FF0000"/>
                </a:solidFill>
                <a:latin typeface="Helvetica"/>
                <a:cs typeface="Helvetica"/>
              </a:rPr>
              <a:t>Hint of concavity due to CR interactions with the shock? </a:t>
            </a:r>
          </a:p>
          <a:p>
            <a:pPr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</a:pPr>
            <a:r>
              <a:rPr lang="en-US" altLang="ja-JP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rgbClr val="FF0000"/>
                </a:solidFill>
                <a:latin typeface="Helvetica"/>
                <a:ea typeface="Wingdings"/>
                <a:cs typeface="Helvetica"/>
                <a:sym typeface="Wingdings"/>
              </a:rPr>
              <a:t></a:t>
            </a:r>
            <a:r>
              <a:rPr lang="en-US" altLang="ja-JP" dirty="0">
                <a:solidFill>
                  <a:srgbClr val="FF0000"/>
                </a:solidFill>
                <a:latin typeface="Helvetica"/>
                <a:cs typeface="Helvetica"/>
              </a:rPr>
              <a:t>Cutoff in the p spectrum (proton knee) ?</a:t>
            </a:r>
            <a:endParaRPr lang="en-US" altLang="ja-JP" dirty="0">
              <a:solidFill>
                <a:srgbClr val="262626"/>
              </a:solidFill>
              <a:latin typeface="Helvetica"/>
              <a:cs typeface="Helvetica"/>
            </a:endParaRPr>
          </a:p>
          <a:p>
            <a:pPr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</a:pPr>
            <a:r>
              <a:rPr lang="en-US" altLang="ja-JP" dirty="0">
                <a:solidFill>
                  <a:srgbClr val="FF0000"/>
                </a:solidFill>
                <a:latin typeface="Helvetica"/>
                <a:cs typeface="Helvetica"/>
              </a:rPr>
              <a:t>	</a:t>
            </a:r>
            <a:r>
              <a:rPr lang="en-US" altLang="ja-JP" dirty="0">
                <a:solidFill>
                  <a:srgbClr val="FF0000"/>
                </a:solidFill>
                <a:latin typeface="Helvetica"/>
                <a:ea typeface="Wingdings"/>
                <a:cs typeface="Helvetica"/>
                <a:sym typeface="Wingdings"/>
              </a:rPr>
              <a:t></a:t>
            </a:r>
            <a:r>
              <a:rPr lang="en-US" altLang="ja-JP" dirty="0">
                <a:solidFill>
                  <a:srgbClr val="FF0000"/>
                </a:solidFill>
                <a:latin typeface="Helvetica"/>
                <a:cs typeface="Helvetica"/>
              </a:rPr>
              <a:t>Different types of sources or acceleration mechanisms? </a:t>
            </a:r>
            <a:endParaRPr lang="en-US" altLang="ja-JP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</a:pPr>
            <a:endParaRPr lang="en-US" altLang="ja-JP" sz="4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285750" indent="-285750" algn="l">
              <a:lnSpc>
                <a:spcPct val="90000"/>
              </a:lnSpc>
              <a:spcBef>
                <a:spcPts val="300"/>
              </a:spcBef>
              <a:spcAft>
                <a:spcPts val="200"/>
              </a:spcAft>
              <a:buFont typeface="Wingdings" charset="2"/>
              <a:buChar char="Ø"/>
            </a:pPr>
            <a:r>
              <a:rPr lang="en-US" altLang="ja-JP" dirty="0">
                <a:solidFill>
                  <a:srgbClr val="000000"/>
                </a:solidFill>
                <a:latin typeface="Helvetica"/>
                <a:cs typeface="Helvetica"/>
              </a:rPr>
              <a:t>However AMS-02 did not observe any break or spectral features </a:t>
            </a:r>
            <a:endParaRPr lang="en-US" altLang="ja-JP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4123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96" y="908720"/>
            <a:ext cx="4716524" cy="5700842"/>
          </a:xfrm>
          <a:prstGeom prst="rect">
            <a:avLst/>
          </a:prstGeom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71500" y="656692"/>
            <a:ext cx="9072500" cy="36004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8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080" cy="720080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1943708" y="80628"/>
            <a:ext cx="5627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latin typeface="Helvetica"/>
                <a:cs typeface="Helvetica"/>
              </a:rPr>
              <a:t>CALET International Collaboration </a:t>
            </a:r>
            <a:endParaRPr lang="ja-JP" altLang="en-US" sz="28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2" name="CasellaDiTesto 8"/>
          <p:cNvSpPr txBox="1">
            <a:spLocks noChangeArrowheads="1"/>
          </p:cNvSpPr>
          <p:nvPr/>
        </p:nvSpPr>
        <p:spPr bwMode="auto">
          <a:xfrm>
            <a:off x="6964662" y="3534107"/>
            <a:ext cx="1268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 Narrow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t-IT" sz="1600" kern="0" dirty="0">
                <a:solidFill>
                  <a:prstClr val="black"/>
                </a:solidFill>
                <a:latin typeface="Helvetica"/>
                <a:cs typeface="Helvetica"/>
              </a:rPr>
              <a:t>CALET </a:t>
            </a:r>
            <a:r>
              <a:rPr kumimoji="0" lang="it-IT" sz="1600" kern="0" dirty="0" err="1">
                <a:solidFill>
                  <a:prstClr val="black"/>
                </a:solidFill>
                <a:latin typeface="Helvetica"/>
                <a:cs typeface="Helvetica"/>
              </a:rPr>
              <a:t>is</a:t>
            </a:r>
            <a:r>
              <a:rPr kumimoji="0" lang="it-IT" sz="1600" kern="0" dirty="0">
                <a:solidFill>
                  <a:prstClr val="black"/>
                </a:solidFill>
                <a:latin typeface="Helvetica"/>
                <a:cs typeface="Helvetica"/>
              </a:rPr>
              <a:t> 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t-IT" sz="1600" kern="0" dirty="0" err="1">
                <a:solidFill>
                  <a:prstClr val="black"/>
                </a:solidFill>
                <a:latin typeface="Helvetica"/>
                <a:cs typeface="Helvetica"/>
              </a:rPr>
              <a:t>Recognized</a:t>
            </a:r>
            <a:r>
              <a:rPr kumimoji="0" lang="it-IT" sz="1600" kern="0" dirty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t-IT" sz="1600" kern="0" dirty="0">
                <a:solidFill>
                  <a:prstClr val="black"/>
                </a:solidFill>
                <a:latin typeface="Helvetica"/>
                <a:cs typeface="Helvetica"/>
              </a:rPr>
              <a:t>Experiment</a:t>
            </a:r>
          </a:p>
        </p:txBody>
      </p:sp>
      <p:pic>
        <p:nvPicPr>
          <p:cNvPr id="13" name="Immagine 11" descr="400px-cern_logo_black-svg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517" y="3498103"/>
            <a:ext cx="815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ShojiTorii\Pictures\CALET\jaxa_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160748"/>
            <a:ext cx="3132348" cy="567276"/>
          </a:xfrm>
          <a:prstGeom prst="rect">
            <a:avLst/>
          </a:prstGeom>
          <a:noFill/>
        </p:spPr>
      </p:pic>
      <p:pic>
        <p:nvPicPr>
          <p:cNvPr id="15" name="Picture 1" descr="C:\Users\ShojiTorii\Desktop\UIシンボルマーク（ver.3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796564"/>
            <a:ext cx="756084" cy="80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6602414" y="2312876"/>
            <a:ext cx="2100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Helvetica"/>
                <a:cs typeface="Helvetica"/>
              </a:rPr>
              <a:t>Waseda University</a:t>
            </a:r>
            <a:endParaRPr lang="ja-JP" alt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32140" y="4545124"/>
            <a:ext cx="779972" cy="61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4258" y="5805264"/>
            <a:ext cx="736864" cy="62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/>
          <p:nvPr/>
        </p:nvSpPr>
        <p:spPr>
          <a:xfrm>
            <a:off x="6686543" y="4823864"/>
            <a:ext cx="55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Helvetica"/>
                <a:cs typeface="Helvetica"/>
              </a:rPr>
              <a:t>ASI</a:t>
            </a:r>
            <a:endParaRPr lang="ja-JP" alt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621760" y="609329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Helvetica"/>
                <a:cs typeface="Helvetica"/>
              </a:rPr>
              <a:t>NASA</a:t>
            </a:r>
            <a:endParaRPr lang="ja-JP" altLang="en-US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pic>
        <p:nvPicPr>
          <p:cNvPr id="21" name="Picture 5" descr="a2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16" y="926314"/>
            <a:ext cx="619404" cy="41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 descr="d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25" y="4471330"/>
            <a:ext cx="648367" cy="4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f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16" y="5553236"/>
            <a:ext cx="648072" cy="43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直線コネクタ 28"/>
          <p:cNvCxnSpPr/>
          <p:nvPr/>
        </p:nvCxnSpPr>
        <p:spPr>
          <a:xfrm>
            <a:off x="5616116" y="872716"/>
            <a:ext cx="0" cy="5760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462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Heav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0" y="2708920"/>
            <a:ext cx="6092985" cy="396044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271472" y="152636"/>
            <a:ext cx="641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Helvetica"/>
                <a:cs typeface="Helvetica"/>
              </a:rPr>
              <a:t>Intermediate Nuclei  to</a:t>
            </a:r>
            <a:r>
              <a:rPr lang="ja-JP" altLang="en-US" sz="2800" dirty="0" smtClean="0">
                <a:latin typeface="Helvetica"/>
                <a:cs typeface="Helvetica"/>
              </a:rPr>
              <a:t>　</a:t>
            </a:r>
            <a:r>
              <a:rPr kumimoji="1" lang="en-US" altLang="ja-JP" sz="2800" dirty="0" smtClean="0">
                <a:latin typeface="Helvetica"/>
                <a:cs typeface="Helvetica"/>
              </a:rPr>
              <a:t>Fe Observation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439652" y="3969060"/>
            <a:ext cx="3772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"/>
              </a:rPr>
              <a:t>CALET expected in 5 y (red points)</a:t>
            </a:r>
            <a:endParaRPr lang="ja-JP" altLang="en-US" dirty="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0" y="728700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sp>
        <p:nvSpPr>
          <p:cNvPr id="19" name="テキスト ボックス 18"/>
          <p:cNvSpPr txBox="1"/>
          <p:nvPr/>
        </p:nvSpPr>
        <p:spPr>
          <a:xfrm>
            <a:off x="5976156" y="4653136"/>
            <a:ext cx="3163396" cy="10802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kumimoji="1" lang="en-US" altLang="ja-JP" dirty="0" smtClean="0">
                <a:latin typeface="Helvetica"/>
                <a:cs typeface="Helvetica"/>
              </a:rPr>
              <a:t>CALET energy reach in 5 </a:t>
            </a:r>
            <a:r>
              <a:rPr kumimoji="1" lang="en-US" altLang="ja-JP" dirty="0" err="1" smtClean="0">
                <a:latin typeface="Helvetica"/>
                <a:cs typeface="Helvetica"/>
              </a:rPr>
              <a:t>yr</a:t>
            </a:r>
            <a:endParaRPr kumimoji="1" lang="en-US" altLang="ja-JP" dirty="0" smtClean="0">
              <a:latin typeface="Helvetica"/>
              <a:cs typeface="Helvetica"/>
            </a:endParaRPr>
          </a:p>
          <a:p>
            <a:pPr algn="l">
              <a:lnSpc>
                <a:spcPct val="120000"/>
              </a:lnSpc>
            </a:pPr>
            <a:r>
              <a:rPr lang="en-US" altLang="ja-JP" dirty="0" smtClean="0">
                <a:latin typeface="Helvetica"/>
                <a:cs typeface="Helvetica"/>
              </a:rPr>
              <a:t>~20 </a:t>
            </a:r>
            <a:r>
              <a:rPr lang="en-US" altLang="ja-JP" dirty="0" err="1" smtClean="0">
                <a:latin typeface="Helvetica"/>
                <a:cs typeface="Helvetica"/>
              </a:rPr>
              <a:t>TeV</a:t>
            </a:r>
            <a:r>
              <a:rPr lang="en-US" altLang="ja-JP" dirty="0" smtClean="0">
                <a:latin typeface="Helvetica"/>
                <a:cs typeface="Helvetica"/>
              </a:rPr>
              <a:t>/n</a:t>
            </a:r>
            <a:r>
              <a:rPr kumimoji="1" lang="en-US" altLang="ja-JP" dirty="0" smtClean="0">
                <a:latin typeface="Helvetica"/>
                <a:cs typeface="Helvetica"/>
              </a:rPr>
              <a:t> :  </a:t>
            </a:r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C, O, Ne, Mg, Si </a:t>
            </a:r>
          </a:p>
          <a:p>
            <a:pPr algn="l">
              <a:lnSpc>
                <a:spcPct val="120000"/>
              </a:lnSpc>
            </a:pPr>
            <a:r>
              <a:rPr lang="en-US" altLang="ja-JP" dirty="0" smtClean="0">
                <a:latin typeface="Helvetica"/>
                <a:cs typeface="Helvetica"/>
              </a:rPr>
              <a:t>~10 </a:t>
            </a:r>
            <a:r>
              <a:rPr lang="en-US" altLang="ja-JP" dirty="0" err="1" smtClean="0">
                <a:latin typeface="Helvetica"/>
                <a:cs typeface="Helvetica"/>
              </a:rPr>
              <a:t>TeV</a:t>
            </a:r>
            <a:r>
              <a:rPr lang="en-US" altLang="ja-JP" dirty="0" smtClean="0">
                <a:latin typeface="Helvetica"/>
                <a:cs typeface="Helvetica"/>
              </a:rPr>
              <a:t>/n  :  </a:t>
            </a:r>
            <a:r>
              <a:rPr kumimoji="1" lang="en-US" altLang="ja-JP" dirty="0" smtClean="0">
                <a:solidFill>
                  <a:srgbClr val="0000FF"/>
                </a:solidFill>
                <a:latin typeface="Helvetica"/>
                <a:cs typeface="Helvetica"/>
              </a:rPr>
              <a:t>Fe</a:t>
            </a:r>
            <a:endParaRPr kumimoji="1" lang="ja-JP" altLang="en-US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012160" y="3501008"/>
            <a:ext cx="28744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dirty="0">
                <a:solidFill>
                  <a:srgbClr val="0000FF"/>
                </a:solidFill>
                <a:latin typeface="Helvetica"/>
                <a:cs typeface="Helvetica"/>
              </a:rPr>
              <a:t>CALET energy resolution for nuclei 20÷30% independent on energy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899592" y="908720"/>
            <a:ext cx="7740860" cy="2131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cs typeface="Helvetica"/>
              </a:rPr>
              <a:t>All primary heavy nuclei spectra well fitted to single power-laws with similar spectral index  (CREAM, TRACER)</a:t>
            </a:r>
          </a:p>
          <a:p>
            <a:pPr marL="285750" indent="-285750" algn="l"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altLang="ja-JP" sz="2000" dirty="0">
                <a:solidFill>
                  <a:srgbClr val="000000"/>
                </a:solidFill>
                <a:latin typeface="Helvetica"/>
                <a:cs typeface="Helvetica"/>
              </a:rPr>
              <a:t>However hint of a hardening from a combined fit to all nuclei spectra (CREAM)</a:t>
            </a:r>
          </a:p>
          <a:p>
            <a:pPr algn="l"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</a:pPr>
            <a:r>
              <a:rPr lang="en-US" altLang="ja-JP" sz="2000" dirty="0" smtClean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    </a:t>
            </a:r>
            <a:r>
              <a:rPr lang="en-US" altLang="ja-JP" sz="2000" dirty="0" smtClean="0">
                <a:solidFill>
                  <a:srgbClr val="FF0000"/>
                </a:solidFill>
                <a:latin typeface="Helvetica"/>
                <a:ea typeface="Wingdings"/>
                <a:cs typeface="Helvetica"/>
                <a:sym typeface="Wingdings"/>
              </a:rPr>
              <a:t> </a:t>
            </a:r>
            <a:r>
              <a:rPr lang="en-US" altLang="ja-JP" sz="2000" dirty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Possible features (concave spectrum) or spectral breaks?</a:t>
            </a:r>
            <a:endParaRPr lang="en-US" altLang="ja-JP" sz="2000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algn="just">
              <a:spcBef>
                <a:spcPts val="300"/>
              </a:spcBef>
              <a:spcAft>
                <a:spcPts val="200"/>
              </a:spcAft>
              <a:buClr>
                <a:srgbClr val="FF0000"/>
              </a:buClr>
            </a:pPr>
            <a:r>
              <a:rPr lang="en-US" altLang="ja-JP" sz="2000" b="1" dirty="0">
                <a:solidFill>
                  <a:srgbClr val="FF0000"/>
                </a:solidFill>
                <a:latin typeface="Comic Sans MS"/>
                <a:cs typeface="Comic Sans M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9983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1259632" y="152636"/>
            <a:ext cx="6006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Helvetica"/>
                <a:cs typeface="Helvetica"/>
              </a:rPr>
              <a:t>B/C ratio measurements by CALET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-144524" y="3217198"/>
            <a:ext cx="6264696" cy="3596178"/>
            <a:chOff x="683568" y="1880828"/>
            <a:chExt cx="7344816" cy="4788532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3568" y="1880828"/>
              <a:ext cx="6934563" cy="4788532"/>
            </a:xfrm>
            <a:prstGeom prst="rect">
              <a:avLst/>
            </a:prstGeom>
          </p:spPr>
        </p:pic>
        <p:grpSp>
          <p:nvGrpSpPr>
            <p:cNvPr id="10" name="図形グループ 9"/>
            <p:cNvGrpSpPr/>
            <p:nvPr/>
          </p:nvGrpSpPr>
          <p:grpSpPr>
            <a:xfrm>
              <a:off x="5031809" y="2420888"/>
              <a:ext cx="2996575" cy="4212468"/>
              <a:chOff x="5031809" y="2420888"/>
              <a:chExt cx="2996575" cy="4212468"/>
            </a:xfrm>
          </p:grpSpPr>
          <p:sp>
            <p:nvSpPr>
              <p:cNvPr id="3" name="テキスト ボックス 2"/>
              <p:cNvSpPr txBox="1"/>
              <p:nvPr/>
            </p:nvSpPr>
            <p:spPr>
              <a:xfrm>
                <a:off x="5031809" y="2420888"/>
                <a:ext cx="841703" cy="5327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i="1" dirty="0" smtClean="0"/>
                  <a:t>E</a:t>
                </a:r>
                <a:r>
                  <a:rPr kumimoji="1" lang="en-US" altLang="ja-JP" sz="2000" dirty="0" smtClean="0"/>
                  <a:t> </a:t>
                </a:r>
                <a:r>
                  <a:rPr kumimoji="1" lang="en-US" altLang="ja-JP" sz="2000" i="1" baseline="30000" dirty="0" smtClean="0"/>
                  <a:t>–</a:t>
                </a:r>
                <a:r>
                  <a:rPr lang="en-US" altLang="en-US" sz="2000" i="1" baseline="30000" dirty="0" err="1" smtClean="0"/>
                  <a:t>δ</a:t>
                </a:r>
                <a:endParaRPr kumimoji="1" lang="ja-JP" altLang="en-US" sz="2000" i="1" baseline="30000" dirty="0"/>
              </a:p>
            </p:txBody>
          </p:sp>
          <p:sp>
            <p:nvSpPr>
              <p:cNvPr id="4" name="テキスト ボックス 3"/>
              <p:cNvSpPr txBox="1"/>
              <p:nvPr/>
            </p:nvSpPr>
            <p:spPr>
              <a:xfrm>
                <a:off x="5583684" y="2791717"/>
                <a:ext cx="1033097" cy="450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 err="1" smtClean="0"/>
                  <a:t>δ</a:t>
                </a:r>
                <a:r>
                  <a:rPr lang="ja-JP" altLang="en-US" sz="1600" dirty="0" smtClean="0"/>
                  <a:t>＝</a:t>
                </a:r>
                <a:r>
                  <a:rPr lang="en-US" altLang="ja-JP" sz="1600" dirty="0" smtClean="0"/>
                  <a:t>0.3</a:t>
                </a:r>
                <a:endParaRPr kumimoji="1" lang="ja-JP" altLang="en-US" sz="1600" dirty="0"/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5368987" y="3933056"/>
                <a:ext cx="967553" cy="450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 err="1" smtClean="0"/>
                  <a:t>δ</a:t>
                </a:r>
                <a:r>
                  <a:rPr lang="en-US" altLang="ja-JP" sz="1600" dirty="0" smtClean="0"/>
                  <a:t>=0.6</a:t>
                </a:r>
                <a:endParaRPr kumimoji="1" lang="ja-JP" altLang="en-US" sz="1600" dirty="0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6912260" y="6129300"/>
                <a:ext cx="1116124" cy="5040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0" y="764704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sp>
        <p:nvSpPr>
          <p:cNvPr id="13" name="Rettangolo 3"/>
          <p:cNvSpPr/>
          <p:nvPr/>
        </p:nvSpPr>
        <p:spPr>
          <a:xfrm>
            <a:off x="539552" y="924977"/>
            <a:ext cx="85689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spcAft>
                <a:spcPts val="200"/>
              </a:spcAft>
              <a:buFont typeface="Wingdings" charset="2"/>
              <a:buChar char="Ø"/>
            </a:pPr>
            <a:r>
              <a:rPr lang="en-US" sz="1600" dirty="0" smtClean="0">
                <a:latin typeface="Helvetica"/>
                <a:cs typeface="Helvetica"/>
              </a:rPr>
              <a:t>At </a:t>
            </a:r>
            <a:r>
              <a:rPr lang="en-US" sz="1600" dirty="0">
                <a:latin typeface="Helvetica"/>
                <a:cs typeface="Helvetica"/>
              </a:rPr>
              <a:t>high energy </a:t>
            </a:r>
            <a:r>
              <a:rPr lang="en-US" sz="1600" dirty="0" smtClean="0">
                <a:latin typeface="Helvetica"/>
                <a:cs typeface="Helvetica"/>
              </a:rPr>
              <a:t>(&gt; 10 </a:t>
            </a:r>
            <a:r>
              <a:rPr lang="en-US" sz="1600" dirty="0" err="1" smtClean="0">
                <a:latin typeface="Helvetica"/>
                <a:cs typeface="Helvetica"/>
              </a:rPr>
              <a:t>GeV</a:t>
            </a:r>
            <a:r>
              <a:rPr lang="en-US" sz="1600" dirty="0" smtClean="0">
                <a:latin typeface="Helvetica"/>
                <a:cs typeface="Helvetica"/>
              </a:rPr>
              <a:t>/n) the B/C </a:t>
            </a:r>
            <a:r>
              <a:rPr lang="en-US" sz="1600" dirty="0">
                <a:latin typeface="Helvetica"/>
                <a:cs typeface="Helvetica"/>
              </a:rPr>
              <a:t>ratio measures the energy dependence of the </a:t>
            </a:r>
          </a:p>
          <a:p>
            <a:pPr algn="l">
              <a:spcAft>
                <a:spcPts val="200"/>
              </a:spcAft>
            </a:pPr>
            <a:r>
              <a:rPr lang="en-US" sz="1600" dirty="0" smtClean="0">
                <a:latin typeface="Helvetica"/>
                <a:cs typeface="Helvetica"/>
              </a:rPr>
              <a:t>     escape </a:t>
            </a:r>
            <a:r>
              <a:rPr lang="en-US" sz="1600" dirty="0">
                <a:latin typeface="Helvetica"/>
                <a:cs typeface="Helvetica"/>
              </a:rPr>
              <a:t>path-</a:t>
            </a:r>
            <a:r>
              <a:rPr lang="en-US" sz="1600" dirty="0" smtClean="0">
                <a:latin typeface="Helvetica"/>
                <a:cs typeface="Helvetica"/>
              </a:rPr>
              <a:t>length</a:t>
            </a:r>
            <a:r>
              <a:rPr lang="ja-JP" altLang="en-US" sz="1600" dirty="0" smtClean="0">
                <a:latin typeface="Helvetica"/>
                <a:cs typeface="Helvetica"/>
              </a:rPr>
              <a:t>，</a:t>
            </a:r>
            <a:r>
              <a:rPr lang="en-US" sz="1600" dirty="0" smtClean="0">
                <a:latin typeface="Helvetica"/>
                <a:cs typeface="Helvetica"/>
              </a:rPr>
              <a:t>~</a:t>
            </a:r>
            <a:r>
              <a:rPr lang="en-US" sz="1600" i="1" dirty="0" smtClean="0">
                <a:latin typeface="Helvetica"/>
                <a:cs typeface="Helvetica"/>
              </a:rPr>
              <a:t>E</a:t>
            </a:r>
            <a:r>
              <a:rPr lang="en-US" sz="1600" baseline="30000" dirty="0" smtClean="0">
                <a:latin typeface="Helvetica"/>
                <a:cs typeface="Helvetica"/>
              </a:rPr>
              <a:t>-</a:t>
            </a:r>
            <a:r>
              <a:rPr lang="en-US" sz="1600" baseline="30000" dirty="0" err="1" smtClean="0">
                <a:latin typeface="Helvetica"/>
                <a:cs typeface="Helvetica"/>
              </a:rPr>
              <a:t>δ</a:t>
            </a:r>
            <a:r>
              <a:rPr lang="ja-JP" altLang="en-US" sz="1600" dirty="0" smtClean="0">
                <a:latin typeface="Helvetica"/>
                <a:cs typeface="Helvetica"/>
              </a:rPr>
              <a:t>，</a:t>
            </a:r>
            <a:r>
              <a:rPr lang="en-US" sz="1600" dirty="0" smtClean="0">
                <a:latin typeface="Helvetica"/>
                <a:cs typeface="Helvetica"/>
              </a:rPr>
              <a:t> of CRs from the Galaxy</a:t>
            </a:r>
          </a:p>
          <a:p>
            <a:pPr marL="285750" indent="-285750" algn="l">
              <a:spcAft>
                <a:spcPts val="200"/>
              </a:spcAft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Data below 100 </a:t>
            </a:r>
            <a:r>
              <a:rPr lang="en-US" sz="1600" dirty="0" err="1" smtClean="0">
                <a:solidFill>
                  <a:srgbClr val="FF0000"/>
                </a:solidFill>
                <a:latin typeface="Helvetica"/>
                <a:cs typeface="Helvetica"/>
              </a:rPr>
              <a:t>GeV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/n indicate </a:t>
            </a:r>
            <a:r>
              <a:rPr lang="en-US" altLang="ja-JP" sz="1600" dirty="0" smtClean="0">
                <a:solidFill>
                  <a:srgbClr val="FF0000"/>
                </a:solidFill>
                <a:latin typeface="Helvetica"/>
                <a:cs typeface="Helvetica"/>
              </a:rPr>
              <a:t>δ</a:t>
            </a:r>
            <a:r>
              <a:rPr lang="en-US" sz="1600" dirty="0" smtClean="0">
                <a:solidFill>
                  <a:srgbClr val="FF0000"/>
                </a:solidFill>
                <a:latin typeface="Helvetica"/>
                <a:cs typeface="Helvetica"/>
              </a:rPr>
              <a:t>~0.6. At high energy the ratio is expected to flatten out (otherwise CR anisotropy should be larger than that observed)</a:t>
            </a:r>
            <a:endParaRPr lang="en-US" sz="1600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285750" indent="-285750" algn="l">
              <a:spcAft>
                <a:spcPts val="2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sz="1600" dirty="0" smtClean="0">
                <a:latin typeface="Helvetica"/>
                <a:cs typeface="Helvetica"/>
              </a:rPr>
              <a:t>Balloon experiments CREAM and </a:t>
            </a:r>
            <a:r>
              <a:rPr lang="en-US" sz="1600" dirty="0">
                <a:latin typeface="Helvetica"/>
                <a:cs typeface="Helvetica"/>
              </a:rPr>
              <a:t>TRACER measured the B/C ratio up to ~1 TeV/n </a:t>
            </a:r>
          </a:p>
          <a:p>
            <a:pPr algn="l">
              <a:spcAft>
                <a:spcPts val="200"/>
              </a:spcAft>
              <a:buClr>
                <a:srgbClr val="FF0000"/>
              </a:buClr>
            </a:pPr>
            <a:r>
              <a:rPr lang="en-US" sz="1600" dirty="0" smtClean="0">
                <a:latin typeface="Helvetica"/>
                <a:cs typeface="Helvetica"/>
              </a:rPr>
              <a:t>     But: - large statistical error </a:t>
            </a:r>
            <a:r>
              <a:rPr lang="en-US" sz="1600" dirty="0">
                <a:latin typeface="Helvetica"/>
                <a:cs typeface="Helvetica"/>
              </a:rPr>
              <a:t>(</a:t>
            </a:r>
            <a:r>
              <a:rPr lang="en-US" sz="1600" dirty="0" smtClean="0">
                <a:latin typeface="Helvetica"/>
                <a:cs typeface="Helvetica"/>
              </a:rPr>
              <a:t>limited exposure)</a:t>
            </a:r>
          </a:p>
          <a:p>
            <a:pPr algn="l">
              <a:spcAft>
                <a:spcPts val="200"/>
              </a:spcAft>
              <a:buClr>
                <a:srgbClr val="FF0000"/>
              </a:buClr>
            </a:pPr>
            <a:r>
              <a:rPr lang="en-US" sz="1600" dirty="0" smtClean="0">
                <a:latin typeface="Helvetica"/>
                <a:cs typeface="Helvetica"/>
              </a:rPr>
              <a:t>             - large </a:t>
            </a:r>
            <a:r>
              <a:rPr lang="en-US" sz="1600" dirty="0">
                <a:latin typeface="Helvetica"/>
                <a:cs typeface="Helvetica"/>
              </a:rPr>
              <a:t>systematic errors due </a:t>
            </a:r>
            <a:r>
              <a:rPr lang="en-US" sz="1600" dirty="0" smtClean="0">
                <a:latin typeface="Helvetica"/>
                <a:cs typeface="Helvetica"/>
              </a:rPr>
              <a:t>to corrections for B produced by interaction of        </a:t>
            </a:r>
          </a:p>
          <a:p>
            <a:pPr algn="l">
              <a:spcAft>
                <a:spcPts val="200"/>
              </a:spcAft>
              <a:buClr>
                <a:srgbClr val="FF0000"/>
              </a:buClr>
            </a:pP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              of heavier nuclei with atmosphere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4" name="Rectangle 7"/>
          <p:cNvSpPr/>
          <p:nvPr/>
        </p:nvSpPr>
        <p:spPr>
          <a:xfrm>
            <a:off x="5616116" y="3645024"/>
            <a:ext cx="35643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solidFill>
                  <a:srgbClr val="FF6600"/>
                </a:solidFill>
                <a:latin typeface="Helvetica"/>
                <a:cs typeface="Helvetica"/>
              </a:rPr>
              <a:t>CALET can measure in 5 years the B/C ratio up to 5-6 TeV/n.</a:t>
            </a:r>
          </a:p>
          <a:p>
            <a:pPr algn="l"/>
            <a:endParaRPr lang="en-US" dirty="0">
              <a:solidFill>
                <a:srgbClr val="FF6600"/>
              </a:solidFill>
              <a:latin typeface="Helvetica"/>
              <a:cs typeface="Helvetica"/>
            </a:endParaRPr>
          </a:p>
          <a:p>
            <a:pPr algn="l"/>
            <a:r>
              <a:rPr lang="en-US" dirty="0" smtClean="0">
                <a:latin typeface="Helvetica"/>
                <a:cs typeface="Helvetica"/>
              </a:rPr>
              <a:t>CALET measurements in orbit </a:t>
            </a:r>
          </a:p>
          <a:p>
            <a:pPr algn="l"/>
            <a:r>
              <a:rPr lang="en-US" dirty="0">
                <a:latin typeface="Helvetica"/>
                <a:cs typeface="Helvetica"/>
              </a:rPr>
              <a:t>f</a:t>
            </a:r>
            <a:r>
              <a:rPr lang="en-US" dirty="0" smtClean="0">
                <a:latin typeface="Helvetica"/>
                <a:cs typeface="Helvetica"/>
              </a:rPr>
              <a:t>ree from atmospheric production of boron</a:t>
            </a:r>
          </a:p>
          <a:p>
            <a:pPr algn="l"/>
            <a:endParaRPr lang="en-US" dirty="0">
              <a:solidFill>
                <a:srgbClr val="FF6600"/>
              </a:solidFill>
              <a:latin typeface="Helvetica"/>
              <a:cs typeface="Helvetica"/>
            </a:endParaRPr>
          </a:p>
          <a:p>
            <a:pPr algn="l"/>
            <a:r>
              <a:rPr lang="en-US" dirty="0" smtClean="0">
                <a:solidFill>
                  <a:srgbClr val="0000FF"/>
                </a:solidFill>
                <a:latin typeface="Helvetica"/>
                <a:cs typeface="Helvetica"/>
              </a:rPr>
              <a:t>CALET can also measure the sub-Fe over Fe abundance ratio.</a:t>
            </a:r>
            <a:endParaRPr lang="en-US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6137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754" y="1141806"/>
            <a:ext cx="3749295" cy="363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/>
          <p:cNvSpPr txBox="1"/>
          <p:nvPr/>
        </p:nvSpPr>
        <p:spPr>
          <a:xfrm>
            <a:off x="215516" y="4761148"/>
            <a:ext cx="95410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Ultra heavy nuclei abundances provide information on CR site and acceleration mechanism </a:t>
            </a:r>
          </a:p>
          <a:p>
            <a:pPr marL="285750" indent="-285750" algn="l" fontAlgn="auto"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CHD resolution is </a:t>
            </a:r>
            <a:r>
              <a:rPr lang="en-US" sz="1600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~</a:t>
            </a:r>
            <a:r>
              <a:rPr lang="en-US" sz="1600" dirty="0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constant above 600 MeV/n </a:t>
            </a:r>
            <a:r>
              <a:rPr lang="en-US" sz="1600" dirty="0" smtClean="0">
                <a:solidFill>
                  <a:prstClr val="black"/>
                </a:solidFill>
                <a:latin typeface="Helvetica"/>
                <a:ea typeface="Wingdings"/>
                <a:cs typeface="Helvetica"/>
                <a:sym typeface="Wingdings"/>
              </a:rPr>
              <a:t></a:t>
            </a:r>
            <a:r>
              <a:rPr lang="en-US" sz="1600" dirty="0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Charge ID from saturated </a:t>
            </a:r>
            <a:r>
              <a:rPr lang="en-US" sz="1600" dirty="0" err="1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dE</a:t>
            </a:r>
            <a:r>
              <a:rPr lang="en-US" sz="1600" dirty="0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/dx</a:t>
            </a:r>
          </a:p>
          <a:p>
            <a:pPr marL="285750" indent="-285750" algn="l" fontAlgn="auto"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No need to measure energy </a:t>
            </a:r>
            <a:r>
              <a:rPr lang="en-US" sz="1600" dirty="0" smtClean="0">
                <a:solidFill>
                  <a:prstClr val="black"/>
                </a:solidFill>
                <a:latin typeface="Helvetica"/>
                <a:ea typeface="Wingdings"/>
                <a:cs typeface="Helvetica"/>
                <a:sym typeface="Wingdings"/>
              </a:rPr>
              <a:t></a:t>
            </a:r>
            <a:r>
              <a:rPr lang="en-US" sz="1600" dirty="0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 No passage through TASC </a:t>
            </a:r>
            <a:r>
              <a:rPr lang="en-US" sz="1600" dirty="0" smtClean="0">
                <a:solidFill>
                  <a:prstClr val="black"/>
                </a:solidFill>
                <a:latin typeface="Helvetica"/>
                <a:ea typeface="Wingdings"/>
                <a:cs typeface="Helvetica"/>
                <a:sym typeface="Wingdings"/>
              </a:rPr>
              <a:t></a:t>
            </a:r>
            <a:r>
              <a:rPr lang="en-US" sz="1600" dirty="0">
                <a:solidFill>
                  <a:prstClr val="black"/>
                </a:solidFill>
                <a:latin typeface="Helvetica"/>
                <a:ea typeface="+mn-ea"/>
                <a:cs typeface="Helvetica"/>
                <a:sym typeface="Wingdings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  <a:sym typeface="Wingdings"/>
              </a:rPr>
              <a:t>L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arge acceptance ~0.4 m</a:t>
            </a:r>
            <a:r>
              <a:rPr lang="en-US" sz="1600" b="1" baseline="30000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2</a:t>
            </a:r>
            <a:r>
              <a:rPr lang="en-US" sz="16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sr</a:t>
            </a:r>
          </a:p>
          <a:p>
            <a:pPr marL="285750" indent="-285750" algn="l" fontAlgn="auto"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Helvetica"/>
                <a:ea typeface="+mn-ea"/>
                <a:cs typeface="Helvetica"/>
              </a:rPr>
              <a:t>The energy threshold cut is based on the vertical cutoff rigidities seen in orbit </a:t>
            </a:r>
            <a:endParaRPr lang="en-US" sz="1600" b="1" dirty="0">
              <a:solidFill>
                <a:srgbClr val="0000FF"/>
              </a:solidFill>
              <a:latin typeface="Helvetica"/>
              <a:ea typeface="+mn-ea"/>
              <a:cs typeface="Helvetica"/>
            </a:endParaRPr>
          </a:p>
          <a:p>
            <a:pPr marL="285750" indent="-285750" algn="l" fontAlgn="auto">
              <a:spcBef>
                <a:spcPts val="200"/>
              </a:spcBef>
              <a:spcAft>
                <a:spcPts val="400"/>
              </a:spcAft>
              <a:buClr>
                <a:srgbClr val="FF0000"/>
              </a:buClr>
              <a:buFont typeface="Wingdings" charset="2"/>
              <a:buChar char="Ø"/>
            </a:pPr>
            <a:r>
              <a:rPr lang="en-US" sz="1600" dirty="0" smtClean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CALET should collect in 5 years 2-4 times the statistics of TIGER, w/o corrections for residual atmosphere overburden</a:t>
            </a:r>
            <a:endParaRPr lang="en-US" sz="1600" dirty="0">
              <a:solidFill>
                <a:prstClr val="black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1350089" y="899563"/>
            <a:ext cx="23407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Geomagnetic Latitude</a:t>
            </a:r>
            <a:endParaRPr lang="en-US" sz="1600" b="1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5424075" y="803252"/>
            <a:ext cx="3456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CALET (expected) vs. TIGER data</a:t>
            </a:r>
            <a:endParaRPr lang="en-US" sz="1600" b="1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0" y="728700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pic>
        <p:nvPicPr>
          <p:cNvPr id="8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sp>
        <p:nvSpPr>
          <p:cNvPr id="9" name="テキスト ボックス 8"/>
          <p:cNvSpPr txBox="1"/>
          <p:nvPr/>
        </p:nvSpPr>
        <p:spPr>
          <a:xfrm>
            <a:off x="2663788" y="152636"/>
            <a:ext cx="3157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latin typeface="Helvetica"/>
                <a:ea typeface="ＤＦＰ隷書体"/>
                <a:cs typeface="Helvetica"/>
              </a:rPr>
              <a:t>Ultra Heavy Nuclei</a:t>
            </a:r>
            <a:endParaRPr lang="ja-JP" altLang="en-US" sz="2800" dirty="0">
              <a:solidFill>
                <a:prstClr val="black"/>
              </a:solidFill>
              <a:latin typeface="Helvetica"/>
              <a:ea typeface="ＤＦＰ隷書体"/>
              <a:cs typeface="Helvetic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1" y="1356358"/>
            <a:ext cx="4944623" cy="2990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6777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03" y="3861048"/>
            <a:ext cx="2641182" cy="20882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449" y="1283257"/>
            <a:ext cx="2592288" cy="1940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16"/>
          <p:cNvSpPr txBox="1"/>
          <p:nvPr/>
        </p:nvSpPr>
        <p:spPr>
          <a:xfrm>
            <a:off x="1039974" y="733189"/>
            <a:ext cx="68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404040"/>
                </a:solidFill>
                <a:latin typeface="Arial"/>
                <a:cs typeface="Arial"/>
              </a:rPr>
              <a:t>CHD</a:t>
            </a:r>
            <a:endParaRPr lang="ja-JP" altLang="en-US" b="1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6" name="テキスト ボックス 23"/>
          <p:cNvSpPr txBox="1"/>
          <p:nvPr/>
        </p:nvSpPr>
        <p:spPr>
          <a:xfrm>
            <a:off x="273457" y="1355265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prstClr val="white"/>
                </a:solidFill>
                <a:latin typeface="Arial"/>
                <a:cs typeface="Arial"/>
              </a:rPr>
              <a:t>Plastic  </a:t>
            </a:r>
            <a:r>
              <a:rPr lang="en-US" altLang="ja-JP" sz="1400" b="1" dirty="0" err="1" smtClean="0">
                <a:solidFill>
                  <a:prstClr val="white"/>
                </a:solidFill>
                <a:latin typeface="Arial"/>
                <a:cs typeface="Arial"/>
              </a:rPr>
              <a:t>Scintillator</a:t>
            </a:r>
            <a:endParaRPr lang="en-US" altLang="ja-JP" sz="140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r>
              <a:rPr lang="en-US" altLang="ja-JP" sz="1400" b="1" dirty="0" smtClean="0">
                <a:solidFill>
                  <a:prstClr val="white"/>
                </a:solidFill>
                <a:latin typeface="Arial"/>
                <a:cs typeface="Arial"/>
              </a:rPr>
              <a:t>+ Light Guide</a:t>
            </a:r>
            <a:endParaRPr lang="ja-JP" altLang="en-US" sz="1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" name="テキスト ボックス 24"/>
          <p:cNvSpPr txBox="1"/>
          <p:nvPr/>
        </p:nvSpPr>
        <p:spPr>
          <a:xfrm>
            <a:off x="402814" y="3861048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srgbClr val="FFFFFF"/>
                </a:solidFill>
                <a:latin typeface="Arial"/>
                <a:cs typeface="Arial"/>
              </a:rPr>
              <a:t>Plastic Scintillator Layer</a:t>
            </a:r>
            <a:endParaRPr lang="ja-JP" altLang="en-US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836" y="1094235"/>
            <a:ext cx="257912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836" y="3182467"/>
            <a:ext cx="2592288" cy="151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4153" y="4848975"/>
            <a:ext cx="2771800" cy="185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3110459"/>
            <a:ext cx="2952328" cy="155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716" y="1238251"/>
            <a:ext cx="303715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3068" y="4838651"/>
            <a:ext cx="2947802" cy="187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テキスト ボックス 49"/>
          <p:cNvSpPr txBox="1"/>
          <p:nvPr/>
        </p:nvSpPr>
        <p:spPr>
          <a:xfrm>
            <a:off x="4103948" y="734195"/>
            <a:ext cx="60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404040"/>
                </a:solidFill>
                <a:latin typeface="Arial"/>
                <a:cs typeface="Arial"/>
              </a:rPr>
              <a:t>IMC</a:t>
            </a:r>
            <a:endParaRPr lang="ja-JP" altLang="en-US" b="1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7" name="テキスト ボックス 50"/>
          <p:cNvSpPr txBox="1"/>
          <p:nvPr/>
        </p:nvSpPr>
        <p:spPr>
          <a:xfrm>
            <a:off x="6929497" y="733189"/>
            <a:ext cx="79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404040"/>
                </a:solidFill>
                <a:latin typeface="Arial"/>
                <a:cs typeface="Arial"/>
              </a:rPr>
              <a:t>TASC</a:t>
            </a:r>
            <a:endParaRPr lang="ja-JP" altLang="en-US" b="1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18" name="テキスト ボックス 51"/>
          <p:cNvSpPr txBox="1"/>
          <p:nvPr/>
        </p:nvSpPr>
        <p:spPr>
          <a:xfrm>
            <a:off x="3959932" y="1166243"/>
            <a:ext cx="1146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err="1" smtClean="0">
                <a:solidFill>
                  <a:prstClr val="white"/>
                </a:solidFill>
                <a:latin typeface="Arial"/>
                <a:cs typeface="Arial"/>
              </a:rPr>
              <a:t>SciFi</a:t>
            </a:r>
            <a:r>
              <a:rPr lang="en-US" altLang="ja-JP" sz="1400" b="1" dirty="0" smtClean="0">
                <a:solidFill>
                  <a:prstClr val="white"/>
                </a:solidFill>
                <a:latin typeface="Arial"/>
                <a:cs typeface="Arial"/>
              </a:rPr>
              <a:t> Layer</a:t>
            </a:r>
            <a:endParaRPr lang="ja-JP" altLang="en-US" sz="1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9" name="テキスト ボックス 52"/>
          <p:cNvSpPr txBox="1"/>
          <p:nvPr/>
        </p:nvSpPr>
        <p:spPr>
          <a:xfrm>
            <a:off x="3599892" y="3232045"/>
            <a:ext cx="1581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prstClr val="white"/>
                </a:solidFill>
                <a:latin typeface="Arial"/>
                <a:cs typeface="Arial"/>
              </a:rPr>
              <a:t>Structure of IMC</a:t>
            </a:r>
            <a:endParaRPr lang="ja-JP" altLang="en-US" sz="1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0" name="テキスト ボックス 53"/>
          <p:cNvSpPr txBox="1"/>
          <p:nvPr/>
        </p:nvSpPr>
        <p:spPr>
          <a:xfrm>
            <a:off x="3217731" y="4888538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prstClr val="white"/>
                </a:solidFill>
                <a:latin typeface="Arial"/>
                <a:cs typeface="Arial"/>
              </a:rPr>
              <a:t>Random Vibration Test</a:t>
            </a:r>
            <a:endParaRPr lang="ja-JP" altLang="en-US" sz="1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1" name="テキスト ボックス 54"/>
          <p:cNvSpPr txBox="1"/>
          <p:nvPr/>
        </p:nvSpPr>
        <p:spPr>
          <a:xfrm>
            <a:off x="7200292" y="1166243"/>
            <a:ext cx="1476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Arial"/>
                <a:cs typeface="Arial"/>
              </a:rPr>
              <a:t>PWO + APD/PD</a:t>
            </a:r>
            <a:endParaRPr lang="ja-JP" alt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テキスト ボックス 55"/>
          <p:cNvSpPr txBox="1"/>
          <p:nvPr/>
        </p:nvSpPr>
        <p:spPr>
          <a:xfrm>
            <a:off x="6699570" y="3302926"/>
            <a:ext cx="1727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 smtClean="0">
                <a:solidFill>
                  <a:prstClr val="white"/>
                </a:solidFill>
                <a:latin typeface="Arial"/>
                <a:cs typeface="Arial"/>
              </a:rPr>
              <a:t>Structure of TASC</a:t>
            </a:r>
            <a:endParaRPr lang="ja-JP" altLang="en-US" sz="1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3" name="正方形/長方形 56"/>
          <p:cNvSpPr/>
          <p:nvPr/>
        </p:nvSpPr>
        <p:spPr>
          <a:xfrm>
            <a:off x="6115668" y="4856871"/>
            <a:ext cx="2133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 smtClean="0">
                <a:solidFill>
                  <a:prstClr val="white"/>
                </a:solidFill>
                <a:latin typeface="Arial"/>
                <a:cs typeface="Arial"/>
              </a:rPr>
              <a:t>Random Vibration Test</a:t>
            </a:r>
            <a:endParaRPr lang="ja-JP" altLang="en-US" sz="14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5" name="テキスト ボックス 3"/>
          <p:cNvSpPr txBox="1"/>
          <p:nvPr/>
        </p:nvSpPr>
        <p:spPr>
          <a:xfrm>
            <a:off x="1979712" y="6345324"/>
            <a:ext cx="99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 smtClean="0">
                <a:solidFill>
                  <a:srgbClr val="1F497D">
                    <a:lumMod val="75000"/>
                    <a:lumOff val="25000"/>
                  </a:srgbClr>
                </a:solidFill>
                <a:latin typeface="Arial"/>
                <a:cs typeface="Arial"/>
              </a:rPr>
              <a:t>©</a:t>
            </a:r>
            <a:r>
              <a:rPr lang="en-US" altLang="ja-JP" i="1" dirty="0">
                <a:solidFill>
                  <a:srgbClr val="1F497D">
                    <a:lumMod val="75000"/>
                    <a:lumOff val="25000"/>
                  </a:srgbClr>
                </a:solidFill>
                <a:latin typeface="Arial"/>
                <a:cs typeface="Arial"/>
              </a:rPr>
              <a:t>JAXA</a:t>
            </a:r>
            <a:endParaRPr lang="ja-JP" altLang="en-US" i="1" dirty="0">
              <a:solidFill>
                <a:srgbClr val="1F497D">
                  <a:lumMod val="75000"/>
                  <a:lumOff val="2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1533" y="152636"/>
            <a:ext cx="8252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200" dirty="0" smtClean="0">
                <a:solidFill>
                  <a:prstClr val="black"/>
                </a:solidFill>
                <a:latin typeface="Comic Sans MS"/>
                <a:cs typeface="Comic Sans MS"/>
              </a:rPr>
              <a:t>Hardware Development: Structure and Thermal Model (STM)</a:t>
            </a:r>
            <a:endParaRPr lang="ja-JP" altLang="en-US" sz="22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251520" y="656692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8" name="Picture 4" descr="caletlogo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1580" cy="791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70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" r="-1744"/>
          <a:stretch/>
        </p:blipFill>
        <p:spPr>
          <a:xfrm>
            <a:off x="2699792" y="1402268"/>
            <a:ext cx="3729208" cy="233428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3828" y="4138572"/>
            <a:ext cx="2985138" cy="2314764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3136" y="29037110"/>
            <a:ext cx="5282307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204" y="1028474"/>
            <a:ext cx="2520280" cy="1716450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6196" y="5104043"/>
            <a:ext cx="2520280" cy="181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600937" y="152636"/>
            <a:ext cx="4660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CERN Beam Test using the STM  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0" y="872716"/>
            <a:ext cx="2803397" cy="5881283"/>
            <a:chOff x="71500" y="703729"/>
            <a:chExt cx="2803397" cy="5881283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503548" y="944724"/>
              <a:ext cx="2196244" cy="5640288"/>
              <a:chOff x="683568" y="728700"/>
              <a:chExt cx="2448272" cy="5964324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3568" y="2780928"/>
                <a:ext cx="2448272" cy="1836204"/>
              </a:xfrm>
              <a:prstGeom prst="rect">
                <a:avLst/>
              </a:prstGeom>
            </p:spPr>
          </p:pic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9572" y="728700"/>
                <a:ext cx="2400000" cy="1800000"/>
              </a:xfrm>
              <a:prstGeom prst="rect">
                <a:avLst/>
              </a:prstGeom>
            </p:spPr>
          </p:pic>
          <p:pic>
            <p:nvPicPr>
              <p:cNvPr id="4" name="図 3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9572" y="4883822"/>
                <a:ext cx="2412268" cy="1809202"/>
              </a:xfrm>
              <a:prstGeom prst="rect">
                <a:avLst/>
              </a:prstGeom>
            </p:spPr>
          </p:pic>
        </p:grpSp>
        <p:sp>
          <p:nvSpPr>
            <p:cNvPr id="16" name="テキスト ボックス 15"/>
            <p:cNvSpPr txBox="1"/>
            <p:nvPr/>
          </p:nvSpPr>
          <p:spPr>
            <a:xfrm>
              <a:off x="755576" y="703729"/>
              <a:ext cx="17742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200" dirty="0" smtClean="0">
                  <a:latin typeface="Comic Sans MS"/>
                  <a:cs typeface="Comic Sans MS"/>
                </a:rPr>
                <a:t>Charge Detecto</a:t>
              </a:r>
              <a:r>
                <a:rPr lang="en-US" altLang="ja-JP" sz="1200" dirty="0" smtClean="0"/>
                <a:t>r</a:t>
              </a:r>
              <a:r>
                <a:rPr lang="en-US" altLang="ja-JP" sz="1200" dirty="0" smtClean="0">
                  <a:latin typeface="Comic Sans MS"/>
                  <a:cs typeface="Comic Sans MS"/>
                </a:rPr>
                <a:t>: CHD</a:t>
              </a:r>
              <a:endParaRPr kumimoji="1" lang="ja-JP" alt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75556" y="2636912"/>
              <a:ext cx="205093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omic Sans MS"/>
                  <a:cs typeface="Comic Sans MS"/>
                </a:rPr>
                <a:t>Imaging Calorimeter: IMC</a:t>
              </a:r>
              <a:endParaRPr lang="ja-JP" altLang="en-US" sz="1200" dirty="0">
                <a:latin typeface="Comic Sans MS"/>
                <a:cs typeface="Comic Sans MS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1500" y="4617132"/>
              <a:ext cx="280339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200" dirty="0" smtClean="0">
                  <a:latin typeface="Comic Sans MS"/>
                  <a:cs typeface="Comic Sans MS"/>
                </a:rPr>
                <a:t>Total Absorption Calorimeter</a:t>
              </a:r>
              <a:r>
                <a:rPr lang="en-US" altLang="ja-JP" sz="1200" dirty="0">
                  <a:latin typeface="Comic Sans MS"/>
                  <a:cs typeface="Comic Sans MS"/>
                </a:rPr>
                <a:t>: </a:t>
              </a:r>
              <a:r>
                <a:rPr lang="en-US" altLang="ja-JP" sz="1200" dirty="0" smtClean="0">
                  <a:latin typeface="Comic Sans MS"/>
                  <a:cs typeface="Comic Sans MS"/>
                </a:rPr>
                <a:t>TASC</a:t>
              </a:r>
              <a:endParaRPr lang="ja-JP" altLang="en-US" sz="1200" dirty="0">
                <a:latin typeface="Comic Sans MS"/>
                <a:cs typeface="Comic Sans MS"/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2915816" y="1006224"/>
            <a:ext cx="3208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Schematic Side View of the Beam Test Model</a:t>
            </a:r>
            <a:endParaRPr kumimoji="1" lang="ja-JP" altLang="en-US" sz="1200" dirty="0"/>
          </a:p>
        </p:txBody>
      </p:sp>
      <p:sp>
        <p:nvSpPr>
          <p:cNvPr id="20" name="正方形/長方形 19"/>
          <p:cNvSpPr/>
          <p:nvPr/>
        </p:nvSpPr>
        <p:spPr>
          <a:xfrm>
            <a:off x="2231740" y="389705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200" dirty="0" smtClean="0"/>
              <a:t> The </a:t>
            </a:r>
            <a:r>
              <a:rPr lang="en-US" altLang="ja-JP" sz="1200" dirty="0"/>
              <a:t>Beam Test </a:t>
            </a:r>
            <a:r>
              <a:rPr lang="en-US" altLang="ja-JP" sz="1200" dirty="0" smtClean="0"/>
              <a:t>Model at CERN SPS H8 Beam Line</a:t>
            </a:r>
            <a:endParaRPr lang="ja-JP" altLang="en-US" sz="12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48264" y="1196752"/>
            <a:ext cx="825867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ΔE-</a:t>
            </a:r>
            <a:r>
              <a:rPr lang="en-US" altLang="ja-JP" sz="1200" dirty="0" err="1" smtClean="0"/>
              <a:t>E</a:t>
            </a:r>
            <a:r>
              <a:rPr lang="en-US" altLang="ja-JP" sz="1200" baseline="-25000" dirty="0" err="1" smtClean="0"/>
              <a:t>beam</a:t>
            </a:r>
            <a:endParaRPr kumimoji="1" lang="ja-JP" altLang="en-US" sz="1200" baseline="-25000" dirty="0"/>
          </a:p>
        </p:txBody>
      </p:sp>
      <p:grpSp>
        <p:nvGrpSpPr>
          <p:cNvPr id="13" name="図形グループ 12"/>
          <p:cNvGrpSpPr/>
          <p:nvPr/>
        </p:nvGrpSpPr>
        <p:grpSpPr>
          <a:xfrm>
            <a:off x="6300192" y="2747496"/>
            <a:ext cx="2556284" cy="2373692"/>
            <a:chOff x="6300192" y="2600908"/>
            <a:chExt cx="2556284" cy="2373692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0192" y="2600908"/>
              <a:ext cx="2556284" cy="2373692"/>
            </a:xfrm>
            <a:prstGeom prst="rect">
              <a:avLst/>
            </a:prstGeom>
          </p:spPr>
        </p:pic>
        <p:sp>
          <p:nvSpPr>
            <p:cNvPr id="22" name="テキスト ボックス 21"/>
            <p:cNvSpPr txBox="1"/>
            <p:nvPr/>
          </p:nvSpPr>
          <p:spPr>
            <a:xfrm>
              <a:off x="6444208" y="2672916"/>
              <a:ext cx="1332147" cy="61863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en-US" altLang="ja-JP" sz="1200" dirty="0" smtClean="0"/>
                <a:t>Electron shower </a:t>
              </a:r>
            </a:p>
            <a:p>
              <a:pPr algn="l">
                <a:lnSpc>
                  <a:spcPct val="80000"/>
                </a:lnSpc>
              </a:pPr>
              <a:r>
                <a:rPr lang="en-US" altLang="ja-JP" sz="1200" dirty="0" smtClean="0"/>
                <a:t>transition curve </a:t>
              </a:r>
            </a:p>
            <a:p>
              <a:pPr algn="l">
                <a:lnSpc>
                  <a:spcPct val="80000"/>
                </a:lnSpc>
              </a:pPr>
              <a:r>
                <a:rPr lang="en-US" altLang="ja-JP" sz="1200" dirty="0" smtClean="0"/>
                <a:t>in TASC</a:t>
              </a:r>
              <a:r>
                <a:rPr lang="en-US" altLang="ja-JP" dirty="0" smtClean="0"/>
                <a:t> </a:t>
              </a:r>
              <a:endParaRPr kumimoji="1" lang="ja-JP" altLang="en-US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6732240" y="5193196"/>
            <a:ext cx="1332148" cy="36933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txBody>
          <a:bodyPr wrap="square" lIns="36000" tIns="0" rIns="0" bIns="0" rtlCol="0">
            <a:spAutoFit/>
          </a:bodyPr>
          <a:lstStyle/>
          <a:p>
            <a:pPr algn="l"/>
            <a:r>
              <a:rPr kumimoji="1" lang="en-US" altLang="ja-JP" sz="1200" dirty="0" smtClean="0"/>
              <a:t>Angular resolution</a:t>
            </a:r>
          </a:p>
          <a:p>
            <a:pPr algn="l"/>
            <a:r>
              <a:rPr kumimoji="1" lang="en-US" altLang="ja-JP" sz="1200" dirty="0" smtClean="0"/>
              <a:t> for electrons</a:t>
            </a:r>
            <a:endParaRPr kumimoji="1" lang="ja-JP" altLang="en-US" sz="12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13859" y="714182"/>
            <a:ext cx="1962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6600"/>
                </a:solidFill>
                <a:latin typeface="Helvetica"/>
                <a:cs typeface="Helvetica"/>
              </a:rPr>
              <a:t>Beam Test Results</a:t>
            </a:r>
            <a:endParaRPr kumimoji="1" lang="ja-JP" altLang="en-US" sz="16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28" name="Line 7"/>
          <p:cNvSpPr>
            <a:spLocks noChangeShapeType="1"/>
          </p:cNvSpPr>
          <p:nvPr/>
        </p:nvSpPr>
        <p:spPr bwMode="auto">
          <a:xfrm>
            <a:off x="251520" y="728700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7" name="Picture 4" descr="caletlogo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1580" cy="791580"/>
          </a:xfrm>
          <a:prstGeom prst="rect">
            <a:avLst/>
          </a:prstGeom>
          <a:noFill/>
        </p:spPr>
      </p:pic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5" name="フッター プレースホルダー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26" name="スライド番号プレースホルダー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5825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1540" y="-216024"/>
            <a:ext cx="8229600" cy="1124744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latin typeface="Helvetica"/>
                <a:cs typeface="Helvetica"/>
              </a:rPr>
              <a:t>General Alerts of Transients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sp>
        <p:nvSpPr>
          <p:cNvPr id="7" name="稲妻 6"/>
          <p:cNvSpPr/>
          <p:nvPr/>
        </p:nvSpPr>
        <p:spPr>
          <a:xfrm rot="10800000" flipH="1">
            <a:off x="1062128" y="2071410"/>
            <a:ext cx="687734" cy="677862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8" name="台形 7"/>
          <p:cNvSpPr/>
          <p:nvPr/>
        </p:nvSpPr>
        <p:spPr>
          <a:xfrm>
            <a:off x="349536" y="2787372"/>
            <a:ext cx="1485900" cy="431800"/>
          </a:xfrm>
          <a:prstGeom prst="trapezoi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30665" y="2800072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 smtClean="0">
                <a:solidFill>
                  <a:srgbClr val="3366FF"/>
                </a:solidFill>
                <a:latin typeface="Calibri"/>
                <a:ea typeface="ＭＳ Ｐゴシック"/>
              </a:rPr>
              <a:t>MSFC/NASA</a:t>
            </a:r>
            <a:endParaRPr lang="ja-JP" altLang="en-US" b="1" dirty="0">
              <a:solidFill>
                <a:srgbClr val="3366FF"/>
              </a:solidFill>
              <a:latin typeface="Calibri"/>
              <a:ea typeface="ＭＳ Ｐゴシック"/>
            </a:endParaRPr>
          </a:p>
        </p:txBody>
      </p:sp>
      <p:sp>
        <p:nvSpPr>
          <p:cNvPr id="11" name="直方体 10"/>
          <p:cNvSpPr/>
          <p:nvPr/>
        </p:nvSpPr>
        <p:spPr>
          <a:xfrm>
            <a:off x="448920" y="3745392"/>
            <a:ext cx="2349500" cy="279400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srgbClr val="FFFF00"/>
                </a:solidFill>
                <a:latin typeface="Calibri"/>
                <a:ea typeface="ＭＳ Ｐゴシック"/>
              </a:rPr>
              <a:t>JAXA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Tsukuba SC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dirty="0" smtClean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CALET Ground System in UOA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2" name="下矢印 11"/>
          <p:cNvSpPr/>
          <p:nvPr/>
        </p:nvSpPr>
        <p:spPr>
          <a:xfrm>
            <a:off x="1003308" y="3299240"/>
            <a:ext cx="342900" cy="54610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3" name="円柱 12"/>
          <p:cNvSpPr/>
          <p:nvPr/>
        </p:nvSpPr>
        <p:spPr>
          <a:xfrm>
            <a:off x="3095496" y="3643792"/>
            <a:ext cx="2349500" cy="28956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 Data Processing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800" dirty="0" smtClean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i</a:t>
            </a: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n</a:t>
            </a:r>
            <a:endParaRPr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err="1" smtClean="0">
                <a:solidFill>
                  <a:srgbClr val="FFFF00"/>
                </a:solidFill>
                <a:latin typeface="Calibri"/>
                <a:ea typeface="ＭＳ Ｐゴシック"/>
              </a:rPr>
              <a:t>Waseda</a:t>
            </a: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 CALET Operations Center (WCOC)  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4" name="下矢印 13"/>
          <p:cNvSpPr/>
          <p:nvPr/>
        </p:nvSpPr>
        <p:spPr>
          <a:xfrm rot="16200000">
            <a:off x="2625419" y="4877243"/>
            <a:ext cx="342900" cy="530297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7" name="雲形吹き出し 16"/>
          <p:cNvSpPr/>
          <p:nvPr/>
        </p:nvSpPr>
        <p:spPr>
          <a:xfrm>
            <a:off x="6438334" y="3991112"/>
            <a:ext cx="1800110" cy="1485900"/>
          </a:xfrm>
          <a:prstGeom prst="cloudCallout">
            <a:avLst>
              <a:gd name="adj1" fmla="val -31876"/>
              <a:gd name="adj2" fmla="val 5179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GCN, </a:t>
            </a:r>
            <a:r>
              <a:rPr lang="en-US" altLang="ja-JP" dirty="0" err="1" smtClean="0">
                <a:solidFill>
                  <a:prstClr val="white"/>
                </a:solidFill>
                <a:latin typeface="Calibri"/>
                <a:ea typeface="ＭＳ Ｐゴシック"/>
              </a:rPr>
              <a:t>ATel</a:t>
            </a: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, </a:t>
            </a:r>
            <a:endParaRPr lang="en-US" altLang="ja-JP" dirty="0">
              <a:solidFill>
                <a:prstClr val="white"/>
              </a:solidFill>
              <a:latin typeface="Calibri"/>
              <a:ea typeface="ＭＳ Ｐゴシック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white"/>
                </a:solidFill>
                <a:latin typeface="Calibri"/>
                <a:ea typeface="ＭＳ Ｐゴシック"/>
              </a:rPr>
              <a:t>Web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8" name="V 字形矢印 17"/>
          <p:cNvSpPr/>
          <p:nvPr/>
        </p:nvSpPr>
        <p:spPr>
          <a:xfrm>
            <a:off x="5559848" y="4970942"/>
            <a:ext cx="723900" cy="342900"/>
          </a:xfrm>
          <a:prstGeom prst="notched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08104" y="4617132"/>
            <a:ext cx="827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ea typeface="ＭＳ Ｐゴシック"/>
              </a:rPr>
              <a:t>Alerts</a:t>
            </a:r>
            <a:endParaRPr lang="ja-JP" altLang="en-US" sz="2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801270" y="5437256"/>
            <a:ext cx="3342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GCN: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Gamma-ray</a:t>
            </a:r>
            <a:r>
              <a: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Coordinates Network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・</a:t>
            </a:r>
            <a:r>
              <a:rPr lang="en-US" altLang="ja-JP" sz="2000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ATel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Astronomer’s Telegram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対角する 2 つの角を切り取った四角形 20"/>
          <p:cNvSpPr/>
          <p:nvPr/>
        </p:nvSpPr>
        <p:spPr>
          <a:xfrm>
            <a:off x="5983912" y="2016532"/>
            <a:ext cx="2489200" cy="1397000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 smtClean="0">
                <a:solidFill>
                  <a:srgbClr val="FFFF00"/>
                </a:solidFill>
                <a:latin typeface="Calibri"/>
                <a:ea typeface="ＭＳ Ｐゴシック"/>
              </a:rPr>
              <a:t>Counterpart search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Further follow</a:t>
            </a:r>
            <a:r>
              <a:rPr lang="ja-JP" altLang="en-US" dirty="0">
                <a:solidFill>
                  <a:prstClr val="white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white"/>
                </a:solidFill>
                <a:latin typeface="Calibri"/>
                <a:ea typeface="ＭＳ Ｐゴシック"/>
              </a:rPr>
              <a:t>up observations in longer EM wavebands</a:t>
            </a:r>
            <a:endParaRPr lang="ja-JP" altLang="en-US" dirty="0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22" name="ストライプ矢印 21"/>
          <p:cNvSpPr/>
          <p:nvPr/>
        </p:nvSpPr>
        <p:spPr>
          <a:xfrm rot="16200000">
            <a:off x="7054286" y="3584439"/>
            <a:ext cx="496972" cy="292099"/>
          </a:xfrm>
          <a:prstGeom prst="stripedRightArrow">
            <a:avLst/>
          </a:prstGeom>
          <a:solidFill>
            <a:srgbClr val="CCFFCC"/>
          </a:solidFill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1582" y="1020419"/>
            <a:ext cx="1282002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1206530" y="1711736"/>
            <a:ext cx="1269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dirty="0" smtClean="0">
                <a:solidFill>
                  <a:srgbClr val="FFFF00"/>
                </a:solidFill>
                <a:latin typeface="Calibri"/>
                <a:ea typeface="ＭＳ Ｐゴシック"/>
              </a:rPr>
              <a:t>CALET on ISS</a:t>
            </a:r>
            <a:endParaRPr lang="ja-JP" altLang="en-US" sz="1600" b="1" dirty="0">
              <a:solidFill>
                <a:srgbClr val="FFFF00"/>
              </a:solidFill>
              <a:latin typeface="Calibri"/>
              <a:ea typeface="ＭＳ Ｐゴシック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670" y="1319628"/>
            <a:ext cx="2248728" cy="4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815" y="1306375"/>
            <a:ext cx="1435171" cy="44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638275" y="1024356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LIGO-Virgo MOU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638275" y="1011104"/>
            <a:ext cx="3096000" cy="79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380996" y="2313589"/>
            <a:ext cx="28387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CGBM data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・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TH: Timing Histogram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・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PH: Pulse height Histogram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・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GRB triggered data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63185" y="2014034"/>
            <a:ext cx="773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C00000"/>
                </a:solidFill>
                <a:latin typeface="Calibri"/>
                <a:ea typeface="ＭＳ Ｐゴシック"/>
              </a:rPr>
              <a:t>TDRSS</a:t>
            </a:r>
            <a:endParaRPr lang="ja-JP" altLang="en-US" dirty="0">
              <a:solidFill>
                <a:srgbClr val="C00000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047508" y="2014034"/>
            <a:ext cx="66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C00000"/>
                </a:solidFill>
                <a:latin typeface="Calibri"/>
                <a:ea typeface="ＭＳ Ｐゴシック"/>
              </a:rPr>
              <a:t>DRTS</a:t>
            </a:r>
            <a:endParaRPr lang="ja-JP" altLang="en-US" dirty="0">
              <a:solidFill>
                <a:srgbClr val="C00000"/>
              </a:solidFill>
              <a:latin typeface="Calibri"/>
              <a:ea typeface="ＭＳ Ｐゴシック"/>
            </a:endParaRPr>
          </a:p>
        </p:txBody>
      </p:sp>
      <p:sp>
        <p:nvSpPr>
          <p:cNvPr id="29" name="稲妻 28"/>
          <p:cNvSpPr/>
          <p:nvPr/>
        </p:nvSpPr>
        <p:spPr>
          <a:xfrm rot="10800000">
            <a:off x="1910507" y="2082117"/>
            <a:ext cx="433401" cy="1663274"/>
          </a:xfrm>
          <a:prstGeom prst="lightningBol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  <p:sp>
        <p:nvSpPr>
          <p:cNvPr id="30" name="Line 7"/>
          <p:cNvSpPr>
            <a:spLocks noChangeShapeType="1"/>
          </p:cNvSpPr>
          <p:nvPr/>
        </p:nvSpPr>
        <p:spPr bwMode="auto">
          <a:xfrm>
            <a:off x="107504" y="764704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1" name="Picture 4" descr="calet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1580" cy="791580"/>
          </a:xfrm>
          <a:prstGeom prst="rect">
            <a:avLst/>
          </a:prstGeom>
          <a:noFill/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457200" y="6484255"/>
            <a:ext cx="2133600" cy="365125"/>
          </a:xfrm>
        </p:spPr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>
          <a:xfrm>
            <a:off x="2743200" y="6520259"/>
            <a:ext cx="3657600" cy="365125"/>
          </a:xfrm>
        </p:spPr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6553200" y="6484255"/>
            <a:ext cx="2133600" cy="365125"/>
          </a:xfrm>
        </p:spPr>
        <p:txBody>
          <a:bodyPr/>
          <a:lstStyle/>
          <a:p>
            <a:fld id="{B26D0151-7FC2-4D53-AD53-E3503865ADE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38237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ShojiTorii\Pictures\CALET\HTV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524" y="-27384"/>
            <a:ext cx="9361040" cy="72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正方形/長方形 2"/>
          <p:cNvSpPr/>
          <p:nvPr/>
        </p:nvSpPr>
        <p:spPr>
          <a:xfrm>
            <a:off x="-180528" y="0"/>
            <a:ext cx="9433048" cy="7029400"/>
          </a:xfrm>
          <a:prstGeom prst="rect">
            <a:avLst/>
          </a:prstGeom>
          <a:solidFill>
            <a:schemeClr val="tx1">
              <a:lumMod val="50000"/>
              <a:lumOff val="50000"/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 txBox="1">
            <a:spLocks/>
          </p:cNvSpPr>
          <p:nvPr/>
        </p:nvSpPr>
        <p:spPr bwMode="auto">
          <a:xfrm>
            <a:off x="179512" y="260648"/>
            <a:ext cx="8758621" cy="7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5715" tIns="35715" rIns="35715" bIns="35715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kern="0" dirty="0" smtClean="0">
                <a:solidFill>
                  <a:srgbClr val="FFFF00"/>
                </a:solidFill>
                <a:latin typeface="Helvetica"/>
                <a:ea typeface="+mj-ea"/>
                <a:cs typeface="Helvetica"/>
                <a:sym typeface="Marker Felt" charset="0"/>
              </a:rPr>
              <a:t>Conclusions</a:t>
            </a:r>
            <a:endParaRPr kumimoji="1" lang="ja-JP" altLang="en-US" sz="32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"/>
              <a:ea typeface="+mj-ea"/>
              <a:cs typeface="Helvetica"/>
              <a:sym typeface="Marker Felt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07504" y="1016732"/>
            <a:ext cx="8892988" cy="55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342900" lvl="0" indent="-342900" algn="l">
              <a:spcBef>
                <a:spcPct val="20000"/>
              </a:spcBef>
              <a:spcAft>
                <a:spcPts val="600"/>
              </a:spcAft>
              <a:buFont typeface="Wingdings" charset="2"/>
              <a:buChar char="²"/>
              <a:defRPr/>
            </a:pPr>
            <a:r>
              <a:rPr kumimoji="1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CALET is a space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-based calorimeter designed to </a:t>
            </a:r>
            <a:r>
              <a:rPr lang="en-US" altLang="ja-JP" sz="1900" b="1" dirty="0" smtClean="0">
                <a:solidFill>
                  <a:srgbClr val="FF0915"/>
                </a:solidFill>
                <a:latin typeface="Comic Sans MS"/>
                <a:ea typeface="+mn-ea"/>
                <a:cs typeface="Comic Sans MS"/>
              </a:rPr>
              <a:t>perform cosmic ray measurement with high energy resolution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, mainly aimed at the electron component</a:t>
            </a:r>
            <a:endParaRPr lang="en-US" altLang="ja-JP" sz="1900" b="1" dirty="0">
              <a:solidFill>
                <a:srgbClr val="FFFF00"/>
              </a:solidFill>
              <a:latin typeface="Comic Sans MS"/>
              <a:ea typeface="+mn-ea"/>
              <a:cs typeface="Comic Sans MS"/>
            </a:endParaRPr>
          </a:p>
          <a:p>
            <a:pPr marL="342900" lvl="0" indent="-342900" algn="l">
              <a:spcBef>
                <a:spcPct val="20000"/>
              </a:spcBef>
              <a:spcAft>
                <a:spcPts val="600"/>
              </a:spcAft>
              <a:buFont typeface="Wingdings" charset="2"/>
              <a:buChar char="²"/>
              <a:defRPr/>
            </a:pP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Its main instrument is a </a:t>
            </a:r>
            <a:r>
              <a:rPr lang="en-US" altLang="ja-JP" sz="1900" b="1" dirty="0" smtClean="0">
                <a:solidFill>
                  <a:srgbClr val="26FF0E"/>
                </a:solidFill>
                <a:latin typeface="Comic Sans MS"/>
                <a:ea typeface="+mn-ea"/>
                <a:cs typeface="Comic Sans MS"/>
              </a:rPr>
              <a:t>deep (27 X</a:t>
            </a:r>
            <a:r>
              <a:rPr lang="en-US" altLang="ja-JP" sz="1900" b="1" baseline="-25000" dirty="0" smtClean="0">
                <a:solidFill>
                  <a:srgbClr val="26FF0E"/>
                </a:solidFill>
                <a:latin typeface="Comic Sans MS"/>
                <a:ea typeface="+mn-ea"/>
                <a:cs typeface="Comic Sans MS"/>
              </a:rPr>
              <a:t>0</a:t>
            </a:r>
            <a:r>
              <a:rPr lang="en-US" altLang="ja-JP" sz="1900" b="1" dirty="0" smtClean="0">
                <a:solidFill>
                  <a:srgbClr val="26FF0E"/>
                </a:solidFill>
                <a:latin typeface="Comic Sans MS"/>
                <a:ea typeface="+mn-ea"/>
                <a:cs typeface="Comic Sans MS"/>
              </a:rPr>
              <a:t>), homogeneous, segmented PWO calorimeter, 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which provides both an excellent energy resolution and a high e/p rejection power</a:t>
            </a:r>
            <a:endParaRPr kumimoji="1" lang="en-US" altLang="ja-JP" sz="1900" b="1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CALET will investigate the spectrum of many cosmic ray species in a broad energy range, providing valuable information for </a:t>
            </a:r>
            <a:r>
              <a:rPr lang="en-US" altLang="ja-JP" sz="1900" b="1" dirty="0" smtClean="0">
                <a:solidFill>
                  <a:schemeClr val="bg1"/>
                </a:solidFill>
                <a:latin typeface="Comic Sans MS"/>
                <a:ea typeface="+mn-ea"/>
                <a:cs typeface="Comic Sans MS"/>
              </a:rPr>
              <a:t>indirect DM search, and study acceleration and propagation mechanisms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Development of the CALET flight hardware is </a:t>
            </a:r>
            <a:r>
              <a:rPr lang="en-US" altLang="ja-JP" sz="1900" b="1" dirty="0" smtClean="0">
                <a:solidFill>
                  <a:srgbClr val="FF1B0C"/>
                </a:solidFill>
                <a:latin typeface="Comic Sans MS"/>
                <a:ea typeface="+mn-ea"/>
                <a:cs typeface="Comic Sans MS"/>
              </a:rPr>
              <a:t>now well underway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CALET project has been approved for flight by HTV-5 to the Japanese Experiment Module (</a:t>
            </a:r>
            <a:r>
              <a:rPr lang="en-US" altLang="ja-JP" sz="19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Kibo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) , to be launched by March 2015</a:t>
            </a:r>
          </a:p>
          <a:p>
            <a:pPr marL="342900" marR="0" lvl="0" indent="-34290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buFont typeface="Wingdings" charset="2"/>
              <a:buChar char="²"/>
              <a:tabLst/>
              <a:defRPr/>
            </a:pP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expected</a:t>
            </a:r>
            <a:r>
              <a:rPr kumimoji="0" lang="en-US" altLang="ja-JP" sz="19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 </a:t>
            </a:r>
            <a:r>
              <a:rPr kumimoji="0" lang="en-US" altLang="ja-JP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mission is </a:t>
            </a:r>
            <a:r>
              <a:rPr kumimoji="0" lang="en-US" altLang="ja-JP" sz="1900" b="1" i="0" u="none" strike="noStrike" kern="1200" cap="none" spc="0" normalizeH="0" baseline="0" noProof="0" smtClean="0">
                <a:ln>
                  <a:noFill/>
                </a:ln>
                <a:solidFill>
                  <a:srgbClr val="26FF0E"/>
                </a:solidFill>
                <a:effectLst/>
                <a:uLnTx/>
                <a:uFillTx/>
                <a:latin typeface="Comic Sans MS"/>
                <a:ea typeface="+mn-ea"/>
                <a:cs typeface="Comic Sans MS"/>
              </a:rPr>
              <a:t>5 years </a:t>
            </a:r>
            <a:endParaRPr kumimoji="0" lang="en-US" altLang="ja-JP" sz="1900" b="1" i="0" u="none" strike="noStrike" kern="1200" cap="none" spc="0" normalizeH="0" baseline="0" noProof="0" dirty="0" smtClean="0">
              <a:ln>
                <a:noFill/>
              </a:ln>
              <a:solidFill>
                <a:srgbClr val="26FF0E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  <a:p>
            <a:pPr marR="0" lvl="0" algn="l" defTabSz="914400" rtl="0" eaLnBrk="1" fontAlgn="base" latinLnBrk="0" hangingPunct="1">
              <a:spcBef>
                <a:spcPts val="12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ja-JP" sz="1900" b="1" dirty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 </a:t>
            </a:r>
            <a:r>
              <a:rPr kumimoji="0" lang="en-US" altLang="ja-JP" sz="1900" b="1" dirty="0" smtClean="0">
                <a:solidFill>
                  <a:srgbClr val="FFFF00"/>
                </a:solidFill>
                <a:latin typeface="Comic Sans MS"/>
                <a:ea typeface="+mn-ea"/>
                <a:cs typeface="Comic Sans MS"/>
              </a:rPr>
              <a:t>  </a:t>
            </a:r>
            <a:r>
              <a:rPr lang="en-US" altLang="ja-JP" sz="1900" b="1" noProof="0" dirty="0" smtClean="0">
                <a:solidFill>
                  <a:srgbClr val="FFFF00"/>
                </a:solidFill>
                <a:latin typeface="Comic Sans MS"/>
                <a:cs typeface="Comic Sans MS"/>
              </a:rPr>
              <a:t> -&gt; electron 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exposure = 220 m</a:t>
            </a:r>
            <a:r>
              <a:rPr lang="en-US" altLang="ja-JP" sz="1900" b="1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sz="19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sr</a:t>
            </a:r>
            <a:r>
              <a:rPr lang="en-US" altLang="ja-JP" sz="19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days</a:t>
            </a:r>
            <a:endParaRPr kumimoji="0" lang="en-US" altLang="ja-JP" sz="19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/>
              <a:ea typeface="+mn-ea"/>
              <a:cs typeface="Comic Sans MS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6325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866544" y="152636"/>
            <a:ext cx="8241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Comparison of Space Experiment Performance  for e</a:t>
            </a:r>
            <a:r>
              <a:rPr lang="en-US" altLang="ja-JP" sz="2400" baseline="30000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+</a:t>
            </a:r>
            <a:r>
              <a:rPr lang="en-US" altLang="ja-JP" sz="2400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+e</a:t>
            </a:r>
            <a:r>
              <a:rPr lang="en-US" altLang="ja-JP" sz="2400" baseline="30000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-</a:t>
            </a:r>
            <a:r>
              <a:rPr lang="en-US" altLang="ja-JP" sz="2400" dirty="0" smtClean="0">
                <a:solidFill>
                  <a:prstClr val="black"/>
                </a:solidFill>
                <a:latin typeface="Comic Sans MS" pitchFamily="66" charset="0"/>
                <a:ea typeface="ＭＳ Ｐゴシック"/>
              </a:rPr>
              <a:t> </a:t>
            </a:r>
          </a:p>
        </p:txBody>
      </p:sp>
      <p:graphicFrame>
        <p:nvGraphicFramePr>
          <p:cNvPr id="134210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313331"/>
              </p:ext>
            </p:extLst>
          </p:nvPr>
        </p:nvGraphicFramePr>
        <p:xfrm>
          <a:off x="179512" y="1160748"/>
          <a:ext cx="8677374" cy="4911559"/>
        </p:xfrm>
        <a:graphic>
          <a:graphicData uri="http://schemas.openxmlformats.org/drawingml/2006/table">
            <a:tbl>
              <a:tblPr/>
              <a:tblGrid>
                <a:gridCol w="1026319"/>
                <a:gridCol w="936104"/>
                <a:gridCol w="1080120"/>
                <a:gridCol w="1332148"/>
                <a:gridCol w="2448272"/>
                <a:gridCol w="957665"/>
                <a:gridCol w="896746"/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Payload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(Launching Date)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Energy Region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Energy Resolution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e/p separation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Instruments*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Exposure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in 5 years**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（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</a:t>
                      </a:r>
                      <a:r>
                        <a:rPr kumimoji="1" lang="ja-JP" alt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２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sr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day)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Total Weight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(kg)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PAMELA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(2006)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1-700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@200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Magnet Spectrometer (0.43T)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 Sampling Calorimeter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(Si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＋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W: 16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+TOF+ Neutron Detector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470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0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FERMI/LAT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(2008)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20-1,000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5-20 %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(20-1000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3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-10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(20-1000GeV)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Increase with Energy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ACD Detector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+Tracking Calorimeter (Si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＋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W: 1.5X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CsI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Cal. (8.6X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1500@TeV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7.000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AMS-02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(2011)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1-2,000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(~800)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～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 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％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＠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100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4</a:t>
                      </a:r>
                      <a:r>
                        <a:rPr kumimoji="1" lang="ja-JP" altLang="en-US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-10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Magnet Spectrometer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(0.15T)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Sampling Calorimeter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SciFi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+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Pb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: 17X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+TOF+TRD+RICH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55@2TeV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(170@800GeV)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7,000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7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CALET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(2014)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1-20,000 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~2 %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(&gt;10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GeV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Mostly Energy Independent</a:t>
                      </a:r>
                      <a:endParaRPr kumimoji="1" lang="en-US" altLang="ja-JP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Imaging Calorimeter (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W+SciFi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: 3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 Total Absorption Cal. (PWO : 27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o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＋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Charge Detector (SCN)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220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650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DAMPE*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(China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：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2015?)</a:t>
                      </a:r>
                    </a:p>
                  </a:txBody>
                  <a:tcPr marL="36000" marR="36000" marT="36000" marB="360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5-10,000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~1.5 %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 Silicon Tracker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+Total Absorption Cal. (BGO: ~31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+ACD Detector +Neutron Detector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900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1,500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8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GAMMA-400*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(Russia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：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2017?)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1-sevral 10,000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~1 %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(&gt;100GeV)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1" lang="en-US" altLang="ja-JP" sz="9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~4x10</a:t>
                      </a:r>
                      <a:r>
                        <a:rPr kumimoji="1" lang="en-US" altLang="ja-JP" sz="9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Imaging Calorimeter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 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Main Calorimeter- </a:t>
                      </a:r>
                      <a:r>
                        <a:rPr kumimoji="1" lang="en-US" altLang="ja-JP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calocube</a:t>
                      </a:r>
                      <a:r>
                        <a:rPr kumimoji="1" lang="ja-JP" alt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　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(25 X</a:t>
                      </a:r>
                      <a:r>
                        <a:rPr kumimoji="1" lang="en-US" altLang="ja-JP" sz="9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0</a:t>
                      </a: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730(vertical)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x10 (all) </a:t>
                      </a:r>
                      <a:endParaRPr kumimoji="1" lang="en-US" altLang="ja-JP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omic Sans MS" pitchFamily="66" charset="0"/>
                        <a:ea typeface="ＭＳ Ｐゴシック" pitchFamily="5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omic Sans MS" pitchFamily="66" charset="0"/>
                          <a:ea typeface="ＭＳ Ｐゴシック" pitchFamily="50" charset="-128"/>
                        </a:rPr>
                        <a:t>1,700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87524" y="6165304"/>
            <a:ext cx="2526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*) Estimated from Presentations </a:t>
            </a:r>
            <a:endParaRPr lang="ja-JP" altLang="en-US" sz="12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79512" y="764704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" name="Picture 4" descr="calet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cs-CZ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334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2" y="330199"/>
            <a:ext cx="8861506" cy="6663197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68780-0A31-40CF-B310-84A12F9FB51B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954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2" descr="f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001" y="1322611"/>
            <a:ext cx="4105275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3" descr="f4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001" y="4053111"/>
            <a:ext cx="4103688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4" descr="f3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9251" y="1363886"/>
            <a:ext cx="40322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5" descr="f6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89251" y="4053111"/>
            <a:ext cx="4176713" cy="233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7" name="Text Box 6"/>
          <p:cNvSpPr txBox="1">
            <a:spLocks noChangeArrowheads="1"/>
          </p:cNvSpPr>
          <p:nvPr/>
        </p:nvSpPr>
        <p:spPr bwMode="auto">
          <a:xfrm>
            <a:off x="539552" y="52462"/>
            <a:ext cx="8766175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ja-JP" sz="2000" dirty="0">
                <a:latin typeface="Helvetica"/>
                <a:cs typeface="Helvetica"/>
              </a:rPr>
              <a:t>Model Dependence of Energy Spectrum and Nearby Source </a:t>
            </a:r>
            <a:r>
              <a:rPr lang="en-US" altLang="ja-JP" sz="2000" dirty="0" smtClean="0">
                <a:latin typeface="Helvetica"/>
                <a:cs typeface="Helvetica"/>
              </a:rPr>
              <a:t>Effect</a:t>
            </a:r>
          </a:p>
          <a:p>
            <a:pPr>
              <a:lnSpc>
                <a:spcPct val="130000"/>
              </a:lnSpc>
            </a:pPr>
            <a:endParaRPr lang="en-US" altLang="ja-JP" sz="1000" dirty="0" smtClean="0">
              <a:latin typeface="Comic Sans MS" pitchFamily="66" charset="0"/>
            </a:endParaRPr>
          </a:p>
          <a:p>
            <a:pPr>
              <a:lnSpc>
                <a:spcPct val="130000"/>
              </a:lnSpc>
            </a:pPr>
            <a:r>
              <a:rPr lang="en-US" altLang="ja-JP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Ec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: Cutoff Energy    </a:t>
            </a:r>
            <a:r>
              <a:rPr lang="en-US" alt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ΔT: Acceleration Period   D: Diffusion Constant at 1 </a:t>
            </a:r>
            <a:r>
              <a:rPr lang="en-US" altLang="en-US" sz="1600" dirty="0" err="1" smtClean="0">
                <a:solidFill>
                  <a:srgbClr val="0000FF"/>
                </a:solidFill>
                <a:latin typeface="Helvetica"/>
                <a:cs typeface="Helvetica"/>
              </a:rPr>
              <a:t>TeV</a:t>
            </a:r>
            <a:r>
              <a:rPr lang="en-US" alt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 (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∝</a:t>
            </a:r>
            <a:r>
              <a:rPr lang="en-US" alt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E</a:t>
            </a:r>
            <a:r>
              <a:rPr lang="en-US" altLang="en-US" sz="1600" baseline="30000" dirty="0" smtClean="0">
                <a:solidFill>
                  <a:srgbClr val="0000FF"/>
                </a:solidFill>
                <a:latin typeface="Helvetica"/>
                <a:cs typeface="Helvetica"/>
              </a:rPr>
              <a:t>0.6</a:t>
            </a:r>
            <a:r>
              <a:rPr lang="en-US" altLang="ja-JP" sz="1600" dirty="0" smtClean="0">
                <a:solidFill>
                  <a:srgbClr val="0000FF"/>
                </a:solidFill>
                <a:latin typeface="Helvetica"/>
                <a:cs typeface="Helvetica"/>
              </a:rPr>
              <a:t>)</a:t>
            </a:r>
            <a:r>
              <a:rPr lang="ja-JP" altLang="en-US" sz="1600" dirty="0" smtClean="0">
                <a:solidFill>
                  <a:srgbClr val="0000FF"/>
                </a:solidFill>
                <a:latin typeface="Helvetica"/>
                <a:cs typeface="Helvetica"/>
              </a:rPr>
              <a:t>　</a:t>
            </a:r>
            <a:endParaRPr lang="en-US" altLang="ja-JP" sz="1600" dirty="0">
              <a:solidFill>
                <a:srgbClr val="0000FF"/>
              </a:solidFill>
              <a:latin typeface="Helvetica"/>
              <a:cs typeface="Helvetica"/>
            </a:endParaRPr>
          </a:p>
        </p:txBody>
      </p:sp>
      <p:sp>
        <p:nvSpPr>
          <p:cNvPr id="48138" name="Rectangle 7"/>
          <p:cNvSpPr>
            <a:spLocks noChangeArrowheads="1"/>
          </p:cNvSpPr>
          <p:nvPr/>
        </p:nvSpPr>
        <p:spPr bwMode="auto">
          <a:xfrm>
            <a:off x="6837176" y="5134199"/>
            <a:ext cx="1584325" cy="936625"/>
          </a:xfrm>
          <a:prstGeom prst="rect">
            <a:avLst/>
          </a:prstGeom>
          <a:solidFill>
            <a:srgbClr val="FF0000">
              <a:alpha val="3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39" name="Text Box 8"/>
          <p:cNvSpPr txBox="1">
            <a:spLocks noChangeArrowheads="1"/>
          </p:cNvSpPr>
          <p:nvPr/>
        </p:nvSpPr>
        <p:spPr bwMode="auto">
          <a:xfrm>
            <a:off x="1076139" y="1052736"/>
            <a:ext cx="3230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dirty="0" err="1">
                <a:latin typeface="Times New Roman" pitchFamily="18" charset="0"/>
              </a:rPr>
              <a:t>Ec</a:t>
            </a:r>
            <a:r>
              <a:rPr lang="en-US" altLang="ja-JP" sz="1600" b="1" dirty="0">
                <a:latin typeface="Times New Roman" pitchFamily="18" charset="0"/>
              </a:rPr>
              <a:t>=∞</a:t>
            </a:r>
            <a:r>
              <a:rPr lang="ja-JP" altLang="en-US" sz="1600" b="1" dirty="0">
                <a:latin typeface="Times New Roman" pitchFamily="18" charset="0"/>
              </a:rPr>
              <a:t>、 </a:t>
            </a:r>
            <a:r>
              <a:rPr lang="en-US" altLang="ja-JP" sz="1600" b="1" dirty="0">
                <a:latin typeface="Times New Roman" pitchFamily="18" charset="0"/>
              </a:rPr>
              <a:t>ΔT=0 </a:t>
            </a:r>
            <a:r>
              <a:rPr lang="en-US" altLang="ja-JP" sz="1600" b="1" dirty="0" err="1">
                <a:latin typeface="Times New Roman" pitchFamily="18" charset="0"/>
              </a:rPr>
              <a:t>yr</a:t>
            </a:r>
            <a:r>
              <a:rPr lang="en-US" altLang="ja-JP" sz="1600" b="1" dirty="0">
                <a:latin typeface="Times New Roman" pitchFamily="18" charset="0"/>
              </a:rPr>
              <a:t>, Do=2x10</a:t>
            </a:r>
            <a:r>
              <a:rPr lang="en-US" altLang="ja-JP" sz="1600" b="1" baseline="30000" dirty="0">
                <a:latin typeface="Times New Roman" pitchFamily="18" charset="0"/>
              </a:rPr>
              <a:t>29 </a:t>
            </a:r>
            <a:r>
              <a:rPr lang="en-US" altLang="ja-JP" sz="1600" b="1" dirty="0">
                <a:latin typeface="Times New Roman" pitchFamily="18" charset="0"/>
              </a:rPr>
              <a:t>cm</a:t>
            </a:r>
            <a:r>
              <a:rPr lang="en-US" altLang="ja-JP" sz="1600" b="1" baseline="30000" dirty="0">
                <a:latin typeface="Times New Roman" pitchFamily="18" charset="0"/>
              </a:rPr>
              <a:t>2</a:t>
            </a:r>
            <a:r>
              <a:rPr lang="en-US" altLang="ja-JP" sz="1600" b="1" dirty="0">
                <a:latin typeface="Times New Roman" pitchFamily="18" charset="0"/>
              </a:rPr>
              <a:t>/s</a:t>
            </a:r>
          </a:p>
        </p:txBody>
      </p:sp>
      <p:sp>
        <p:nvSpPr>
          <p:cNvPr id="48140" name="Rectangle 9"/>
          <p:cNvSpPr>
            <a:spLocks noChangeArrowheads="1"/>
          </p:cNvSpPr>
          <p:nvPr/>
        </p:nvSpPr>
        <p:spPr bwMode="auto">
          <a:xfrm>
            <a:off x="6765739" y="2397349"/>
            <a:ext cx="1512887" cy="935037"/>
          </a:xfrm>
          <a:prstGeom prst="rect">
            <a:avLst/>
          </a:prstGeom>
          <a:solidFill>
            <a:srgbClr val="339966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1" name="Text Box 10"/>
          <p:cNvSpPr txBox="1">
            <a:spLocks noChangeArrowheads="1"/>
          </p:cNvSpPr>
          <p:nvPr/>
        </p:nvSpPr>
        <p:spPr bwMode="auto">
          <a:xfrm>
            <a:off x="5829114" y="1052736"/>
            <a:ext cx="1697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0000CC"/>
                </a:solidFill>
                <a:latin typeface="Times New Roman" pitchFamily="18" charset="0"/>
              </a:rPr>
              <a:t>Do=5 x 10</a:t>
            </a:r>
            <a:r>
              <a:rPr lang="en-US" altLang="ja-JP" sz="1600" b="1" baseline="30000">
                <a:solidFill>
                  <a:srgbClr val="0000CC"/>
                </a:solidFill>
                <a:latin typeface="Times New Roman" pitchFamily="18" charset="0"/>
              </a:rPr>
              <a:t>29 </a:t>
            </a:r>
            <a:r>
              <a:rPr lang="en-US" altLang="ja-JP" sz="1600" b="1">
                <a:solidFill>
                  <a:srgbClr val="0000CC"/>
                </a:solidFill>
                <a:latin typeface="Times New Roman" pitchFamily="18" charset="0"/>
              </a:rPr>
              <a:t>cm</a:t>
            </a:r>
            <a:r>
              <a:rPr lang="en-US" altLang="ja-JP" sz="1600" b="1" baseline="30000">
                <a:solidFill>
                  <a:srgbClr val="0000CC"/>
                </a:solidFill>
                <a:latin typeface="Times New Roman" pitchFamily="18" charset="0"/>
              </a:rPr>
              <a:t>2</a:t>
            </a:r>
            <a:r>
              <a:rPr lang="en-US" altLang="ja-JP" sz="1600" b="1">
                <a:solidFill>
                  <a:srgbClr val="0000CC"/>
                </a:solidFill>
                <a:latin typeface="Times New Roman" pitchFamily="18" charset="0"/>
              </a:rPr>
              <a:t>/s</a:t>
            </a:r>
          </a:p>
        </p:txBody>
      </p:sp>
      <p:sp>
        <p:nvSpPr>
          <p:cNvPr id="48142" name="Text Box 11"/>
          <p:cNvSpPr txBox="1">
            <a:spLocks noChangeArrowheads="1"/>
          </p:cNvSpPr>
          <p:nvPr/>
        </p:nvSpPr>
        <p:spPr bwMode="auto">
          <a:xfrm>
            <a:off x="1941326" y="3765774"/>
            <a:ext cx="12017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996600"/>
                </a:solidFill>
                <a:latin typeface="Times New Roman" pitchFamily="18" charset="0"/>
              </a:rPr>
              <a:t>Ec= 20 TeV</a:t>
            </a:r>
          </a:p>
        </p:txBody>
      </p:sp>
      <p:sp>
        <p:nvSpPr>
          <p:cNvPr id="48143" name="Rectangle 12"/>
          <p:cNvSpPr>
            <a:spLocks noChangeArrowheads="1"/>
          </p:cNvSpPr>
          <p:nvPr/>
        </p:nvSpPr>
        <p:spPr bwMode="auto">
          <a:xfrm>
            <a:off x="2733489" y="5132611"/>
            <a:ext cx="1584325" cy="936625"/>
          </a:xfrm>
          <a:prstGeom prst="rect">
            <a:avLst/>
          </a:prstGeom>
          <a:solidFill>
            <a:srgbClr val="FFCC00">
              <a:alpha val="39999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4" name="Rectangle 13"/>
          <p:cNvSpPr>
            <a:spLocks noChangeArrowheads="1"/>
          </p:cNvSpPr>
          <p:nvPr/>
        </p:nvSpPr>
        <p:spPr bwMode="auto">
          <a:xfrm>
            <a:off x="2733489" y="2397349"/>
            <a:ext cx="1584325" cy="936625"/>
          </a:xfrm>
          <a:prstGeom prst="rect">
            <a:avLst/>
          </a:prstGeom>
          <a:solidFill>
            <a:srgbClr val="0000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145" name="Text Box 14"/>
          <p:cNvSpPr txBox="1">
            <a:spLocks noChangeArrowheads="1"/>
          </p:cNvSpPr>
          <p:nvPr/>
        </p:nvSpPr>
        <p:spPr bwMode="auto">
          <a:xfrm>
            <a:off x="5590800" y="3765774"/>
            <a:ext cx="22355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 dirty="0" err="1">
                <a:solidFill>
                  <a:srgbClr val="FF0000"/>
                </a:solidFill>
                <a:latin typeface="Times New Roman" pitchFamily="18" charset="0"/>
              </a:rPr>
              <a:t>Ec</a:t>
            </a:r>
            <a:r>
              <a:rPr lang="en-US" altLang="ja-JP" sz="1600" b="1" dirty="0">
                <a:solidFill>
                  <a:srgbClr val="FF0000"/>
                </a:solidFill>
                <a:latin typeface="Times New Roman" pitchFamily="18" charset="0"/>
              </a:rPr>
              <a:t>=20 </a:t>
            </a:r>
            <a:r>
              <a:rPr lang="en-US" altLang="ja-JP" sz="1600" b="1" dirty="0" err="1">
                <a:solidFill>
                  <a:srgbClr val="FF0000"/>
                </a:solidFill>
                <a:latin typeface="Times New Roman" pitchFamily="18" charset="0"/>
              </a:rPr>
              <a:t>TeV</a:t>
            </a:r>
            <a:r>
              <a:rPr lang="ja-JP" altLang="en-US" sz="1600" b="1" dirty="0">
                <a:solidFill>
                  <a:srgbClr val="FF0000"/>
                </a:solidFill>
                <a:latin typeface="Times New Roman" pitchFamily="18" charset="0"/>
              </a:rPr>
              <a:t>、 </a:t>
            </a:r>
            <a:r>
              <a:rPr lang="en-US" altLang="ja-JP" sz="1600" b="1" dirty="0">
                <a:solidFill>
                  <a:srgbClr val="FF0000"/>
                </a:solidFill>
                <a:latin typeface="Times New Roman" pitchFamily="18" charset="0"/>
              </a:rPr>
              <a:t>ΔT</a:t>
            </a:r>
            <a:r>
              <a:rPr lang="en-US" altLang="ja-JP" sz="1600" b="1" dirty="0" smtClean="0">
                <a:solidFill>
                  <a:srgbClr val="FF0000"/>
                </a:solidFill>
                <a:latin typeface="Times New Roman" pitchFamily="18" charset="0"/>
              </a:rPr>
              <a:t>=10</a:t>
            </a:r>
            <a:r>
              <a:rPr lang="en-US" altLang="ja-JP" sz="16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ja-JP" sz="1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ja-JP" sz="1600" b="1" dirty="0" err="1">
                <a:solidFill>
                  <a:srgbClr val="FF0000"/>
                </a:solidFill>
                <a:latin typeface="Times New Roman" pitchFamily="18" charset="0"/>
              </a:rPr>
              <a:t>yr</a:t>
            </a:r>
            <a:endParaRPr lang="en-US" altLang="ja-JP" sz="1600" b="1" dirty="0">
              <a:latin typeface="Times New Roman" pitchFamily="18" charset="0"/>
            </a:endParaRPr>
          </a:p>
        </p:txBody>
      </p:sp>
      <p:sp>
        <p:nvSpPr>
          <p:cNvPr id="48146" name="Text Box 15"/>
          <p:cNvSpPr txBox="1">
            <a:spLocks noChangeArrowheads="1"/>
          </p:cNvSpPr>
          <p:nvPr/>
        </p:nvSpPr>
        <p:spPr bwMode="auto">
          <a:xfrm>
            <a:off x="5796136" y="6403230"/>
            <a:ext cx="253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latin typeface="ＭＳ Ｐゴシック" pitchFamily="50" charset="-128"/>
              </a:rPr>
              <a:t>Kobayashi et al. </a:t>
            </a:r>
            <a:r>
              <a:rPr lang="en-US" altLang="ja-JP" sz="1600" dirty="0" err="1">
                <a:latin typeface="ＭＳ Ｐゴシック" pitchFamily="50" charset="-128"/>
              </a:rPr>
              <a:t>ApJ</a:t>
            </a:r>
            <a:r>
              <a:rPr lang="en-US" altLang="ja-JP" sz="1600" dirty="0">
                <a:latin typeface="ＭＳ Ｐゴシック" pitchFamily="50" charset="-128"/>
              </a:rPr>
              <a:t> (2004)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0705" y="1763751"/>
            <a:ext cx="17687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b="1" dirty="0" smtClean="0">
                <a:solidFill>
                  <a:srgbClr val="FF6600"/>
                </a:solidFill>
              </a:rPr>
              <a:t>uniform source distribution</a:t>
            </a:r>
            <a:endParaRPr kumimoji="1" lang="ja-JP" altLang="en-US" sz="900" b="1" dirty="0">
              <a:solidFill>
                <a:srgbClr val="FF66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0" y="584684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8" name="Picture 4" descr="calet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692" cy="656692"/>
          </a:xfrm>
          <a:prstGeom prst="rect">
            <a:avLst/>
          </a:prstGeom>
          <a:noFill/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DD1F0E-730E-4E07-9327-A26C306EC877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7053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024844"/>
            <a:ext cx="5496743" cy="3664496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287524" y="80628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err="1" smtClean="0">
                <a:latin typeface="Helvetica"/>
                <a:cs typeface="Helvetica"/>
              </a:rPr>
              <a:t>CALorimetric</a:t>
            </a:r>
            <a:r>
              <a:rPr lang="en-US" altLang="ja-JP" sz="2800" dirty="0" smtClean="0">
                <a:latin typeface="Helvetica"/>
                <a:cs typeface="Helvetica"/>
              </a:rPr>
              <a:t> Electron Telescope overview</a:t>
            </a:r>
            <a:endParaRPr lang="ja-JP" altLang="en-US" sz="2800" dirty="0">
              <a:latin typeface="Helvetica"/>
              <a:cs typeface="Helvetica"/>
            </a:endParaRPr>
          </a:p>
        </p:txBody>
      </p:sp>
      <p:pic>
        <p:nvPicPr>
          <p:cNvPr id="7" name="Picture 5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8044" y="3377346"/>
            <a:ext cx="4140460" cy="3436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正方形/長方形 5"/>
          <p:cNvSpPr/>
          <p:nvPr/>
        </p:nvSpPr>
        <p:spPr>
          <a:xfrm>
            <a:off x="7901797" y="4293096"/>
            <a:ext cx="12450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FF6600"/>
                </a:solidFill>
                <a:latin typeface="Helvetica"/>
                <a:cs typeface="Helvetica"/>
              </a:rPr>
              <a:t>Calorimeter</a:t>
            </a:r>
            <a:endParaRPr lang="ja-JP" altLang="en-US" sz="1600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79512" y="836712"/>
            <a:ext cx="86409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200" dirty="0" smtClean="0">
                <a:latin typeface="Helvetica"/>
                <a:cs typeface="Helvetica"/>
              </a:rPr>
              <a:t>The </a:t>
            </a:r>
            <a:r>
              <a:rPr lang="en-US" altLang="ja-JP" sz="2200" dirty="0" err="1">
                <a:latin typeface="Helvetica"/>
                <a:cs typeface="Helvetica"/>
              </a:rPr>
              <a:t>CALorimetric</a:t>
            </a:r>
            <a:r>
              <a:rPr lang="en-US" altLang="ja-JP" sz="2200" dirty="0">
                <a:latin typeface="Helvetica"/>
                <a:cs typeface="Helvetica"/>
              </a:rPr>
              <a:t> Electron Telescope, CALET, project is a </a:t>
            </a:r>
            <a:r>
              <a:rPr lang="en-US" altLang="ja-JP" sz="2200" dirty="0">
                <a:solidFill>
                  <a:srgbClr val="FF0000"/>
                </a:solidFill>
                <a:latin typeface="Helvetica"/>
                <a:cs typeface="Helvetica"/>
              </a:rPr>
              <a:t>Japan-led international mission </a:t>
            </a:r>
            <a:r>
              <a:rPr lang="en-US" altLang="ja-JP" sz="2200" dirty="0">
                <a:latin typeface="Helvetica"/>
                <a:cs typeface="Helvetica"/>
              </a:rPr>
              <a:t>for the International Space Station, ISS, </a:t>
            </a:r>
            <a:endParaRPr lang="en-US" altLang="ja-JP" sz="2200" dirty="0" smtClean="0">
              <a:latin typeface="Helvetica"/>
              <a:cs typeface="Helvetica"/>
            </a:endParaRPr>
          </a:p>
          <a:p>
            <a:r>
              <a:rPr lang="en-US" altLang="ja-JP" sz="2200" dirty="0" smtClean="0">
                <a:latin typeface="Helvetica"/>
                <a:cs typeface="Helvetica"/>
              </a:rPr>
              <a:t>in </a:t>
            </a:r>
            <a:r>
              <a:rPr lang="en-US" altLang="ja-JP" sz="2200" dirty="0">
                <a:latin typeface="Helvetica"/>
                <a:cs typeface="Helvetica"/>
              </a:rPr>
              <a:t>collaboration with Italy and the United States. </a:t>
            </a:r>
            <a:endParaRPr lang="ja-JP" altLang="en-US" sz="2200" dirty="0">
              <a:latin typeface="Helvetica"/>
              <a:cs typeface="Helvetica"/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3743908" y="4761148"/>
            <a:ext cx="720080" cy="468052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03848" y="4293096"/>
            <a:ext cx="167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>
                <a:solidFill>
                  <a:srgbClr val="FFFF00"/>
                </a:solidFill>
                <a:latin typeface="Helvetica"/>
                <a:cs typeface="Helvetica"/>
              </a:rPr>
              <a:t>JEM-EF Port #9</a:t>
            </a:r>
            <a:endParaRPr kumimoji="1" lang="ja-JP" altLang="en-US" sz="1600" b="1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71500" y="692696"/>
            <a:ext cx="9072500" cy="36004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2" name="Picture 4" descr="calet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302"/>
            <a:ext cx="720080" cy="720080"/>
          </a:xfrm>
          <a:prstGeom prst="rect">
            <a:avLst/>
          </a:prstGeom>
          <a:noFill/>
        </p:spPr>
      </p:pic>
      <p:sp>
        <p:nvSpPr>
          <p:cNvPr id="14" name="テキスト ボックス 13"/>
          <p:cNvSpPr txBox="1"/>
          <p:nvPr/>
        </p:nvSpPr>
        <p:spPr>
          <a:xfrm>
            <a:off x="12296" y="5769260"/>
            <a:ext cx="5099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sz="1400" dirty="0" smtClean="0"/>
              <a:t>The CALET payload will be launched by the Japanese carrier, H-II Transfer Vehicle 5 (HTV5) </a:t>
            </a:r>
            <a:r>
              <a:rPr lang="en-US" altLang="ja-JP" sz="1400" dirty="0" smtClean="0"/>
              <a:t>and robotically attached to the port #9 of the Japanese Experiment Module – Exposed Facility (JEM-EF) on the International Space Station.  </a:t>
            </a:r>
            <a:r>
              <a:rPr kumimoji="1" lang="en-US" altLang="ja-JP" sz="1400" dirty="0" smtClean="0"/>
              <a:t>  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832140" y="1952836"/>
            <a:ext cx="300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600" dirty="0" smtClean="0">
                <a:solidFill>
                  <a:srgbClr val="0000FF"/>
                </a:solidFill>
              </a:rPr>
              <a:t>Weight</a:t>
            </a:r>
            <a:r>
              <a:rPr kumimoji="1" lang="en-US" altLang="ja-JP" sz="1600" dirty="0" smtClean="0"/>
              <a:t>: 650 kg</a:t>
            </a:r>
          </a:p>
          <a:p>
            <a:pPr algn="l"/>
            <a:r>
              <a:rPr lang="en-US" altLang="ja-JP" sz="1600" dirty="0" smtClean="0">
                <a:solidFill>
                  <a:srgbClr val="0000FF"/>
                </a:solidFill>
              </a:rPr>
              <a:t>Mission Life</a:t>
            </a:r>
            <a:r>
              <a:rPr lang="en-US" altLang="ja-JP" sz="1600" dirty="0" smtClean="0"/>
              <a:t>: 5 years</a:t>
            </a:r>
          </a:p>
          <a:p>
            <a:pPr algn="l"/>
            <a:r>
              <a:rPr kumimoji="1" lang="en-US" altLang="ja-JP" sz="1600" dirty="0" smtClean="0">
                <a:solidFill>
                  <a:srgbClr val="0000FF"/>
                </a:solidFill>
              </a:rPr>
              <a:t>Launch Target</a:t>
            </a:r>
            <a:r>
              <a:rPr lang="en-US" altLang="ja-JP" sz="1600" dirty="0" smtClean="0"/>
              <a:t>: by March, 2015 </a:t>
            </a:r>
          </a:p>
          <a:p>
            <a:pPr algn="l"/>
            <a:r>
              <a:rPr lang="en-US" altLang="ja-JP" sz="1600" dirty="0" smtClean="0"/>
              <a:t>                   (Fiscal Year 2014)</a:t>
            </a:r>
            <a:endParaRPr kumimoji="1" lang="ja-JP" altLang="en-US" sz="1600" dirty="0"/>
          </a:p>
        </p:txBody>
      </p:sp>
      <p:sp>
        <p:nvSpPr>
          <p:cNvPr id="5" name="正方形/長方形 4"/>
          <p:cNvSpPr/>
          <p:nvPr/>
        </p:nvSpPr>
        <p:spPr>
          <a:xfrm>
            <a:off x="5580112" y="3104964"/>
            <a:ext cx="2428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009900"/>
                </a:solidFill>
                <a:latin typeface="Helvetica"/>
                <a:cs typeface="Helvetica"/>
              </a:rPr>
              <a:t>Gamma - Ray Burst Monitor</a:t>
            </a:r>
            <a:endParaRPr lang="ja-JP" altLang="en-US" sz="1400" dirty="0">
              <a:solidFill>
                <a:srgbClr val="009900"/>
              </a:solidFill>
              <a:latin typeface="Helvetica"/>
              <a:cs typeface="Helvetica"/>
            </a:endParaRPr>
          </a:p>
        </p:txBody>
      </p:sp>
      <p:pic>
        <p:nvPicPr>
          <p:cNvPr id="16" name="Picture 2" descr="JAXA_logo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3823" y="0"/>
            <a:ext cx="1170177" cy="62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7" name="スライド番号プレースホルダー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4005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47564" y="620688"/>
            <a:ext cx="8856984" cy="490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ja-JP" sz="3200" dirty="0">
                <a:solidFill>
                  <a:srgbClr val="1A1A1A"/>
                </a:solidFill>
                <a:latin typeface=""/>
              </a:rPr>
              <a:t>Gamma Line: Differences to </a:t>
            </a:r>
            <a:r>
              <a:rPr lang="en-US" altLang="ja-JP" sz="3200" dirty="0" smtClean="0">
                <a:solidFill>
                  <a:srgbClr val="1A1A1A"/>
                </a:solidFill>
                <a:latin typeface=""/>
              </a:rPr>
              <a:t>HESS</a:t>
            </a:r>
          </a:p>
          <a:p>
            <a:pPr algn="l"/>
            <a:endParaRPr lang="en-US" altLang="ja-JP" sz="3200" dirty="0">
              <a:solidFill>
                <a:srgbClr val="1A1A1A"/>
              </a:solidFill>
              <a:latin typeface=""/>
            </a:endParaRPr>
          </a:p>
          <a:p>
            <a:pPr algn="l">
              <a:lnSpc>
                <a:spcPct val="120000"/>
              </a:lnSpc>
            </a:pPr>
            <a:r>
              <a:rPr lang="en-US" altLang="ja-JP" sz="900" dirty="0">
                <a:solidFill>
                  <a:srgbClr val="1A1A1A"/>
                </a:solidFill>
                <a:latin typeface=""/>
              </a:rPr>
              <a:t>● </a:t>
            </a:r>
            <a:r>
              <a:rPr lang="en-US" altLang="ja-JP" sz="900" dirty="0" smtClean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Very </a:t>
            </a:r>
            <a:r>
              <a:rPr lang="en-US" altLang="ja-JP" dirty="0">
                <a:solidFill>
                  <a:srgbClr val="1A1A1A"/>
                </a:solidFill>
                <a:latin typeface=""/>
              </a:rPr>
              <a:t>stringent limit but localized search.</a:t>
            </a:r>
          </a:p>
          <a:p>
            <a:pPr algn="l">
              <a:lnSpc>
                <a:spcPct val="120000"/>
              </a:lnSpc>
            </a:pPr>
            <a:r>
              <a:rPr lang="en-US" altLang="ja-JP" sz="900" dirty="0">
                <a:solidFill>
                  <a:srgbClr val="1A1A1A"/>
                </a:solidFill>
                <a:latin typeface=""/>
              </a:rPr>
              <a:t>● </a:t>
            </a:r>
            <a:r>
              <a:rPr lang="en-US" altLang="ja-JP" sz="900" dirty="0" smtClean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Max</a:t>
            </a:r>
            <a:r>
              <a:rPr lang="en-US" altLang="ja-JP" dirty="0">
                <a:solidFill>
                  <a:srgbClr val="1A1A1A"/>
                </a:solidFill>
                <a:latin typeface=""/>
              </a:rPr>
              <a:t>. 1.58 </a:t>
            </a:r>
            <a:r>
              <a:rPr lang="en-US" altLang="ja-JP" dirty="0" err="1">
                <a:solidFill>
                  <a:srgbClr val="1A1A1A"/>
                </a:solidFill>
                <a:latin typeface=""/>
              </a:rPr>
              <a:t>deg</a:t>
            </a:r>
            <a:r>
              <a:rPr lang="en-US" altLang="ja-JP" dirty="0">
                <a:solidFill>
                  <a:srgbClr val="1A1A1A"/>
                </a:solidFill>
                <a:latin typeface=""/>
              </a:rPr>
              <a:t> distance from GC only</a:t>
            </a:r>
          </a:p>
          <a:p>
            <a:pPr algn="l">
              <a:lnSpc>
                <a:spcPct val="120000"/>
              </a:lnSpc>
            </a:pPr>
            <a:r>
              <a:rPr lang="en-US" altLang="ja-JP" sz="900" dirty="0">
                <a:solidFill>
                  <a:srgbClr val="1A1A1A"/>
                </a:solidFill>
                <a:latin typeface=""/>
              </a:rPr>
              <a:t>● </a:t>
            </a:r>
            <a:r>
              <a:rPr lang="en-US" altLang="ja-JP" sz="900" dirty="0" smtClean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Limit </a:t>
            </a:r>
            <a:r>
              <a:rPr lang="en-US" altLang="ja-JP" dirty="0">
                <a:solidFill>
                  <a:srgbClr val="1A1A1A"/>
                </a:solidFill>
                <a:latin typeface=""/>
              </a:rPr>
              <a:t>depends on halo profile, 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used </a:t>
            </a:r>
            <a:r>
              <a:rPr lang="en-US" altLang="ja-JP" dirty="0" err="1" smtClean="0">
                <a:solidFill>
                  <a:srgbClr val="1A1A1A"/>
                </a:solidFill>
                <a:latin typeface=""/>
              </a:rPr>
              <a:t>Einasto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dirty="0">
                <a:solidFill>
                  <a:srgbClr val="1A1A1A"/>
                </a:solidFill>
                <a:latin typeface=""/>
              </a:rPr>
              <a:t>profile with general factor 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for</a:t>
            </a:r>
          </a:p>
          <a:p>
            <a:pPr algn="l">
              <a:lnSpc>
                <a:spcPct val="120000"/>
              </a:lnSpc>
            </a:pP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  </a:t>
            </a:r>
            <a:r>
              <a:rPr lang="en-US" altLang="ja-JP" dirty="0" err="1" smtClean="0">
                <a:solidFill>
                  <a:srgbClr val="1A1A1A"/>
                </a:solidFill>
                <a:latin typeface=""/>
              </a:rPr>
              <a:t>subhalo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  distribution</a:t>
            </a:r>
            <a:endParaRPr lang="en-US" altLang="ja-JP" dirty="0">
              <a:solidFill>
                <a:srgbClr val="1A1A1A"/>
              </a:solidFill>
              <a:latin typeface=""/>
            </a:endParaRPr>
          </a:p>
          <a:p>
            <a:pPr algn="l">
              <a:lnSpc>
                <a:spcPct val="120000"/>
              </a:lnSpc>
            </a:pPr>
            <a:r>
              <a:rPr lang="en-US" altLang="ja-JP" sz="900" dirty="0">
                <a:solidFill>
                  <a:srgbClr val="1A1A1A"/>
                </a:solidFill>
                <a:latin typeface=""/>
              </a:rPr>
              <a:t>● </a:t>
            </a:r>
            <a:r>
              <a:rPr lang="en-US" altLang="ja-JP" sz="900" dirty="0" smtClean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Could </a:t>
            </a:r>
            <a:r>
              <a:rPr lang="en-US" altLang="ja-JP" dirty="0">
                <a:solidFill>
                  <a:srgbClr val="1A1A1A"/>
                </a:solidFill>
                <a:latin typeface=""/>
              </a:rPr>
              <a:t>have missed nearby </a:t>
            </a:r>
            <a:r>
              <a:rPr lang="en-US" altLang="ja-JP" dirty="0" err="1" smtClean="0">
                <a:solidFill>
                  <a:srgbClr val="1A1A1A"/>
                </a:solidFill>
                <a:latin typeface=""/>
              </a:rPr>
              <a:t>subhalos</a:t>
            </a:r>
            <a:endParaRPr lang="en-US" altLang="ja-JP" dirty="0" smtClean="0">
              <a:solidFill>
                <a:srgbClr val="1A1A1A"/>
              </a:solidFill>
              <a:latin typeface=""/>
            </a:endParaRPr>
          </a:p>
          <a:p>
            <a:pPr algn="l">
              <a:lnSpc>
                <a:spcPct val="120000"/>
              </a:lnSpc>
            </a:pP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  (</a:t>
            </a:r>
            <a:r>
              <a:rPr lang="en-US" altLang="ja-JP" dirty="0">
                <a:solidFill>
                  <a:srgbClr val="1A1A1A"/>
                </a:solidFill>
                <a:latin typeface=""/>
              </a:rPr>
              <a:t>extragalactic search also because </a:t>
            </a:r>
            <a:r>
              <a:rPr lang="en-US" altLang="ja-JP" dirty="0" smtClean="0">
                <a:solidFill>
                  <a:srgbClr val="1A1A1A"/>
                </a:solidFill>
                <a:latin typeface=""/>
              </a:rPr>
              <a:t>data from </a:t>
            </a:r>
            <a:r>
              <a:rPr lang="en-US" altLang="ja-JP" dirty="0">
                <a:solidFill>
                  <a:srgbClr val="1A1A1A"/>
                </a:solidFill>
                <a:latin typeface=""/>
              </a:rPr>
              <a:t>point source observation)</a:t>
            </a:r>
          </a:p>
          <a:p>
            <a:pPr algn="l">
              <a:lnSpc>
                <a:spcPct val="120000"/>
              </a:lnSpc>
            </a:pPr>
            <a:r>
              <a:rPr lang="en-US" altLang="ja-JP" sz="900" dirty="0" smtClean="0">
                <a:solidFill>
                  <a:srgbClr val="1A1A1A"/>
                </a:solidFill>
                <a:latin typeface=""/>
              </a:rPr>
              <a:t>●  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Wide (2 </a:t>
            </a:r>
            <a:r>
              <a:rPr lang="en-US" altLang="ja-JP" sz="2000" dirty="0" err="1">
                <a:solidFill>
                  <a:srgbClr val="1A1A1A"/>
                </a:solidFill>
                <a:latin typeface=""/>
              </a:rPr>
              <a:t>sr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) field of view</a:t>
            </a:r>
          </a:p>
          <a:p>
            <a:pPr algn="l">
              <a:lnSpc>
                <a:spcPct val="120000"/>
              </a:lnSpc>
            </a:pPr>
            <a:r>
              <a:rPr lang="en-US" altLang="ja-JP" sz="900" dirty="0">
                <a:solidFill>
                  <a:srgbClr val="1A1A1A"/>
                </a:solidFill>
                <a:latin typeface=""/>
              </a:rPr>
              <a:t>● </a:t>
            </a:r>
            <a:r>
              <a:rPr lang="en-US" altLang="ja-JP" sz="900" dirty="0" smtClean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sz="2000" dirty="0" smtClean="0">
                <a:solidFill>
                  <a:srgbClr val="1A1A1A"/>
                </a:solidFill>
                <a:latin typeface=""/>
              </a:rPr>
              <a:t>Search 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in outer regions of galactic halo</a:t>
            </a:r>
          </a:p>
          <a:p>
            <a:pPr algn="l">
              <a:lnSpc>
                <a:spcPct val="120000"/>
              </a:lnSpc>
            </a:pPr>
            <a:r>
              <a:rPr lang="en-US" altLang="ja-JP" sz="2000" dirty="0" smtClean="0">
                <a:solidFill>
                  <a:srgbClr val="1A1A1A"/>
                </a:solidFill>
                <a:latin typeface=""/>
              </a:rPr>
              <a:t>  – 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less dependent on halo profile</a:t>
            </a:r>
            <a:r>
              <a:rPr lang="en-US" altLang="ja-JP" sz="2000" dirty="0" smtClean="0">
                <a:solidFill>
                  <a:srgbClr val="1A1A1A"/>
                </a:solidFill>
                <a:latin typeface=""/>
              </a:rPr>
              <a:t>, extragalactic 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background only</a:t>
            </a:r>
          </a:p>
          <a:p>
            <a:pPr algn="l">
              <a:lnSpc>
                <a:spcPct val="120000"/>
              </a:lnSpc>
            </a:pPr>
            <a:r>
              <a:rPr lang="en-US" altLang="ja-JP" sz="900" dirty="0">
                <a:solidFill>
                  <a:srgbClr val="1A1A1A"/>
                </a:solidFill>
                <a:latin typeface=""/>
              </a:rPr>
              <a:t>● </a:t>
            </a:r>
            <a:r>
              <a:rPr lang="en-US" altLang="ja-JP" sz="900" dirty="0" smtClean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sz="2000" dirty="0" smtClean="0">
                <a:solidFill>
                  <a:srgbClr val="1A1A1A"/>
                </a:solidFill>
                <a:latin typeface=""/>
              </a:rPr>
              <a:t>Certain 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to see nearby </a:t>
            </a:r>
            <a:r>
              <a:rPr lang="en-US" altLang="ja-JP" sz="2000" dirty="0" err="1" smtClean="0">
                <a:solidFill>
                  <a:srgbClr val="1A1A1A"/>
                </a:solidFill>
                <a:latin typeface=""/>
              </a:rPr>
              <a:t>subhalos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sz="2000" dirty="0" smtClean="0">
                <a:solidFill>
                  <a:srgbClr val="1A1A1A"/>
                </a:solidFill>
                <a:latin typeface=""/>
              </a:rPr>
              <a:t>providing 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large boost factor</a:t>
            </a:r>
          </a:p>
          <a:p>
            <a:pPr algn="l">
              <a:lnSpc>
                <a:spcPct val="120000"/>
              </a:lnSpc>
            </a:pPr>
            <a:r>
              <a:rPr lang="en-US" altLang="ja-JP" sz="900" dirty="0">
                <a:solidFill>
                  <a:srgbClr val="1A1A1A"/>
                </a:solidFill>
                <a:latin typeface=""/>
              </a:rPr>
              <a:t>● </a:t>
            </a:r>
            <a:r>
              <a:rPr lang="en-US" altLang="ja-JP" sz="900" dirty="0" smtClean="0">
                <a:solidFill>
                  <a:srgbClr val="1A1A1A"/>
                </a:solidFill>
                <a:latin typeface=""/>
              </a:rPr>
              <a:t> </a:t>
            </a:r>
            <a:r>
              <a:rPr lang="en-US" altLang="ja-JP" sz="2000" dirty="0" smtClean="0">
                <a:solidFill>
                  <a:srgbClr val="1A1A1A"/>
                </a:solidFill>
                <a:latin typeface=""/>
              </a:rPr>
              <a:t>Up </a:t>
            </a:r>
            <a:r>
              <a:rPr lang="en-US" altLang="ja-JP" sz="2000" dirty="0">
                <a:solidFill>
                  <a:srgbClr val="1A1A1A"/>
                </a:solidFill>
                <a:latin typeface=""/>
              </a:rPr>
              <a:t>to larger energy than Fermi-</a:t>
            </a:r>
            <a:r>
              <a:rPr lang="en-US" altLang="ja-JP" sz="2000" dirty="0" smtClean="0">
                <a:solidFill>
                  <a:srgbClr val="1A1A1A"/>
                </a:solidFill>
                <a:latin typeface=""/>
              </a:rPr>
              <a:t>LAT</a:t>
            </a:r>
            <a:endParaRPr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DAE214-6B00-4324-9088-9B006FF540A0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249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6" y="1021028"/>
            <a:ext cx="5768660" cy="55880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1540" y="-1714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3600" dirty="0" err="1" smtClean="0">
                <a:latin typeface="Helvetica"/>
                <a:cs typeface="Helvetica"/>
              </a:rPr>
              <a:t>Energetics</a:t>
            </a:r>
            <a:endParaRPr lang="ja-JP" altLang="en-US" sz="3600" dirty="0">
              <a:latin typeface="Helvetica"/>
              <a:cs typeface="Helvetic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95944" y="1016732"/>
            <a:ext cx="3234780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U</a:t>
            </a: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(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proton</a:t>
            </a: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)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~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1eV/</a:t>
            </a: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cm</a:t>
            </a:r>
            <a:r>
              <a:rPr lang="en-US" altLang="ja-JP" sz="3200" baseline="300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3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← Supernova</a:t>
            </a:r>
            <a:endParaRPr lang="en-US" altLang="ja-JP" sz="3200" dirty="0">
              <a:solidFill>
                <a:srgbClr val="008000"/>
              </a:solidFill>
              <a:latin typeface="Gill Sans"/>
              <a:ea typeface="ＭＳ Ｐゴシック"/>
              <a:cs typeface="Gill Sans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srgbClr val="008000"/>
                </a:solidFill>
                <a:latin typeface="Gill Sans"/>
                <a:ea typeface="ＭＳ Ｐゴシック"/>
                <a:cs typeface="Gill Sans"/>
              </a:rPr>
              <a:t>     remnants</a:t>
            </a:r>
            <a:endParaRPr lang="en-US" altLang="ja-JP" sz="3200" dirty="0" smtClean="0">
              <a:solidFill>
                <a:srgbClr val="0000FF"/>
              </a:solidFill>
              <a:latin typeface="Symbol" pitchFamily="18" charset="2"/>
              <a:ea typeface="ＭＳ Ｐゴシック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>
                <a:solidFill>
                  <a:srgbClr val="000090"/>
                </a:solidFill>
                <a:latin typeface="Gill Sans"/>
                <a:ea typeface="ＭＳ Ｐゴシック"/>
                <a:cs typeface="Gill Sans"/>
              </a:rPr>
              <a:t>U</a:t>
            </a: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(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electron</a:t>
            </a: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)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~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10</a:t>
            </a:r>
            <a:r>
              <a:rPr lang="en-US" altLang="ja-JP" sz="3200" baseline="300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-2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eV/</a:t>
            </a: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cm</a:t>
            </a:r>
            <a:r>
              <a:rPr lang="en-US" altLang="ja-JP" sz="3200" baseline="300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3</a:t>
            </a:r>
            <a:endParaRPr lang="en-US" altLang="ja-JP" sz="3200" baseline="30000" dirty="0">
              <a:solidFill>
                <a:srgbClr val="000090"/>
              </a:solidFill>
              <a:latin typeface="Gill Sans"/>
              <a:ea typeface="Arial Unicode MS" pitchFamily="50" charset="-128"/>
              <a:cs typeface="Gill Sans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altLang="ja-JP" sz="3200" dirty="0" smtClean="0">
              <a:solidFill>
                <a:srgbClr val="0000FF"/>
              </a:solidFill>
              <a:latin typeface="Symbol" pitchFamily="18" charset="2"/>
              <a:ea typeface="Arial Unicode MS" pitchFamily="50" charset="-128"/>
              <a:cs typeface="Arial Unicode MS" pitchFamily="50" charset="-128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U</a:t>
            </a: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(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positron</a:t>
            </a: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)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~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10</a:t>
            </a:r>
            <a:r>
              <a:rPr lang="en-US" altLang="ja-JP" sz="3200" baseline="300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-3</a:t>
            </a:r>
            <a:r>
              <a:rPr lang="en-US" altLang="ja-JP" sz="32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eV/cm</a:t>
            </a:r>
            <a:r>
              <a:rPr lang="en-US" altLang="ja-JP" sz="3200" baseline="30000" dirty="0">
                <a:solidFill>
                  <a:srgbClr val="000090"/>
                </a:solidFill>
                <a:latin typeface="Gill Sans"/>
                <a:ea typeface="Arial Unicode MS" pitchFamily="50" charset="-128"/>
                <a:cs typeface="Gill Sans"/>
              </a:rPr>
              <a:t>3</a:t>
            </a:r>
            <a:endParaRPr lang="en-US" altLang="ja-JP" sz="3200" baseline="30000" dirty="0" smtClean="0">
              <a:solidFill>
                <a:srgbClr val="000090"/>
              </a:solidFill>
              <a:latin typeface="Gill Sans"/>
              <a:ea typeface="Arial Unicode MS" pitchFamily="50" charset="-128"/>
              <a:cs typeface="Gill Sans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i="1" dirty="0" smtClean="0">
                <a:solidFill>
                  <a:srgbClr val="FF0000"/>
                </a:solidFill>
                <a:latin typeface="Gill Sans"/>
                <a:ea typeface="Arial Unicode MS" pitchFamily="50" charset="-128"/>
                <a:cs typeface="Gill Sans"/>
              </a:rPr>
              <a:t>~ </a:t>
            </a:r>
            <a:r>
              <a:rPr lang="en-US" altLang="ja-JP" sz="3200" b="1" i="1" dirty="0">
                <a:solidFill>
                  <a:srgbClr val="FF0000"/>
                </a:solidFill>
                <a:latin typeface="Gill Sans"/>
                <a:ea typeface="Arial Unicode MS" pitchFamily="50" charset="-128"/>
                <a:cs typeface="Gill Sans"/>
              </a:rPr>
              <a:t>0.1% of </a:t>
            </a:r>
            <a:r>
              <a:rPr lang="en-US" altLang="ja-JP" sz="3200" b="1" i="1" dirty="0" smtClean="0">
                <a:solidFill>
                  <a:srgbClr val="FF0000"/>
                </a:solidFill>
                <a:latin typeface="Gill Sans"/>
                <a:ea typeface="Arial Unicode MS" pitchFamily="50" charset="-128"/>
                <a:cs typeface="Gill Sans"/>
              </a:rPr>
              <a:t>p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b="1" i="1" dirty="0">
                <a:solidFill>
                  <a:srgbClr val="FF0000"/>
                </a:solidFill>
                <a:latin typeface="Gill Sans"/>
                <a:ea typeface="Arial Unicode MS" pitchFamily="50" charset="-128"/>
                <a:cs typeface="Gill Sans"/>
              </a:rPr>
              <a:t>E</a:t>
            </a:r>
            <a:r>
              <a:rPr lang="en-US" altLang="ja-JP" sz="3200" b="1" i="1" dirty="0" smtClean="0">
                <a:solidFill>
                  <a:srgbClr val="FF0000"/>
                </a:solidFill>
                <a:latin typeface="Gill Sans"/>
                <a:ea typeface="Arial Unicode MS" pitchFamily="50" charset="-128"/>
                <a:cs typeface="Gill Sans"/>
              </a:rPr>
              <a:t>ven less @</a:t>
            </a:r>
            <a:r>
              <a:rPr lang="en-US" altLang="ja-JP" sz="3200" b="1" i="1" dirty="0" err="1" smtClean="0">
                <a:solidFill>
                  <a:srgbClr val="FF0000"/>
                </a:solidFill>
                <a:latin typeface="Gill Sans"/>
                <a:ea typeface="Arial Unicode MS" pitchFamily="50" charset="-128"/>
                <a:cs typeface="Gill Sans"/>
              </a:rPr>
              <a:t>TeV</a:t>
            </a:r>
            <a:endParaRPr lang="en-US" altLang="ja-JP" sz="3200" b="1" i="1" dirty="0" smtClean="0">
              <a:solidFill>
                <a:srgbClr val="FF0000"/>
              </a:solidFill>
              <a:latin typeface="Gill Sans"/>
              <a:ea typeface="Arial Unicode MS" pitchFamily="50" charset="-128"/>
              <a:cs typeface="Gill San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68284" y="6242013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prstClr val="black"/>
                </a:solidFill>
                <a:latin typeface="Gill Sans"/>
                <a:ea typeface="ＭＳ Ｐゴシック"/>
                <a:cs typeface="Gill Sans"/>
              </a:rPr>
              <a:t>0903.1987</a:t>
            </a:r>
            <a:endParaRPr lang="ja-JP" altLang="en-US" dirty="0">
              <a:solidFill>
                <a:prstClr val="black"/>
              </a:solidFill>
              <a:latin typeface="Gill Sans"/>
              <a:ea typeface="ＭＳ Ｐゴシック"/>
              <a:cs typeface="Gill San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62251" y="2871532"/>
            <a:ext cx="7949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200" dirty="0" smtClean="0">
                <a:solidFill>
                  <a:prstClr val="black"/>
                </a:solidFill>
                <a:latin typeface="Symbol" charset="2"/>
                <a:ea typeface="ＭＳ Ｐゴシック"/>
                <a:cs typeface="Symbol" charset="2"/>
              </a:rPr>
              <a:t>e</a:t>
            </a:r>
            <a:r>
              <a:rPr lang="en-US" altLang="ja-JP" sz="3200" baseline="30000" dirty="0" smtClean="0">
                <a:solidFill>
                  <a:prstClr val="black"/>
                </a:solidFill>
                <a:latin typeface="Calibri"/>
                <a:ea typeface="ＭＳ Ｐゴシック"/>
              </a:rPr>
              <a:t>-2.7</a:t>
            </a:r>
            <a:endParaRPr lang="ja-JP" altLang="en-US" sz="3200" baseline="30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31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3345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016732"/>
            <a:ext cx="8167640" cy="5324760"/>
          </a:xfrm>
          <a:prstGeom prst="rect">
            <a:avLst/>
          </a:prstGeom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6829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9144000" cy="5982730"/>
          </a:xfrm>
          <a:prstGeom prst="rect">
            <a:avLst/>
          </a:prstGeo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8A4C-1A1C-6F47-9BE3-DFAB91FF8BA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33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41295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1830679" y="116632"/>
            <a:ext cx="5739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Expected Allowed Region for </a:t>
            </a:r>
            <a:r>
              <a:rPr lang="en-US" altLang="ja-JP" sz="28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LKP</a:t>
            </a:r>
            <a:endParaRPr lang="ja-JP" altLang="en-US" sz="2800" dirty="0">
              <a:solidFill>
                <a:prstClr val="black"/>
              </a:solidFill>
              <a:latin typeface="Helvetica"/>
              <a:ea typeface="ＭＳ Ｐゴシック"/>
              <a:cs typeface="Helvetica"/>
            </a:endParaRPr>
          </a:p>
        </p:txBody>
      </p:sp>
      <p:pic>
        <p:nvPicPr>
          <p:cNvPr id="7" name="Picture 4" descr="caletlog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576" cy="755576"/>
          </a:xfrm>
          <a:prstGeom prst="rect">
            <a:avLst/>
          </a:prstGeom>
          <a:noFill/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0" y="692696"/>
            <a:ext cx="9144000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/>
          <a:srcRect t="8473" b="-8473"/>
          <a:stretch/>
        </p:blipFill>
        <p:spPr>
          <a:xfrm>
            <a:off x="4374324" y="3150017"/>
            <a:ext cx="4734370" cy="3550778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179512" y="944724"/>
            <a:ext cx="93970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Tested several Dark Matter candidate particles scanning the mass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from</a:t>
            </a:r>
            <a:r>
              <a:rPr lang="ja-JP" altLang="en-US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　</a:t>
            </a:r>
            <a:endParaRPr lang="en-US" altLang="ja-JP" sz="2000" dirty="0" smtClean="0">
              <a:solidFill>
                <a:prstClr val="black"/>
              </a:solidFill>
              <a:latin typeface="Helvetica"/>
              <a:ea typeface="ＭＳ Ｐゴシック"/>
              <a:cs typeface="Helvetica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   200 </a:t>
            </a:r>
            <a:r>
              <a:rPr lang="en-US" altLang="ja-JP" sz="2000" dirty="0" err="1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GeV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to </a:t>
            </a: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4 </a:t>
            </a:r>
            <a:r>
              <a:rPr lang="en-US" altLang="ja-JP" sz="2000" dirty="0" err="1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TeV</a:t>
            </a: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for </a:t>
            </a: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ability </a:t>
            </a:r>
            <a:r>
              <a:rPr lang="en-US" altLang="ja-JP" sz="2000" dirty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to explain positron excess only 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by</a:t>
            </a:r>
            <a:r>
              <a:rPr lang="en-US" altLang="ja-JP" sz="2000" dirty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emission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    from </a:t>
            </a:r>
            <a:r>
              <a:rPr lang="en-US" altLang="ja-JP" sz="2000" dirty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annihilation 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– </a:t>
            </a:r>
            <a:r>
              <a:rPr lang="en-US" altLang="ja-JP" sz="2000" dirty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given a sufficiently high boost 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factor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US" altLang="ja-JP" sz="2000" dirty="0" smtClean="0">
              <a:solidFill>
                <a:srgbClr val="009900"/>
              </a:solidFill>
              <a:latin typeface="Helvetica"/>
              <a:ea typeface="ＭＳ Ｐゴシック"/>
              <a:cs typeface="Helvetica"/>
            </a:endParaRP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ja-JP" altLang="en-US" sz="2000" dirty="0">
              <a:solidFill>
                <a:srgbClr val="009900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15516" y="2023578"/>
            <a:ext cx="87917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If fit without </a:t>
            </a: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pulsar term to </a:t>
            </a:r>
            <a:r>
              <a:rPr lang="en-US" altLang="ja-JP" sz="2000" dirty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AMS-02 and 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Fermi/LAT</a:t>
            </a:r>
            <a:r>
              <a:rPr lang="en-US" altLang="ja-JP" sz="2000" dirty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data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gives χ2 </a:t>
            </a: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&lt;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95%CL</a:t>
            </a: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: 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allowed model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=&gt; LKP allowed for mass &gt; 500 </a:t>
            </a:r>
            <a:r>
              <a:rPr lang="en-US" altLang="ja-JP" sz="2000" dirty="0" err="1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GeV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=&gt; Range of boost factor with </a:t>
            </a:r>
            <a:r>
              <a:rPr lang="en-US" altLang="ja-JP" sz="20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χ2 &lt;95% </a:t>
            </a:r>
            <a:r>
              <a:rPr lang="en-US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CL: allowed region</a:t>
            </a:r>
            <a:r>
              <a:rPr lang="en-US" altLang="ja-JP" sz="2000" dirty="0" smtClean="0">
                <a:solidFill>
                  <a:srgbClr val="009900"/>
                </a:solidFill>
                <a:latin typeface="Helvetica"/>
                <a:ea typeface="ＭＳ Ｐゴシック"/>
                <a:cs typeface="Helvetica"/>
              </a:rPr>
              <a:t>  </a:t>
            </a:r>
            <a:r>
              <a:rPr lang="en-US" altLang="ja-JP" sz="2000" dirty="0" smtClean="0">
                <a:solidFill>
                  <a:srgbClr val="4F81BD"/>
                </a:solidFill>
                <a:latin typeface="Helvetica"/>
                <a:ea typeface="ＭＳ Ｐゴシック"/>
                <a:cs typeface="Helvetica"/>
              </a:rPr>
              <a:t>(blue region)</a:t>
            </a:r>
            <a:endParaRPr lang="ja-JP" altLang="en-US" sz="2000" dirty="0">
              <a:solidFill>
                <a:srgbClr val="4F81BD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68780-0A31-40CF-B310-84A12F9FB51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>
                <a:defRPr/>
              </a:pPr>
              <a:t>34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4" name="正方形/長方形 11"/>
          <p:cNvSpPr/>
          <p:nvPr/>
        </p:nvSpPr>
        <p:spPr>
          <a:xfrm>
            <a:off x="188058" y="3181618"/>
            <a:ext cx="42215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GB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Assuming m(LKP)=1000 </a:t>
            </a:r>
            <a:r>
              <a:rPr lang="en-GB" altLang="ja-JP" sz="2000" dirty="0" err="1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GeV</a:t>
            </a:r>
            <a:r>
              <a:rPr lang="en-GB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the allowed region can be significantly reduced by including CALET data </a:t>
            </a:r>
            <a:r>
              <a:rPr lang="en-GB" altLang="ja-JP" sz="2000" dirty="0" smtClean="0">
                <a:solidFill>
                  <a:srgbClr val="FF0000"/>
                </a:solidFill>
                <a:latin typeface="Helvetica"/>
                <a:ea typeface="ＭＳ Ｐゴシック"/>
                <a:cs typeface="Helvetica"/>
              </a:rPr>
              <a:t>(red region)</a:t>
            </a:r>
          </a:p>
          <a:p>
            <a:pPr algn="l" defTabSz="457200" fontAlgn="auto">
              <a:spcBef>
                <a:spcPts val="0"/>
              </a:spcBef>
              <a:spcAft>
                <a:spcPts val="0"/>
              </a:spcAft>
            </a:pPr>
            <a:endParaRPr lang="en-GB" altLang="ja-JP" sz="2000" dirty="0" smtClean="0">
              <a:solidFill>
                <a:srgbClr val="FF0000"/>
              </a:solidFill>
              <a:latin typeface="Helvetica"/>
              <a:ea typeface="ＭＳ Ｐゴシック"/>
              <a:cs typeface="Helvetica"/>
            </a:endParaRPr>
          </a:p>
          <a:p>
            <a:pPr marL="285750" indent="-285750" algn="l" defTabSz="4572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GB" altLang="ja-JP" sz="20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Assuming the Pulsar Case, a much smaller contribution from Dark Matter would already  be excluded </a:t>
            </a:r>
            <a:r>
              <a:rPr lang="en-GB" altLang="ja-JP" sz="2000" dirty="0" smtClean="0">
                <a:solidFill>
                  <a:srgbClr val="FF0000"/>
                </a:solidFill>
                <a:latin typeface="Helvetica"/>
                <a:ea typeface="ＭＳ Ｐゴシック"/>
                <a:cs typeface="Helvetica"/>
              </a:rPr>
              <a:t>(red line)</a:t>
            </a:r>
            <a:endParaRPr lang="ja-JP" altLang="en-US" sz="2000" dirty="0">
              <a:solidFill>
                <a:srgbClr val="FF0000"/>
              </a:solidFill>
              <a:latin typeface="Helvetica"/>
              <a:ea typeface="ＭＳ Ｐゴシック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55106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647134"/>
            <a:ext cx="7416824" cy="363102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81190" y="152636"/>
            <a:ext cx="7228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prstClr val="black"/>
                </a:solidFill>
                <a:latin typeface="Helvetica"/>
                <a:cs typeface="Helvetica"/>
              </a:rPr>
              <a:t>Characteristics of  HXM and SGM in  CGBM </a:t>
            </a:r>
            <a:endParaRPr lang="ja-JP" altLang="en-US" sz="28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143508" y="4293096"/>
            <a:ext cx="9000492" cy="2089874"/>
            <a:chOff x="108012" y="4365104"/>
            <a:chExt cx="9000492" cy="2089874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108012" y="4365104"/>
              <a:ext cx="9000492" cy="2089874"/>
              <a:chOff x="143508" y="944724"/>
              <a:chExt cx="9000492" cy="2089874"/>
            </a:xfrm>
          </p:grpSpPr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31740" y="1016732"/>
                <a:ext cx="1967264" cy="2012144"/>
              </a:xfrm>
              <a:prstGeom prst="rect">
                <a:avLst/>
              </a:prstGeom>
            </p:spPr>
          </p:pic>
          <p:pic>
            <p:nvPicPr>
              <p:cNvPr id="8" name="図 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3508" y="1592796"/>
                <a:ext cx="1926835" cy="1405741"/>
              </a:xfrm>
              <a:prstGeom prst="rect">
                <a:avLst/>
              </a:prstGeom>
            </p:spPr>
          </p:pic>
          <p:pic>
            <p:nvPicPr>
              <p:cNvPr id="9" name="図 8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61584" y="944724"/>
                <a:ext cx="2682416" cy="2045911"/>
              </a:xfrm>
              <a:prstGeom prst="rect">
                <a:avLst/>
              </a:prstGeom>
            </p:spPr>
          </p:pic>
          <p:pic>
            <p:nvPicPr>
              <p:cNvPr id="10" name="図 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5976" y="1556792"/>
                <a:ext cx="1972731" cy="1477806"/>
              </a:xfrm>
              <a:prstGeom prst="rect">
                <a:avLst/>
              </a:prstGeom>
            </p:spPr>
          </p:pic>
        </p:grpSp>
        <p:sp>
          <p:nvSpPr>
            <p:cNvPr id="12" name="テキスト ボックス 11"/>
            <p:cNvSpPr txBox="1"/>
            <p:nvPr/>
          </p:nvSpPr>
          <p:spPr>
            <a:xfrm>
              <a:off x="683568" y="4509120"/>
              <a:ext cx="652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HXM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5040052" y="4473116"/>
              <a:ext cx="6452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black"/>
                  </a:solidFill>
                </a:rPr>
                <a:t>SGM</a:t>
              </a:r>
              <a:endParaRPr lang="ja-JP" altLang="en-US" dirty="0">
                <a:solidFill>
                  <a:prstClr val="black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580620" y="6057292"/>
              <a:ext cx="63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prstClr val="white"/>
                  </a:solidFill>
                </a:rPr>
                <a:t>BGO</a:t>
              </a:r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224136" y="6021288"/>
              <a:ext cx="72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rgbClr val="FFFFFF"/>
                  </a:solidFill>
                </a:rPr>
                <a:t>LaBr</a:t>
              </a:r>
              <a:r>
                <a:rPr lang="en-US" altLang="ja-JP" baseline="-25000" dirty="0" smtClean="0">
                  <a:solidFill>
                    <a:srgbClr val="FFFFFF"/>
                  </a:solidFill>
                </a:rPr>
                <a:t>3</a:t>
              </a:r>
              <a:endParaRPr lang="ja-JP" altLang="en-US" baseline="-250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7" name="Picture 4" descr="calet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252412" y="764704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B68780-0A31-40CF-B310-84A12F9FB51B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93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858015"/>
              </p:ext>
            </p:extLst>
          </p:nvPr>
        </p:nvGraphicFramePr>
        <p:xfrm>
          <a:off x="251520" y="1880828"/>
          <a:ext cx="8640959" cy="4618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1"/>
                <a:gridCol w="2160239"/>
                <a:gridCol w="4680519"/>
              </a:tblGrid>
              <a:tr h="377427">
                <a:tc>
                  <a:txBody>
                    <a:bodyPr/>
                    <a:lstStyle/>
                    <a:p>
                      <a:r>
                        <a:rPr lang="it-IT" sz="1800" b="0" i="0" u="none" strike="noStrike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it-IT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0" i="0" u="none" strike="noStrike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CGBM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02693"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Energy range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GeV - 10 TeV</a:t>
                      </a:r>
                    </a:p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(GRB trigger)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HXM: 7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keV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- 1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MeV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(goal 3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keV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- 3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MeV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SGM: 100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keV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- 20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MeV</a:t>
                      </a:r>
                      <a:endParaRPr kumimoji="1" lang="it-IT" sz="1800" b="0" i="0" u="none" strike="noStrike" kern="1200" baseline="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(goal 30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keV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- 30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MeV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it-IT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it-IT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 </a:t>
                      </a:r>
                      <a:r>
                        <a:rPr lang="it-IT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</a:t>
                      </a:r>
                      <a:endParaRPr lang="it-IT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 (10 </a:t>
                      </a:r>
                      <a:r>
                        <a:rPr lang="it-IT" b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GeV</a:t>
                      </a:r>
                      <a:r>
                        <a:rPr lang="it-IT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it-IT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HXM: ~3%</a:t>
                      </a:r>
                      <a:r>
                        <a:rPr lang="fi-FI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i-FI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 keV)</a:t>
                      </a:r>
                    </a:p>
                    <a:p>
                      <a:r>
                        <a:rPr lang="fi-FI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SGM:</a:t>
                      </a:r>
                      <a:r>
                        <a:rPr lang="fi-FI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~15%</a:t>
                      </a:r>
                      <a:r>
                        <a:rPr lang="fi-FI" b="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i-FI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 keV)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7427"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Effective area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~600 cm</a:t>
                      </a:r>
                      <a:r>
                        <a:rPr kumimoji="1" lang="it-IT" sz="1800" b="0" i="0" u="none" strike="noStrike" kern="1200" baseline="300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(10 </a:t>
                      </a:r>
                      <a:r>
                        <a:rPr kumimoji="1" lang="it-IT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GeV</a:t>
                      </a:r>
                      <a:r>
                        <a:rPr kumimoji="1" lang="it-IT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it-IT" b="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68 cm</a:t>
                      </a:r>
                      <a:r>
                        <a:rPr kumimoji="1" lang="it-IT" sz="1800" b="0" i="0" u="none" strike="noStrike" kern="1200" baseline="3000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(2 HXMs), 82 cm</a:t>
                      </a:r>
                      <a:r>
                        <a:rPr kumimoji="1" lang="it-IT" sz="1800" b="0" i="0" u="none" strike="noStrike" kern="1200" baseline="3000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(SGM)</a:t>
                      </a:r>
                    </a:p>
                  </a:txBody>
                  <a:tcPr/>
                </a:tc>
              </a:tr>
              <a:tr h="377427"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Angular resolution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2.5° (1 GeV)</a:t>
                      </a:r>
                    </a:p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0.35° (10 GeV)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7427"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Field of view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~45° (~2 sr)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</a:t>
                      </a:r>
                      <a:r>
                        <a:rPr lang="it-IT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l-GR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(HXM), ~4</a:t>
                      </a:r>
                      <a:r>
                        <a:rPr lang="el-GR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π </a:t>
                      </a:r>
                      <a:r>
                        <a:rPr lang="it-IT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(SGM)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7427"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Dead time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ms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µs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7427">
                <a:tc>
                  <a:txBody>
                    <a:bodyPr/>
                    <a:lstStyle/>
                    <a:p>
                      <a:r>
                        <a:rPr kumimoji="1" lang="it-IT" sz="1800" b="0" i="0" u="none" strike="noStrike" kern="1200" baseline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 resolution</a:t>
                      </a:r>
                      <a:endParaRPr lang="it-IT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62.5 µs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GRB trigger: 62.5 </a:t>
                      </a:r>
                      <a:r>
                        <a:rPr lang="it-IT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</a:t>
                      </a:r>
                      <a:r>
                        <a:rPr kumimoji="1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 (event-by-event data)</a:t>
                      </a:r>
                    </a:p>
                    <a:p>
                      <a:r>
                        <a:rPr kumimoji="1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Normal mode: 125 </a:t>
                      </a:r>
                      <a:r>
                        <a:rPr kumimoji="1"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ms</a:t>
                      </a:r>
                      <a:r>
                        <a:rPr kumimoji="1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with 8 </a:t>
                      </a:r>
                      <a:r>
                        <a:rPr kumimoji="1"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</a:t>
                      </a:r>
                      <a:r>
                        <a:rPr kumimoji="1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r>
                        <a:rPr kumimoji="1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s with 512 </a:t>
                      </a:r>
                      <a:r>
                        <a:rPr kumimoji="1"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</a:t>
                      </a:r>
                      <a:r>
                        <a:rPr kumimoji="1"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(histogram data)</a:t>
                      </a:r>
                      <a:endParaRPr lang="it-IT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179512" y="872716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Broad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few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X-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rays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GeV-TeV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gamma-rays):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long-duration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GRBs, short-duration GRBs, X-ray flashes and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GRBs.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Sensitivity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CGBM: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~10</a:t>
            </a:r>
            <a:r>
              <a:rPr lang="en-US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ergs cm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(1-1000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50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long bursts. </a:t>
            </a:r>
            <a:endParaRPr lang="it-IT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395536" y="44624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ja-JP" sz="28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CALET </a:t>
            </a:r>
            <a:r>
              <a:rPr lang="en-US" altLang="ja-JP" sz="28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GRB </a:t>
            </a:r>
            <a:r>
              <a:rPr lang="en-US" altLang="ja-JP" sz="28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performance</a:t>
            </a:r>
            <a:endParaRPr lang="ja-JP" altLang="en-US" sz="2800" dirty="0">
              <a:solidFill>
                <a:prstClr val="black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143508" y="836712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" name="Picture 2" descr="D:\A Science Projects\CALET\Logo\caletlogo_v0801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7584" cy="8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9FE2F-45BF-4752-84A5-8AE5A7E4951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5238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08" b="-1308"/>
          <a:stretch/>
        </p:blipFill>
        <p:spPr>
          <a:xfrm>
            <a:off x="252028" y="1623624"/>
            <a:ext cx="8748464" cy="51537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887634" y="116632"/>
            <a:ext cx="4498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Helvetica"/>
                <a:cs typeface="Helvetica"/>
              </a:rPr>
              <a:t>CALET Science Data Flow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pic>
        <p:nvPicPr>
          <p:cNvPr id="8" name="Picture 4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9972" y="766085"/>
            <a:ext cx="3600400" cy="251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テキスト ボックス 4"/>
          <p:cNvSpPr txBox="1"/>
          <p:nvPr/>
        </p:nvSpPr>
        <p:spPr>
          <a:xfrm>
            <a:off x="7092280" y="6093296"/>
            <a:ext cx="1851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Collaboration with </a:t>
            </a:r>
          </a:p>
          <a:p>
            <a:r>
              <a:rPr kumimoji="1" lang="en-US" altLang="ja-JP" sz="1400" b="1" dirty="0" smtClean="0">
                <a:solidFill>
                  <a:srgbClr val="FF0000"/>
                </a:solidFill>
              </a:rPr>
              <a:t>LIGO/Virgo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37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3797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3"/>
          <p:cNvGrpSpPr>
            <a:grpSpLocks/>
          </p:cNvGrpSpPr>
          <p:nvPr/>
        </p:nvGrpSpPr>
        <p:grpSpPr bwMode="auto">
          <a:xfrm>
            <a:off x="2411413" y="3573463"/>
            <a:ext cx="2700337" cy="1960562"/>
            <a:chOff x="648" y="2734"/>
            <a:chExt cx="1632" cy="1207"/>
          </a:xfrm>
        </p:grpSpPr>
        <p:grpSp>
          <p:nvGrpSpPr>
            <p:cNvPr id="44068" name="Group 4"/>
            <p:cNvGrpSpPr>
              <a:grpSpLocks/>
            </p:cNvGrpSpPr>
            <p:nvPr/>
          </p:nvGrpSpPr>
          <p:grpSpPr bwMode="auto">
            <a:xfrm>
              <a:off x="648" y="2935"/>
              <a:ext cx="1632" cy="1006"/>
              <a:chOff x="340" y="3060"/>
              <a:chExt cx="1632" cy="1006"/>
            </a:xfrm>
          </p:grpSpPr>
          <p:pic>
            <p:nvPicPr>
              <p:cNvPr id="44074" name="Picture 5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0" y="3060"/>
                <a:ext cx="1632" cy="10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075" name="Freeform 6"/>
              <p:cNvSpPr>
                <a:spLocks/>
              </p:cNvSpPr>
              <p:nvPr/>
            </p:nvSpPr>
            <p:spPr bwMode="auto">
              <a:xfrm>
                <a:off x="926" y="3352"/>
                <a:ext cx="194" cy="390"/>
              </a:xfrm>
              <a:custGeom>
                <a:avLst/>
                <a:gdLst>
                  <a:gd name="T0" fmla="*/ 0 w 194"/>
                  <a:gd name="T1" fmla="*/ 36 h 390"/>
                  <a:gd name="T2" fmla="*/ 0 w 194"/>
                  <a:gd name="T3" fmla="*/ 104 h 390"/>
                  <a:gd name="T4" fmla="*/ 16 w 194"/>
                  <a:gd name="T5" fmla="*/ 120 h 390"/>
                  <a:gd name="T6" fmla="*/ 12 w 194"/>
                  <a:gd name="T7" fmla="*/ 284 h 390"/>
                  <a:gd name="T8" fmla="*/ 102 w 194"/>
                  <a:gd name="T9" fmla="*/ 390 h 390"/>
                  <a:gd name="T10" fmla="*/ 190 w 194"/>
                  <a:gd name="T11" fmla="*/ 348 h 390"/>
                  <a:gd name="T12" fmla="*/ 194 w 194"/>
                  <a:gd name="T13" fmla="*/ 130 h 390"/>
                  <a:gd name="T14" fmla="*/ 92 w 194"/>
                  <a:gd name="T15" fmla="*/ 0 h 390"/>
                  <a:gd name="T16" fmla="*/ 0 w 194"/>
                  <a:gd name="T17" fmla="*/ 36 h 3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4"/>
                  <a:gd name="T28" fmla="*/ 0 h 390"/>
                  <a:gd name="T29" fmla="*/ 194 w 194"/>
                  <a:gd name="T30" fmla="*/ 390 h 3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4" h="390">
                    <a:moveTo>
                      <a:pt x="0" y="36"/>
                    </a:moveTo>
                    <a:lnTo>
                      <a:pt x="0" y="104"/>
                    </a:lnTo>
                    <a:lnTo>
                      <a:pt x="16" y="120"/>
                    </a:lnTo>
                    <a:lnTo>
                      <a:pt x="12" y="284"/>
                    </a:lnTo>
                    <a:lnTo>
                      <a:pt x="102" y="390"/>
                    </a:lnTo>
                    <a:lnTo>
                      <a:pt x="190" y="348"/>
                    </a:lnTo>
                    <a:lnTo>
                      <a:pt x="194" y="130"/>
                    </a:lnTo>
                    <a:lnTo>
                      <a:pt x="92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0000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1433" tIns="45717" rIns="91433" bIns="45717">
                <a:spAutoFit/>
              </a:bodyPr>
              <a:lstStyle/>
              <a:p>
                <a:endParaRPr lang="ja-JP" altLang="en-US" dirty="0"/>
              </a:p>
            </p:txBody>
          </p:sp>
        </p:grpSp>
        <p:grpSp>
          <p:nvGrpSpPr>
            <p:cNvPr id="44069" name="Group 7"/>
            <p:cNvGrpSpPr>
              <a:grpSpLocks/>
            </p:cNvGrpSpPr>
            <p:nvPr/>
          </p:nvGrpSpPr>
          <p:grpSpPr bwMode="auto">
            <a:xfrm>
              <a:off x="1148" y="2734"/>
              <a:ext cx="520" cy="515"/>
              <a:chOff x="500" y="2498"/>
              <a:chExt cx="520" cy="515"/>
            </a:xfrm>
          </p:grpSpPr>
          <p:sp>
            <p:nvSpPr>
              <p:cNvPr id="44070" name="Line 8"/>
              <p:cNvSpPr>
                <a:spLocks noChangeShapeType="1"/>
              </p:cNvSpPr>
              <p:nvPr/>
            </p:nvSpPr>
            <p:spPr bwMode="auto">
              <a:xfrm>
                <a:off x="564" y="2665"/>
                <a:ext cx="110" cy="34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1433" tIns="45717" rIns="91433" bIns="45717">
                <a:spAutoFit/>
              </a:bodyPr>
              <a:lstStyle/>
              <a:p>
                <a:endParaRPr lang="ja-JP" altLang="en-US" dirty="0"/>
              </a:p>
            </p:txBody>
          </p:sp>
          <p:grpSp>
            <p:nvGrpSpPr>
              <p:cNvPr id="44071" name="Group 9"/>
              <p:cNvGrpSpPr>
                <a:grpSpLocks/>
              </p:cNvGrpSpPr>
              <p:nvPr/>
            </p:nvGrpSpPr>
            <p:grpSpPr bwMode="auto">
              <a:xfrm>
                <a:off x="500" y="2498"/>
                <a:ext cx="520" cy="179"/>
                <a:chOff x="1220" y="2907"/>
                <a:chExt cx="520" cy="179"/>
              </a:xfrm>
            </p:grpSpPr>
            <p:sp>
              <p:nvSpPr>
                <p:cNvPr id="44072" name="Rectangle 10"/>
                <p:cNvSpPr>
                  <a:spLocks noChangeArrowheads="1"/>
                </p:cNvSpPr>
                <p:nvPr/>
              </p:nvSpPr>
              <p:spPr bwMode="auto">
                <a:xfrm>
                  <a:off x="1220" y="2907"/>
                  <a:ext cx="520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33" tIns="45717" rIns="91433" bIns="45717">
                  <a:spAutoFit/>
                </a:bodyPr>
                <a:lstStyle/>
                <a:p>
                  <a:r>
                    <a:rPr lang="en-US" altLang="ja-JP" sz="1400" b="1" dirty="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ja-JP" b="1" dirty="0">
                      <a:solidFill>
                        <a:srgbClr val="FF0000"/>
                      </a:solidFill>
                    </a:rPr>
                    <a:t>CALET</a:t>
                  </a:r>
                </a:p>
              </p:txBody>
            </p:sp>
            <p:sp>
              <p:nvSpPr>
                <p:cNvPr id="44073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1284" y="3080"/>
                  <a:ext cx="386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91433" tIns="45717" rIns="91433" bIns="45717">
                  <a:spAutoFit/>
                </a:bodyPr>
                <a:lstStyle/>
                <a:p>
                  <a:endParaRPr lang="ja-JP" altLang="en-US" dirty="0"/>
                </a:p>
              </p:txBody>
            </p:sp>
          </p:grpSp>
        </p:grpSp>
      </p:grpSp>
      <p:sp>
        <p:nvSpPr>
          <p:cNvPr id="44035" name="Rectangle 19"/>
          <p:cNvSpPr>
            <a:spLocks noChangeArrowheads="1"/>
          </p:cNvSpPr>
          <p:nvPr/>
        </p:nvSpPr>
        <p:spPr bwMode="auto">
          <a:xfrm>
            <a:off x="3563938" y="2492375"/>
            <a:ext cx="144938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1600" b="1" dirty="0">
                <a:latin typeface="Comic Sans MS" pitchFamily="66" charset="0"/>
              </a:rPr>
              <a:t>Approach to ISS</a:t>
            </a:r>
          </a:p>
        </p:txBody>
      </p:sp>
      <p:sp>
        <p:nvSpPr>
          <p:cNvPr id="44036" name="Rectangle 20"/>
          <p:cNvSpPr>
            <a:spLocks noChangeArrowheads="1"/>
          </p:cNvSpPr>
          <p:nvPr/>
        </p:nvSpPr>
        <p:spPr bwMode="auto">
          <a:xfrm>
            <a:off x="6227763" y="2781300"/>
            <a:ext cx="1830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1600" b="1" dirty="0">
                <a:latin typeface="Comic Sans MS" pitchFamily="66" charset="0"/>
              </a:rPr>
              <a:t>Pickup of CALET</a:t>
            </a:r>
          </a:p>
        </p:txBody>
      </p:sp>
      <p:sp>
        <p:nvSpPr>
          <p:cNvPr id="44037" name="Rectangle 21"/>
          <p:cNvSpPr>
            <a:spLocks noChangeArrowheads="1"/>
          </p:cNvSpPr>
          <p:nvPr/>
        </p:nvSpPr>
        <p:spPr bwMode="auto">
          <a:xfrm>
            <a:off x="1835150" y="5516563"/>
            <a:ext cx="2852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002060"/>
                </a:solidFill>
                <a:latin typeface="Comic Sans MS" pitchFamily="66" charset="0"/>
              </a:rPr>
              <a:t>H2 Transfer Vehicle</a:t>
            </a:r>
            <a:r>
              <a:rPr lang="ja-JP" altLang="en-US" sz="1600" b="1" dirty="0">
                <a:solidFill>
                  <a:srgbClr val="002060"/>
                </a:solidFill>
                <a:latin typeface="Comic Sans MS" pitchFamily="66" charset="0"/>
              </a:rPr>
              <a:t>（</a:t>
            </a:r>
            <a:r>
              <a:rPr lang="en-US" altLang="ja-JP" sz="1600" b="1" dirty="0">
                <a:solidFill>
                  <a:srgbClr val="002060"/>
                </a:solidFill>
                <a:latin typeface="Comic Sans MS" pitchFamily="66" charset="0"/>
              </a:rPr>
              <a:t>HTV)</a:t>
            </a:r>
          </a:p>
        </p:txBody>
      </p:sp>
      <p:pic>
        <p:nvPicPr>
          <p:cNvPr id="44038" name="Picture 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12223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23"/>
          <p:cNvSpPr>
            <a:spLocks noChangeArrowheads="1"/>
          </p:cNvSpPr>
          <p:nvPr/>
        </p:nvSpPr>
        <p:spPr bwMode="auto">
          <a:xfrm>
            <a:off x="285750" y="5786438"/>
            <a:ext cx="15414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dirty="0">
                <a:latin typeface="Comic Sans MS" pitchFamily="66" charset="0"/>
              </a:rPr>
              <a:t> Launching by</a:t>
            </a:r>
          </a:p>
          <a:p>
            <a:r>
              <a:rPr lang="en-US" altLang="ja-JP" sz="1600" b="1" dirty="0">
                <a:latin typeface="Comic Sans MS" pitchFamily="66" charset="0"/>
              </a:rPr>
              <a:t> H2B Rocket</a:t>
            </a:r>
          </a:p>
        </p:txBody>
      </p:sp>
      <p:sp>
        <p:nvSpPr>
          <p:cNvPr id="44040" name="Rectangle 24"/>
          <p:cNvSpPr>
            <a:spLocks noChangeArrowheads="1"/>
          </p:cNvSpPr>
          <p:nvPr/>
        </p:nvSpPr>
        <p:spPr bwMode="auto">
          <a:xfrm>
            <a:off x="408825" y="1160748"/>
            <a:ext cx="23077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dirty="0">
                <a:latin typeface="Comic Sans MS" pitchFamily="66" charset="0"/>
              </a:rPr>
              <a:t>Separation from H2B</a:t>
            </a:r>
          </a:p>
        </p:txBody>
      </p:sp>
      <p:pic>
        <p:nvPicPr>
          <p:cNvPr id="44041" name="Picture 26"/>
          <p:cNvPicPr preferRelativeResize="0"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525" y="836613"/>
            <a:ext cx="27368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31"/>
          <p:cNvSpPr>
            <a:spLocks noChangeArrowheads="1"/>
          </p:cNvSpPr>
          <p:nvPr/>
        </p:nvSpPr>
        <p:spPr bwMode="auto">
          <a:xfrm>
            <a:off x="1944680" y="66675"/>
            <a:ext cx="52546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dirty="0">
                <a:latin typeface="Helvetica"/>
                <a:ea typeface="Arial Unicode MS" pitchFamily="50" charset="-128"/>
                <a:cs typeface="Helvetica"/>
              </a:rPr>
              <a:t>Launching Procedure of CALET</a:t>
            </a:r>
          </a:p>
        </p:txBody>
      </p:sp>
      <p:grpSp>
        <p:nvGrpSpPr>
          <p:cNvPr id="44045" name="Group 12"/>
          <p:cNvGrpSpPr>
            <a:grpSpLocks/>
          </p:cNvGrpSpPr>
          <p:nvPr/>
        </p:nvGrpSpPr>
        <p:grpSpPr bwMode="auto">
          <a:xfrm>
            <a:off x="827088" y="1557338"/>
            <a:ext cx="2232025" cy="1366837"/>
            <a:chOff x="838" y="4500"/>
            <a:chExt cx="1442" cy="814"/>
          </a:xfrm>
        </p:grpSpPr>
        <p:pic>
          <p:nvPicPr>
            <p:cNvPr id="44066" name="Picture 13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" y="4500"/>
              <a:ext cx="1442" cy="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7" name="Rectangle 14"/>
            <p:cNvSpPr>
              <a:spLocks noChangeArrowheads="1"/>
            </p:cNvSpPr>
            <p:nvPr/>
          </p:nvSpPr>
          <p:spPr bwMode="auto">
            <a:xfrm>
              <a:off x="1185" y="4926"/>
              <a:ext cx="285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HTV</a:t>
              </a:r>
            </a:p>
          </p:txBody>
        </p:sp>
      </p:grpSp>
      <p:grpSp>
        <p:nvGrpSpPr>
          <p:cNvPr id="44046" name="Group 15"/>
          <p:cNvGrpSpPr>
            <a:grpSpLocks/>
          </p:cNvGrpSpPr>
          <p:nvPr/>
        </p:nvGrpSpPr>
        <p:grpSpPr bwMode="auto">
          <a:xfrm>
            <a:off x="2916238" y="908050"/>
            <a:ext cx="2592387" cy="1582738"/>
            <a:chOff x="2048" y="3844"/>
            <a:chExt cx="1377" cy="892"/>
          </a:xfrm>
        </p:grpSpPr>
        <p:pic>
          <p:nvPicPr>
            <p:cNvPr id="44063" name="Picture 16"/>
            <p:cNvPicPr preferRelativeResize="0"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8" y="3844"/>
              <a:ext cx="1377" cy="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64" name="Rectangle 17"/>
            <p:cNvSpPr>
              <a:spLocks noChangeArrowheads="1"/>
            </p:cNvSpPr>
            <p:nvPr/>
          </p:nvSpPr>
          <p:spPr bwMode="auto">
            <a:xfrm>
              <a:off x="2243" y="4358"/>
              <a:ext cx="26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HTV</a:t>
              </a:r>
            </a:p>
          </p:txBody>
        </p:sp>
        <p:sp>
          <p:nvSpPr>
            <p:cNvPr id="44065" name="Rectangle 18"/>
            <p:cNvSpPr>
              <a:spLocks noChangeArrowheads="1"/>
            </p:cNvSpPr>
            <p:nvPr/>
          </p:nvSpPr>
          <p:spPr bwMode="auto">
            <a:xfrm>
              <a:off x="2388" y="3948"/>
              <a:ext cx="22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</a:rPr>
                <a:t>ISS</a:t>
              </a:r>
            </a:p>
          </p:txBody>
        </p:sp>
      </p:grpSp>
      <p:graphicFrame>
        <p:nvGraphicFramePr>
          <p:cNvPr id="44047" name="Object 21"/>
          <p:cNvGraphicFramePr>
            <a:graphicFrameLocks noChangeAspect="1"/>
          </p:cNvGraphicFramePr>
          <p:nvPr/>
        </p:nvGraphicFramePr>
        <p:xfrm>
          <a:off x="6516688" y="3213100"/>
          <a:ext cx="2232025" cy="183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" name="ビットマップ イメージ" r:id="rId8" imgW="4390476" imgH="3600000" progId="Paint.Picture">
                  <p:embed/>
                </p:oleObj>
              </mc:Choice>
              <mc:Fallback>
                <p:oleObj name="ビットマップ イメージ" r:id="rId8" imgW="4390476" imgH="3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3213100"/>
                        <a:ext cx="2232025" cy="183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8" name="Rectangle 21"/>
          <p:cNvSpPr>
            <a:spLocks noChangeArrowheads="1"/>
          </p:cNvSpPr>
          <p:nvPr/>
        </p:nvSpPr>
        <p:spPr bwMode="auto">
          <a:xfrm>
            <a:off x="4427538" y="6237288"/>
            <a:ext cx="2354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002060"/>
                </a:solidFill>
                <a:latin typeface="Comic Sans MS"/>
                <a:cs typeface="Comic Sans MS"/>
              </a:rPr>
              <a:t>HTV</a:t>
            </a:r>
            <a:r>
              <a:rPr lang="ja-JP" altLang="en-US" sz="1600" b="1" dirty="0">
                <a:solidFill>
                  <a:srgbClr val="002060"/>
                </a:solidFill>
                <a:latin typeface="Comic Sans MS"/>
                <a:cs typeface="Comic Sans MS"/>
              </a:rPr>
              <a:t>　</a:t>
            </a:r>
            <a:r>
              <a:rPr lang="en-US" altLang="ja-JP" sz="1600" b="1" dirty="0">
                <a:solidFill>
                  <a:srgbClr val="002060"/>
                </a:solidFill>
                <a:latin typeface="Comic Sans MS"/>
                <a:cs typeface="Comic Sans MS"/>
              </a:rPr>
              <a:t>Exposed Palette</a:t>
            </a:r>
          </a:p>
        </p:txBody>
      </p:sp>
      <p:sp>
        <p:nvSpPr>
          <p:cNvPr id="46" name="右矢印 45"/>
          <p:cNvSpPr/>
          <p:nvPr/>
        </p:nvSpPr>
        <p:spPr>
          <a:xfrm rot="12414223">
            <a:off x="4529138" y="5154613"/>
            <a:ext cx="360362" cy="2159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47" name="右矢印 46"/>
          <p:cNvSpPr/>
          <p:nvPr/>
        </p:nvSpPr>
        <p:spPr>
          <a:xfrm rot="12414223">
            <a:off x="1936750" y="4075113"/>
            <a:ext cx="360363" cy="2159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6659563" y="5084763"/>
            <a:ext cx="2089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1600" b="1" dirty="0">
                <a:latin typeface="Comic Sans MS" pitchFamily="66" charset="0"/>
              </a:rPr>
              <a:t>Attach to JEM-EF</a:t>
            </a:r>
          </a:p>
        </p:txBody>
      </p:sp>
      <p:sp>
        <p:nvSpPr>
          <p:cNvPr id="50" name="右矢印 49"/>
          <p:cNvSpPr/>
          <p:nvPr/>
        </p:nvSpPr>
        <p:spPr>
          <a:xfrm rot="16200000">
            <a:off x="929482" y="2994819"/>
            <a:ext cx="360362" cy="2159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1" name="右矢印 50"/>
          <p:cNvSpPr/>
          <p:nvPr/>
        </p:nvSpPr>
        <p:spPr>
          <a:xfrm>
            <a:off x="5364163" y="1989138"/>
            <a:ext cx="360362" cy="2159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2" name="右矢印 51"/>
          <p:cNvSpPr/>
          <p:nvPr/>
        </p:nvSpPr>
        <p:spPr>
          <a:xfrm rot="21239771">
            <a:off x="2782888" y="1935163"/>
            <a:ext cx="358775" cy="2159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53" name="右矢印 52"/>
          <p:cNvSpPr/>
          <p:nvPr/>
        </p:nvSpPr>
        <p:spPr>
          <a:xfrm rot="5400000">
            <a:off x="7884319" y="2924969"/>
            <a:ext cx="360362" cy="2159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/>
          </a:p>
        </p:txBody>
      </p:sp>
      <p:sp>
        <p:nvSpPr>
          <p:cNvPr id="44057" name="Freeform 31"/>
          <p:cNvSpPr>
            <a:spLocks/>
          </p:cNvSpPr>
          <p:nvPr/>
        </p:nvSpPr>
        <p:spPr bwMode="auto">
          <a:xfrm rot="10800000">
            <a:off x="7812088" y="4581525"/>
            <a:ext cx="431800" cy="287338"/>
          </a:xfrm>
          <a:custGeom>
            <a:avLst/>
            <a:gdLst>
              <a:gd name="T0" fmla="*/ 2147483647 w 278"/>
              <a:gd name="T1" fmla="*/ 2147483647 h 164"/>
              <a:gd name="T2" fmla="*/ 0 w 278"/>
              <a:gd name="T3" fmla="*/ 2147483647 h 164"/>
              <a:gd name="T4" fmla="*/ 2147483647 w 278"/>
              <a:gd name="T5" fmla="*/ 0 h 164"/>
              <a:gd name="T6" fmla="*/ 2147483647 w 278"/>
              <a:gd name="T7" fmla="*/ 2147483647 h 164"/>
              <a:gd name="T8" fmla="*/ 2147483647 w 278"/>
              <a:gd name="T9" fmla="*/ 2147483647 h 164"/>
              <a:gd name="T10" fmla="*/ 2147483647 w 278"/>
              <a:gd name="T11" fmla="*/ 2147483647 h 164"/>
              <a:gd name="T12" fmla="*/ 2147483647 w 278"/>
              <a:gd name="T13" fmla="*/ 2147483647 h 164"/>
              <a:gd name="T14" fmla="*/ 2147483647 w 278"/>
              <a:gd name="T15" fmla="*/ 2147483647 h 164"/>
              <a:gd name="T16" fmla="*/ 2147483647 w 278"/>
              <a:gd name="T17" fmla="*/ 2147483647 h 164"/>
              <a:gd name="T18" fmla="*/ 2147483647 w 278"/>
              <a:gd name="T19" fmla="*/ 2147483647 h 164"/>
              <a:gd name="T20" fmla="*/ 2147483647 w 278"/>
              <a:gd name="T21" fmla="*/ 2147483647 h 164"/>
              <a:gd name="T22" fmla="*/ 2147483647 w 278"/>
              <a:gd name="T23" fmla="*/ 2147483647 h 164"/>
              <a:gd name="T24" fmla="*/ 2147483647 w 278"/>
              <a:gd name="T25" fmla="*/ 2147483647 h 164"/>
              <a:gd name="T26" fmla="*/ 2147483647 w 278"/>
              <a:gd name="T27" fmla="*/ 2147483647 h 164"/>
              <a:gd name="T28" fmla="*/ 2147483647 w 278"/>
              <a:gd name="T29" fmla="*/ 2147483647 h 1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78"/>
              <a:gd name="T46" fmla="*/ 0 h 164"/>
              <a:gd name="T47" fmla="*/ 278 w 278"/>
              <a:gd name="T48" fmla="*/ 164 h 16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78" h="164">
                <a:moveTo>
                  <a:pt x="2" y="110"/>
                </a:moveTo>
                <a:lnTo>
                  <a:pt x="0" y="20"/>
                </a:lnTo>
                <a:lnTo>
                  <a:pt x="50" y="0"/>
                </a:lnTo>
                <a:lnTo>
                  <a:pt x="244" y="16"/>
                </a:lnTo>
                <a:lnTo>
                  <a:pt x="278" y="26"/>
                </a:lnTo>
                <a:lnTo>
                  <a:pt x="272" y="82"/>
                </a:lnTo>
                <a:lnTo>
                  <a:pt x="254" y="82"/>
                </a:lnTo>
                <a:lnTo>
                  <a:pt x="244" y="126"/>
                </a:lnTo>
                <a:lnTo>
                  <a:pt x="244" y="144"/>
                </a:lnTo>
                <a:lnTo>
                  <a:pt x="216" y="144"/>
                </a:lnTo>
                <a:lnTo>
                  <a:pt x="204" y="164"/>
                </a:lnTo>
                <a:lnTo>
                  <a:pt x="172" y="162"/>
                </a:lnTo>
                <a:lnTo>
                  <a:pt x="162" y="134"/>
                </a:lnTo>
                <a:lnTo>
                  <a:pt x="8" y="122"/>
                </a:lnTo>
                <a:lnTo>
                  <a:pt x="2" y="11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/>
          </a:p>
        </p:txBody>
      </p:sp>
      <p:grpSp>
        <p:nvGrpSpPr>
          <p:cNvPr id="57" name="グループ化 43"/>
          <p:cNvGrpSpPr>
            <a:grpSpLocks/>
          </p:cNvGrpSpPr>
          <p:nvPr/>
        </p:nvGrpSpPr>
        <p:grpSpPr bwMode="auto">
          <a:xfrm>
            <a:off x="4932040" y="4941168"/>
            <a:ext cx="1976252" cy="1282700"/>
            <a:chOff x="4896171" y="5121039"/>
            <a:chExt cx="1976450" cy="1282700"/>
          </a:xfrm>
        </p:grpSpPr>
        <p:graphicFrame>
          <p:nvGraphicFramePr>
            <p:cNvPr id="58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6856909"/>
                </p:ext>
              </p:extLst>
            </p:nvPr>
          </p:nvGraphicFramePr>
          <p:xfrm>
            <a:off x="4896171" y="5121039"/>
            <a:ext cx="1512886" cy="1282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0" name="ビットマップ イメージ" r:id="rId10" imgW="10895238" imgH="9240540" progId="Paint.Picture">
                    <p:embed/>
                  </p:oleObj>
                </mc:Choice>
                <mc:Fallback>
                  <p:oleObj name="ビットマップ イメージ" r:id="rId10" imgW="10895238" imgH="924054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96171" y="5121039"/>
                          <a:ext cx="1512886" cy="1282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Freeform 31"/>
            <p:cNvSpPr>
              <a:spLocks/>
            </p:cNvSpPr>
            <p:nvPr/>
          </p:nvSpPr>
          <p:spPr bwMode="auto">
            <a:xfrm rot="8324421">
              <a:off x="5388900" y="5447218"/>
              <a:ext cx="563561" cy="439709"/>
            </a:xfrm>
            <a:custGeom>
              <a:avLst/>
              <a:gdLst>
                <a:gd name="T0" fmla="*/ 2147483647 w 278"/>
                <a:gd name="T1" fmla="*/ 2147483647 h 164"/>
                <a:gd name="T2" fmla="*/ 0 w 278"/>
                <a:gd name="T3" fmla="*/ 2147483647 h 164"/>
                <a:gd name="T4" fmla="*/ 2147483647 w 278"/>
                <a:gd name="T5" fmla="*/ 0 h 164"/>
                <a:gd name="T6" fmla="*/ 2147483647 w 278"/>
                <a:gd name="T7" fmla="*/ 2147483647 h 164"/>
                <a:gd name="T8" fmla="*/ 2147483647 w 278"/>
                <a:gd name="T9" fmla="*/ 2147483647 h 164"/>
                <a:gd name="T10" fmla="*/ 2147483647 w 278"/>
                <a:gd name="T11" fmla="*/ 2147483647 h 164"/>
                <a:gd name="T12" fmla="*/ 2147483647 w 278"/>
                <a:gd name="T13" fmla="*/ 2147483647 h 164"/>
                <a:gd name="T14" fmla="*/ 2147483647 w 278"/>
                <a:gd name="T15" fmla="*/ 2147483647 h 164"/>
                <a:gd name="T16" fmla="*/ 2147483647 w 278"/>
                <a:gd name="T17" fmla="*/ 2147483647 h 164"/>
                <a:gd name="T18" fmla="*/ 2147483647 w 278"/>
                <a:gd name="T19" fmla="*/ 2147483647 h 164"/>
                <a:gd name="T20" fmla="*/ 2147483647 w 278"/>
                <a:gd name="T21" fmla="*/ 2147483647 h 164"/>
                <a:gd name="T22" fmla="*/ 2147483647 w 278"/>
                <a:gd name="T23" fmla="*/ 2147483647 h 164"/>
                <a:gd name="T24" fmla="*/ 2147483647 w 278"/>
                <a:gd name="T25" fmla="*/ 2147483647 h 164"/>
                <a:gd name="T26" fmla="*/ 2147483647 w 278"/>
                <a:gd name="T27" fmla="*/ 2147483647 h 164"/>
                <a:gd name="T28" fmla="*/ 2147483647 w 278"/>
                <a:gd name="T29" fmla="*/ 2147483647 h 16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78"/>
                <a:gd name="T46" fmla="*/ 0 h 164"/>
                <a:gd name="T47" fmla="*/ 278 w 278"/>
                <a:gd name="T48" fmla="*/ 164 h 16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78" h="164">
                  <a:moveTo>
                    <a:pt x="2" y="110"/>
                  </a:moveTo>
                  <a:lnTo>
                    <a:pt x="0" y="20"/>
                  </a:lnTo>
                  <a:lnTo>
                    <a:pt x="50" y="0"/>
                  </a:lnTo>
                  <a:lnTo>
                    <a:pt x="244" y="16"/>
                  </a:lnTo>
                  <a:lnTo>
                    <a:pt x="278" y="26"/>
                  </a:lnTo>
                  <a:lnTo>
                    <a:pt x="272" y="82"/>
                  </a:lnTo>
                  <a:lnTo>
                    <a:pt x="254" y="82"/>
                  </a:lnTo>
                  <a:lnTo>
                    <a:pt x="244" y="126"/>
                  </a:lnTo>
                  <a:lnTo>
                    <a:pt x="244" y="144"/>
                  </a:lnTo>
                  <a:lnTo>
                    <a:pt x="216" y="144"/>
                  </a:lnTo>
                  <a:lnTo>
                    <a:pt x="204" y="164"/>
                  </a:lnTo>
                  <a:lnTo>
                    <a:pt x="172" y="162"/>
                  </a:lnTo>
                  <a:lnTo>
                    <a:pt x="162" y="134"/>
                  </a:lnTo>
                  <a:lnTo>
                    <a:pt x="8" y="122"/>
                  </a:lnTo>
                  <a:lnTo>
                    <a:pt x="2" y="11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Rectangle 10"/>
            <p:cNvSpPr>
              <a:spLocks noChangeArrowheads="1"/>
            </p:cNvSpPr>
            <p:nvPr/>
          </p:nvSpPr>
          <p:spPr bwMode="auto">
            <a:xfrm>
              <a:off x="6012160" y="5949280"/>
              <a:ext cx="860461" cy="290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7" rIns="91433" bIns="4571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  </a:t>
              </a:r>
              <a:r>
                <a:rPr kumimoji="0" lang="en-US" altLang="ja-JP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CALET</a:t>
              </a:r>
            </a:p>
          </p:txBody>
        </p:sp>
        <p:sp>
          <p:nvSpPr>
            <p:cNvPr id="61" name="Line 8"/>
            <p:cNvSpPr>
              <a:spLocks noChangeShapeType="1"/>
            </p:cNvSpPr>
            <p:nvPr/>
          </p:nvSpPr>
          <p:spPr bwMode="auto">
            <a:xfrm flipH="1" flipV="1">
              <a:off x="5796136" y="5949279"/>
              <a:ext cx="360040" cy="28803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3" tIns="45717" rIns="91433" bIns="4571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 flipH="1">
              <a:off x="6156176" y="6237312"/>
              <a:ext cx="63872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1433" tIns="45717" rIns="91433" bIns="45717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3" name="Picture 2" descr="JAXA_logo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73823" y="0"/>
            <a:ext cx="1170177" cy="62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3364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表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669039"/>
              </p:ext>
            </p:extLst>
          </p:nvPr>
        </p:nvGraphicFramePr>
        <p:xfrm>
          <a:off x="179512" y="2420888"/>
          <a:ext cx="8784976" cy="4093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5040560"/>
              </a:tblGrid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en-US" altLang="ja-JP" sz="2000" b="1" dirty="0" smtClean="0">
                          <a:solidFill>
                            <a:srgbClr val="FFFF00"/>
                          </a:solidFill>
                        </a:rPr>
                        <a:t>Science Objectives </a:t>
                      </a:r>
                      <a:endParaRPr kumimoji="1" lang="ja-JP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en-US" altLang="ja-JP" sz="2000" b="1" dirty="0" smtClean="0">
                          <a:solidFill>
                            <a:srgbClr val="FFFF00"/>
                          </a:solidFill>
                        </a:rPr>
                        <a:t>Observation Targets</a:t>
                      </a:r>
                      <a:endParaRPr kumimoji="1" lang="ja-JP" alt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 anchor="ctr" anchorCtr="1"/>
                </a:tc>
              </a:tr>
              <a:tr h="4680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b="0" dirty="0" smtClean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Nearby Cosmic-ray Sources 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b="0" dirty="0" smtClean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Electron spectrum into trans-</a:t>
                      </a:r>
                      <a:r>
                        <a:rPr lang="en-US" altLang="ja-JP" sz="1600" b="0" dirty="0" err="1" smtClean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TeV</a:t>
                      </a:r>
                      <a:r>
                        <a:rPr lang="en-US" altLang="ja-JP" sz="1600" b="0" dirty="0" smtClean="0">
                          <a:solidFill>
                            <a:srgbClr val="FF0000"/>
                          </a:solidFill>
                          <a:latin typeface="Helvetica"/>
                          <a:cs typeface="Helvetica"/>
                        </a:rPr>
                        <a:t> region </a:t>
                      </a:r>
                      <a:endParaRPr kumimoji="1" lang="ja-JP" altLang="en-US" sz="1600" b="0" dirty="0">
                        <a:solidFill>
                          <a:srgbClr val="FF0000"/>
                        </a:solidFill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kumimoji="1" lang="en-US" altLang="ja-JP" sz="1600" b="0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Dark Matter </a:t>
                      </a:r>
                      <a:endParaRPr kumimoji="1" lang="ja-JP" altLang="en-US" sz="1600" b="0" dirty="0">
                        <a:solidFill>
                          <a:srgbClr val="0000FF"/>
                        </a:solidFill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0000"/>
                        </a:lnSpc>
                        <a:buFont typeface="Arial" pitchFamily="34" charset="0"/>
                        <a:buNone/>
                      </a:pPr>
                      <a:r>
                        <a:rPr kumimoji="1" lang="en-US" altLang="ja-JP" sz="1600" b="0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Signatures in electron/gamma energy spectra</a:t>
                      </a:r>
                      <a:r>
                        <a:rPr kumimoji="1" lang="en-US" altLang="ja-JP" sz="1600" b="0" baseline="0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 in the several </a:t>
                      </a:r>
                      <a:r>
                        <a:rPr kumimoji="1" lang="en-US" altLang="ja-JP" sz="1600" b="0" baseline="0" dirty="0" err="1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GeV</a:t>
                      </a:r>
                      <a:r>
                        <a:rPr kumimoji="1" lang="en-US" altLang="ja-JP" sz="1600" b="0" baseline="0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 </a:t>
                      </a:r>
                      <a:r>
                        <a:rPr kumimoji="1" lang="en-US" altLang="ja-JP" sz="1600" b="0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– 10 </a:t>
                      </a:r>
                      <a:r>
                        <a:rPr kumimoji="1" lang="en-US" altLang="ja-JP" sz="1600" b="0" dirty="0" err="1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TeV</a:t>
                      </a:r>
                      <a:r>
                        <a:rPr kumimoji="1" lang="en-US" altLang="ja-JP" sz="1600" b="0" dirty="0" smtClean="0">
                          <a:solidFill>
                            <a:srgbClr val="0000FF"/>
                          </a:solidFill>
                          <a:latin typeface="Helvetica"/>
                          <a:cs typeface="Helvetica"/>
                        </a:rPr>
                        <a:t> range</a:t>
                      </a:r>
                    </a:p>
                  </a:txBody>
                  <a:tcPr marR="144000" marT="0" marB="0" anchor="ctr"/>
                </a:tc>
              </a:tr>
              <a:tr h="82809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Cosmic-ray</a:t>
                      </a:r>
                      <a:r>
                        <a:rPr lang="en-US" altLang="ja-JP" sz="16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Origin and Acceleration  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p-Fe energy</a:t>
                      </a:r>
                      <a:r>
                        <a:rPr lang="en-US" altLang="ja-JP" sz="1600" baseline="0" dirty="0" smtClean="0">
                          <a:latin typeface="Helvetica"/>
                          <a:cs typeface="Helvetica"/>
                        </a:rPr>
                        <a:t> spectra up to 10</a:t>
                      </a:r>
                      <a:r>
                        <a:rPr lang="en-US" altLang="ja-JP" sz="1600" baseline="30000" dirty="0" smtClean="0">
                          <a:latin typeface="Helvetica"/>
                          <a:cs typeface="Helvetica"/>
                        </a:rPr>
                        <a:t>15</a:t>
                      </a:r>
                      <a:r>
                        <a:rPr lang="en-US" altLang="ja-JP" sz="1600" baseline="0" dirty="0" smtClean="0">
                          <a:latin typeface="Helvetica"/>
                          <a:cs typeface="Helvetica"/>
                        </a:rPr>
                        <a:t> </a:t>
                      </a:r>
                      <a:r>
                        <a:rPr lang="en-US" altLang="ja-JP" sz="1600" baseline="0" dirty="0" err="1" smtClean="0">
                          <a:latin typeface="Helvetica"/>
                          <a:cs typeface="Helvetica"/>
                        </a:rPr>
                        <a:t>eV</a:t>
                      </a:r>
                      <a:r>
                        <a:rPr lang="en-US" altLang="ja-JP" sz="1600" baseline="0" dirty="0" smtClean="0">
                          <a:latin typeface="Helvetica"/>
                          <a:cs typeface="Helvetica"/>
                        </a:rPr>
                        <a:t> and trans-iron elements (Z=26-40) at a few </a:t>
                      </a:r>
                      <a:r>
                        <a:rPr lang="en-US" altLang="ja-JP" sz="1600" baseline="0" dirty="0" err="1" smtClean="0">
                          <a:latin typeface="Helvetica"/>
                          <a:cs typeface="Helvetica"/>
                        </a:rPr>
                        <a:t>GeV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</a:tr>
              <a:tr h="528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Cosmic–ray Propagation in the Galaxy 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B/C  ratio above </a:t>
                      </a:r>
                      <a:r>
                        <a:rPr lang="en-US" altLang="ja-JP" sz="1600" dirty="0" err="1" smtClean="0">
                          <a:latin typeface="Helvetica"/>
                          <a:cs typeface="Helvetica"/>
                        </a:rPr>
                        <a:t>TeV</a:t>
                      </a: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 /nucleon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</a:tr>
              <a:tr h="58750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Solar Physics 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Electron flux below 10 </a:t>
                      </a:r>
                      <a:r>
                        <a:rPr lang="en-US" altLang="ja-JP" sz="1600" dirty="0" err="1" smtClean="0">
                          <a:latin typeface="Helvetica"/>
                          <a:cs typeface="Helvetica"/>
                        </a:rPr>
                        <a:t>GeV</a:t>
                      </a:r>
                      <a:endParaRPr kumimoji="1" lang="ja-JP" altLang="en-US" sz="1600" dirty="0"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</a:tr>
              <a:tr h="30559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Gamma-ray Transients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1" lang="ja-JP" altLang="en-US" sz="400" dirty="0"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Gamma-rays and X-rays in the 7 </a:t>
                      </a:r>
                      <a:r>
                        <a:rPr lang="en-US" altLang="ja-JP" sz="1600" dirty="0" err="1" smtClean="0">
                          <a:latin typeface="Helvetica"/>
                          <a:cs typeface="Helvetica"/>
                        </a:rPr>
                        <a:t>keV</a:t>
                      </a:r>
                      <a:r>
                        <a:rPr lang="en-US" altLang="ja-JP" sz="1600" dirty="0" smtClean="0">
                          <a:latin typeface="Helvetica"/>
                          <a:cs typeface="Helvetica"/>
                        </a:rPr>
                        <a:t> - 20 MeV</a:t>
                      </a:r>
                      <a:r>
                        <a:rPr lang="en-US" altLang="ja-JP" sz="1600" baseline="0" dirty="0" smtClean="0">
                          <a:latin typeface="Helvetica"/>
                          <a:cs typeface="Helvetica"/>
                        </a:rPr>
                        <a:t> range</a:t>
                      </a:r>
                      <a:endParaRPr lang="en-US" altLang="ja-JP" sz="1600" dirty="0" smtClean="0">
                        <a:latin typeface="Helvetica"/>
                        <a:cs typeface="Helvetica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kumimoji="1" lang="ja-JP" altLang="en-US" sz="400" dirty="0">
                        <a:latin typeface="Helvetica"/>
                        <a:cs typeface="Helvetica"/>
                      </a:endParaRPr>
                    </a:p>
                  </a:txBody>
                  <a:tcPr marR="144000" marT="0" marB="0" anchor="ctr"/>
                </a:tc>
              </a:tr>
            </a:tbl>
          </a:graphicData>
        </a:graphic>
      </p:graphicFrame>
      <p:sp>
        <p:nvSpPr>
          <p:cNvPr id="18" name="テキスト ボックス 17"/>
          <p:cNvSpPr txBox="1"/>
          <p:nvPr/>
        </p:nvSpPr>
        <p:spPr>
          <a:xfrm>
            <a:off x="2231740" y="116632"/>
            <a:ext cx="3750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CALET Science Goals </a:t>
            </a:r>
            <a:endParaRPr lang="ja-JP" altLang="en-US" sz="2800" dirty="0">
              <a:solidFill>
                <a:prstClr val="black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15916" y="321297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84168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836712"/>
            <a:ext cx="9001000" cy="1441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ja-JP" sz="2000" dirty="0" smtClean="0"/>
              <a:t>The CALET mission will address many of the outstanding questions of </a:t>
            </a:r>
          </a:p>
          <a:p>
            <a:pPr>
              <a:lnSpc>
                <a:spcPct val="110000"/>
              </a:lnSpc>
            </a:pPr>
            <a:r>
              <a:rPr kumimoji="1" lang="en-US" altLang="ja-JP" sz="2000" dirty="0" smtClean="0"/>
              <a:t>High Energy Astrophysics, such as  the 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origin of cosmic rays</a:t>
            </a:r>
            <a:r>
              <a:rPr kumimoji="1" lang="en-US" altLang="ja-JP" sz="2000" dirty="0" smtClean="0"/>
              <a:t>, </a:t>
            </a:r>
          </a:p>
          <a:p>
            <a:pPr>
              <a:lnSpc>
                <a:spcPct val="110000"/>
              </a:lnSpc>
            </a:pPr>
            <a:r>
              <a:rPr kumimoji="1" lang="en-US" altLang="ja-JP" sz="2000" dirty="0" smtClean="0"/>
              <a:t>the mechanism of 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CR acceleration </a:t>
            </a:r>
            <a:r>
              <a:rPr lang="en-US" altLang="ja-JP" sz="2000" dirty="0" smtClean="0"/>
              <a:t>and </a:t>
            </a:r>
            <a:r>
              <a:rPr lang="en-US" altLang="ja-JP" sz="2000" dirty="0" smtClean="0">
                <a:solidFill>
                  <a:srgbClr val="0000FF"/>
                </a:solidFill>
              </a:rPr>
              <a:t>galactic propagation</a:t>
            </a:r>
            <a:r>
              <a:rPr lang="en-US" altLang="ja-JP" sz="2000" dirty="0" smtClean="0"/>
              <a:t>,</a:t>
            </a:r>
          </a:p>
          <a:p>
            <a:pPr>
              <a:lnSpc>
                <a:spcPct val="110000"/>
              </a:lnSpc>
            </a:pPr>
            <a:r>
              <a:rPr lang="en-US" altLang="ja-JP" sz="2000" dirty="0" smtClean="0"/>
              <a:t> the existence of </a:t>
            </a:r>
            <a:r>
              <a:rPr lang="en-US" altLang="ja-JP" sz="2000" dirty="0" smtClean="0">
                <a:solidFill>
                  <a:srgbClr val="0000FF"/>
                </a:solidFill>
              </a:rPr>
              <a:t>dark matter </a:t>
            </a:r>
            <a:r>
              <a:rPr lang="en-US" altLang="ja-JP" sz="2000" dirty="0" smtClean="0"/>
              <a:t>and </a:t>
            </a:r>
            <a:r>
              <a:rPr lang="en-US" altLang="ja-JP" sz="2000" dirty="0" smtClean="0">
                <a:solidFill>
                  <a:srgbClr val="0000FF"/>
                </a:solidFill>
              </a:rPr>
              <a:t>nearby CR sources</a:t>
            </a:r>
            <a:r>
              <a:rPr lang="en-US" altLang="ja-JP" sz="2000" dirty="0" smtClean="0"/>
              <a:t>. </a:t>
            </a:r>
            <a:r>
              <a:rPr kumimoji="1" lang="en-US" altLang="ja-JP" sz="2000" dirty="0" smtClean="0"/>
              <a:t>   </a:t>
            </a:r>
            <a:endParaRPr kumimoji="1" lang="ja-JP" altLang="en-US" sz="2000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679029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955" y="2853143"/>
            <a:ext cx="3404538" cy="316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テキスト ボックス 11"/>
          <p:cNvSpPr txBox="1">
            <a:spLocks noChangeArrowheads="1"/>
          </p:cNvSpPr>
          <p:nvPr/>
        </p:nvSpPr>
        <p:spPr bwMode="auto">
          <a:xfrm>
            <a:off x="3782741" y="3023307"/>
            <a:ext cx="1329319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ASC</a:t>
            </a:r>
            <a:r>
              <a:rPr lang="ja-JP" altLang="en-US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　</a:t>
            </a:r>
            <a:r>
              <a:rPr lang="en-US" altLang="ja-JP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(Advanced Stellar Compass)</a:t>
            </a:r>
            <a:endParaRPr lang="ja-JP" altLang="en-US" sz="110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3" name="テキスト ボックス 12"/>
          <p:cNvSpPr txBox="1">
            <a:spLocks noChangeArrowheads="1"/>
          </p:cNvSpPr>
          <p:nvPr/>
        </p:nvSpPr>
        <p:spPr bwMode="auto">
          <a:xfrm>
            <a:off x="4800187" y="4192282"/>
            <a:ext cx="923941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CAL/CHD</a:t>
            </a:r>
            <a:endParaRPr lang="ja-JP" altLang="en-US" sz="1100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4" name="テキスト ボックス 13"/>
          <p:cNvSpPr txBox="1">
            <a:spLocks noChangeArrowheads="1"/>
          </p:cNvSpPr>
          <p:nvPr/>
        </p:nvSpPr>
        <p:spPr bwMode="auto">
          <a:xfrm>
            <a:off x="4863687" y="4754352"/>
            <a:ext cx="896446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CAL/IMC</a:t>
            </a:r>
            <a:endParaRPr lang="ja-JP" altLang="en-US" sz="1100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5" name="テキスト ボックス 14"/>
          <p:cNvSpPr txBox="1">
            <a:spLocks noChangeArrowheads="1"/>
          </p:cNvSpPr>
          <p:nvPr/>
        </p:nvSpPr>
        <p:spPr bwMode="auto">
          <a:xfrm>
            <a:off x="4763457" y="5315152"/>
            <a:ext cx="924667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FF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CAL/TASC</a:t>
            </a:r>
            <a:endParaRPr lang="ja-JP" altLang="en-US" sz="1100" dirty="0">
              <a:solidFill>
                <a:srgbClr val="FF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6" name="テキスト ボックス 15"/>
          <p:cNvSpPr txBox="1">
            <a:spLocks noChangeArrowheads="1"/>
          </p:cNvSpPr>
          <p:nvPr/>
        </p:nvSpPr>
        <p:spPr bwMode="auto">
          <a:xfrm>
            <a:off x="287524" y="2312876"/>
            <a:ext cx="1008112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0000FF"/>
                </a:solidFill>
                <a:latin typeface="Arial" pitchFamily="34" charset="0"/>
                <a:ea typeface="ＭＳ Ｐゴシック"/>
                <a:cs typeface="Arial" pitchFamily="34" charset="0"/>
              </a:rPr>
              <a:t>CGBM/SGM</a:t>
            </a:r>
            <a:endParaRPr lang="en-US" altLang="ja-JP" sz="1100" dirty="0">
              <a:solidFill>
                <a:srgbClr val="0000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295636" y="5301208"/>
            <a:ext cx="1191650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MDC</a:t>
            </a:r>
            <a:r>
              <a:rPr lang="ja-JP" altLang="en-US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　</a:t>
            </a:r>
            <a:r>
              <a:rPr lang="en-US" altLang="ja-JP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(Mission Data Controller)</a:t>
            </a:r>
            <a:endParaRPr lang="ja-JP" altLang="en-US" sz="110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3695109" y="2335608"/>
            <a:ext cx="1776991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FRGF (Flight Releasable </a:t>
            </a:r>
            <a:r>
              <a:rPr lang="en-US" altLang="ja-JP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Grapple Fixture)</a:t>
            </a:r>
            <a:endParaRPr lang="ja-JP" altLang="en-US" sz="110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19" name="直線矢印コネクタ 18"/>
          <p:cNvCxnSpPr>
            <a:stCxn id="13" idx="1"/>
          </p:cNvCxnSpPr>
          <p:nvPr/>
        </p:nvCxnSpPr>
        <p:spPr>
          <a:xfrm flipH="1" flipV="1">
            <a:off x="4155647" y="4296925"/>
            <a:ext cx="644540" cy="2616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stCxn id="18" idx="1"/>
          </p:cNvCxnSpPr>
          <p:nvPr/>
        </p:nvCxnSpPr>
        <p:spPr>
          <a:xfrm flipH="1">
            <a:off x="2882213" y="2551052"/>
            <a:ext cx="812896" cy="4904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>
            <a:stCxn id="28" idx="3"/>
          </p:cNvCxnSpPr>
          <p:nvPr/>
        </p:nvCxnSpPr>
        <p:spPr>
          <a:xfrm>
            <a:off x="1295636" y="2860256"/>
            <a:ext cx="730155" cy="47822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>
            <a:stCxn id="16" idx="3"/>
          </p:cNvCxnSpPr>
          <p:nvPr/>
        </p:nvCxnSpPr>
        <p:spPr>
          <a:xfrm>
            <a:off x="1295636" y="2443681"/>
            <a:ext cx="1324757" cy="5568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3034130" y="3089265"/>
            <a:ext cx="748610" cy="1064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>
            <a:stCxn id="15" idx="1"/>
          </p:cNvCxnSpPr>
          <p:nvPr/>
        </p:nvCxnSpPr>
        <p:spPr>
          <a:xfrm flipH="1" flipV="1">
            <a:off x="4431821" y="5169494"/>
            <a:ext cx="331636" cy="2764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14" idx="1"/>
          </p:cNvCxnSpPr>
          <p:nvPr/>
        </p:nvCxnSpPr>
        <p:spPr>
          <a:xfrm flipH="1" flipV="1">
            <a:off x="4380239" y="4679088"/>
            <a:ext cx="483448" cy="2060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stCxn id="17" idx="3"/>
          </p:cNvCxnSpPr>
          <p:nvPr/>
        </p:nvCxnSpPr>
        <p:spPr>
          <a:xfrm flipV="1">
            <a:off x="2487286" y="4682346"/>
            <a:ext cx="398444" cy="83430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>
            <a:stCxn id="30" idx="3"/>
          </p:cNvCxnSpPr>
          <p:nvPr/>
        </p:nvCxnSpPr>
        <p:spPr>
          <a:xfrm>
            <a:off x="1423398" y="3536432"/>
            <a:ext cx="1248973" cy="31655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15"/>
          <p:cNvSpPr txBox="1">
            <a:spLocks noChangeArrowheads="1"/>
          </p:cNvSpPr>
          <p:nvPr/>
        </p:nvSpPr>
        <p:spPr bwMode="auto">
          <a:xfrm>
            <a:off x="287524" y="2729451"/>
            <a:ext cx="1008112" cy="261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0000FF"/>
                </a:solidFill>
                <a:latin typeface="Arial" pitchFamily="34" charset="0"/>
                <a:ea typeface="ＭＳ Ｐゴシック"/>
                <a:cs typeface="Arial" pitchFamily="34" charset="0"/>
              </a:rPr>
              <a:t>CGBM/HXM</a:t>
            </a:r>
            <a:endParaRPr lang="en-US" altLang="ja-JP" sz="1100" dirty="0">
              <a:solidFill>
                <a:srgbClr val="0000FF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107504" y="3320988"/>
            <a:ext cx="1315894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GPSR</a:t>
            </a:r>
            <a:endParaRPr lang="en-US" altLang="ja-JP" sz="110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(GPS</a:t>
            </a:r>
            <a:r>
              <a:rPr lang="ja-JP" altLang="en-US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 </a:t>
            </a:r>
            <a:r>
              <a:rPr lang="en-US" altLang="ja-JP" sz="11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Receiver</a:t>
            </a:r>
            <a:r>
              <a:rPr lang="en-US" altLang="ja-JP" sz="1100" dirty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)</a:t>
            </a:r>
            <a:endParaRPr lang="ja-JP" altLang="en-US" sz="110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852936"/>
            <a:ext cx="659793" cy="118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0" y="3789040"/>
            <a:ext cx="1151258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00" y="5013176"/>
            <a:ext cx="1114788" cy="1116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テキスト ボックス 99"/>
          <p:cNvSpPr txBox="1">
            <a:spLocks noChangeArrowheads="1"/>
          </p:cNvSpPr>
          <p:nvPr/>
        </p:nvSpPr>
        <p:spPr bwMode="auto">
          <a:xfrm>
            <a:off x="168643" y="4546285"/>
            <a:ext cx="838961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HV Box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rPr>
              <a:t>(by ASI)</a:t>
            </a:r>
            <a:endParaRPr lang="ja-JP" altLang="en-US" sz="1100" dirty="0">
              <a:solidFill>
                <a:srgbClr val="000000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</p:txBody>
      </p:sp>
      <p:cxnSp>
        <p:nvCxnSpPr>
          <p:cNvPr id="107" name="直線矢印コネクタ 106"/>
          <p:cNvCxnSpPr>
            <a:stCxn id="100" idx="3"/>
          </p:cNvCxnSpPr>
          <p:nvPr/>
        </p:nvCxnSpPr>
        <p:spPr>
          <a:xfrm flipV="1">
            <a:off x="1007604" y="4628428"/>
            <a:ext cx="1583073" cy="13330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Line 7"/>
          <p:cNvSpPr>
            <a:spLocks noChangeShapeType="1"/>
          </p:cNvSpPr>
          <p:nvPr/>
        </p:nvSpPr>
        <p:spPr bwMode="auto">
          <a:xfrm flipV="1">
            <a:off x="79136" y="692696"/>
            <a:ext cx="9072500" cy="36004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1540" y="-135396"/>
            <a:ext cx="8229600" cy="926976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Helvetica"/>
                <a:cs typeface="Helvetica"/>
              </a:rPr>
              <a:t>CALET Payload Overview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1055" name="テキスト ボックス 1054"/>
          <p:cNvSpPr txBox="1"/>
          <p:nvPr/>
        </p:nvSpPr>
        <p:spPr>
          <a:xfrm>
            <a:off x="287524" y="908720"/>
            <a:ext cx="68762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・ 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Mass: 650</a:t>
            </a:r>
            <a:r>
              <a:rPr lang="ja-JP" altLang="en-US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kg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・ 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Size (JEM</a:t>
            </a:r>
            <a:r>
              <a:rPr lang="en-US" altLang="ja-JP" sz="16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-EF Standard 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Payload) </a:t>
            </a:r>
            <a:r>
              <a:rPr lang="en-US" altLang="ja-JP" sz="1600" dirty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: 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L1850 × W800× H1000 mm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・ 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Power: 650 W</a:t>
            </a:r>
            <a:r>
              <a:rPr lang="ja-JP" altLang="en-US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（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nominal</a:t>
            </a:r>
            <a:r>
              <a:rPr lang="ja-JP" altLang="en-US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）</a:t>
            </a:r>
            <a:endParaRPr lang="en-US" altLang="ja-JP" sz="1600" dirty="0" smtClean="0">
              <a:solidFill>
                <a:prstClr val="black"/>
              </a:solidFill>
              <a:latin typeface="Helvetica"/>
              <a:ea typeface="ＭＳ Ｐゴシック"/>
              <a:cs typeface="Helvetica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・ 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Data rate</a:t>
            </a:r>
            <a:r>
              <a:rPr lang="ja-JP" altLang="en-US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：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 medium 600 kbps, low </a:t>
            </a:r>
            <a:r>
              <a:rPr lang="ja-JP" altLang="en-US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 </a:t>
            </a:r>
            <a:r>
              <a:rPr lang="en-US" altLang="ja-JP" sz="1600" dirty="0" smtClean="0">
                <a:solidFill>
                  <a:prstClr val="black"/>
                </a:solidFill>
                <a:latin typeface="Helvetica"/>
                <a:ea typeface="ＭＳ Ｐゴシック"/>
                <a:cs typeface="Helvetica"/>
              </a:rPr>
              <a:t>35 kbps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 sz="1600" dirty="0">
              <a:solidFill>
                <a:prstClr val="black"/>
              </a:solidFill>
              <a:latin typeface="Helvetica"/>
              <a:ea typeface="ＭＳ Ｐゴシック"/>
              <a:cs typeface="Helvetic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724128" y="1664804"/>
            <a:ext cx="77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0000FF"/>
                </a:solidFill>
                <a:latin typeface="Calibri"/>
                <a:ea typeface="ＭＳ Ｐゴシック"/>
              </a:rPr>
              <a:t>CGBM</a:t>
            </a:r>
            <a:endParaRPr lang="ja-JP" altLang="en-US" dirty="0">
              <a:solidFill>
                <a:srgbClr val="0000FF"/>
              </a:solidFill>
              <a:latin typeface="Calibri"/>
              <a:ea typeface="ＭＳ Ｐゴシック"/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6664695" y="980728"/>
            <a:ext cx="2119773" cy="2728870"/>
            <a:chOff x="3307223" y="3873519"/>
            <a:chExt cx="2119773" cy="2728870"/>
          </a:xfrm>
        </p:grpSpPr>
        <p:sp>
          <p:nvSpPr>
            <p:cNvPr id="32" name="正方形/長方形 31"/>
            <p:cNvSpPr/>
            <p:nvPr/>
          </p:nvSpPr>
          <p:spPr>
            <a:xfrm>
              <a:off x="3307223" y="3873519"/>
              <a:ext cx="2065514" cy="272887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white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30462" y="5821392"/>
              <a:ext cx="605691" cy="673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139" y="4072569"/>
              <a:ext cx="949009" cy="949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111" y="5381056"/>
              <a:ext cx="998838" cy="744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557" y="4555514"/>
              <a:ext cx="733555" cy="66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テキスト ボックス 53"/>
            <p:cNvSpPr txBox="1"/>
            <p:nvPr/>
          </p:nvSpPr>
          <p:spPr>
            <a:xfrm>
              <a:off x="4352237" y="3949905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b="1" dirty="0" smtClean="0">
                  <a:solidFill>
                    <a:srgbClr val="FFFF00"/>
                  </a:solidFill>
                  <a:latin typeface="Calibri"/>
                  <a:ea typeface="ＭＳ Ｐゴシック"/>
                </a:rPr>
                <a:t>HXM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x2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4055867" y="4974581"/>
              <a:ext cx="89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LaBr</a:t>
              </a:r>
              <a:r>
                <a:rPr lang="en-US" altLang="ja-JP" sz="1400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3</a:t>
              </a:r>
              <a:r>
                <a:rPr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(Ce)</a:t>
              </a:r>
              <a:endParaRPr lang="ja-JP" altLang="en-US" sz="14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4385609" y="5248536"/>
              <a:ext cx="8322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600" b="1" dirty="0" smtClean="0">
                  <a:solidFill>
                    <a:srgbClr val="FFFF00"/>
                  </a:solidFill>
                  <a:latin typeface="Calibri"/>
                  <a:ea typeface="ＭＳ Ｐゴシック"/>
                </a:rPr>
                <a:t>SGM</a:t>
              </a:r>
              <a:r>
                <a:rPr lang="en-US" altLang="ja-JP" sz="16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 x1</a:t>
              </a:r>
              <a:endParaRPr lang="ja-JP" altLang="en-US" sz="16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4177097" y="6211287"/>
              <a:ext cx="5148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BGO</a:t>
              </a:r>
              <a:endParaRPr lang="ja-JP" altLang="en-US" sz="14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375991" y="4147884"/>
              <a:ext cx="10365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7keV-1MeV</a:t>
              </a: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4431211" y="5451990"/>
              <a:ext cx="9957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0.1-20MeV</a:t>
              </a:r>
            </a:p>
          </p:txBody>
        </p:sp>
      </p:grpSp>
      <p:grpSp>
        <p:nvGrpSpPr>
          <p:cNvPr id="81" name="グループ化 80"/>
          <p:cNvGrpSpPr/>
          <p:nvPr/>
        </p:nvGrpSpPr>
        <p:grpSpPr>
          <a:xfrm>
            <a:off x="5652120" y="3789040"/>
            <a:ext cx="3491811" cy="2988332"/>
            <a:chOff x="5040103" y="1412776"/>
            <a:chExt cx="3761100" cy="3176006"/>
          </a:xfrm>
        </p:grpSpPr>
        <p:pic>
          <p:nvPicPr>
            <p:cNvPr id="8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8600" y="1412776"/>
              <a:ext cx="3542603" cy="3176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テキスト ボックス 82"/>
            <p:cNvSpPr txBox="1"/>
            <p:nvPr/>
          </p:nvSpPr>
          <p:spPr>
            <a:xfrm>
              <a:off x="6528342" y="1916832"/>
              <a:ext cx="696264" cy="42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b="1" dirty="0" smtClean="0">
                  <a:solidFill>
                    <a:srgbClr val="F79646">
                      <a:lumMod val="75000"/>
                    </a:srgbClr>
                  </a:solidFill>
                  <a:latin typeface="Calibri"/>
                  <a:ea typeface="ＭＳ Ｐゴシック"/>
                </a:rPr>
                <a:t>CHD</a:t>
              </a:r>
              <a:endParaRPr lang="ja-JP" altLang="en-US" b="1" dirty="0">
                <a:solidFill>
                  <a:srgbClr val="F79646">
                    <a:lumMod val="75000"/>
                  </a:srgbClr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4" name="テキスト ボックス 83"/>
            <p:cNvSpPr txBox="1"/>
            <p:nvPr/>
          </p:nvSpPr>
          <p:spPr>
            <a:xfrm>
              <a:off x="6550784" y="2276872"/>
              <a:ext cx="662682" cy="42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b="1" dirty="0" smtClean="0">
                  <a:solidFill>
                    <a:srgbClr val="F79646">
                      <a:lumMod val="75000"/>
                    </a:srgbClr>
                  </a:solidFill>
                  <a:latin typeface="Calibri"/>
                  <a:ea typeface="ＭＳ Ｐゴシック"/>
                </a:rPr>
                <a:t>IMC</a:t>
              </a:r>
              <a:endParaRPr lang="ja-JP" altLang="en-US" b="1" dirty="0">
                <a:solidFill>
                  <a:srgbClr val="F79646">
                    <a:lumMod val="75000"/>
                  </a:srgbClr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6531156" y="3234462"/>
              <a:ext cx="757234" cy="42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b="1" dirty="0" smtClean="0">
                  <a:solidFill>
                    <a:srgbClr val="F79646">
                      <a:lumMod val="75000"/>
                    </a:srgbClr>
                  </a:solidFill>
                  <a:latin typeface="Calibri"/>
                  <a:ea typeface="ＭＳ Ｐゴシック"/>
                </a:rPr>
                <a:t>TASC</a:t>
              </a:r>
              <a:endParaRPr lang="ja-JP" altLang="en-US" b="1" dirty="0">
                <a:solidFill>
                  <a:srgbClr val="F79646">
                    <a:lumMod val="75000"/>
                  </a:srgbClr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6" name="テキスト ボックス 85"/>
            <p:cNvSpPr txBox="1"/>
            <p:nvPr/>
          </p:nvSpPr>
          <p:spPr>
            <a:xfrm>
              <a:off x="7755292" y="1567107"/>
              <a:ext cx="8232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 smtClean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  <a:ea typeface="ＭＳ Ｐゴシック"/>
                </a:rPr>
                <a:t>CHD-FEC</a:t>
              </a:r>
              <a:endParaRPr lang="ja-JP" altLang="en-US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7955990" y="2127747"/>
              <a:ext cx="8007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 smtClean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  <a:ea typeface="ＭＳ Ｐゴシック"/>
                </a:rPr>
                <a:t>IMC-FEC</a:t>
              </a:r>
              <a:endParaRPr lang="ja-JP" altLang="en-US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8" name="テキスト ボックス 87"/>
            <p:cNvSpPr txBox="1"/>
            <p:nvPr/>
          </p:nvSpPr>
          <p:spPr>
            <a:xfrm>
              <a:off x="7801216" y="3018438"/>
              <a:ext cx="863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 smtClean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  <a:ea typeface="ＭＳ Ｐゴシック"/>
                </a:rPr>
                <a:t>TASC-FEC</a:t>
              </a:r>
              <a:endParaRPr lang="ja-JP" altLang="en-US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5255288" y="1562785"/>
              <a:ext cx="8232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 smtClean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  <a:ea typeface="ＭＳ Ｐゴシック"/>
                </a:rPr>
                <a:t>CHD-FEC</a:t>
              </a:r>
              <a:endParaRPr lang="ja-JP" altLang="en-US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5040103" y="2138062"/>
              <a:ext cx="8007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 smtClean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  <a:ea typeface="ＭＳ Ｐゴシック"/>
                </a:rPr>
                <a:t>IMC-FEC</a:t>
              </a:r>
              <a:endParaRPr lang="ja-JP" altLang="en-US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5209577" y="3010657"/>
              <a:ext cx="8636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1400" b="1" dirty="0" smtClean="0">
                  <a:solidFill>
                    <a:srgbClr val="4F81BD">
                      <a:lumMod val="60000"/>
                      <a:lumOff val="40000"/>
                    </a:srgbClr>
                  </a:solidFill>
                  <a:latin typeface="Calibri"/>
                  <a:ea typeface="ＭＳ Ｐゴシック"/>
                </a:rPr>
                <a:t>TASC-FEC</a:t>
              </a:r>
              <a:endParaRPr lang="ja-JP" altLang="en-US" sz="1400" b="1" dirty="0">
                <a:solidFill>
                  <a:srgbClr val="4F81BD">
                    <a:lumMod val="60000"/>
                    <a:lumOff val="40000"/>
                  </a:srgbClr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3707904" y="6309320"/>
            <a:ext cx="2157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 smtClean="0">
                <a:solidFill>
                  <a:srgbClr val="FF0000"/>
                </a:solidFill>
                <a:latin typeface="Calibri"/>
                <a:ea typeface="ＭＳ Ｐゴシック"/>
              </a:rPr>
              <a:t>CAL (CHD/IMC/TASC)</a:t>
            </a:r>
            <a:endParaRPr lang="ja-JP" altLang="en-US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pic>
        <p:nvPicPr>
          <p:cNvPr id="62" name="Picture 2" descr="JAXA_logo"/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0" y="-12700"/>
            <a:ext cx="10461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B0315-A01F-4D61-9F2B-C50A63E87755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98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1268760"/>
            <a:ext cx="6083391" cy="342038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682859" y="38100"/>
            <a:ext cx="56135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 </a:t>
            </a:r>
            <a:r>
              <a:rPr kumimoji="1" lang="en-US" altLang="ja-JP" sz="2800" dirty="0" smtClean="0">
                <a:latin typeface="Helvetica"/>
                <a:cs typeface="Helvetica"/>
              </a:rPr>
              <a:t>CALET instrument characteristics</a:t>
            </a:r>
            <a:endParaRPr kumimoji="1" lang="ja-JP" altLang="en-US" sz="2800" dirty="0">
              <a:latin typeface="Helvetica"/>
              <a:cs typeface="Helvetica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777651" y="4257092"/>
            <a:ext cx="19672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1B0C"/>
                </a:solidFill>
                <a:latin typeface="Helvetica"/>
                <a:cs typeface="Helvetica"/>
              </a:rPr>
              <a:t>1 </a:t>
            </a:r>
            <a:r>
              <a:rPr kumimoji="1" lang="en-US" altLang="ja-JP" sz="1400" dirty="0" err="1" smtClean="0">
                <a:solidFill>
                  <a:srgbClr val="FF1B0C"/>
                </a:solidFill>
                <a:latin typeface="Helvetica"/>
                <a:cs typeface="Helvetica"/>
              </a:rPr>
              <a:t>TeV</a:t>
            </a:r>
            <a:r>
              <a:rPr kumimoji="1" lang="en-US" altLang="ja-JP" sz="1400" dirty="0" smtClean="0">
                <a:solidFill>
                  <a:srgbClr val="FF1B0C"/>
                </a:solidFill>
                <a:latin typeface="Helvetica"/>
                <a:cs typeface="Helvetica"/>
              </a:rPr>
              <a:t> electron shower</a:t>
            </a:r>
            <a:endParaRPr kumimoji="1" lang="ja-JP" altLang="en-US" sz="1400" dirty="0">
              <a:solidFill>
                <a:srgbClr val="FF1B0C"/>
              </a:solidFill>
              <a:latin typeface="Helvetica"/>
              <a:cs typeface="Helvetica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1907704" y="1556792"/>
            <a:ext cx="2268252" cy="0"/>
          </a:xfrm>
          <a:prstGeom prst="straightConnector1">
            <a:avLst/>
          </a:prstGeom>
          <a:ln w="19050">
            <a:solidFill>
              <a:srgbClr val="0000F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375756" y="1268760"/>
            <a:ext cx="601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45 cm</a:t>
            </a:r>
            <a:endParaRPr kumimoji="1" lang="ja-JP" altLang="en-US" sz="1200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 flipV="1">
            <a:off x="3239852" y="3465004"/>
            <a:ext cx="612068" cy="75608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22234"/>
              </p:ext>
            </p:extLst>
          </p:nvPr>
        </p:nvGraphicFramePr>
        <p:xfrm>
          <a:off x="107504" y="4609346"/>
          <a:ext cx="8820980" cy="2096018"/>
        </p:xfrm>
        <a:graphic>
          <a:graphicData uri="http://schemas.openxmlformats.org/drawingml/2006/table">
            <a:tbl>
              <a:tblPr firstRow="1" bandRow="1"/>
              <a:tblGrid>
                <a:gridCol w="1188132"/>
                <a:gridCol w="2592288"/>
                <a:gridCol w="2520280"/>
                <a:gridCol w="2520280"/>
              </a:tblGrid>
              <a:tr h="42307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kumimoji="1" lang="ja-JP" alt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en-US" altLang="ja-JP" sz="1400" dirty="0" smtClean="0"/>
                        <a:t>              CHD</a:t>
                      </a:r>
                    </a:p>
                    <a:p>
                      <a:r>
                        <a:rPr kumimoji="1" lang="en-US" altLang="ja-JP" sz="1400" dirty="0" smtClean="0"/>
                        <a:t> (Charge Detector)</a:t>
                      </a:r>
                      <a:endParaRPr kumimoji="1" lang="ja-JP" altLang="en-US" sz="14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en-US" altLang="ja-JP" sz="1400" dirty="0" smtClean="0"/>
                        <a:t>               IMC</a:t>
                      </a:r>
                    </a:p>
                    <a:p>
                      <a:r>
                        <a:rPr kumimoji="1" lang="en-US" altLang="ja-JP" sz="1400" dirty="0" smtClean="0"/>
                        <a:t>(Imaging Calorimeter)</a:t>
                      </a:r>
                      <a:endParaRPr kumimoji="1" lang="ja-JP" altLang="en-US" sz="14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1" lang="en-US" altLang="ja-JP" sz="1400" dirty="0" smtClean="0"/>
                        <a:t>                     TASC</a:t>
                      </a:r>
                    </a:p>
                    <a:p>
                      <a:r>
                        <a:rPr kumimoji="1" lang="en-US" altLang="ja-JP" sz="1400" dirty="0" smtClean="0"/>
                        <a:t>(Total Absorption</a:t>
                      </a:r>
                      <a:r>
                        <a:rPr kumimoji="1" lang="en-US" altLang="ja-JP" sz="1400" baseline="0" dirty="0" smtClean="0"/>
                        <a:t> Calorimeter)</a:t>
                      </a:r>
                      <a:endParaRPr kumimoji="1" lang="ja-JP" altLang="en-US" sz="14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8057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Function</a:t>
                      </a:r>
                      <a:endParaRPr kumimoji="1" lang="ja-JP" altLang="en-US" sz="12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ja-JP" sz="2000" dirty="0" smtClean="0"/>
                        <a:t> </a:t>
                      </a:r>
                      <a:r>
                        <a:rPr lang="en-US" altLang="ja-JP" sz="1200" dirty="0" smtClean="0"/>
                        <a:t>Charge Measurement (Z=1-40)</a:t>
                      </a:r>
                      <a:endParaRPr kumimoji="1" lang="ja-JP" altLang="en-US" sz="12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 smtClean="0"/>
                        <a:t>Arrival Direction, Particle ID</a:t>
                      </a:r>
                      <a:endParaRPr kumimoji="1" lang="ja-JP" altLang="en-US" sz="1200" dirty="0" smtClean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ja-JP" sz="1200" dirty="0" smtClean="0"/>
                        <a:t>Energy Measurement, Particle  ID</a:t>
                      </a:r>
                      <a:endParaRPr kumimoji="1" lang="ja-JP" altLang="en-US" sz="12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2307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Sensor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(+ Absorber)</a:t>
                      </a:r>
                      <a:endParaRPr kumimoji="1" lang="ja-JP" altLang="en-US" sz="12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altLang="ja-JP" sz="1200" dirty="0" smtClean="0"/>
                        <a:t> </a:t>
                      </a: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</a:rPr>
                        <a:t>Plastic Scintillator : 14  × 1 layer</a:t>
                      </a:r>
                      <a:r>
                        <a:rPr lang="en-US" altLang="ja-JP" sz="1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altLang="ja-JP" sz="1200" b="1" dirty="0" err="1" smtClean="0">
                          <a:solidFill>
                            <a:srgbClr val="FF0000"/>
                          </a:solidFill>
                        </a:rPr>
                        <a:t>x,y</a:t>
                      </a: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  <a:p>
                      <a:pPr algn="ctr"/>
                      <a:r>
                        <a:rPr lang="en-US" altLang="ja-JP" sz="1200" dirty="0" smtClean="0"/>
                        <a:t> Unit</a:t>
                      </a:r>
                      <a:r>
                        <a:rPr lang="en-US" altLang="ja-JP" sz="1200" baseline="0" dirty="0" smtClean="0"/>
                        <a:t> Size: </a:t>
                      </a:r>
                      <a:r>
                        <a:rPr lang="en-US" altLang="ja-JP" sz="1200" dirty="0" smtClean="0"/>
                        <a:t>32mm</a:t>
                      </a:r>
                      <a:r>
                        <a:rPr lang="en-US" altLang="ja-JP" sz="1200" baseline="0" dirty="0" smtClean="0"/>
                        <a:t> </a:t>
                      </a:r>
                      <a:r>
                        <a:rPr lang="en-US" altLang="ja-JP" sz="1200" baseline="0" dirty="0" err="1" smtClean="0"/>
                        <a:t>x</a:t>
                      </a:r>
                      <a:r>
                        <a:rPr lang="en-US" altLang="ja-JP" sz="1200" baseline="0" dirty="0" smtClean="0"/>
                        <a:t> 10mm </a:t>
                      </a:r>
                      <a:r>
                        <a:rPr lang="en-US" altLang="ja-JP" sz="1200" baseline="0" dirty="0" err="1" smtClean="0"/>
                        <a:t>x</a:t>
                      </a:r>
                      <a:r>
                        <a:rPr lang="en-US" altLang="ja-JP" sz="1200" baseline="0" dirty="0" smtClean="0"/>
                        <a:t> 450mm</a:t>
                      </a:r>
                      <a:endParaRPr kumimoji="1" lang="ja-JP" altLang="en-US" sz="12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err="1" smtClean="0">
                          <a:solidFill>
                            <a:srgbClr val="FF0000"/>
                          </a:solidFill>
                        </a:rPr>
                        <a:t>SciFi</a:t>
                      </a: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</a:rPr>
                        <a:t> : 448 x 8 layers (</a:t>
                      </a:r>
                      <a:r>
                        <a:rPr lang="en-US" altLang="ja-JP" sz="1200" b="1" dirty="0" err="1" smtClean="0">
                          <a:solidFill>
                            <a:srgbClr val="FF0000"/>
                          </a:solidFill>
                        </a:rPr>
                        <a:t>x,y</a:t>
                      </a: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r>
                        <a:rPr lang="en-US" altLang="ja-JP" sz="1200" b="1" baseline="0" dirty="0" smtClean="0">
                          <a:solidFill>
                            <a:srgbClr val="FF0000"/>
                          </a:solidFill>
                        </a:rPr>
                        <a:t>  = </a:t>
                      </a: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</a:rPr>
                        <a:t>7168 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Unit size: 1mm</a:t>
                      </a:r>
                      <a:r>
                        <a:rPr kumimoji="1" lang="en-US" altLang="ja-JP" sz="1200" baseline="30000" dirty="0" smtClean="0"/>
                        <a:t>2</a:t>
                      </a:r>
                      <a:r>
                        <a:rPr kumimoji="1" lang="en-US" altLang="ja-JP" sz="1200" dirty="0" smtClean="0"/>
                        <a:t> x 448 mm</a:t>
                      </a:r>
                    </a:p>
                    <a:p>
                      <a:pPr algn="ctr"/>
                      <a:r>
                        <a:rPr kumimoji="1" lang="en-US" altLang="ja-JP" sz="1200" b="1" dirty="0" smtClean="0"/>
                        <a:t>Total</a:t>
                      </a:r>
                      <a:r>
                        <a:rPr kumimoji="1" lang="en-US" altLang="ja-JP" sz="1200" b="1" baseline="0" dirty="0" smtClean="0"/>
                        <a:t> thickness of Tungsten:   3 X</a:t>
                      </a:r>
                      <a:r>
                        <a:rPr kumimoji="1" lang="en-US" altLang="ja-JP" sz="1200" b="1" baseline="-25000" dirty="0" smtClean="0"/>
                        <a:t>0 </a:t>
                      </a:r>
                      <a:endParaRPr kumimoji="1" lang="ja-JP" altLang="en-US" sz="1200" b="1" baseline="-250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1" dirty="0" smtClean="0">
                          <a:solidFill>
                            <a:srgbClr val="FF0000"/>
                          </a:solidFill>
                        </a:rPr>
                        <a:t>PWO log</a:t>
                      </a:r>
                      <a:r>
                        <a:rPr lang="en-US" altLang="ja-JP" sz="1200" b="1" baseline="0" dirty="0" smtClean="0">
                          <a:solidFill>
                            <a:srgbClr val="FF0000"/>
                          </a:solidFill>
                        </a:rPr>
                        <a:t>: 16 x 6 layers (</a:t>
                      </a:r>
                      <a:r>
                        <a:rPr lang="en-US" altLang="ja-JP" sz="1200" b="1" baseline="0" dirty="0" err="1" smtClean="0">
                          <a:solidFill>
                            <a:srgbClr val="FF0000"/>
                          </a:solidFill>
                        </a:rPr>
                        <a:t>x,y</a:t>
                      </a:r>
                      <a:r>
                        <a:rPr lang="en-US" altLang="ja-JP" sz="1200" b="1" baseline="0" dirty="0" smtClean="0">
                          <a:solidFill>
                            <a:srgbClr val="FF0000"/>
                          </a:solidFill>
                        </a:rPr>
                        <a:t>)= 192</a:t>
                      </a:r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 Unit size: 19mm</a:t>
                      </a:r>
                      <a:r>
                        <a:rPr kumimoji="1" lang="en-US" altLang="ja-JP" sz="1200" baseline="0" dirty="0" smtClean="0"/>
                        <a:t> x 20mm</a:t>
                      </a:r>
                      <a:r>
                        <a:rPr kumimoji="1" lang="en-US" altLang="ja-JP" sz="1200" dirty="0" smtClean="0"/>
                        <a:t> x 326mm</a:t>
                      </a:r>
                      <a:endParaRPr lang="en-US" altLang="ja-JP" sz="1200" dirty="0" smtClean="0"/>
                    </a:p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dirty="0" smtClean="0"/>
                        <a:t> </a:t>
                      </a:r>
                      <a:r>
                        <a:rPr lang="en-US" altLang="ja-JP" sz="1200" b="1" dirty="0" smtClean="0"/>
                        <a:t>Total Thickness</a:t>
                      </a:r>
                      <a:r>
                        <a:rPr lang="en-US" altLang="ja-JP" sz="1200" b="1" baseline="0" dirty="0" smtClean="0"/>
                        <a:t> of PWO: </a:t>
                      </a:r>
                      <a:r>
                        <a:rPr lang="en-US" altLang="ja-JP" sz="1200" b="1" dirty="0" smtClean="0"/>
                        <a:t>27 </a:t>
                      </a:r>
                      <a:r>
                        <a:rPr lang="en-US" altLang="ja-JP" sz="1200" b="1" baseline="0" dirty="0" smtClean="0"/>
                        <a:t>X</a:t>
                      </a:r>
                      <a:r>
                        <a:rPr lang="en-US" altLang="ja-JP" sz="1200" b="1" baseline="-25000" dirty="0" smtClean="0"/>
                        <a:t>0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2307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dirty="0" smtClean="0"/>
                        <a:t>Readout</a:t>
                      </a:r>
                      <a:endParaRPr kumimoji="1" lang="ja-JP" altLang="en-US" sz="12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PMT+CSA</a:t>
                      </a:r>
                      <a:r>
                        <a:rPr kumimoji="1" lang="en-US" altLang="ja-JP" sz="1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64 -anode PMT(HPK) + ASIC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APD/PD+CSA</a:t>
                      </a:r>
                    </a:p>
                    <a:p>
                      <a:pPr algn="ctr"/>
                      <a:r>
                        <a:rPr kumimoji="1" lang="en-US" altLang="ja-JP" sz="1200" dirty="0" smtClean="0"/>
                        <a:t>PMT+CSA ( for</a:t>
                      </a:r>
                      <a:r>
                        <a:rPr kumimoji="1" lang="en-US" altLang="ja-JP" sz="1200" baseline="0" dirty="0" smtClean="0"/>
                        <a:t> Trigger)@top layer</a:t>
                      </a:r>
                      <a:endParaRPr kumimoji="1" lang="ja-JP" altLang="en-US" sz="1200" dirty="0"/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正方形/長方形 21"/>
          <p:cNvSpPr/>
          <p:nvPr/>
        </p:nvSpPr>
        <p:spPr>
          <a:xfrm>
            <a:off x="0" y="764704"/>
            <a:ext cx="5364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b="1" dirty="0" smtClean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 </a:t>
            </a:r>
            <a:r>
              <a:rPr lang="en-US" altLang="ja-JP" sz="1400" dirty="0" smtClean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Field </a:t>
            </a:r>
            <a:r>
              <a:rPr lang="en-US" altLang="ja-JP" sz="14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of view: </a:t>
            </a:r>
            <a:r>
              <a:rPr lang="en-US" altLang="ja-JP" sz="1400" dirty="0">
                <a:latin typeface="Comic Sans MS"/>
                <a:cs typeface="Comic Sans MS"/>
              </a:rPr>
              <a:t>~ 45 degrees </a:t>
            </a:r>
            <a:r>
              <a:rPr lang="en-US" altLang="ja-JP" sz="1400" dirty="0" smtClean="0">
                <a:latin typeface="Comic Sans MS"/>
                <a:cs typeface="Comic Sans MS"/>
              </a:rPr>
              <a:t> </a:t>
            </a:r>
            <a:r>
              <a:rPr lang="en-US" altLang="ja-JP" sz="1400" dirty="0">
                <a:latin typeface="Comic Sans MS"/>
                <a:cs typeface="Comic Sans MS"/>
              </a:rPr>
              <a:t>(from the zenith</a:t>
            </a:r>
            <a:r>
              <a:rPr lang="en-US" altLang="ja-JP" sz="1400" dirty="0" smtClean="0">
                <a:latin typeface="Comic Sans MS"/>
                <a:cs typeface="Comic Sans MS"/>
              </a:rPr>
              <a:t>)</a:t>
            </a:r>
          </a:p>
          <a:p>
            <a:r>
              <a:rPr lang="en-US" altLang="ja-JP" sz="1400" dirty="0" smtClean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Geometrical </a:t>
            </a:r>
            <a:r>
              <a:rPr lang="en-US" altLang="ja-JP" sz="1400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rPr>
              <a:t>Factor: </a:t>
            </a:r>
            <a:r>
              <a:rPr lang="en-US" altLang="ja-JP" sz="1400" dirty="0">
                <a:latin typeface="Comic Sans MS"/>
                <a:cs typeface="Comic Sans MS"/>
              </a:rPr>
              <a:t>0.12 </a:t>
            </a:r>
            <a:r>
              <a:rPr lang="en-US" altLang="ja-JP" sz="1400" dirty="0" smtClean="0">
                <a:latin typeface="Comic Sans MS"/>
                <a:cs typeface="Comic Sans MS"/>
              </a:rPr>
              <a:t>m</a:t>
            </a:r>
            <a:r>
              <a:rPr lang="en-US" altLang="ja-JP" sz="1400" baseline="30000" dirty="0" smtClean="0">
                <a:latin typeface="Comic Sans MS"/>
                <a:cs typeface="Comic Sans MS"/>
              </a:rPr>
              <a:t>2</a:t>
            </a:r>
            <a:r>
              <a:rPr lang="en-US" altLang="ja-JP" sz="1400" dirty="0" smtClean="0">
                <a:latin typeface="Comic Sans MS"/>
                <a:cs typeface="Comic Sans MS"/>
              </a:rPr>
              <a:t>sr (for electrons)</a:t>
            </a:r>
            <a:endParaRPr lang="en-US" altLang="ja-JP" sz="1400" dirty="0">
              <a:latin typeface="Comic Sans MS"/>
              <a:cs typeface="Comic Sans M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580112" y="836712"/>
            <a:ext cx="3455876" cy="3662541"/>
          </a:xfrm>
          <a:prstGeom prst="rect">
            <a:avLst/>
          </a:prstGeom>
          <a:solidFill>
            <a:srgbClr val="FFFF00"/>
          </a:solidFill>
          <a:ln w="412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  </a:t>
            </a:r>
            <a:r>
              <a:rPr lang="en-US" altLang="ja-JP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Unique features </a:t>
            </a:r>
            <a:r>
              <a:rPr lang="en-US" altLang="ja-JP" sz="1600" b="1" dirty="0">
                <a:solidFill>
                  <a:srgbClr val="0000FF"/>
                </a:solidFill>
                <a:latin typeface="Helvetica"/>
                <a:cs typeface="Helvetica"/>
              </a:rPr>
              <a:t>of </a:t>
            </a:r>
            <a:r>
              <a:rPr lang="en-US" altLang="ja-JP" sz="1600" b="1" dirty="0" smtClean="0">
                <a:solidFill>
                  <a:srgbClr val="0000FF"/>
                </a:solidFill>
                <a:latin typeface="Helvetica"/>
                <a:cs typeface="Helvetica"/>
              </a:rPr>
              <a:t>CALET</a:t>
            </a:r>
          </a:p>
          <a:p>
            <a:pPr algn="l"/>
            <a:endParaRPr lang="en-US" altLang="ja-JP" sz="800" b="1" dirty="0" smtClean="0">
              <a:latin typeface="Helvetica"/>
              <a:cs typeface="Helvetica"/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Thick</a:t>
            </a:r>
            <a:r>
              <a:rPr lang="en-US" altLang="ja-JP" sz="1600" b="1" dirty="0">
                <a:solidFill>
                  <a:srgbClr val="FF0000"/>
                </a:solidFill>
                <a:latin typeface="Helvetica"/>
                <a:cs typeface="Helvetica"/>
              </a:rPr>
              <a:t>, fully active </a:t>
            </a:r>
            <a:r>
              <a:rPr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calorimeter</a:t>
            </a:r>
            <a:r>
              <a:rPr lang="en-US" altLang="ja-JP" sz="1600" b="1" dirty="0" smtClean="0">
                <a:latin typeface="Helvetica"/>
                <a:cs typeface="Helvetica"/>
              </a:rPr>
              <a:t>: </a:t>
            </a:r>
            <a:endParaRPr lang="en-US" altLang="ja-JP" sz="1600" b="1" dirty="0">
              <a:latin typeface="Helvetica"/>
              <a:cs typeface="Helvetica"/>
            </a:endParaRP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Allows </a:t>
            </a:r>
            <a:r>
              <a:rPr lang="en-US" altLang="ja-JP" sz="1600" dirty="0">
                <a:latin typeface="Helvetica"/>
                <a:cs typeface="Helvetica"/>
              </a:rPr>
              <a:t>measurements well into </a:t>
            </a:r>
            <a:endParaRPr lang="en-US" altLang="ja-JP" sz="1600" dirty="0" smtClean="0">
              <a:latin typeface="Helvetica"/>
              <a:cs typeface="Helvetica"/>
            </a:endParaRP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the </a:t>
            </a:r>
            <a:r>
              <a:rPr lang="en-US" altLang="ja-JP" sz="1600" dirty="0" err="1">
                <a:latin typeface="Helvetica"/>
                <a:cs typeface="Helvetica"/>
              </a:rPr>
              <a:t>TeV</a:t>
            </a:r>
            <a:r>
              <a:rPr lang="en-US" altLang="ja-JP" sz="1600" dirty="0">
                <a:latin typeface="Helvetica"/>
                <a:cs typeface="Helvetica"/>
              </a:rPr>
              <a:t> energy region with </a:t>
            </a:r>
            <a:endParaRPr lang="en-US" altLang="ja-JP" sz="1600" dirty="0" smtClean="0">
              <a:latin typeface="Helvetica"/>
              <a:cs typeface="Helvetica"/>
            </a:endParaRP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excellent energy resolution</a:t>
            </a:r>
            <a:endParaRPr lang="en-US" altLang="ja-JP" sz="1600" dirty="0">
              <a:latin typeface="Helvetica"/>
              <a:cs typeface="Helvetica"/>
            </a:endParaRPr>
          </a:p>
          <a:p>
            <a:pPr algn="l"/>
            <a:endParaRPr lang="en-US" altLang="ja-JP" sz="800" dirty="0">
              <a:latin typeface="Helvetica"/>
              <a:cs typeface="Helvetica"/>
            </a:endParaRPr>
          </a:p>
          <a:p>
            <a:pPr algn="l"/>
            <a:r>
              <a:rPr lang="en-US" altLang="ja-JP" sz="1600" b="1" dirty="0">
                <a:solidFill>
                  <a:srgbClr val="FF0000"/>
                </a:solidFill>
                <a:latin typeface="Helvetica"/>
                <a:cs typeface="Helvetica"/>
              </a:rPr>
              <a:t>F</a:t>
            </a:r>
            <a:r>
              <a:rPr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ine </a:t>
            </a:r>
            <a:r>
              <a:rPr lang="en-US" altLang="ja-JP" sz="1600" b="1" dirty="0">
                <a:solidFill>
                  <a:srgbClr val="FF0000"/>
                </a:solidFill>
                <a:latin typeface="Helvetica"/>
                <a:cs typeface="Helvetica"/>
              </a:rPr>
              <a:t>imaging upper </a:t>
            </a:r>
            <a:r>
              <a:rPr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calorimeter:</a:t>
            </a:r>
            <a:r>
              <a:rPr lang="en-US" altLang="ja-JP" sz="1600" dirty="0" smtClean="0">
                <a:latin typeface="Helvetica"/>
                <a:cs typeface="Helvetica"/>
              </a:rPr>
              <a:t> </a:t>
            </a: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 Accurately </a:t>
            </a:r>
            <a:r>
              <a:rPr lang="en-US" altLang="ja-JP" sz="1600" dirty="0">
                <a:latin typeface="Helvetica"/>
                <a:cs typeface="Helvetica"/>
              </a:rPr>
              <a:t>identify the </a:t>
            </a:r>
            <a:r>
              <a:rPr lang="en-US" altLang="ja-JP" sz="1600" dirty="0" smtClean="0">
                <a:latin typeface="Helvetica"/>
                <a:cs typeface="Helvetica"/>
              </a:rPr>
              <a:t>starting</a:t>
            </a: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 point </a:t>
            </a:r>
            <a:r>
              <a:rPr lang="en-US" altLang="ja-JP" sz="1600" dirty="0">
                <a:latin typeface="Helvetica"/>
                <a:cs typeface="Helvetica"/>
              </a:rPr>
              <a:t>of electromagnetic showers</a:t>
            </a:r>
            <a:r>
              <a:rPr lang="en-US" altLang="ja-JP" sz="1600" dirty="0" smtClean="0">
                <a:latin typeface="Helvetica"/>
                <a:cs typeface="Helvetica"/>
              </a:rPr>
              <a:t>.</a:t>
            </a:r>
          </a:p>
          <a:p>
            <a:pPr algn="l"/>
            <a:endParaRPr lang="en-US" altLang="ja-JP" sz="800" dirty="0">
              <a:latin typeface="Helvetica"/>
              <a:cs typeface="Helvetica"/>
            </a:endParaRPr>
          </a:p>
          <a:p>
            <a:pPr algn="l"/>
            <a:r>
              <a:rPr lang="en-US" altLang="ja-JP" sz="1600" b="1" dirty="0" smtClean="0">
                <a:solidFill>
                  <a:srgbClr val="FF0000"/>
                </a:solidFill>
                <a:latin typeface="Helvetica"/>
                <a:cs typeface="Helvetica"/>
              </a:rPr>
              <a:t>Detailed shower characterization:</a:t>
            </a: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Lateral and longitudinal </a:t>
            </a: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development of showers enables</a:t>
            </a: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electrons and abundant protons </a:t>
            </a:r>
          </a:p>
          <a:p>
            <a:pPr algn="l"/>
            <a:r>
              <a:rPr lang="en-US" altLang="ja-JP" sz="1600" dirty="0" smtClean="0">
                <a:latin typeface="Helvetica"/>
                <a:cs typeface="Helvetica"/>
              </a:rPr>
              <a:t>  to be powerfully separated.</a:t>
            </a:r>
          </a:p>
        </p:txBody>
      </p:sp>
    </p:spTree>
    <p:extLst>
      <p:ext uri="{BB962C8B-B14F-4D97-AF65-F5344CB8AC3E}">
        <p14:creationId xmlns:p14="http://schemas.microsoft.com/office/powerpoint/2010/main" val="259800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3"/>
          <p:cNvGrpSpPr>
            <a:grpSpLocks/>
          </p:cNvGrpSpPr>
          <p:nvPr/>
        </p:nvGrpSpPr>
        <p:grpSpPr bwMode="auto">
          <a:xfrm>
            <a:off x="827088" y="3465004"/>
            <a:ext cx="7662862" cy="2305050"/>
            <a:chOff x="554964" y="4085994"/>
            <a:chExt cx="8450438" cy="2513699"/>
          </a:xfrm>
        </p:grpSpPr>
        <p:sp>
          <p:nvSpPr>
            <p:cNvPr id="12" name="正方形/長方形 11"/>
            <p:cNvSpPr>
              <a:spLocks/>
            </p:cNvSpPr>
            <p:nvPr/>
          </p:nvSpPr>
          <p:spPr>
            <a:xfrm>
              <a:off x="568969" y="4085994"/>
              <a:ext cx="8436433" cy="251369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7643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 sz="1800" dirty="0">
                <a:solidFill>
                  <a:prstClr val="white"/>
                </a:solidFill>
              </a:endParaRPr>
            </a:p>
          </p:txBody>
        </p:sp>
        <p:pic>
          <p:nvPicPr>
            <p:cNvPr id="31764" name="Picture 6" descr="\\192.168.2.201\raid1\tmpPrints\viewer\g10GeV_x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4257352"/>
              <a:ext cx="2406981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5" name="Picture 5" descr="\\192.168.2.201\raid1\tmpPrints\viewer\e1TeV_x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3672044" y="4203739"/>
              <a:ext cx="2412643" cy="237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6" name="Picture 7" descr="\\192.168.2.201\raid1\tmpPrints\viewer\p10TeV_x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4247827"/>
              <a:ext cx="2386073" cy="23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7" name="Picture 8" descr="\\192.168.2.201\raid1\tmpPrints\viewer\scale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964" y="4150891"/>
              <a:ext cx="416636" cy="233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747" name="グループ化 21"/>
          <p:cNvGrpSpPr>
            <a:grpSpLocks/>
          </p:cNvGrpSpPr>
          <p:nvPr/>
        </p:nvGrpSpPr>
        <p:grpSpPr bwMode="auto">
          <a:xfrm>
            <a:off x="942975" y="764704"/>
            <a:ext cx="7507288" cy="2303462"/>
            <a:chOff x="827584" y="971203"/>
            <a:chExt cx="8054801" cy="2736000"/>
          </a:xfrm>
        </p:grpSpPr>
        <p:grpSp>
          <p:nvGrpSpPr>
            <p:cNvPr id="31755" name="グループ化 12"/>
            <p:cNvGrpSpPr>
              <a:grpSpLocks/>
            </p:cNvGrpSpPr>
            <p:nvPr/>
          </p:nvGrpSpPr>
          <p:grpSpPr bwMode="auto">
            <a:xfrm>
              <a:off x="827584" y="971203"/>
              <a:ext cx="8054801" cy="2736000"/>
              <a:chOff x="809559" y="1203226"/>
              <a:chExt cx="8054801" cy="2736000"/>
            </a:xfrm>
          </p:grpSpPr>
          <p:sp>
            <p:nvSpPr>
              <p:cNvPr id="11" name="正方形/長方形 10"/>
              <p:cNvSpPr>
                <a:spLocks noChangeAspect="1"/>
              </p:cNvSpPr>
              <p:nvPr/>
            </p:nvSpPr>
            <p:spPr>
              <a:xfrm>
                <a:off x="809559" y="1203226"/>
                <a:ext cx="8054801" cy="2736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7643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 sz="18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31760" name="Picture 3" descr="\\192.168.2.201\raid1\tmpPrints\geomview\g_10GeV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0469" y="1484785"/>
                <a:ext cx="2519999" cy="23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1" name="Picture 2" descr="\\192.168.2.201\raid1\tmpPrints\geomview\e1TeV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4863" y="1484785"/>
                <a:ext cx="2457907" cy="2340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2" name="Picture 4" descr="\\192.168.2.201\raid1\tmpPrints\geomview\p10TeV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1159" y="1422301"/>
                <a:ext cx="2495694" cy="2412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756" name="テキスト ボックス 16"/>
            <p:cNvSpPr txBox="1">
              <a:spLocks noChangeArrowheads="1"/>
            </p:cNvSpPr>
            <p:nvPr/>
          </p:nvSpPr>
          <p:spPr bwMode="auto">
            <a:xfrm>
              <a:off x="1403648" y="1032991"/>
              <a:ext cx="1721357" cy="365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400">
                  <a:solidFill>
                    <a:srgbClr val="FFFFFF"/>
                  </a:solidFill>
                  <a:latin typeface="Calibri" charset="0"/>
                </a:rPr>
                <a:t>Gamma-ray 10 GeV</a:t>
              </a:r>
              <a:endParaRPr lang="ja-JP" altLang="en-US" sz="14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31757" name="テキスト ボックス 17"/>
            <p:cNvSpPr txBox="1">
              <a:spLocks noChangeArrowheads="1"/>
            </p:cNvSpPr>
            <p:nvPr/>
          </p:nvSpPr>
          <p:spPr bwMode="auto">
            <a:xfrm>
              <a:off x="4211960" y="980728"/>
              <a:ext cx="1523429" cy="40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FFFFFF"/>
                  </a:solidFill>
                  <a:latin typeface="Calibri" charset="0"/>
                </a:rPr>
                <a:t>Electron  1 TeV</a:t>
              </a:r>
              <a:endParaRPr lang="ja-JP" altLang="en-US" sz="16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31758" name="テキスト ボックス 18"/>
            <p:cNvSpPr txBox="1">
              <a:spLocks noChangeArrowheads="1"/>
            </p:cNvSpPr>
            <p:nvPr/>
          </p:nvSpPr>
          <p:spPr bwMode="auto">
            <a:xfrm>
              <a:off x="6948264" y="980728"/>
              <a:ext cx="1452501" cy="40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2pPr>
              <a:lvl3pPr marL="11430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3pPr>
              <a:lvl4pPr marL="16002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4pPr>
              <a:lvl5pPr marL="2057400" indent="-228600" eaLnBrk="0" hangingPunct="0"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200">
                  <a:solidFill>
                    <a:schemeClr val="tx1"/>
                  </a:solidFill>
                  <a:latin typeface="ＭＳ Ｐゴシック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altLang="ja-JP" sz="1600">
                  <a:solidFill>
                    <a:srgbClr val="FFFFFF"/>
                  </a:solidFill>
                  <a:latin typeface="Calibri" charset="0"/>
                </a:rPr>
                <a:t>Proton 10 TeV</a:t>
              </a:r>
              <a:endParaRPr lang="ja-JP" altLang="en-US" sz="16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21" name="下矢印 20"/>
          <p:cNvSpPr/>
          <p:nvPr/>
        </p:nvSpPr>
        <p:spPr>
          <a:xfrm>
            <a:off x="4421188" y="3140968"/>
            <a:ext cx="647700" cy="261938"/>
          </a:xfrm>
          <a:prstGeom prst="downArrow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6431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 dirty="0">
              <a:solidFill>
                <a:prstClr val="white"/>
              </a:solidFill>
            </a:endParaRPr>
          </a:p>
        </p:txBody>
      </p:sp>
      <p:sp>
        <p:nvSpPr>
          <p:cNvPr id="23" name="テキスト ボックス 22"/>
          <p:cNvSpPr txBox="1">
            <a:spLocks noChangeArrowheads="1"/>
          </p:cNvSpPr>
          <p:nvPr/>
        </p:nvSpPr>
        <p:spPr bwMode="auto">
          <a:xfrm>
            <a:off x="359532" y="5841268"/>
            <a:ext cx="828092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9pPr>
          </a:lstStyle>
          <a:p>
            <a:pPr marL="228600" indent="-228600" algn="l" eaLnBrk="1" hangingPunct="1">
              <a:lnSpc>
                <a:spcPts val="1800"/>
              </a:lnSpc>
              <a:buFontTx/>
              <a:buBlip>
                <a:blip r:embed="rId9"/>
              </a:buBlip>
            </a:pP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Proton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rejection power of 10</a:t>
            </a:r>
            <a:r>
              <a:rPr lang="en-US" altLang="ja-JP" sz="1800" baseline="30000" dirty="0">
                <a:solidFill>
                  <a:srgbClr val="000000"/>
                </a:solidFill>
                <a:latin typeface="Comic Sans MS" charset="0"/>
              </a:rPr>
              <a:t>5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 can be achieved with </a:t>
            </a: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IMC 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and TASC </a:t>
            </a: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/>
            </a:r>
            <a:b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</a:b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shower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imaging capability.</a:t>
            </a:r>
          </a:p>
          <a:p>
            <a:pPr algn="l" eaLnBrk="1" hangingPunct="1">
              <a:lnSpc>
                <a:spcPts val="2100"/>
              </a:lnSpc>
              <a:buFontTx/>
              <a:buBlip>
                <a:blip r:embed="rId9"/>
              </a:buBlip>
            </a:pP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 </a:t>
            </a: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Charge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of incident particle is determined to </a:t>
            </a:r>
            <a:r>
              <a:rPr lang="en-US" altLang="ja-JP" sz="1800" dirty="0" err="1" smtClean="0">
                <a:solidFill>
                  <a:srgbClr val="000000"/>
                </a:solidFill>
                <a:latin typeface="Comic Sans MS" charset="0"/>
              </a:rPr>
              <a:t>σ</a:t>
            </a:r>
            <a:r>
              <a:rPr lang="en-US" altLang="ja-JP" sz="1800" baseline="-25000" dirty="0" err="1" smtClean="0">
                <a:solidFill>
                  <a:srgbClr val="000000"/>
                </a:solidFill>
                <a:latin typeface="Comic Sans MS" charset="0"/>
              </a:rPr>
              <a:t>Z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=</a:t>
            </a:r>
            <a:r>
              <a:rPr lang="en-US" altLang="ja-JP" sz="1800" dirty="0" smtClean="0">
                <a:solidFill>
                  <a:srgbClr val="000000"/>
                </a:solidFill>
                <a:latin typeface="Comic Sans MS" charset="0"/>
              </a:rPr>
              <a:t>0.15-0.3 </a:t>
            </a:r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with the CHD.</a:t>
            </a:r>
          </a:p>
          <a:p>
            <a:pPr algn="l" eaLnBrk="1" hangingPunct="1">
              <a:lnSpc>
                <a:spcPct val="150000"/>
              </a:lnSpc>
            </a:pPr>
            <a:endParaRPr lang="en-US" altLang="ja-JP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lnSpc>
                <a:spcPct val="150000"/>
              </a:lnSpc>
            </a:pPr>
            <a:endParaRPr lang="ja-JP" altLang="en-US" sz="1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31750" name="テキスト ボックス 19"/>
          <p:cNvSpPr txBox="1">
            <a:spLocks noChangeArrowheads="1"/>
          </p:cNvSpPr>
          <p:nvPr/>
        </p:nvSpPr>
        <p:spPr bwMode="auto">
          <a:xfrm>
            <a:off x="972849" y="116632"/>
            <a:ext cx="76204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400" dirty="0" smtClean="0">
                <a:solidFill>
                  <a:srgbClr val="000000"/>
                </a:solidFill>
                <a:latin typeface="Comic Sans MS"/>
                <a:cs typeface="Comic Sans MS"/>
              </a:rPr>
              <a:t>CALET/CAL </a:t>
            </a:r>
            <a:r>
              <a:rPr lang="en-US" altLang="ja-JP" sz="2400" dirty="0">
                <a:solidFill>
                  <a:srgbClr val="000000"/>
                </a:solidFill>
                <a:latin typeface="Comic Sans MS"/>
                <a:cs typeface="Comic Sans MS"/>
              </a:rPr>
              <a:t>Shower Imaging Capability (Simulation)</a:t>
            </a:r>
            <a:endParaRPr lang="ja-JP" altLang="en-US" sz="24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5173663" y="3104964"/>
            <a:ext cx="220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ＭＳ Ｐゴシック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000000"/>
                </a:solidFill>
                <a:latin typeface="Comic Sans MS" charset="0"/>
              </a:rPr>
              <a:t>In Detector Space</a:t>
            </a:r>
            <a:endParaRPr lang="ja-JP" altLang="en-US" sz="1800" dirty="0">
              <a:solidFill>
                <a:srgbClr val="000000"/>
              </a:solidFill>
              <a:latin typeface="Comic Sans MS" charset="0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>
            <a:off x="179512" y="5805264"/>
            <a:ext cx="8640960" cy="36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August  7, 2014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/>
              <a:t>VHEPU 2014</a:t>
            </a: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756B6-1853-4649-8FC0-999665A9C2CA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350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09"/>
          <a:stretch/>
        </p:blipFill>
        <p:spPr>
          <a:xfrm>
            <a:off x="5919444" y="900008"/>
            <a:ext cx="3110256" cy="2232248"/>
          </a:xfrm>
          <a:prstGeom prst="rect">
            <a:avLst/>
          </a:prstGeom>
        </p:spPr>
      </p:pic>
      <p:pic>
        <p:nvPicPr>
          <p:cNvPr id="10" name="図 9" descr="Geometrical_fact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0" y="903475"/>
            <a:ext cx="3060000" cy="2195775"/>
          </a:xfrm>
          <a:prstGeom prst="rect">
            <a:avLst/>
          </a:prstGeom>
        </p:spPr>
      </p:pic>
      <p:pic>
        <p:nvPicPr>
          <p:cNvPr id="11" name="図 10" descr="energy_r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132" y="958720"/>
            <a:ext cx="3015796" cy="2232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8034455" cy="578990"/>
          </a:xfrm>
        </p:spPr>
        <p:txBody>
          <a:bodyPr>
            <a:norm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CALET Expected Performance by Simulations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927556" y="1079843"/>
            <a:ext cx="1908212" cy="50424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Angular resolution for gamma ray (10GeV-1TeV): </a:t>
            </a:r>
          </a:p>
          <a:p>
            <a:pPr algn="l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100" dirty="0" smtClean="0">
                <a:solidFill>
                  <a:srgbClr val="404040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lang="en-US" altLang="ja-JP" sz="11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sz="1100" dirty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= </a:t>
            </a:r>
            <a:r>
              <a:rPr lang="en-US" altLang="ja-JP" sz="11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0.2-0.3 </a:t>
            </a:r>
            <a:r>
              <a:rPr lang="en-US" altLang="ja-JP" sz="1100" dirty="0" err="1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deg</a:t>
            </a:r>
            <a:endParaRPr lang="ja-JP" altLang="en-US" sz="11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19" name="図 18" descr="prot-elec_separatio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844" y="3176972"/>
            <a:ext cx="3241124" cy="2845719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1223628" y="5977975"/>
            <a:ext cx="3528392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Proton rejection power at 1TeV</a:t>
            </a:r>
            <a:r>
              <a:rPr lang="en-US" altLang="ja-JP" sz="1600" dirty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≈10</a:t>
            </a:r>
            <a:r>
              <a:rPr lang="en-US" altLang="ja-JP" sz="1600" baseline="300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5</a:t>
            </a: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 with 95% efficiency for electrons</a:t>
            </a:r>
            <a:endParaRPr lang="ja-JP" altLang="en-US" sz="16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54948" y="1944124"/>
            <a:ext cx="144016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Geometrical factor for electrons: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~1200 cm</a:t>
            </a:r>
            <a:r>
              <a:rPr lang="en-US" altLang="ja-JP" sz="1200" baseline="300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2</a:t>
            </a: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sr</a:t>
            </a:r>
            <a:endParaRPr lang="ja-JP" altLang="en-US" sz="12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27256" y="1080028"/>
            <a:ext cx="159989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Energy resolution for </a:t>
            </a: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electrons (&gt;10GeV) :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200" dirty="0" smtClean="0">
                <a:solidFill>
                  <a:srgbClr val="404040"/>
                </a:solidFill>
                <a:latin typeface="Symbol" charset="2"/>
                <a:ea typeface="ＭＳ Ｐゴシック"/>
                <a:cs typeface="Symbol" charset="2"/>
              </a:rPr>
              <a:t>s</a:t>
            </a:r>
            <a:r>
              <a:rPr lang="en-US" altLang="ja-JP" sz="12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/m = ~2%</a:t>
            </a:r>
            <a:endParaRPr lang="ja-JP" altLang="en-US" sz="12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12060" y="5976572"/>
            <a:ext cx="3132348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Charge resolution: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err="1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σ</a:t>
            </a:r>
            <a:r>
              <a:rPr lang="en-US" altLang="ja-JP" sz="1600" baseline="-25000" dirty="0" err="1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Z</a:t>
            </a:r>
            <a:r>
              <a:rPr lang="en-US" altLang="ja-JP" sz="1600" dirty="0" smtClean="0">
                <a:solidFill>
                  <a:srgbClr val="404040"/>
                </a:solidFill>
                <a:latin typeface="Arial"/>
                <a:ea typeface="ＭＳ Ｐゴシック"/>
                <a:cs typeface="Arial"/>
              </a:rPr>
              <a:t> = 0.15e(@B) – 0.30e(@Fe)</a:t>
            </a:r>
            <a:endParaRPr lang="ja-JP" altLang="en-US" sz="1600" dirty="0">
              <a:solidFill>
                <a:srgbClr val="404040"/>
              </a:solidFill>
              <a:latin typeface="Arial"/>
              <a:ea typeface="ＭＳ Ｐゴシック"/>
              <a:cs typeface="Arial"/>
            </a:endParaRPr>
          </a:p>
        </p:txBody>
      </p:sp>
      <p:grpSp>
        <p:nvGrpSpPr>
          <p:cNvPr id="16" name="Group 857"/>
          <p:cNvGrpSpPr>
            <a:grpSpLocks/>
          </p:cNvGrpSpPr>
          <p:nvPr/>
        </p:nvGrpSpPr>
        <p:grpSpPr bwMode="auto">
          <a:xfrm>
            <a:off x="23849013" y="32194500"/>
            <a:ext cx="5318125" cy="3498850"/>
            <a:chOff x="14250" y="17780"/>
            <a:chExt cx="2766" cy="1792"/>
          </a:xfrm>
        </p:grpSpPr>
        <p:pic>
          <p:nvPicPr>
            <p:cNvPr id="17" name="Picture 819" descr="epgraph_geom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0" y="17780"/>
              <a:ext cx="2766" cy="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820"/>
            <p:cNvSpPr txBox="1">
              <a:spLocks noChangeArrowheads="1"/>
            </p:cNvSpPr>
            <p:nvPr/>
          </p:nvSpPr>
          <p:spPr bwMode="auto">
            <a:xfrm rot="-789558">
              <a:off x="15415" y="18760"/>
              <a:ext cx="1437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3200">
                  <a:solidFill>
                    <a:srgbClr val="FF5050"/>
                  </a:solidFill>
                  <a:latin typeface="Impact" charset="0"/>
                  <a:ea typeface="ＭＳ Ｐゴシック"/>
                </a:rPr>
                <a:t>Preliminary</a:t>
              </a:r>
            </a:p>
          </p:txBody>
        </p:sp>
        <p:sp>
          <p:nvSpPr>
            <p:cNvPr id="26" name="Oval 821"/>
            <p:cNvSpPr>
              <a:spLocks noChangeArrowheads="1"/>
            </p:cNvSpPr>
            <p:nvPr/>
          </p:nvSpPr>
          <p:spPr bwMode="auto">
            <a:xfrm>
              <a:off x="16789" y="19443"/>
              <a:ext cx="18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7" name="Text Box 822"/>
            <p:cNvSpPr txBox="1">
              <a:spLocks noChangeArrowheads="1"/>
            </p:cNvSpPr>
            <p:nvPr/>
          </p:nvSpPr>
          <p:spPr bwMode="auto">
            <a:xfrm>
              <a:off x="16109" y="17947"/>
              <a:ext cx="725" cy="2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1200" b="1">
                  <a:solidFill>
                    <a:prstClr val="black"/>
                  </a:solidFill>
                  <a:latin typeface="Calibri"/>
                  <a:ea typeface="ＭＳ Ｐゴシック"/>
                </a:rPr>
                <a:t>    electrons</a:t>
              </a:r>
            </a:p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1200" b="1">
                  <a:solidFill>
                    <a:prstClr val="black"/>
                  </a:solidFill>
                  <a:latin typeface="Calibri"/>
                  <a:ea typeface="ＭＳ Ｐゴシック"/>
                </a:rPr>
                <a:t>    protons</a:t>
              </a:r>
            </a:p>
          </p:txBody>
        </p:sp>
        <p:sp>
          <p:nvSpPr>
            <p:cNvPr id="28" name="Oval 823"/>
            <p:cNvSpPr>
              <a:spLocks noChangeAspect="1" noChangeArrowheads="1"/>
            </p:cNvSpPr>
            <p:nvPr/>
          </p:nvSpPr>
          <p:spPr bwMode="auto">
            <a:xfrm>
              <a:off x="16154" y="18014"/>
              <a:ext cx="36" cy="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9" name="Oval 824"/>
            <p:cNvSpPr>
              <a:spLocks noChangeAspect="1" noChangeArrowheads="1"/>
            </p:cNvSpPr>
            <p:nvPr/>
          </p:nvSpPr>
          <p:spPr bwMode="auto">
            <a:xfrm>
              <a:off x="16154" y="18196"/>
              <a:ext cx="36" cy="37"/>
            </a:xfrm>
            <a:prstGeom prst="ellipse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grpSp>
        <p:nvGrpSpPr>
          <p:cNvPr id="30" name="Group 857"/>
          <p:cNvGrpSpPr>
            <a:grpSpLocks/>
          </p:cNvGrpSpPr>
          <p:nvPr/>
        </p:nvGrpSpPr>
        <p:grpSpPr bwMode="auto">
          <a:xfrm>
            <a:off x="24001413" y="32346900"/>
            <a:ext cx="5318125" cy="3498850"/>
            <a:chOff x="14250" y="17780"/>
            <a:chExt cx="2766" cy="1792"/>
          </a:xfrm>
        </p:grpSpPr>
        <p:pic>
          <p:nvPicPr>
            <p:cNvPr id="31" name="Picture 819" descr="epgraph_geom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0" y="17780"/>
              <a:ext cx="2766" cy="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 Box 820"/>
            <p:cNvSpPr txBox="1">
              <a:spLocks noChangeArrowheads="1"/>
            </p:cNvSpPr>
            <p:nvPr/>
          </p:nvSpPr>
          <p:spPr bwMode="auto">
            <a:xfrm rot="-789558">
              <a:off x="15415" y="18760"/>
              <a:ext cx="1437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3200">
                  <a:solidFill>
                    <a:srgbClr val="FF5050"/>
                  </a:solidFill>
                  <a:latin typeface="Impact" charset="0"/>
                  <a:ea typeface="ＭＳ Ｐゴシック"/>
                </a:rPr>
                <a:t>Preliminary</a:t>
              </a:r>
            </a:p>
          </p:txBody>
        </p:sp>
        <p:sp>
          <p:nvSpPr>
            <p:cNvPr id="33" name="Oval 821"/>
            <p:cNvSpPr>
              <a:spLocks noChangeArrowheads="1"/>
            </p:cNvSpPr>
            <p:nvPr/>
          </p:nvSpPr>
          <p:spPr bwMode="auto">
            <a:xfrm>
              <a:off x="16789" y="19443"/>
              <a:ext cx="18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4" name="Text Box 822"/>
            <p:cNvSpPr txBox="1">
              <a:spLocks noChangeArrowheads="1"/>
            </p:cNvSpPr>
            <p:nvPr/>
          </p:nvSpPr>
          <p:spPr bwMode="auto">
            <a:xfrm>
              <a:off x="16109" y="17947"/>
              <a:ext cx="725" cy="28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1200" b="1">
                  <a:solidFill>
                    <a:prstClr val="black"/>
                  </a:solidFill>
                  <a:latin typeface="Calibri"/>
                  <a:ea typeface="ＭＳ Ｐゴシック"/>
                </a:rPr>
                <a:t>    electrons</a:t>
              </a:r>
            </a:p>
            <a:p>
              <a:pPr algn="l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ja-JP" sz="1200" b="1">
                  <a:solidFill>
                    <a:prstClr val="black"/>
                  </a:solidFill>
                  <a:latin typeface="Calibri"/>
                  <a:ea typeface="ＭＳ Ｐゴシック"/>
                </a:rPr>
                <a:t>    protons</a:t>
              </a:r>
            </a:p>
          </p:txBody>
        </p:sp>
        <p:sp>
          <p:nvSpPr>
            <p:cNvPr id="35" name="Oval 823"/>
            <p:cNvSpPr>
              <a:spLocks noChangeAspect="1" noChangeArrowheads="1"/>
            </p:cNvSpPr>
            <p:nvPr/>
          </p:nvSpPr>
          <p:spPr bwMode="auto">
            <a:xfrm>
              <a:off x="16154" y="18014"/>
              <a:ext cx="36" cy="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6" name="Oval 824"/>
            <p:cNvSpPr>
              <a:spLocks noChangeAspect="1" noChangeArrowheads="1"/>
            </p:cNvSpPr>
            <p:nvPr/>
          </p:nvSpPr>
          <p:spPr bwMode="auto">
            <a:xfrm>
              <a:off x="16154" y="18196"/>
              <a:ext cx="36" cy="37"/>
            </a:xfrm>
            <a:prstGeom prst="ellipse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33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37" name="Picture 819" descr="epgraph_geom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53813" y="32499300"/>
            <a:ext cx="5318125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179512" y="764704"/>
            <a:ext cx="8891588" cy="0"/>
          </a:xfrm>
          <a:prstGeom prst="line">
            <a:avLst/>
          </a:prstGeom>
          <a:noFill/>
          <a:ln w="57150" cmpd="thinThick">
            <a:solidFill>
              <a:srgbClr val="0070C0"/>
            </a:solidFill>
            <a:round/>
            <a:headEnd/>
            <a:tailEnd/>
          </a:ln>
          <a:effectLst/>
        </p:spPr>
        <p:txBody>
          <a:bodyPr/>
          <a:lstStyle/>
          <a:p>
            <a:pPr algn="l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39" name="Picture 4" descr="caletlogo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6712" cy="836712"/>
          </a:xfrm>
          <a:prstGeom prst="rect">
            <a:avLst/>
          </a:prstGeom>
          <a:noFill/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00" b="-8200"/>
          <a:stretch/>
        </p:blipFill>
        <p:spPr>
          <a:xfrm>
            <a:off x="4355976" y="3320988"/>
            <a:ext cx="3852428" cy="26125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884368" y="3933056"/>
            <a:ext cx="11789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CHD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Experiment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dirty="0" smtClean="0">
                <a:solidFill>
                  <a:prstClr val="black"/>
                </a:solidFill>
                <a:latin typeface="Calibri"/>
                <a:ea typeface="ＭＳ Ｐゴシック"/>
              </a:rPr>
              <a:t>@CERN-SPS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en-US" altLang="ja-JP" sz="1600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ja-JP" altLang="en-US" sz="16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August  7,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VHEPU 2014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DA557-BB22-45E2-A259-88FCE797032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1920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mytemplat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mytemplate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pt1F26.t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11669</TotalTime>
  <Words>3544</Words>
  <Application>Microsoft Macintosh PowerPoint</Application>
  <PresentationFormat>画面に合わせる (4:3)</PresentationFormat>
  <Paragraphs>748</Paragraphs>
  <Slides>37</Slides>
  <Notes>7</Notes>
  <HiddenSlides>0</HiddenSlides>
  <MMClips>0</MMClips>
  <ScaleCrop>false</ScaleCrop>
  <HeadingPairs>
    <vt:vector size="6" baseType="variant">
      <vt:variant>
        <vt:lpstr>テーマ</vt:lpstr>
      </vt:variant>
      <vt:variant>
        <vt:i4>20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58" baseType="lpstr">
      <vt:lpstr>デザインの設定</vt:lpstr>
      <vt:lpstr>1_Office テーマ</vt:lpstr>
      <vt:lpstr>5_Office テーマ</vt:lpstr>
      <vt:lpstr>1_Blends</vt:lpstr>
      <vt:lpstr>ppt1F26.tmp</vt:lpstr>
      <vt:lpstr>Office テーマ</vt:lpstr>
      <vt:lpstr>2_Office テーマ</vt:lpstr>
      <vt:lpstr>6_Office テーマ</vt:lpstr>
      <vt:lpstr>標準デザイン</vt:lpstr>
      <vt:lpstr>4_Office テーマ</vt:lpstr>
      <vt:lpstr>9_Office テーマ</vt:lpstr>
      <vt:lpstr>7_Office ​​テーマ</vt:lpstr>
      <vt:lpstr>2_mytemplate3</vt:lpstr>
      <vt:lpstr>8_Office テーマ</vt:lpstr>
      <vt:lpstr>10_Office テーマ</vt:lpstr>
      <vt:lpstr>1_標準デザイン</vt:lpstr>
      <vt:lpstr>3_mytemplate3</vt:lpstr>
      <vt:lpstr>ホワイト</vt:lpstr>
      <vt:lpstr>11_Office テーマ</vt:lpstr>
      <vt:lpstr>1_ホワイト</vt:lpstr>
      <vt:lpstr>ビットマップ イメージ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CALET Payload Overview</vt:lpstr>
      <vt:lpstr>PowerPoint プレゼンテーション</vt:lpstr>
      <vt:lpstr>PowerPoint プレゼンテーション</vt:lpstr>
      <vt:lpstr>CALET Expected Performance by Simulations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Pulsar Energy Spectrum: Fine Structure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General Alerts of Transients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Energetics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小型衛星事業Ｗ／Ｇ検討報告</dc:title>
  <dc:creator>shige</dc:creator>
  <cp:lastModifiedBy>Torii shoji</cp:lastModifiedBy>
  <cp:revision>812</cp:revision>
  <cp:lastPrinted>2013-07-03T10:42:28Z</cp:lastPrinted>
  <dcterms:created xsi:type="dcterms:W3CDTF">2009-03-21T12:15:33Z</dcterms:created>
  <dcterms:modified xsi:type="dcterms:W3CDTF">2014-08-07T05:01:55Z</dcterms:modified>
</cp:coreProperties>
</file>