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audio1.bin" ContentType="audio/unknown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3.xml" ContentType="application/vnd.openxmlformats-officedocument.presentationml.notesSlide+xml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sldIdLst>
    <p:sldId id="512" r:id="rId2"/>
    <p:sldId id="513" r:id="rId3"/>
    <p:sldId id="508" r:id="rId4"/>
    <p:sldId id="515" r:id="rId5"/>
    <p:sldId id="458" r:id="rId6"/>
    <p:sldId id="516" r:id="rId7"/>
    <p:sldId id="499" r:id="rId8"/>
    <p:sldId id="517" r:id="rId9"/>
    <p:sldId id="472" r:id="rId10"/>
    <p:sldId id="476" r:id="rId11"/>
    <p:sldId id="371" r:id="rId12"/>
    <p:sldId id="477" r:id="rId13"/>
    <p:sldId id="518" r:id="rId14"/>
    <p:sldId id="433" r:id="rId15"/>
    <p:sldId id="434" r:id="rId16"/>
    <p:sldId id="435" r:id="rId17"/>
    <p:sldId id="51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44" r:id="rId27"/>
    <p:sldId id="488" r:id="rId28"/>
    <p:sldId id="489" r:id="rId29"/>
    <p:sldId id="490" r:id="rId30"/>
    <p:sldId id="495" r:id="rId31"/>
    <p:sldId id="429" r:id="rId32"/>
    <p:sldId id="491" r:id="rId33"/>
    <p:sldId id="492" r:id="rId34"/>
    <p:sldId id="423" r:id="rId35"/>
    <p:sldId id="497" r:id="rId36"/>
    <p:sldId id="461" r:id="rId37"/>
    <p:sldId id="394" r:id="rId38"/>
    <p:sldId id="395" r:id="rId39"/>
    <p:sldId id="507" r:id="rId40"/>
    <p:sldId id="447" r:id="rId41"/>
    <p:sldId id="509" r:id="rId42"/>
    <p:sldId id="511" r:id="rId43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AD8E7"/>
    <a:srgbClr val="DF29FF"/>
    <a:srgbClr val="00926D"/>
    <a:srgbClr val="C4FAD8"/>
    <a:srgbClr val="FF0000"/>
    <a:srgbClr val="FF80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3" d="100"/>
          <a:sy n="103" d="100"/>
        </p:scale>
        <p:origin x="-8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C69A075-2EBB-434E-B50E-4713D09DB1EE}" type="datetime1">
              <a:rPr lang="fr-FR"/>
              <a:pPr>
                <a:defRPr/>
              </a:pPr>
              <a:t>22/07/14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345B6EF-D1F1-314D-A507-FCC2BAB27A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09295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65729D-5844-6A47-860F-E0A2B7497B4B}" type="slidenum">
              <a:rPr lang="fr-FR"/>
              <a:pPr/>
              <a:t>6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B6EF-D1F1-314D-A507-FCC2BAB27A31}" type="slidenum">
              <a:rPr lang="fr-FR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B6EF-D1F1-314D-A507-FCC2BAB27A31}" type="slidenum">
              <a:rPr lang="fr-FR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547973-DBC3-4649-AF52-1503E8F3E4C4}" type="slidenum">
              <a:rPr lang="en-US"/>
              <a:pPr/>
              <a:t>37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E29165-86BD-764B-8155-D5937F3D453F}" type="slidenum">
              <a:rPr lang="en-US"/>
              <a:pPr/>
              <a:t>38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F3558A-84E2-3743-B9A3-684856BC7899}" type="slidenum">
              <a:rPr lang="fr-FR"/>
              <a:pPr/>
              <a:t>8</a:t>
            </a:fld>
            <a:endParaRPr lang="fr-FR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04D438-3233-AE4A-8DF4-CDEFC3902856}" type="slidenum">
              <a:rPr lang="fr-FR"/>
              <a:pPr/>
              <a:t>14</a:t>
            </a:fld>
            <a:endParaRPr lang="fr-FR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E7CB9F-05B9-3E40-846D-133334A2ACFF}" type="slidenum">
              <a:rPr lang="en-US"/>
              <a:pPr/>
              <a:t>15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BC5761-396F-134B-9819-4A0F5DCA70EE}" type="slidenum">
              <a:rPr lang="fr-FR"/>
              <a:pPr/>
              <a:t>16</a:t>
            </a:fld>
            <a:endParaRPr lang="fr-FR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4880DE-0DF0-E545-9F89-846F3F15ECEB}" type="slidenum">
              <a:rPr lang="fr-FR"/>
              <a:pPr/>
              <a:t>18</a:t>
            </a:fld>
            <a:endParaRPr lang="fr-FR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8EDACF-DB28-AB4B-8021-7C0A19FE4672}" type="slidenum">
              <a:rPr lang="fr-FR" smtClean="0"/>
              <a:pPr/>
              <a:t>23</a:t>
            </a:fld>
            <a:endParaRPr lang="fr-F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D0DBCD-5FEC-1646-8BBA-D96DFE9DA8E2}" type="slidenum">
              <a:rPr lang="fr-FR"/>
              <a:pPr/>
              <a:t>24</a:t>
            </a:fld>
            <a:endParaRPr lang="fr-F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5B6EF-D1F1-314D-A507-FCC2BAB27A31}" type="slidenum">
              <a:rPr lang="fr-FR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916B5-450C-124D-ACE6-977C0B869C1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15AB4-112D-9948-AB6A-1A8B4E8808F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87415-0CD1-F445-B5CB-BADB42330BC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0B584-D34A-F744-9619-4D8B362B06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FC46E-39F4-A04C-AD99-309BE21B2C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DABA3-C915-2D4C-AC24-D23A43E1B64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CFA1D-2DAC-6A48-B339-5A5E010F9E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1EDA8-8F31-EA49-89A8-CE349F67BA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BD463-EEEE-3E4D-B152-5CE3A761EB9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49C4-53AA-8444-9C5A-B289A511FEC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E52F9E6-3D8F-0B4B-A757-46160EE839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6AB75-7243-7142-9E29-4832072654C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32115-9139-7149-AA42-D7BBA36430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420C5-0AA1-DA4A-80B0-9B91549BA91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EFA6B-5C89-324B-AA74-2CB0FBC3E5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96EAC-AD84-434A-B681-BCED3561FEE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DA633-DCA7-5342-9BF7-0A811958D64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704F9-C23E-8F48-9F89-83769B4D98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4F613-5A17-F348-BDD4-32F3A3C47BC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CD41E9-8E73-5F41-A100-A40DF800D7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gif"/><Relationship Id="rId1" Type="http://schemas.microsoft.com/office/2007/relationships/media" Target="file://localhost/Users/moniez/Documents/Presentations/Conf-OSER/animation_chili.gif" TargetMode="External"/><Relationship Id="rId2" Type="http://schemas.openxmlformats.org/officeDocument/2006/relationships/video" Target="file://localhost/Users/moniez/Documents/Presentations/Conf-OSER/animation_chili.gi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25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3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24.emf"/><Relationship Id="rId9" Type="http://schemas.openxmlformats.org/officeDocument/2006/relationships/image" Target="../media/image26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1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eg"/><Relationship Id="rId1" Type="http://schemas.microsoft.com/office/2007/relationships/media" Target="file://localhost/Users/moniez/Documents/Presentations/Conf-OSER/Betelgeuse-4.2m-pose30ms.mpg" TargetMode="External"/><Relationship Id="rId2" Type="http://schemas.openxmlformats.org/officeDocument/2006/relationships/video" Target="file://localhost/Users/moniez/Documents/Presentations/Conf-OSER/Betelgeuse-4.2m-pose30ms.m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47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48.emf"/><Relationship Id="rId10" Type="http://schemas.openxmlformats.org/officeDocument/2006/relationships/image" Target="../media/image52.png"/><Relationship Id="rId11" Type="http://schemas.openxmlformats.org/officeDocument/2006/relationships/image" Target="../media/image1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19.xml"/><Relationship Id="rId2" Type="http://schemas.openxmlformats.org/officeDocument/2006/relationships/audio" Target="../media/audio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60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61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57.emf"/><Relationship Id="rId7" Type="http://schemas.openxmlformats.org/officeDocument/2006/relationships/image" Target="../media/image62.png"/><Relationship Id="rId8" Type="http://schemas.openxmlformats.org/officeDocument/2006/relationships/oleObject" Target="../embeddings/oleObject9.bin"/><Relationship Id="rId9" Type="http://schemas.openxmlformats.org/officeDocument/2006/relationships/image" Target="../media/image58.emf"/><Relationship Id="rId10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3.emf"/><Relationship Id="rId6" Type="http://schemas.openxmlformats.org/officeDocument/2006/relationships/image" Target="../media/image64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image" Target="../media/image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jpg"/><Relationship Id="rId3" Type="http://schemas.openxmlformats.org/officeDocument/2006/relationships/image" Target="../media/image6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oneTexte 1"/>
          <p:cNvSpPr txBox="1">
            <a:spLocks noChangeArrowheads="1"/>
          </p:cNvSpPr>
          <p:nvPr/>
        </p:nvSpPr>
        <p:spPr bwMode="auto">
          <a:xfrm>
            <a:off x="533400" y="848142"/>
            <a:ext cx="8001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fr-FR" sz="4400" b="1" dirty="0" err="1">
                <a:solidFill>
                  <a:srgbClr val="FF0000"/>
                </a:solidFill>
              </a:rPr>
              <a:t>Search</a:t>
            </a:r>
            <a:r>
              <a:rPr lang="fr-FR" sz="4400" b="1" dirty="0">
                <a:solidFill>
                  <a:srgbClr val="FF0000"/>
                </a:solidFill>
              </a:rPr>
              <a:t> for </a:t>
            </a:r>
            <a:r>
              <a:rPr lang="fr-FR" sz="4400" b="1" dirty="0" err="1" smtClean="0">
                <a:solidFill>
                  <a:srgbClr val="FF0000"/>
                </a:solidFill>
              </a:rPr>
              <a:t>missing</a:t>
            </a:r>
            <a:r>
              <a:rPr lang="fr-FR" sz="4400" b="1" dirty="0" smtClean="0">
                <a:solidFill>
                  <a:srgbClr val="FF0000"/>
                </a:solidFill>
              </a:rPr>
              <a:t> baryons </a:t>
            </a:r>
            <a:r>
              <a:rPr lang="fr-FR" sz="4400" b="1" dirty="0" err="1" smtClean="0">
                <a:solidFill>
                  <a:srgbClr val="FF0000"/>
                </a:solidFill>
              </a:rPr>
              <a:t>through</a:t>
            </a:r>
            <a:r>
              <a:rPr lang="fr-FR" sz="4400" b="1" dirty="0" smtClean="0">
                <a:solidFill>
                  <a:srgbClr val="FF0000"/>
                </a:solidFill>
              </a:rPr>
              <a:t> </a:t>
            </a:r>
            <a:r>
              <a:rPr lang="fr-FR" sz="4400" b="1" dirty="0" err="1">
                <a:solidFill>
                  <a:srgbClr val="FF0000"/>
                </a:solidFill>
              </a:rPr>
              <a:t>interstellar</a:t>
            </a:r>
            <a:r>
              <a:rPr lang="fr-FR" sz="4400" b="1" dirty="0">
                <a:solidFill>
                  <a:srgbClr val="FF0000"/>
                </a:solidFill>
              </a:rPr>
              <a:t> scintillation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236296" y="5867400"/>
            <a:ext cx="167910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r">
              <a:spcBef>
                <a:spcPct val="20000"/>
              </a:spcBef>
            </a:pPr>
            <a:r>
              <a:rPr lang="fr-FR" sz="2000" b="1" dirty="0" err="1" smtClean="0"/>
              <a:t>Quy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Nhon</a:t>
            </a:r>
            <a:endParaRPr lang="fr-FR" sz="2000" b="1" dirty="0"/>
          </a:p>
          <a:p>
            <a:pPr marL="342900" indent="-342900" algn="r">
              <a:spcBef>
                <a:spcPct val="20000"/>
              </a:spcBef>
            </a:pPr>
            <a:r>
              <a:rPr lang="fr-FR" sz="2000" b="1" dirty="0"/>
              <a:t>8</a:t>
            </a:r>
            <a:r>
              <a:rPr lang="fr-FR" sz="2000" b="1" dirty="0" smtClean="0"/>
              <a:t> </a:t>
            </a:r>
            <a:r>
              <a:rPr lang="fr-FR" sz="2000" b="1" dirty="0" err="1"/>
              <a:t>august</a:t>
            </a:r>
            <a:r>
              <a:rPr lang="fr-FR" sz="2000" b="1" dirty="0"/>
              <a:t> </a:t>
            </a:r>
            <a:r>
              <a:rPr lang="fr-FR" sz="2000" b="1" dirty="0" smtClean="0"/>
              <a:t>2014 </a:t>
            </a:r>
            <a:endParaRPr lang="fr-FR" dirty="0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381000" y="5562600"/>
            <a:ext cx="32260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/>
              <a:t>Marc MONIEZ, IN2P3, CNRS</a:t>
            </a:r>
          </a:p>
          <a:p>
            <a:r>
              <a:rPr lang="fr-FR" sz="1800" b="1"/>
              <a:t>Farhang HABIBI, IPM</a:t>
            </a:r>
          </a:p>
          <a:p>
            <a:r>
              <a:rPr lang="fr-FR" sz="1800" b="1"/>
              <a:t>Reza ANSARI, IN2P3, P11 U.</a:t>
            </a:r>
          </a:p>
          <a:p>
            <a:r>
              <a:rPr lang="fr-FR" sz="1800" b="1"/>
              <a:t>Sohrab RAHVAR, Sharif U.</a:t>
            </a:r>
            <a:endParaRPr lang="fr-FR"/>
          </a:p>
        </p:txBody>
      </p:sp>
      <p:sp>
        <p:nvSpPr>
          <p:cNvPr id="21509" name="Rectangle 8"/>
          <p:cNvSpPr>
            <a:spLocks noChangeArrowheads="1"/>
          </p:cNvSpPr>
          <p:nvPr/>
        </p:nvSpPr>
        <p:spPr bwMode="auto">
          <a:xfrm>
            <a:off x="381000" y="3284984"/>
            <a:ext cx="8534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b="1">
                <a:solidFill>
                  <a:srgbClr val="0000FF"/>
                </a:solidFill>
                <a:latin typeface="Arial" charset="0"/>
              </a:rPr>
              <a:t>A&amp;A 412, 105-120 (2003):</a:t>
            </a:r>
          </a:p>
          <a:p>
            <a:pPr>
              <a:defRPr/>
            </a:pPr>
            <a:r>
              <a:rPr lang="fr-FR" sz="1800" b="1" i="1">
                <a:latin typeface="+mn-lt"/>
              </a:rPr>
              <a:t>Does Transparent Hidden Matter Generate Optical Scintillation?</a:t>
            </a:r>
            <a:endParaRPr lang="fr-FR" sz="2000" b="1" i="1">
              <a:latin typeface="+mn-lt"/>
            </a:endParaRPr>
          </a:p>
          <a:p>
            <a:pPr>
              <a:defRPr/>
            </a:pPr>
            <a:r>
              <a:rPr lang="fr-FR" sz="2000" b="1">
                <a:solidFill>
                  <a:srgbClr val="0000FF"/>
                </a:solidFill>
                <a:latin typeface="Arial" charset="0"/>
              </a:rPr>
              <a:t>A&amp;A 525, A108 (2011):</a:t>
            </a:r>
          </a:p>
          <a:p>
            <a:pPr>
              <a:defRPr/>
            </a:pPr>
            <a:r>
              <a:rPr lang="fr-FR" sz="1800" b="1" i="1"/>
              <a:t>Results from a test with the NTT-SOFI detector</a:t>
            </a:r>
            <a:endParaRPr lang="fr-FR" sz="2000" b="1" i="1">
              <a:solidFill>
                <a:srgbClr val="0000FF"/>
              </a:solidFill>
              <a:latin typeface="Arial" charset="0"/>
            </a:endParaRPr>
          </a:p>
          <a:p>
            <a:pPr>
              <a:defRPr/>
            </a:pPr>
            <a:r>
              <a:rPr lang="fr-FR" sz="2000" b="1" smtClean="0">
                <a:solidFill>
                  <a:srgbClr val="0000FF"/>
                </a:solidFill>
                <a:latin typeface="Arial Bold"/>
                <a:cs typeface="Arial Bold"/>
              </a:rPr>
              <a:t>A&amp;A 552, A93 (2013)</a:t>
            </a:r>
            <a:r>
              <a:rPr lang="fr-FR" sz="2000" smtClean="0"/>
              <a:t> </a:t>
            </a:r>
            <a:r>
              <a:rPr lang="fr-FR" sz="2000" b="1">
                <a:solidFill>
                  <a:srgbClr val="0000FF"/>
                </a:solidFill>
                <a:latin typeface="Arial" charset="0"/>
              </a:rPr>
              <a:t>:</a:t>
            </a:r>
          </a:p>
          <a:p>
            <a:pPr>
              <a:defRPr/>
            </a:pPr>
            <a:r>
              <a:rPr lang="fr-FR" sz="1800" b="1" i="1"/>
              <a:t>Simulation of Optical Interstellar Scintillation</a:t>
            </a:r>
            <a:endParaRPr lang="fr-FR" sz="2000" i="1">
              <a:solidFill>
                <a:schemeClr val="accent1"/>
              </a:solidFill>
            </a:endParaRPr>
          </a:p>
        </p:txBody>
      </p:sp>
      <p:pic>
        <p:nvPicPr>
          <p:cNvPr id="6" name="Image 5" descr="scintillation-no-legen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5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9699" name="Picture 3" descr="/Users/moniez/Documents/Presentations/Conf-OSER/animation_chili.gif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90600" y="12700"/>
            <a:ext cx="716280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6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96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69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69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/>
          <p:cNvSpPr>
            <a:spLocks noChangeArrowheads="1"/>
          </p:cNvSpPr>
          <p:nvPr/>
        </p:nvSpPr>
        <p:spPr bwMode="auto">
          <a:xfrm>
            <a:off x="457200" y="609600"/>
            <a:ext cx="8305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4400" b="1">
                <a:solidFill>
                  <a:srgbClr val="FF3300"/>
                </a:solidFill>
              </a:rPr>
              <a:t>Simulation: Fractal phase screen</a:t>
            </a:r>
            <a:endParaRPr lang="fr-FR" sz="4400">
              <a:solidFill>
                <a:schemeClr val="tx2"/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743200"/>
            <a:ext cx="38100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3429000" y="5257800"/>
            <a:ext cx="5181600" cy="914400"/>
          </a:xfrm>
        </p:spPr>
        <p:txBody>
          <a:bodyPr/>
          <a:lstStyle/>
          <a:p>
            <a:r>
              <a:rPr lang="fr-FR" sz="2400"/>
              <a:t>Kolmogorov turbulence -&gt; realistic</a:t>
            </a:r>
          </a:p>
          <a:p>
            <a:r>
              <a:rPr lang="fr-FR" sz="2400"/>
              <a:t>Other power laws have been studied</a:t>
            </a:r>
          </a:p>
        </p:txBody>
      </p:sp>
      <p:pic>
        <p:nvPicPr>
          <p:cNvPr id="5018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733800" y="1482725"/>
            <a:ext cx="4800600" cy="3600450"/>
          </a:xfrm>
        </p:spPr>
      </p:pic>
      <p:pic>
        <p:nvPicPr>
          <p:cNvPr id="50182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685800" y="1447800"/>
            <a:ext cx="3886200" cy="3668713"/>
          </a:xfrm>
        </p:spPr>
      </p:pic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876800" y="4573885"/>
            <a:ext cx="3607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b="1">
                <a:effectLst>
                  <a:glow rad="317500">
                    <a:schemeClr val="bg1">
                      <a:alpha val="75000"/>
                    </a:schemeClr>
                  </a:glow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This is a real storm cloud!</a:t>
            </a:r>
          </a:p>
        </p:txBody>
      </p:sp>
      <p:pic>
        <p:nvPicPr>
          <p:cNvPr id="9" name="Image 8" descr="scintillation-no-legend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4267200"/>
            <a:ext cx="2692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r 33"/>
          <p:cNvGrpSpPr/>
          <p:nvPr/>
        </p:nvGrpSpPr>
        <p:grpSpPr>
          <a:xfrm>
            <a:off x="2743199" y="5621104"/>
            <a:ext cx="5888182" cy="914400"/>
            <a:chOff x="1600200" y="5638800"/>
            <a:chExt cx="5888182" cy="914400"/>
          </a:xfrm>
        </p:grpSpPr>
        <p:pic>
          <p:nvPicPr>
            <p:cNvPr id="25" name="Picture 17" descr="lc1000conv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00200" y="5659480"/>
              <a:ext cx="5888182" cy="893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 bwMode="auto">
            <a:xfrm>
              <a:off x="1600200" y="5638800"/>
              <a:ext cx="7620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2" name="Image 1" descr="fig7-1.eps"/>
          <p:cNvPicPr>
            <a:picLocks noChangeAspect="1"/>
          </p:cNvPicPr>
          <p:nvPr/>
        </p:nvPicPr>
        <p:blipFill>
          <a:blip r:embed="rId3">
            <a:lum bright="20000" contrast="10000"/>
          </a:blip>
          <a:stretch>
            <a:fillRect/>
          </a:stretch>
        </p:blipFill>
        <p:spPr>
          <a:xfrm>
            <a:off x="685800" y="1143001"/>
            <a:ext cx="6477000" cy="4343626"/>
          </a:xfrm>
          <a:prstGeom prst="rect">
            <a:avLst/>
          </a:prstGeom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098543" y="776287"/>
            <a:ext cx="156845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/>
              <a:t>Point source</a:t>
            </a:r>
            <a:endParaRPr lang="fr-FR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13341" y="762000"/>
            <a:ext cx="2025659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/>
              <a:t>Extended source</a:t>
            </a:r>
            <a:endParaRPr lang="fr-FR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 rot="16200000">
            <a:off x="-832656" y="1910570"/>
            <a:ext cx="2568575" cy="6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ts val="238"/>
              </a:spcBef>
            </a:pPr>
            <a:r>
              <a:rPr lang="fr-FR" sz="2000" b="1"/>
              <a:t>Monochromatic</a:t>
            </a:r>
          </a:p>
          <a:p>
            <a:pPr algn="ctr">
              <a:lnSpc>
                <a:spcPct val="80000"/>
              </a:lnSpc>
              <a:spcBef>
                <a:spcPts val="238"/>
              </a:spcBef>
            </a:pPr>
            <a:r>
              <a:rPr lang="fr-FR" sz="2000" b="1">
                <a:latin typeface="Symbol" charset="2"/>
                <a:sym typeface="Symbol" charset="2"/>
              </a:rPr>
              <a:t></a:t>
            </a:r>
            <a:r>
              <a:rPr lang="fr-FR" sz="2000" b="1"/>
              <a:t>=2.18</a:t>
            </a:r>
            <a:endParaRPr lang="fr-FR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16200000">
            <a:off x="-565163" y="4163233"/>
            <a:ext cx="2033588" cy="6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  <a:spcBef>
                <a:spcPts val="238"/>
              </a:spcBef>
            </a:pPr>
            <a:r>
              <a:rPr lang="fr-FR" sz="2000" b="1">
                <a:solidFill>
                  <a:srgbClr val="FF0000"/>
                </a:solidFill>
              </a:rPr>
              <a:t>Po</a:t>
            </a:r>
            <a:r>
              <a:rPr lang="fr-FR" sz="2000" b="1">
                <a:solidFill>
                  <a:srgbClr val="FF6600"/>
                </a:solidFill>
              </a:rPr>
              <a:t>lyc</a:t>
            </a:r>
            <a:r>
              <a:rPr lang="fr-FR" sz="2000" b="1">
                <a:solidFill>
                  <a:srgbClr val="FF8000"/>
                </a:solidFill>
              </a:rPr>
              <a:t>h</a:t>
            </a:r>
            <a:r>
              <a:rPr lang="fr-FR" sz="2000" b="1">
                <a:solidFill>
                  <a:srgbClr val="00FF00"/>
                </a:solidFill>
              </a:rPr>
              <a:t>roma</a:t>
            </a:r>
            <a:r>
              <a:rPr lang="fr-FR" sz="2000" b="1">
                <a:solidFill>
                  <a:srgbClr val="3366FF"/>
                </a:solidFill>
              </a:rPr>
              <a:t>tic</a:t>
            </a:r>
          </a:p>
          <a:p>
            <a:pPr algn="ctr">
              <a:lnSpc>
                <a:spcPct val="80000"/>
              </a:lnSpc>
              <a:spcBef>
                <a:spcPts val="238"/>
              </a:spcBef>
            </a:pPr>
            <a:r>
              <a:rPr lang="fr-FR" sz="2000" b="1"/>
              <a:t>(Ks passband)</a:t>
            </a:r>
            <a:endParaRPr lang="fr-FR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6934201" y="1219200"/>
            <a:ext cx="2209799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b="1">
                <a:solidFill>
                  <a:schemeClr val="tx2"/>
                </a:solidFill>
              </a:rPr>
              <a:t>m = </a:t>
            </a:r>
            <a:r>
              <a:rPr lang="fr-FR" b="1">
                <a:latin typeface="Symbol" charset="2"/>
                <a:ea typeface="Symbol" charset="2"/>
                <a:cs typeface="Symbol" charset="2"/>
              </a:rPr>
              <a:t></a:t>
            </a:r>
            <a:r>
              <a:rPr lang="fr-FR" b="1" baseline="-25000">
                <a:ea typeface="Times" charset="0"/>
                <a:cs typeface="Times" charset="0"/>
              </a:rPr>
              <a:t>I</a:t>
            </a:r>
            <a:r>
              <a:rPr lang="fr-FR" b="1">
                <a:ea typeface="Times" charset="0"/>
                <a:cs typeface="Times" charset="0"/>
              </a:rPr>
              <a:t>/I </a:t>
            </a:r>
            <a:r>
              <a:rPr lang="fr-FR" b="1">
                <a:solidFill>
                  <a:schemeClr val="tx2"/>
                </a:solidFill>
              </a:rPr>
              <a:t>modulation index</a:t>
            </a:r>
            <a:endParaRPr lang="fr-FR" sz="2800">
              <a:solidFill>
                <a:schemeClr val="tx2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188200" y="3352800"/>
            <a:ext cx="1752600" cy="1600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Illumination in </a:t>
            </a: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Ks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/>
            </a:r>
            <a:b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by a </a:t>
            </a:r>
            <a:r>
              <a:rPr kumimoji="0" lang="fr-FR" sz="1600" b="1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K0V</a:t>
            </a:r>
            <a:r>
              <a:rPr lang="fr-FR" sz="1600" ker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star @ 1.2Kpc</a:t>
            </a:r>
            <a:r>
              <a:rPr kumimoji="0" lang="fr-FR" sz="1600" b="0" i="0" u="none" strike="noStrike" kern="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(m</a:t>
            </a:r>
            <a:r>
              <a:rPr kumimoji="0" lang="fr-FR" sz="1600" b="0" i="0" u="none" strike="noStrike" kern="0" cap="none" spc="0" normalizeH="0" baseline="-2500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V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=16.3) through a cloud @160pc (B68) with R</a:t>
            </a:r>
            <a:r>
              <a:rPr kumimoji="0" lang="fr-FR" sz="1600" b="0" i="0" u="none" strike="noStrike" kern="0" cap="none" spc="0" normalizeH="0" baseline="-2500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diff </a:t>
            </a:r>
            <a:r>
              <a:rPr kumimoji="0" lang="fr-FR" sz="16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=100km</a:t>
            </a:r>
            <a:endParaRPr kumimoji="0" lang="fr-FR" sz="280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 flipH="1">
            <a:off x="6667500" y="4216400"/>
            <a:ext cx="533400" cy="4572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719534" y="2586335"/>
            <a:ext cx="1385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>
                <a:effectLst>
                  <a:glow rad="228600">
                    <a:schemeClr val="accent5">
                      <a:alpha val="75000"/>
                    </a:schemeClr>
                  </a:glow>
                </a:effectLst>
              </a:rPr>
              <a:t>m=100%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797222" y="4948535"/>
            <a:ext cx="12319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>
                <a:effectLst>
                  <a:glow rad="228600">
                    <a:schemeClr val="accent5">
                      <a:alpha val="75000"/>
                    </a:schemeClr>
                  </a:glow>
                </a:effectLst>
              </a:rPr>
              <a:t>m=55%</a:t>
            </a: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5181600" y="4419600"/>
            <a:ext cx="304800" cy="1447800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1" name="Grouper 42"/>
          <p:cNvGrpSpPr>
            <a:grpSpLocks/>
          </p:cNvGrpSpPr>
          <p:nvPr/>
        </p:nvGrpSpPr>
        <p:grpSpPr bwMode="auto">
          <a:xfrm>
            <a:off x="6096000" y="5710534"/>
            <a:ext cx="1583803" cy="537867"/>
            <a:chOff x="6764768" y="4645639"/>
            <a:chExt cx="819851" cy="1374832"/>
          </a:xfrm>
        </p:grpSpPr>
        <p:cxnSp>
          <p:nvCxnSpPr>
            <p:cNvPr id="21" name="Connecteur droit avec flèche 40"/>
            <p:cNvCxnSpPr>
              <a:cxnSpLocks noChangeShapeType="1"/>
            </p:cNvCxnSpPr>
            <p:nvPr/>
          </p:nvCxnSpPr>
          <p:spPr bwMode="auto">
            <a:xfrm>
              <a:off x="6764768" y="6018884"/>
              <a:ext cx="7620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2" name="ZoneTexte 41"/>
            <p:cNvSpPr txBox="1">
              <a:spLocks noChangeArrowheads="1"/>
            </p:cNvSpPr>
            <p:nvPr/>
          </p:nvSpPr>
          <p:spPr bwMode="auto">
            <a:xfrm>
              <a:off x="7040880" y="4645639"/>
              <a:ext cx="543739" cy="1180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b="1"/>
                <a:t>t</a:t>
              </a:r>
              <a:r>
                <a:rPr lang="fr-FR" b="1" baseline="-25000"/>
                <a:t>ref</a:t>
              </a:r>
            </a:p>
          </p:txBody>
        </p:sp>
      </p:grpSp>
      <p:cxnSp>
        <p:nvCxnSpPr>
          <p:cNvPr id="19" name="Connecteur droit avec flèche 44"/>
          <p:cNvCxnSpPr>
            <a:cxnSpLocks noChangeShapeType="1"/>
          </p:cNvCxnSpPr>
          <p:nvPr/>
        </p:nvCxnSpPr>
        <p:spPr bwMode="auto">
          <a:xfrm rot="5400000">
            <a:off x="7651612" y="6089788"/>
            <a:ext cx="625642" cy="3066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0" name="ZoneTexte 9"/>
          <p:cNvSpPr txBox="1">
            <a:spLocks noChangeArrowheads="1"/>
          </p:cNvSpPr>
          <p:nvPr/>
        </p:nvSpPr>
        <p:spPr bwMode="auto">
          <a:xfrm rot="16200000">
            <a:off x="7988693" y="5989542"/>
            <a:ext cx="172548" cy="46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>
                <a:latin typeface="+mn-lt"/>
                <a:ea typeface="Symbol" charset="2"/>
                <a:cs typeface="Symbol" charset="2"/>
              </a:rPr>
              <a:t>m</a:t>
            </a:r>
            <a:endParaRPr lang="fr-FR" b="1">
              <a:latin typeface="+mn-lt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2819400" y="762000"/>
            <a:ext cx="2122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800" b="1"/>
              <a:t>Point source - zoom</a:t>
            </a:r>
            <a:endParaRPr lang="fr-FR"/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152400" y="228600"/>
            <a:ext cx="8991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solidFill>
                  <a:srgbClr val="274EE8"/>
                </a:solidFill>
                <a:latin typeface="Helvetica" charset="0"/>
              </a:rPr>
              <a:t>Simulation for a polychromatic extended source</a:t>
            </a:r>
            <a:endParaRPr lang="fr-FR" sz="2800">
              <a:solidFill>
                <a:srgbClr val="274EE8"/>
              </a:solidFill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930078" y="2738735"/>
            <a:ext cx="1308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>
                <a:effectLst>
                  <a:glow rad="228600">
                    <a:schemeClr val="accent5">
                      <a:alpha val="75000"/>
                    </a:schemeClr>
                  </a:glow>
                </a:effectLst>
              </a:rPr>
              <a:t>m=3.3%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867400" y="4953000"/>
            <a:ext cx="1308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>
                <a:effectLst>
                  <a:glow rad="228600">
                    <a:schemeClr val="accent5">
                      <a:alpha val="75000"/>
                    </a:schemeClr>
                  </a:glow>
                </a:effectLst>
              </a:rPr>
              <a:t>m=3.3%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14400" y="5715000"/>
            <a:ext cx="25907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fr-FR" sz="2000" b="1">
                <a:solidFill>
                  <a:srgbClr val="FF0000"/>
                </a:solidFill>
              </a:rPr>
              <a:t>Simulated light curve seen by a telescope</a:t>
            </a:r>
            <a:endParaRPr lang="fr-FR" sz="2000"/>
          </a:p>
        </p:txBody>
      </p:sp>
      <p:cxnSp>
        <p:nvCxnSpPr>
          <p:cNvPr id="36" name="Connecteur droit avec flèche 35"/>
          <p:cNvCxnSpPr/>
          <p:nvPr/>
        </p:nvCxnSpPr>
        <p:spPr bwMode="auto">
          <a:xfrm flipV="1">
            <a:off x="5562600" y="4157133"/>
            <a:ext cx="618067" cy="1227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7" name="ZoneTexte 36"/>
          <p:cNvSpPr txBox="1"/>
          <p:nvPr/>
        </p:nvSpPr>
        <p:spPr>
          <a:xfrm>
            <a:off x="5730700" y="4127500"/>
            <a:ext cx="513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>
                <a:solidFill>
                  <a:srgbClr val="FF0000"/>
                </a:solidFill>
              </a:rPr>
              <a:t>V</a:t>
            </a:r>
            <a:r>
              <a:rPr lang="fr-FR" sz="2000" b="1" i="1" baseline="-25000">
                <a:solidFill>
                  <a:srgbClr val="FF0000"/>
                </a:solidFill>
              </a:rPr>
              <a:t>T</a:t>
            </a:r>
          </a:p>
        </p:txBody>
      </p:sp>
      <p:cxnSp>
        <p:nvCxnSpPr>
          <p:cNvPr id="41" name="Connecteur droit avec flèche 40"/>
          <p:cNvCxnSpPr/>
          <p:nvPr/>
        </p:nvCxnSpPr>
        <p:spPr bwMode="auto">
          <a:xfrm>
            <a:off x="3543300" y="6477000"/>
            <a:ext cx="4953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2" name="ZoneTexte 41"/>
          <p:cNvSpPr txBox="1"/>
          <p:nvPr/>
        </p:nvSpPr>
        <p:spPr>
          <a:xfrm>
            <a:off x="8458200" y="6172200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t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01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Distance scales</a:t>
            </a:r>
            <a:endParaRPr lang="fr-FR" smtClean="0">
              <a:solidFill>
                <a:srgbClr val="FF0000"/>
              </a:solidFill>
            </a:endParaRP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09600" y="1295400"/>
            <a:ext cx="80772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b="1"/>
              <a:t>4 distance scales characterize the speckle pattern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b="1">
                <a:solidFill>
                  <a:srgbClr val="FF0000"/>
                </a:solidFill>
              </a:rPr>
              <a:t> Diffusion radius R</a:t>
            </a:r>
            <a:r>
              <a:rPr lang="fr-FR" b="1" baseline="-25000">
                <a:solidFill>
                  <a:srgbClr val="FF0000"/>
                </a:solidFill>
              </a:rPr>
              <a:t>diff</a:t>
            </a:r>
            <a:endParaRPr lang="fr-FR" b="1"/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 b="1"/>
              <a:t> separation such that: </a:t>
            </a:r>
            <a:r>
              <a:rPr lang="fr-FR" sz="2000">
                <a:latin typeface="Symbol" charset="2"/>
              </a:rPr>
              <a:t>s</a:t>
            </a:r>
            <a:r>
              <a:rPr lang="fr-FR" sz="2000"/>
              <a:t>[</a:t>
            </a:r>
            <a:r>
              <a:rPr lang="fr-FR" sz="2000">
                <a:latin typeface="Symbol" charset="2"/>
              </a:rPr>
              <a:t>f</a:t>
            </a:r>
            <a:r>
              <a:rPr lang="fr-FR" sz="2000"/>
              <a:t>(</a:t>
            </a:r>
            <a:r>
              <a:rPr lang="fr-FR" sz="2000" b="1"/>
              <a:t>r</a:t>
            </a:r>
            <a:r>
              <a:rPr lang="fr-FR" sz="2000"/>
              <a:t>+</a:t>
            </a:r>
            <a:r>
              <a:rPr lang="fr-FR" sz="2000" b="1">
                <a:solidFill>
                  <a:srgbClr val="FF0000"/>
                </a:solidFill>
              </a:rPr>
              <a:t>R</a:t>
            </a:r>
            <a:r>
              <a:rPr lang="fr-FR" sz="2000" b="1" baseline="-25000">
                <a:solidFill>
                  <a:srgbClr val="FF0000"/>
                </a:solidFill>
              </a:rPr>
              <a:t>diff</a:t>
            </a:r>
            <a:r>
              <a:rPr lang="fr-FR" sz="2000"/>
              <a:t>)-</a:t>
            </a:r>
            <a:r>
              <a:rPr lang="fr-FR" sz="2000">
                <a:latin typeface="Symbol" charset="2"/>
              </a:rPr>
              <a:t>f</a:t>
            </a:r>
            <a:r>
              <a:rPr lang="fr-FR" sz="2000"/>
              <a:t>(</a:t>
            </a:r>
            <a:r>
              <a:rPr lang="fr-FR" sz="2000" b="1"/>
              <a:t>r</a:t>
            </a:r>
            <a:r>
              <a:rPr lang="fr-FR" sz="2000"/>
              <a:t>)] = 1 radian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/>
              <a:t> Characterizes the turbulence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FR">
              <a:latin typeface="Symbol" charset="2"/>
            </a:endParaRPr>
          </a:p>
        </p:txBody>
      </p:sp>
      <p:pic>
        <p:nvPicPr>
          <p:cNvPr id="4" name="Image 3" descr="scintillation-no-legend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304800" y="1447800"/>
            <a:ext cx="4114800" cy="372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chemeClr val="accent2"/>
                </a:solidFill>
              </a:rPr>
              <a:t>R</a:t>
            </a:r>
            <a:r>
              <a:rPr lang="fr-FR" baseline="-25000">
                <a:solidFill>
                  <a:schemeClr val="accent2"/>
                </a:solidFill>
              </a:rPr>
              <a:t>diff</a:t>
            </a:r>
            <a:r>
              <a:rPr lang="fr-FR">
                <a:solidFill>
                  <a:schemeClr val="accent2"/>
                </a:solidFill>
              </a:rPr>
              <a:t> = size of domain where</a:t>
            </a:r>
            <a:endParaRPr lang="fr-FR"/>
          </a:p>
          <a:p>
            <a:r>
              <a:rPr lang="fr-FR" b="1" i="1">
                <a:solidFill>
                  <a:srgbClr val="000000"/>
                </a:solidFill>
                <a:latin typeface="Symbol" charset="2"/>
              </a:rPr>
              <a:t>Df</a:t>
            </a:r>
            <a:r>
              <a:rPr lang="fr-FR" b="1">
                <a:solidFill>
                  <a:srgbClr val="FF0000"/>
                </a:solidFill>
                <a:latin typeface="Symbol" charset="2"/>
              </a:rPr>
              <a:t> </a:t>
            </a:r>
            <a:r>
              <a:rPr lang="fr-FR" b="1"/>
              <a:t>=</a:t>
            </a:r>
            <a:r>
              <a:rPr lang="fr-FR" b="1">
                <a:solidFill>
                  <a:srgbClr val="FF0000"/>
                </a:solidFill>
              </a:rPr>
              <a:t> </a:t>
            </a:r>
            <a:r>
              <a:rPr lang="fr-FR" b="1"/>
              <a:t>1 radian</a:t>
            </a:r>
            <a:endParaRPr lang="fr-FR"/>
          </a:p>
          <a:p>
            <a:pPr>
              <a:spcBef>
                <a:spcPct val="20000"/>
              </a:spcBef>
            </a:pPr>
            <a:r>
              <a:rPr lang="fr-FR"/>
              <a:t>or equivalently </a:t>
            </a:r>
            <a:r>
              <a:rPr lang="fr-FR">
                <a:solidFill>
                  <a:srgbClr val="000000"/>
                </a:solidFill>
              </a:rPr>
              <a:t>(@ </a:t>
            </a:r>
            <a:r>
              <a:rPr lang="fr-FR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>
                <a:solidFill>
                  <a:schemeClr val="accent2"/>
                </a:solidFill>
              </a:rPr>
              <a:t> </a:t>
            </a:r>
            <a:r>
              <a:rPr lang="fr-FR"/>
              <a:t>= 500 nm)</a:t>
            </a:r>
          </a:p>
          <a:p>
            <a:pPr>
              <a:spcBef>
                <a:spcPct val="20000"/>
              </a:spcBef>
            </a:pPr>
            <a:r>
              <a:rPr lang="fr-FR" b="1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b="1" i="1"/>
              <a:t>N</a:t>
            </a:r>
            <a:r>
              <a:rPr lang="fr-FR" b="1" i="1" baseline="-25000"/>
              <a:t>l</a:t>
            </a:r>
            <a:r>
              <a:rPr lang="fr-FR" b="1" i="1"/>
              <a:t> </a:t>
            </a:r>
            <a:r>
              <a:rPr lang="fr-FR" b="1"/>
              <a:t>= 1.8 x10</a:t>
            </a:r>
            <a:r>
              <a:rPr lang="fr-FR" b="1" baseline="30000"/>
              <a:t>18</a:t>
            </a:r>
            <a:r>
              <a:rPr lang="fr-FR" b="1"/>
              <a:t> </a:t>
            </a:r>
            <a:r>
              <a:rPr lang="fr-FR" sz="2000"/>
              <a:t>molecules/cm</a:t>
            </a:r>
            <a:r>
              <a:rPr lang="fr-FR" sz="2000" baseline="30000"/>
              <a:t>2</a:t>
            </a:r>
          </a:p>
          <a:p>
            <a:pPr>
              <a:spcBef>
                <a:spcPct val="20000"/>
              </a:spcBef>
            </a:pPr>
            <a:r>
              <a:rPr lang="fr-FR">
                <a:solidFill>
                  <a:schemeClr val="accent2"/>
                </a:solidFill>
              </a:rPr>
              <a:t> </a:t>
            </a:r>
            <a:endParaRPr lang="fr-FR" baseline="3000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/>
              <a:t> </a:t>
            </a:r>
            <a:r>
              <a:rPr lang="fr-FR">
                <a:solidFill>
                  <a:schemeClr val="accent2"/>
                </a:solidFill>
              </a:rPr>
              <a:t>This corresponds to</a:t>
            </a:r>
            <a:endParaRPr lang="fr-FR"/>
          </a:p>
          <a:p>
            <a:pPr>
              <a:lnSpc>
                <a:spcPct val="70000"/>
              </a:lnSpc>
              <a:spcBef>
                <a:spcPct val="20000"/>
              </a:spcBef>
              <a:buFont typeface="Times" charset="0"/>
              <a:buChar char="-"/>
            </a:pPr>
            <a:r>
              <a:rPr lang="fr-FR" sz="2000" b="1"/>
              <a:t> </a:t>
            </a:r>
            <a:r>
              <a:rPr lang="fr-FR" sz="2000" b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2000" b="1" i="1">
                <a:solidFill>
                  <a:srgbClr val="000000"/>
                </a:solidFill>
              </a:rPr>
              <a:t>N</a:t>
            </a:r>
            <a:r>
              <a:rPr lang="fr-FR" sz="2000" b="1" i="1" baseline="-25000">
                <a:solidFill>
                  <a:srgbClr val="000000"/>
                </a:solidFill>
              </a:rPr>
              <a:t>l</a:t>
            </a:r>
            <a:r>
              <a:rPr lang="fr-FR" sz="2000" b="1" i="1">
                <a:solidFill>
                  <a:srgbClr val="000000"/>
                </a:solidFill>
              </a:rPr>
              <a:t> / N</a:t>
            </a:r>
            <a:r>
              <a:rPr lang="fr-FR" sz="2000" b="1" i="1" baseline="-25000">
                <a:solidFill>
                  <a:srgbClr val="000000"/>
                </a:solidFill>
              </a:rPr>
              <a:t>l</a:t>
            </a:r>
            <a:r>
              <a:rPr lang="fr-FR" sz="2000" b="1" i="1">
                <a:solidFill>
                  <a:srgbClr val="FF0000"/>
                </a:solidFill>
              </a:rPr>
              <a:t> </a:t>
            </a:r>
            <a:r>
              <a:rPr lang="fr-FR" sz="2000" b="1"/>
              <a:t>~ 10</a:t>
            </a:r>
            <a:r>
              <a:rPr lang="fr-FR" sz="2000" b="1" baseline="30000"/>
              <a:t>-6</a:t>
            </a:r>
            <a:r>
              <a:rPr lang="fr-FR" sz="2000"/>
              <a:t> 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Times" charset="0"/>
              <a:buNone/>
            </a:pPr>
            <a:r>
              <a:rPr lang="fr-FR" sz="2000"/>
              <a:t>   </a:t>
            </a:r>
            <a:r>
              <a:rPr lang="fr-FR" sz="2000">
                <a:solidFill>
                  <a:schemeClr val="accent2"/>
                </a:solidFill>
              </a:rPr>
              <a:t>for disk/halo clumpuscule</a:t>
            </a:r>
            <a:endParaRPr lang="fr-FR" sz="2000"/>
          </a:p>
          <a:p>
            <a:pPr>
              <a:lnSpc>
                <a:spcPct val="70000"/>
              </a:lnSpc>
              <a:spcBef>
                <a:spcPct val="20000"/>
              </a:spcBef>
              <a:buFont typeface="Times" charset="0"/>
              <a:buChar char="-"/>
            </a:pPr>
            <a:r>
              <a:rPr lang="fr-FR" sz="2000" b="1"/>
              <a:t> </a:t>
            </a:r>
            <a:r>
              <a:rPr lang="fr-FR" sz="2000" b="1">
                <a:solidFill>
                  <a:srgbClr val="000000"/>
                </a:solidFill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fr-FR" sz="2000" b="1" i="1">
                <a:solidFill>
                  <a:srgbClr val="000000"/>
                </a:solidFill>
              </a:rPr>
              <a:t>N</a:t>
            </a:r>
            <a:r>
              <a:rPr lang="fr-FR" sz="2000" b="1" i="1" baseline="-25000">
                <a:solidFill>
                  <a:srgbClr val="000000"/>
                </a:solidFill>
              </a:rPr>
              <a:t>l</a:t>
            </a:r>
            <a:r>
              <a:rPr lang="fr-FR" sz="2000" b="1" i="1">
                <a:solidFill>
                  <a:srgbClr val="000000"/>
                </a:solidFill>
              </a:rPr>
              <a:t> / N</a:t>
            </a:r>
            <a:r>
              <a:rPr lang="fr-FR" sz="2000" b="1" i="1" baseline="-25000">
                <a:solidFill>
                  <a:srgbClr val="000000"/>
                </a:solidFill>
              </a:rPr>
              <a:t>l</a:t>
            </a:r>
            <a:r>
              <a:rPr lang="fr-FR" sz="2000" b="1" i="1">
                <a:solidFill>
                  <a:srgbClr val="000000"/>
                </a:solidFill>
              </a:rPr>
              <a:t> </a:t>
            </a:r>
            <a:r>
              <a:rPr lang="fr-FR" sz="2000" b="1"/>
              <a:t>~ 10</a:t>
            </a:r>
            <a:r>
              <a:rPr lang="fr-FR" sz="2000" b="1" baseline="30000"/>
              <a:t>-4</a:t>
            </a:r>
            <a:r>
              <a:rPr lang="fr-FR" sz="2000"/>
              <a:t> 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 typeface="Times" charset="0"/>
              <a:buNone/>
            </a:pPr>
            <a:r>
              <a:rPr lang="fr-FR" sz="2000"/>
              <a:t>   </a:t>
            </a:r>
            <a:r>
              <a:rPr lang="fr-FR" sz="2000">
                <a:solidFill>
                  <a:schemeClr val="accent2"/>
                </a:solidFill>
              </a:rPr>
              <a:t>for Bok globule (NTT search)</a:t>
            </a:r>
          </a:p>
        </p:txBody>
      </p:sp>
      <p:pic>
        <p:nvPicPr>
          <p:cNvPr id="30726" name="Image 12" descr="Rdiff.ps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0075" y="1752600"/>
            <a:ext cx="47339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1981200" y="6262688"/>
            <a:ext cx="128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: Cloud size </a:t>
            </a:r>
          </a:p>
        </p:txBody>
      </p:sp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02163" y="6262688"/>
            <a:ext cx="2455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: Turbulence outer scale 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1727200" y="6248400"/>
          <a:ext cx="330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0" name="Equation" r:id="rId5" imgW="165100" imgH="190500" progId="Equation.3">
                  <p:embed/>
                </p:oleObj>
              </mc:Choice>
              <mc:Fallback>
                <p:oleObj name="Equation" r:id="rId5" imgW="165100" imgH="1905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7200" y="6248400"/>
                        <a:ext cx="330200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4165600" y="6261100"/>
          <a:ext cx="482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1" name="Équation" r:id="rId7" imgW="241300" imgH="177800" progId="Equation.3">
                  <p:embed/>
                </p:oleObj>
              </mc:Choice>
              <mc:Fallback>
                <p:oleObj name="Équation" r:id="rId7" imgW="2413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0" y="6261100"/>
                        <a:ext cx="4826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9" name="Rectangle 1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</a:rPr>
              <a:t>R</a:t>
            </a:r>
            <a:r>
              <a:rPr lang="en-US" sz="3600" b="1" baseline="-25000">
                <a:solidFill>
                  <a:srgbClr val="FF0000"/>
                </a:solidFill>
              </a:rPr>
              <a:t>diff </a:t>
            </a:r>
            <a:r>
              <a:rPr lang="en-US" sz="3600" b="1">
                <a:solidFill>
                  <a:srgbClr val="FF0000"/>
                </a:solidFill>
              </a:rPr>
              <a:t>: Statistical characterization of a stochastic screen</a:t>
            </a:r>
            <a:r>
              <a:rPr lang="en-US" sz="3600">
                <a:solidFill>
                  <a:srgbClr val="274EE8"/>
                </a:solidFill>
              </a:rPr>
              <a:t> </a:t>
            </a:r>
            <a:endParaRPr lang="en-US"/>
          </a:p>
        </p:txBody>
      </p:sp>
      <p:sp>
        <p:nvSpPr>
          <p:cNvPr id="30730" name="Text Box 15"/>
          <p:cNvSpPr txBox="1">
            <a:spLocks noChangeArrowheads="1"/>
          </p:cNvSpPr>
          <p:nvPr/>
        </p:nvSpPr>
        <p:spPr bwMode="auto">
          <a:xfrm>
            <a:off x="7010400" y="3352800"/>
            <a:ext cx="1066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fr-FR" sz="1400"/>
          </a:p>
        </p:txBody>
      </p:sp>
      <p:sp>
        <p:nvSpPr>
          <p:cNvPr id="30731" name="Text Box 16"/>
          <p:cNvSpPr txBox="1">
            <a:spLocks noChangeArrowheads="1"/>
          </p:cNvSpPr>
          <p:nvPr/>
        </p:nvSpPr>
        <p:spPr bwMode="auto">
          <a:xfrm>
            <a:off x="4838700" y="3381375"/>
            <a:ext cx="20859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fr-FR"/>
          </a:p>
        </p:txBody>
      </p:sp>
      <p:pic>
        <p:nvPicPr>
          <p:cNvPr id="12" name="Image 11" descr="formule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5257800"/>
            <a:ext cx="7924800" cy="9933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R-re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2658" y="2194487"/>
            <a:ext cx="1436786" cy="2033605"/>
          </a:xfrm>
          <a:prstGeom prst="rect">
            <a:avLst/>
          </a:prstGeom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Distance scales</a:t>
            </a:r>
            <a:endParaRPr lang="fr-FR" smtClean="0">
              <a:solidFill>
                <a:srgbClr val="FF0000"/>
              </a:solidFill>
            </a:endParaRPr>
          </a:p>
        </p:txBody>
      </p: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467544" y="1295400"/>
            <a:ext cx="8077200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fr-FR" b="1"/>
              <a:t>4 distance scales characterize the speckle pattern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b="1">
                <a:solidFill>
                  <a:srgbClr val="FF0000"/>
                </a:solidFill>
              </a:rPr>
              <a:t> Diffusion radius R</a:t>
            </a:r>
            <a:r>
              <a:rPr lang="fr-FR" b="1" baseline="-25000">
                <a:solidFill>
                  <a:srgbClr val="FF0000"/>
                </a:solidFill>
              </a:rPr>
              <a:t>diff</a:t>
            </a:r>
            <a:endParaRPr lang="fr-FR" b="1"/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 b="1"/>
              <a:t> separation such that: </a:t>
            </a:r>
            <a:r>
              <a:rPr lang="fr-FR" sz="2000">
                <a:latin typeface="Symbol" charset="2"/>
              </a:rPr>
              <a:t>s</a:t>
            </a:r>
            <a:r>
              <a:rPr lang="fr-FR" sz="2000"/>
              <a:t>[</a:t>
            </a:r>
            <a:r>
              <a:rPr lang="fr-FR" sz="2000">
                <a:latin typeface="Symbol" charset="2"/>
              </a:rPr>
              <a:t>f</a:t>
            </a:r>
            <a:r>
              <a:rPr lang="fr-FR" sz="2000"/>
              <a:t>(</a:t>
            </a:r>
            <a:r>
              <a:rPr lang="fr-FR" sz="2000" b="1"/>
              <a:t>r</a:t>
            </a:r>
            <a:r>
              <a:rPr lang="fr-FR" sz="2000"/>
              <a:t>+</a:t>
            </a:r>
            <a:r>
              <a:rPr lang="fr-FR" sz="2000" b="1">
                <a:solidFill>
                  <a:srgbClr val="FF0000"/>
                </a:solidFill>
              </a:rPr>
              <a:t>R</a:t>
            </a:r>
            <a:r>
              <a:rPr lang="fr-FR" sz="2000" b="1" baseline="-25000">
                <a:solidFill>
                  <a:srgbClr val="FF0000"/>
                </a:solidFill>
              </a:rPr>
              <a:t>diff</a:t>
            </a:r>
            <a:r>
              <a:rPr lang="fr-FR" sz="2000"/>
              <a:t>)-</a:t>
            </a:r>
            <a:r>
              <a:rPr lang="fr-FR" sz="2000">
                <a:latin typeface="Symbol" charset="2"/>
              </a:rPr>
              <a:t>f</a:t>
            </a:r>
            <a:r>
              <a:rPr lang="fr-FR" sz="2000"/>
              <a:t>(</a:t>
            </a:r>
            <a:r>
              <a:rPr lang="fr-FR" sz="2000" b="1"/>
              <a:t>r</a:t>
            </a:r>
            <a:r>
              <a:rPr lang="fr-FR" sz="2000"/>
              <a:t>)] = 1 radian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/>
              <a:t> Characterizes the turbulence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fr-FR">
              <a:latin typeface="Symbol" charset="2"/>
            </a:endParaRPr>
          </a:p>
        </p:txBody>
      </p:sp>
      <p:grpSp>
        <p:nvGrpSpPr>
          <p:cNvPr id="2" name="Grouper 23"/>
          <p:cNvGrpSpPr>
            <a:grpSpLocks/>
          </p:cNvGrpSpPr>
          <p:nvPr/>
        </p:nvGrpSpPr>
        <p:grpSpPr bwMode="auto">
          <a:xfrm>
            <a:off x="4440238" y="4305300"/>
            <a:ext cx="4551362" cy="2324100"/>
            <a:chOff x="4343400" y="4191000"/>
            <a:chExt cx="4551363" cy="2324097"/>
          </a:xfrm>
        </p:grpSpPr>
        <p:pic>
          <p:nvPicPr>
            <p:cNvPr id="32774" name="Picture 3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43400" y="4191000"/>
              <a:ext cx="4551363" cy="2254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5" name="Line 34"/>
            <p:cNvSpPr>
              <a:spLocks noChangeShapeType="1"/>
            </p:cNvSpPr>
            <p:nvPr/>
          </p:nvSpPr>
          <p:spPr bwMode="auto">
            <a:xfrm>
              <a:off x="4724400" y="5791201"/>
              <a:ext cx="15240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76" name="Line 35"/>
            <p:cNvSpPr>
              <a:spLocks noChangeShapeType="1"/>
            </p:cNvSpPr>
            <p:nvPr/>
          </p:nvSpPr>
          <p:spPr bwMode="auto">
            <a:xfrm>
              <a:off x="6248400" y="6019801"/>
              <a:ext cx="939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777" name="Text Box 36"/>
            <p:cNvSpPr txBox="1">
              <a:spLocks noChangeArrowheads="1"/>
            </p:cNvSpPr>
            <p:nvPr/>
          </p:nvSpPr>
          <p:spPr bwMode="auto">
            <a:xfrm>
              <a:off x="5218112" y="5851524"/>
              <a:ext cx="4206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/>
                <a:t>z</a:t>
              </a:r>
              <a:r>
                <a:rPr lang="fr-FR" baseline="-25000"/>
                <a:t>1</a:t>
              </a:r>
              <a:endParaRPr lang="fr-FR"/>
            </a:p>
          </p:txBody>
        </p:sp>
        <p:sp>
          <p:nvSpPr>
            <p:cNvPr id="32778" name="Text Box 37"/>
            <p:cNvSpPr txBox="1">
              <a:spLocks noChangeArrowheads="1"/>
            </p:cNvSpPr>
            <p:nvPr/>
          </p:nvSpPr>
          <p:spPr bwMode="auto">
            <a:xfrm>
              <a:off x="6515100" y="6057898"/>
              <a:ext cx="420688" cy="457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/>
                <a:t>z</a:t>
              </a:r>
              <a:r>
                <a:rPr lang="fr-FR" baseline="-25000"/>
                <a:t>0</a:t>
              </a:r>
              <a:endParaRPr lang="fr-FR"/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7544" y="2819400"/>
            <a:ext cx="7239000" cy="326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b="1" dirty="0" err="1">
                <a:solidFill>
                  <a:srgbClr val="FF0000"/>
                </a:solidFill>
              </a:rPr>
              <a:t>Refraction</a:t>
            </a:r>
            <a:r>
              <a:rPr lang="fr-FR" b="1" dirty="0">
                <a:solidFill>
                  <a:srgbClr val="FF0000"/>
                </a:solidFill>
              </a:rPr>
              <a:t> radius </a:t>
            </a:r>
            <a:r>
              <a:rPr lang="fr-FR" b="1" dirty="0" err="1">
                <a:solidFill>
                  <a:srgbClr val="FF0000"/>
                </a:solidFill>
              </a:rPr>
              <a:t>R</a:t>
            </a:r>
            <a:r>
              <a:rPr lang="fr-FR" b="1" baseline="-25000" dirty="0" err="1">
                <a:solidFill>
                  <a:srgbClr val="FF0000"/>
                </a:solidFill>
              </a:rPr>
              <a:t>ref</a:t>
            </a:r>
            <a:endParaRPr lang="fr-FR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 dirty="0"/>
              <a:t> </a:t>
            </a:r>
            <a:r>
              <a:rPr lang="fr-FR" sz="2000" dirty="0" smtClean="0"/>
              <a:t>size of the </a:t>
            </a:r>
            <a:r>
              <a:rPr lang="fr-FR" sz="2000" dirty="0" err="1" smtClean="0"/>
              <a:t>region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</a:t>
            </a:r>
            <a:r>
              <a:rPr lang="fr-FR" sz="2000" dirty="0" err="1" smtClean="0"/>
              <a:t>which</a:t>
            </a:r>
            <a:r>
              <a:rPr lang="fr-FR" sz="2000" dirty="0" smtClean="0"/>
              <a:t> </a:t>
            </a:r>
            <a:r>
              <a:rPr lang="fr-FR" sz="2000" dirty="0" err="1" smtClean="0"/>
              <a:t>most</a:t>
            </a:r>
            <a:r>
              <a:rPr lang="fr-FR" sz="2000" dirty="0" smtClean="0"/>
              <a:t> of the </a:t>
            </a:r>
            <a:r>
              <a:rPr lang="fr-FR" sz="2000" dirty="0" err="1" smtClean="0"/>
              <a:t>scattered</a:t>
            </a:r>
            <a:r>
              <a:rPr lang="fr-FR" sz="2000" dirty="0" smtClean="0"/>
              <a:t> signal,</a:t>
            </a:r>
            <a:br>
              <a:rPr lang="fr-FR" sz="2000" dirty="0" smtClean="0"/>
            </a:br>
            <a:r>
              <a:rPr lang="fr-FR" sz="2000" dirty="0" err="1" smtClean="0"/>
              <a:t>seen</a:t>
            </a:r>
            <a:r>
              <a:rPr lang="fr-FR" sz="2000" dirty="0" smtClean="0"/>
              <a:t> by a single point observer, </a:t>
            </a:r>
            <a:r>
              <a:rPr lang="fr-FR" sz="2000" dirty="0" err="1" smtClean="0"/>
              <a:t>originates</a:t>
            </a:r>
            <a:r>
              <a:rPr lang="fr-FR" sz="2000" dirty="0"/>
              <a:t> ~ z</a:t>
            </a:r>
            <a:r>
              <a:rPr lang="fr-FR" sz="2000" baseline="-25000" dirty="0"/>
              <a:t>0</a:t>
            </a:r>
            <a:r>
              <a:rPr lang="fr-FR" sz="2000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 sz="2000" dirty="0"/>
              <a:t>/</a:t>
            </a:r>
            <a:r>
              <a:rPr lang="fr-FR" sz="2000" dirty="0" err="1"/>
              <a:t>R</a:t>
            </a:r>
            <a:r>
              <a:rPr lang="fr-FR" sz="2000" baseline="-25000" dirty="0" err="1"/>
              <a:t>diff</a:t>
            </a:r>
            <a:endParaRPr lang="fr-FR" sz="2000" baseline="-25000" dirty="0"/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 dirty="0"/>
              <a:t> </a:t>
            </a:r>
            <a:r>
              <a:rPr lang="fr-FR" b="1" dirty="0" err="1">
                <a:solidFill>
                  <a:srgbClr val="FF0000"/>
                </a:solidFill>
              </a:rPr>
              <a:t>Larger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scale</a:t>
            </a:r>
            <a:r>
              <a:rPr lang="fr-FR" b="1" dirty="0">
                <a:solidFill>
                  <a:srgbClr val="FF0000"/>
                </a:solidFill>
              </a:rPr>
              <a:t> structures </a:t>
            </a:r>
            <a:r>
              <a:rPr lang="fr-FR" sz="2000" dirty="0"/>
              <a:t>of the diffusive </a:t>
            </a:r>
            <a:r>
              <a:rPr lang="fr-FR" sz="2000" dirty="0" err="1"/>
              <a:t>gas</a:t>
            </a:r>
            <a:r>
              <a:rPr lang="fr-FR" sz="2000" dirty="0"/>
              <a:t> </a:t>
            </a:r>
            <a:r>
              <a:rPr lang="fr-FR" sz="2000" dirty="0" err="1"/>
              <a:t>can</a:t>
            </a:r>
            <a:r>
              <a:rPr lang="fr-FR" sz="2000" dirty="0"/>
              <a:t> </a:t>
            </a:r>
            <a:r>
              <a:rPr lang="fr-FR" sz="2000" dirty="0" err="1"/>
              <a:t>play</a:t>
            </a:r>
            <a:r>
              <a:rPr lang="fr-FR" sz="2000" dirty="0"/>
              <a:t> a </a:t>
            </a:r>
            <a:r>
              <a:rPr lang="fr-FR" sz="2000" dirty="0" err="1"/>
              <a:t>role</a:t>
            </a:r>
            <a:r>
              <a:rPr lang="fr-FR" sz="2000" dirty="0"/>
              <a:t> if </a:t>
            </a:r>
            <a:r>
              <a:rPr lang="fr-FR" sz="2000" dirty="0" err="1"/>
              <a:t>focusing</a:t>
            </a:r>
            <a:r>
              <a:rPr lang="fr-FR" sz="2000" dirty="0"/>
              <a:t>/</a:t>
            </a:r>
            <a:r>
              <a:rPr lang="fr-FR" sz="2000" dirty="0" err="1"/>
              <a:t>defocusing</a:t>
            </a:r>
            <a:r>
              <a:rPr lang="fr-FR" sz="2000" dirty="0"/>
              <a:t> configurations </a:t>
            </a:r>
            <a:r>
              <a:rPr lang="fr-FR" sz="2000" dirty="0" err="1"/>
              <a:t>happen</a:t>
            </a:r>
            <a:endParaRPr lang="fr-FR" sz="2000" dirty="0"/>
          </a:p>
          <a:p>
            <a:pPr>
              <a:lnSpc>
                <a:spcPct val="90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r-FR" sz="2000" dirty="0"/>
              <a:t> </a:t>
            </a:r>
            <a:r>
              <a:rPr lang="fr-FR" b="1" dirty="0" err="1">
                <a:solidFill>
                  <a:srgbClr val="FF0000"/>
                </a:solidFill>
              </a:rPr>
              <a:t>Projected</a:t>
            </a:r>
            <a:r>
              <a:rPr lang="fr-FR" b="1" dirty="0">
                <a:solidFill>
                  <a:srgbClr val="FF0000"/>
                </a:solidFill>
              </a:rPr>
              <a:t> source size R</a:t>
            </a:r>
            <a:r>
              <a:rPr lang="fr-FR" b="1" baseline="-25000" dirty="0">
                <a:solidFill>
                  <a:srgbClr val="FF0000"/>
                </a:solidFill>
              </a:rPr>
              <a:t>S</a:t>
            </a:r>
            <a:br>
              <a:rPr lang="fr-FR" b="1" baseline="-25000" dirty="0">
                <a:solidFill>
                  <a:srgbClr val="FF0000"/>
                </a:solidFill>
              </a:rPr>
            </a:br>
            <a:r>
              <a:rPr lang="fr-FR" sz="2000" dirty="0" err="1"/>
              <a:t>speckle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a </a:t>
            </a:r>
            <a:r>
              <a:rPr lang="fr-FR" sz="2000" dirty="0" err="1"/>
              <a:t>pointlike</a:t>
            </a:r>
            <a:r>
              <a:rPr lang="fr-FR" sz="2000" dirty="0"/>
              <a:t> source</a:t>
            </a:r>
            <a:br>
              <a:rPr lang="fr-FR" sz="2000" dirty="0"/>
            </a:b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convoluted</a:t>
            </a:r>
            <a:r>
              <a:rPr lang="fr-FR" sz="2000" dirty="0"/>
              <a:t> by the source</a:t>
            </a:r>
            <a:br>
              <a:rPr lang="fr-FR" sz="2000" dirty="0"/>
            </a:br>
            <a:r>
              <a:rPr lang="fr-FR" sz="2000" dirty="0" err="1"/>
              <a:t>projected</a:t>
            </a:r>
            <a:r>
              <a:rPr lang="fr-FR" sz="2000" dirty="0"/>
              <a:t> profile. -&gt; </a:t>
            </a:r>
            <a:r>
              <a:rPr lang="fr-FR" sz="2000" b="1" i="1" dirty="0" err="1" smtClean="0"/>
              <a:t>Critically</a:t>
            </a:r>
            <a:r>
              <a:rPr lang="fr-FR" sz="2000" dirty="0" smtClean="0"/>
              <a:t> impacts</a:t>
            </a:r>
            <a:br>
              <a:rPr lang="fr-FR" sz="2000" dirty="0" smtClean="0"/>
            </a:br>
            <a:r>
              <a:rPr lang="fr-FR" sz="2000" dirty="0" smtClean="0"/>
              <a:t>the</a:t>
            </a:r>
            <a:r>
              <a:rPr lang="fr-FR" sz="2000" dirty="0"/>
              <a:t> </a:t>
            </a:r>
            <a:r>
              <a:rPr lang="fr-FR" sz="2000" dirty="0" err="1" smtClean="0"/>
              <a:t>contrast</a:t>
            </a:r>
            <a:r>
              <a:rPr lang="fr-FR" sz="2000" dirty="0" smtClean="0"/>
              <a:t> </a:t>
            </a:r>
            <a:r>
              <a:rPr lang="fr-FR" sz="2000" dirty="0"/>
              <a:t>of the illumination pattern</a:t>
            </a:r>
          </a:p>
        </p:txBody>
      </p:sp>
      <p:pic>
        <p:nvPicPr>
          <p:cNvPr id="11" name="Image 10" descr="scintillation-no-legend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31"/>
          <p:cNvGrpSpPr>
            <a:grpSpLocks/>
          </p:cNvGrpSpPr>
          <p:nvPr/>
        </p:nvGrpSpPr>
        <p:grpSpPr bwMode="auto">
          <a:xfrm>
            <a:off x="6019800" y="188640"/>
            <a:ext cx="3048000" cy="1371603"/>
            <a:chOff x="6096000" y="4075722"/>
            <a:chExt cx="3048000" cy="2420329"/>
          </a:xfrm>
        </p:grpSpPr>
        <p:pic>
          <p:nvPicPr>
            <p:cNvPr id="29" name="Picture 17" descr="lc1000conv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0" y="4210189"/>
              <a:ext cx="3048000" cy="2285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er 42"/>
            <p:cNvGrpSpPr>
              <a:grpSpLocks/>
            </p:cNvGrpSpPr>
            <p:nvPr/>
          </p:nvGrpSpPr>
          <p:grpSpPr bwMode="auto">
            <a:xfrm>
              <a:off x="7581900" y="4075722"/>
              <a:ext cx="762000" cy="853183"/>
              <a:chOff x="6972300" y="4380760"/>
              <a:chExt cx="762000" cy="852645"/>
            </a:xfrm>
          </p:grpSpPr>
          <p:cxnSp>
            <p:nvCxnSpPr>
              <p:cNvPr id="25" name="Connecteur droit avec flèche 40"/>
              <p:cNvCxnSpPr>
                <a:cxnSpLocks noChangeShapeType="1"/>
              </p:cNvCxnSpPr>
              <p:nvPr/>
            </p:nvCxnSpPr>
            <p:spPr bwMode="auto">
              <a:xfrm>
                <a:off x="6972300" y="5231818"/>
                <a:ext cx="762000" cy="158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26" name="ZoneTexte 41"/>
              <p:cNvSpPr txBox="1">
                <a:spLocks noChangeArrowheads="1"/>
              </p:cNvSpPr>
              <p:nvPr/>
            </p:nvSpPr>
            <p:spPr bwMode="auto">
              <a:xfrm>
                <a:off x="7086600" y="4380760"/>
                <a:ext cx="543739" cy="814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b="1"/>
                  <a:t>t</a:t>
                </a:r>
                <a:r>
                  <a:rPr lang="fr-FR" b="1" baseline="-25000"/>
                  <a:t>ref</a:t>
                </a:r>
              </a:p>
            </p:txBody>
          </p:sp>
        </p:grpSp>
        <p:cxnSp>
          <p:nvCxnSpPr>
            <p:cNvPr id="23" name="Connecteur droit avec flèche 44"/>
            <p:cNvCxnSpPr>
              <a:cxnSpLocks noChangeShapeType="1"/>
            </p:cNvCxnSpPr>
            <p:nvPr/>
          </p:nvCxnSpPr>
          <p:spPr bwMode="auto">
            <a:xfrm rot="5400000">
              <a:off x="7962107" y="5296694"/>
              <a:ext cx="16002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4" name="ZoneTexte 9"/>
            <p:cNvSpPr txBox="1">
              <a:spLocks noChangeArrowheads="1"/>
            </p:cNvSpPr>
            <p:nvPr/>
          </p:nvSpPr>
          <p:spPr bwMode="auto">
            <a:xfrm rot="16200000">
              <a:off x="8507838" y="4956593"/>
              <a:ext cx="4413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>
                  <a:latin typeface="+mn-lt"/>
                  <a:ea typeface="Symbol" charset="2"/>
                  <a:cs typeface="Symbol" charset="2"/>
                </a:rPr>
                <a:t>m</a:t>
              </a:r>
              <a:endParaRPr lang="fr-FR" b="1">
                <a:latin typeface="+mn-lt"/>
              </a:endParaRPr>
            </a:p>
          </p:txBody>
        </p:sp>
      </p:grpSp>
      <p:sp>
        <p:nvSpPr>
          <p:cNvPr id="36866" name="Titre 1"/>
          <p:cNvSpPr>
            <a:spLocks noGrp="1"/>
          </p:cNvSpPr>
          <p:nvPr>
            <p:ph type="title"/>
          </p:nvPr>
        </p:nvSpPr>
        <p:spPr>
          <a:xfrm>
            <a:off x="467544" y="366936"/>
            <a:ext cx="5184576" cy="1117848"/>
          </a:xfrm>
        </p:spPr>
        <p:txBody>
          <a:bodyPr/>
          <a:lstStyle/>
          <a:p>
            <a:pPr eaLnBrk="1" hangingPunct="1"/>
            <a:r>
              <a:rPr lang="fr-FR" b="1" dirty="0">
                <a:solidFill>
                  <a:srgbClr val="FF0000"/>
                </a:solidFill>
              </a:rPr>
              <a:t>O</a:t>
            </a:r>
            <a:r>
              <a:rPr lang="fr-FR" b="1" dirty="0" smtClean="0">
                <a:solidFill>
                  <a:srgbClr val="FF0000"/>
                </a:solidFill>
              </a:rPr>
              <a:t>bservable 1: </a:t>
            </a:r>
            <a:r>
              <a:rPr lang="fr-FR" b="1" dirty="0" err="1" smtClean="0">
                <a:solidFill>
                  <a:srgbClr val="FF0000"/>
                </a:solidFill>
              </a:rPr>
              <a:t>t</a:t>
            </a:r>
            <a:r>
              <a:rPr lang="fr-FR" b="1" baseline="-25000" dirty="0" err="1" smtClean="0">
                <a:solidFill>
                  <a:srgbClr val="FF0000"/>
                </a:solidFill>
              </a:rPr>
              <a:t>ref</a:t>
            </a:r>
            <a:r>
              <a:rPr lang="fr-FR" b="1" dirty="0" smtClean="0">
                <a:solidFill>
                  <a:srgbClr val="FF0000"/>
                </a:solidFill>
              </a:rPr>
              <a:t/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sz="3200" b="1" dirty="0" smtClean="0">
                <a:solidFill>
                  <a:srgbClr val="FF0000"/>
                </a:solidFill>
              </a:rPr>
              <a:t>(</a:t>
            </a:r>
            <a:r>
              <a:rPr lang="fr-FR" sz="3200" b="1" dirty="0" err="1" smtClean="0">
                <a:solidFill>
                  <a:srgbClr val="FF0000"/>
                </a:solidFill>
              </a:rPr>
              <a:t>characteristic</a:t>
            </a:r>
            <a:r>
              <a:rPr lang="fr-FR" sz="3200" b="1" dirty="0" smtClean="0">
                <a:solidFill>
                  <a:srgbClr val="FF0000"/>
                </a:solidFill>
              </a:rPr>
              <a:t> time)</a:t>
            </a:r>
            <a:endParaRPr lang="fr-FR" sz="4000" b="1" baseline="-25000" dirty="0" smtClean="0">
              <a:solidFill>
                <a:srgbClr val="FF0000"/>
              </a:solidFill>
            </a:endParaRPr>
          </a:p>
        </p:txBody>
      </p:sp>
      <p:sp>
        <p:nvSpPr>
          <p:cNvPr id="36869" name="ZoneTexte 5"/>
          <p:cNvSpPr txBox="1">
            <a:spLocks noChangeArrowheads="1"/>
          </p:cNvSpPr>
          <p:nvPr/>
        </p:nvSpPr>
        <p:spPr bwMode="auto">
          <a:xfrm>
            <a:off x="179512" y="2128788"/>
            <a:ext cx="465613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i="1" dirty="0" smtClean="0"/>
              <a:t>V</a:t>
            </a:r>
            <a:r>
              <a:rPr lang="fr-FR" i="1" baseline="-25000" dirty="0" smtClean="0"/>
              <a:t>T</a:t>
            </a:r>
            <a:r>
              <a:rPr lang="fr-FR" dirty="0" smtClean="0"/>
              <a:t> </a:t>
            </a:r>
            <a:r>
              <a:rPr lang="fr-FR" dirty="0" err="1"/>
              <a:t>is</a:t>
            </a:r>
            <a:r>
              <a:rPr lang="fr-FR" dirty="0"/>
              <a:t> the relative speed of the </a:t>
            </a:r>
            <a:r>
              <a:rPr lang="fr-FR" dirty="0" err="1"/>
              <a:t>cloud</a:t>
            </a:r>
            <a:endParaRPr lang="fr-FR" dirty="0"/>
          </a:p>
          <a:p>
            <a:r>
              <a:rPr lang="fr-FR" dirty="0" err="1"/>
              <a:t>with</a:t>
            </a:r>
            <a:r>
              <a:rPr lang="fr-FR" dirty="0"/>
              <a:t> respect to the line of </a:t>
            </a:r>
            <a:r>
              <a:rPr lang="fr-FR" dirty="0" err="1"/>
              <a:t>sight</a:t>
            </a:r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FF0000"/>
                </a:solidFill>
              </a:rPr>
              <a:t>-&gt; </a:t>
            </a:r>
            <a:r>
              <a:rPr lang="fr-FR" b="1" i="1" dirty="0">
                <a:solidFill>
                  <a:srgbClr val="FF0000"/>
                </a:solidFill>
              </a:rPr>
              <a:t>V</a:t>
            </a:r>
            <a:r>
              <a:rPr lang="fr-FR" b="1" i="1" baseline="-25000" dirty="0">
                <a:solidFill>
                  <a:srgbClr val="FF0000"/>
                </a:solidFill>
              </a:rPr>
              <a:t>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smtClean="0">
                <a:solidFill>
                  <a:srgbClr val="FF0000"/>
                </a:solidFill>
              </a:rPr>
              <a:t>the apparent </a:t>
            </a:r>
            <a:r>
              <a:rPr lang="fr-FR" b="1" dirty="0" err="1" smtClean="0">
                <a:solidFill>
                  <a:srgbClr val="FF0000"/>
                </a:solidFill>
              </a:rPr>
              <a:t>velocity</a:t>
            </a:r>
            <a:r>
              <a:rPr lang="fr-FR" b="1" dirty="0" smtClean="0">
                <a:solidFill>
                  <a:srgbClr val="FF0000"/>
                </a:solidFill>
              </a:rPr>
              <a:t> of </a:t>
            </a:r>
            <a:r>
              <a:rPr lang="fr-FR" b="1" dirty="0">
                <a:solidFill>
                  <a:srgbClr val="FF0000"/>
                </a:solidFill>
              </a:rPr>
              <a:t>the illumination pattern </a:t>
            </a:r>
            <a:r>
              <a:rPr lang="fr-FR" b="1" dirty="0" err="1" smtClean="0">
                <a:solidFill>
                  <a:srgbClr val="FF0000"/>
                </a:solidFill>
              </a:rPr>
              <a:t>entering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the </a:t>
            </a:r>
            <a:r>
              <a:rPr lang="fr-FR" b="1" dirty="0" err="1">
                <a:solidFill>
                  <a:srgbClr val="FF0000"/>
                </a:solidFill>
              </a:rPr>
              <a:t>telescope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4" name="Grouper 47"/>
          <p:cNvGrpSpPr>
            <a:grpSpLocks/>
          </p:cNvGrpSpPr>
          <p:nvPr/>
        </p:nvGrpSpPr>
        <p:grpSpPr bwMode="auto">
          <a:xfrm>
            <a:off x="4648200" y="1712643"/>
            <a:ext cx="3278188" cy="2819400"/>
            <a:chOff x="381000" y="762000"/>
            <a:chExt cx="3278373" cy="2819400"/>
          </a:xfrm>
        </p:grpSpPr>
        <p:pic>
          <p:nvPicPr>
            <p:cNvPr id="36880" name="Image 19" descr="multycol3.pd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1000" y="762000"/>
              <a:ext cx="3278373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881" name="Connecteur droit 23"/>
            <p:cNvCxnSpPr>
              <a:cxnSpLocks noChangeShapeType="1"/>
            </p:cNvCxnSpPr>
            <p:nvPr/>
          </p:nvCxnSpPr>
          <p:spPr bwMode="auto">
            <a:xfrm flipV="1">
              <a:off x="381000" y="1981200"/>
              <a:ext cx="3276600" cy="685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6882" name="Connecteur droit avec flèche 27"/>
            <p:cNvCxnSpPr>
              <a:cxnSpLocks noChangeShapeType="1"/>
            </p:cNvCxnSpPr>
            <p:nvPr/>
          </p:nvCxnSpPr>
          <p:spPr bwMode="auto">
            <a:xfrm flipV="1">
              <a:off x="397934" y="2510135"/>
              <a:ext cx="745067" cy="152400"/>
            </a:xfrm>
            <a:prstGeom prst="straightConnector1">
              <a:avLst/>
            </a:prstGeom>
            <a:noFill/>
            <a:ln w="57150" cmpd="sng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6883" name="ZoneTexte 31"/>
            <p:cNvSpPr txBox="1">
              <a:spLocks noChangeArrowheads="1"/>
            </p:cNvSpPr>
            <p:nvPr/>
          </p:nvSpPr>
          <p:spPr bwMode="auto">
            <a:xfrm>
              <a:off x="448820" y="2694381"/>
              <a:ext cx="580634" cy="4616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b="1" i="1" dirty="0">
                  <a:solidFill>
                    <a:srgbClr val="FF0000"/>
                  </a:solidFill>
                </a:rPr>
                <a:t>V</a:t>
              </a:r>
              <a:r>
                <a:rPr lang="fr-FR" b="1" i="1" baseline="-25000" dirty="0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5" name="Grouper 45"/>
          <p:cNvGrpSpPr>
            <a:grpSpLocks/>
          </p:cNvGrpSpPr>
          <p:nvPr/>
        </p:nvGrpSpPr>
        <p:grpSpPr bwMode="auto">
          <a:xfrm>
            <a:off x="4572000" y="928418"/>
            <a:ext cx="2209800" cy="2308225"/>
            <a:chOff x="152400" y="0"/>
            <a:chExt cx="2209800" cy="2308086"/>
          </a:xfrm>
        </p:grpSpPr>
        <p:cxnSp>
          <p:nvCxnSpPr>
            <p:cNvPr id="36875" name="Connecteur droit 33"/>
            <p:cNvCxnSpPr>
              <a:cxnSpLocks noChangeShapeType="1"/>
            </p:cNvCxnSpPr>
            <p:nvPr/>
          </p:nvCxnSpPr>
          <p:spPr bwMode="auto">
            <a:xfrm rot="16200000" flipH="1">
              <a:off x="1066800" y="1219200"/>
              <a:ext cx="1295400" cy="838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6876" name="Connecteur droit 34"/>
            <p:cNvCxnSpPr>
              <a:cxnSpLocks noChangeShapeType="1"/>
            </p:cNvCxnSpPr>
            <p:nvPr/>
          </p:nvCxnSpPr>
          <p:spPr bwMode="auto">
            <a:xfrm rot="5400000">
              <a:off x="1562100" y="1562100"/>
              <a:ext cx="1295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pic>
          <p:nvPicPr>
            <p:cNvPr id="36877" name="Picture 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5400" y="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878" name="Connecteur droit avec flèche 43"/>
            <p:cNvCxnSpPr>
              <a:cxnSpLocks noChangeShapeType="1"/>
            </p:cNvCxnSpPr>
            <p:nvPr/>
          </p:nvCxnSpPr>
          <p:spPr bwMode="auto">
            <a:xfrm>
              <a:off x="1447800" y="2155686"/>
              <a:ext cx="685800" cy="13031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6879" name="ZoneTexte 44"/>
            <p:cNvSpPr txBox="1">
              <a:spLocks noChangeArrowheads="1"/>
            </p:cNvSpPr>
            <p:nvPr/>
          </p:nvSpPr>
          <p:spPr bwMode="auto">
            <a:xfrm>
              <a:off x="152400" y="1600200"/>
              <a:ext cx="173995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 b="1"/>
                <a:t>your telescope</a:t>
              </a:r>
            </a:p>
            <a:p>
              <a:pPr algn="ctr"/>
              <a:r>
                <a:rPr lang="fr-FR" sz="2000" b="1"/>
                <a:t>is here</a:t>
              </a:r>
            </a:p>
          </p:txBody>
        </p:sp>
      </p:grpSp>
      <p:grpSp>
        <p:nvGrpSpPr>
          <p:cNvPr id="6" name="Grouper 24"/>
          <p:cNvGrpSpPr>
            <a:grpSpLocks/>
          </p:cNvGrpSpPr>
          <p:nvPr/>
        </p:nvGrpSpPr>
        <p:grpSpPr bwMode="auto">
          <a:xfrm>
            <a:off x="7315200" y="1788843"/>
            <a:ext cx="642938" cy="1828800"/>
            <a:chOff x="7924800" y="3581400"/>
            <a:chExt cx="642236" cy="1828800"/>
          </a:xfrm>
        </p:grpSpPr>
        <p:sp>
          <p:nvSpPr>
            <p:cNvPr id="36873" name="Rectangle 20"/>
            <p:cNvSpPr>
              <a:spLocks noChangeArrowheads="1"/>
            </p:cNvSpPr>
            <p:nvPr/>
          </p:nvSpPr>
          <p:spPr bwMode="auto">
            <a:xfrm>
              <a:off x="7924800" y="4191000"/>
              <a:ext cx="6422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i="1"/>
                <a:t>R</a:t>
              </a:r>
              <a:r>
                <a:rPr lang="fr-FR" i="1" baseline="-25000"/>
                <a:t>ref</a:t>
              </a:r>
              <a:r>
                <a:rPr lang="fr-FR"/>
                <a:t> </a:t>
              </a:r>
            </a:p>
          </p:txBody>
        </p:sp>
        <p:cxnSp>
          <p:nvCxnSpPr>
            <p:cNvPr id="36874" name="Connecteur droit avec flèche 22"/>
            <p:cNvCxnSpPr>
              <a:cxnSpLocks noChangeShapeType="1"/>
            </p:cNvCxnSpPr>
            <p:nvPr/>
          </p:nvCxnSpPr>
          <p:spPr bwMode="auto">
            <a:xfrm rot="5400000">
              <a:off x="7060405" y="4495006"/>
              <a:ext cx="1828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</p:grpSp>
      <p:grpSp>
        <p:nvGrpSpPr>
          <p:cNvPr id="11" name="Grouper 10"/>
          <p:cNvGrpSpPr/>
          <p:nvPr/>
        </p:nvGrpSpPr>
        <p:grpSpPr>
          <a:xfrm>
            <a:off x="539552" y="4829090"/>
            <a:ext cx="8183562" cy="1382326"/>
            <a:chOff x="503238" y="4829090"/>
            <a:chExt cx="8183562" cy="1382326"/>
          </a:xfrm>
        </p:grpSpPr>
        <p:pic>
          <p:nvPicPr>
            <p:cNvPr id="36868" name="Picture 6" descr="formule2"/>
            <p:cNvPicPr>
              <a:picLocks noChangeAspect="1" noChangeArrowheads="1"/>
            </p:cNvPicPr>
            <p:nvPr/>
          </p:nvPicPr>
          <p:blipFill>
            <a:blip r:embed="rId5">
              <a:lum bright="-8000" contrast="22000"/>
            </a:blip>
            <a:srcRect/>
            <a:stretch>
              <a:fillRect/>
            </a:stretch>
          </p:blipFill>
          <p:spPr bwMode="auto">
            <a:xfrm>
              <a:off x="503238" y="5373216"/>
              <a:ext cx="8183562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3995936" y="4829090"/>
              <a:ext cx="2440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i="1" dirty="0" smtClean="0"/>
                <a:t>Distance to the </a:t>
              </a:r>
              <a:r>
                <a:rPr lang="fr-FR" sz="2000" i="1" dirty="0" err="1" smtClean="0"/>
                <a:t>cloud</a:t>
              </a:r>
              <a:endParaRPr lang="fr-FR" sz="2000" i="1" dirty="0"/>
            </a:p>
          </p:txBody>
        </p:sp>
        <p:cxnSp>
          <p:nvCxnSpPr>
            <p:cNvPr id="10" name="Connecteur droit avec flèche 9"/>
            <p:cNvCxnSpPr/>
            <p:nvPr/>
          </p:nvCxnSpPr>
          <p:spPr bwMode="auto">
            <a:xfrm>
              <a:off x="5076056" y="5157192"/>
              <a:ext cx="0" cy="28803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726982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57200"/>
            <a:ext cx="5638800" cy="914400"/>
          </a:xfrm>
        </p:spPr>
        <p:txBody>
          <a:bodyPr/>
          <a:lstStyle/>
          <a:p>
            <a:pPr eaLnBrk="1" hangingPunct="1"/>
            <a:r>
              <a:rPr lang="fr-FR" b="1" dirty="0" smtClean="0">
                <a:solidFill>
                  <a:srgbClr val="FF0000"/>
                </a:solidFill>
              </a:rPr>
              <a:t>Observable 2: m </a:t>
            </a:r>
            <a:r>
              <a:rPr lang="fr-FR" sz="3200" b="1" dirty="0" smtClean="0">
                <a:solidFill>
                  <a:srgbClr val="FF0000"/>
                </a:solidFill>
              </a:rPr>
              <a:t>(modulation index)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609600" y="1598914"/>
            <a:ext cx="7924800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fr-FR"/>
              <a:t>Essentially depends on </a:t>
            </a:r>
            <a:r>
              <a:rPr lang="fr-FR" b="1"/>
              <a:t>R</a:t>
            </a:r>
            <a:r>
              <a:rPr lang="fr-FR" b="1" baseline="-25000"/>
              <a:t>S</a:t>
            </a:r>
            <a:r>
              <a:rPr lang="fr-FR" b="1"/>
              <a:t> </a:t>
            </a:r>
            <a:r>
              <a:rPr lang="fr-FR"/>
              <a:t>and</a:t>
            </a:r>
            <a:r>
              <a:rPr lang="fr-FR" b="1"/>
              <a:t> R</a:t>
            </a:r>
            <a:r>
              <a:rPr lang="fr-FR" b="1" baseline="-25000"/>
              <a:t>ref</a:t>
            </a:r>
          </a:p>
          <a:p>
            <a:pPr>
              <a:lnSpc>
                <a:spcPct val="90000"/>
              </a:lnSpc>
            </a:pPr>
            <a:r>
              <a:rPr lang="fr-FR"/>
              <a:t>-&gt; not on the details of the power spectrum of the fluctuations</a:t>
            </a:r>
            <a:endParaRPr lang="fr-FR">
              <a:latin typeface="Symbol" charset="2"/>
            </a:endParaRPr>
          </a:p>
        </p:txBody>
      </p:sp>
      <p:pic>
        <p:nvPicPr>
          <p:cNvPr id="37892" name="Picture 7" descr="coherence-spatiale-gris.tif                                    00073237Macintosh HD                   B8D0BC8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3581400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27"/>
          <p:cNvGrpSpPr>
            <a:grpSpLocks/>
          </p:cNvGrpSpPr>
          <p:nvPr/>
        </p:nvGrpSpPr>
        <p:grpSpPr bwMode="auto">
          <a:xfrm>
            <a:off x="4572000" y="2438400"/>
            <a:ext cx="4262814" cy="4114800"/>
            <a:chOff x="2362200" y="3463763"/>
            <a:chExt cx="3200400" cy="3089437"/>
          </a:xfrm>
        </p:grpSpPr>
        <p:pic>
          <p:nvPicPr>
            <p:cNvPr id="16" name="Image 23" descr="mthes1.eps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3463763"/>
              <a:ext cx="3200400" cy="308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 24" descr="formule-m.tiff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84600" y="5689600"/>
              <a:ext cx="1668902" cy="483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r 9"/>
          <p:cNvGrpSpPr/>
          <p:nvPr/>
        </p:nvGrpSpPr>
        <p:grpSpPr>
          <a:xfrm>
            <a:off x="1043608" y="5029200"/>
            <a:ext cx="3680792" cy="1200329"/>
            <a:chOff x="1043608" y="5029200"/>
            <a:chExt cx="3680792" cy="1200329"/>
          </a:xfrm>
        </p:grpSpPr>
        <p:sp>
          <p:nvSpPr>
            <p:cNvPr id="14" name="ZoneTexte 15"/>
            <p:cNvSpPr txBox="1">
              <a:spLocks noChangeArrowheads="1"/>
            </p:cNvSpPr>
            <p:nvPr/>
          </p:nvSpPr>
          <p:spPr bwMode="auto">
            <a:xfrm>
              <a:off x="1043608" y="5029200"/>
              <a:ext cx="3096592" cy="1200329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fr-FR" sz="1800" b="1" dirty="0" err="1">
                  <a:solidFill>
                    <a:srgbClr val="FF0000"/>
                  </a:solidFill>
                </a:rPr>
                <a:t>Scintillation@</a:t>
              </a:r>
              <a:r>
                <a:rPr lang="fr-FR" sz="1800" b="1" dirty="0" err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fr-FR" sz="1800" b="1" dirty="0">
                  <a:solidFill>
                    <a:srgbClr val="FF0000"/>
                  </a:solidFill>
                </a:rPr>
                <a:t> = 1 </a:t>
              </a:r>
              <a:r>
                <a:rPr lang="fr-FR" sz="1800" b="1" dirty="0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</a:rPr>
                <a:t>m</a:t>
              </a:r>
              <a:r>
                <a:rPr lang="fr-FR" sz="1800" b="1" dirty="0">
                  <a:solidFill>
                    <a:srgbClr val="FF0000"/>
                  </a:solidFill>
                  <a:latin typeface="+mn-lt"/>
                  <a:ea typeface="Symbol" charset="2"/>
                  <a:cs typeface="Symbol" charset="2"/>
                </a:rPr>
                <a:t>m</a:t>
              </a:r>
              <a:endParaRPr lang="fr-FR" sz="1800" b="1" dirty="0">
                <a:solidFill>
                  <a:srgbClr val="FF0000"/>
                </a:solidFill>
                <a:latin typeface="+mn-lt"/>
              </a:endParaRPr>
            </a:p>
            <a:p>
              <a:pPr algn="ctr">
                <a:defRPr/>
              </a:pPr>
              <a:r>
                <a:rPr lang="fr-FR" sz="1800" b="1" dirty="0">
                  <a:solidFill>
                    <a:srgbClr val="FF0000"/>
                  </a:solidFill>
                </a:rPr>
                <a:t>of Sun@</a:t>
              </a:r>
              <a:r>
                <a:rPr lang="fr-FR" sz="1800" b="1" dirty="0" smtClean="0">
                  <a:solidFill>
                    <a:srgbClr val="FF0000"/>
                  </a:solidFill>
                </a:rPr>
                <a:t>10kpc (</a:t>
              </a:r>
              <a:r>
                <a:rPr lang="fr-FR" sz="1800" b="1" dirty="0">
                  <a:solidFill>
                    <a:srgbClr val="0000FF"/>
                  </a:solidFill>
                </a:rPr>
                <a:t>V~20</a:t>
              </a:r>
              <a:r>
                <a:rPr lang="fr-FR" sz="1800" b="1" dirty="0" smtClean="0">
                  <a:solidFill>
                    <a:srgbClr val="FF0000"/>
                  </a:solidFill>
                </a:rPr>
                <a:t>) </a:t>
              </a:r>
              <a:r>
                <a:rPr lang="fr-FR" sz="1800" b="1" dirty="0" err="1" smtClean="0">
                  <a:solidFill>
                    <a:srgbClr val="FF0000"/>
                  </a:solidFill>
                </a:rPr>
                <a:t>through</a:t>
              </a:r>
              <a:r>
                <a:rPr lang="fr-FR" sz="1800" b="1" dirty="0" smtClean="0">
                  <a:solidFill>
                    <a:srgbClr val="FF0000"/>
                  </a:solidFill>
                </a:rPr>
                <a:t> </a:t>
              </a:r>
              <a:r>
                <a:rPr lang="fr-FR" sz="1800" b="1" dirty="0">
                  <a:solidFill>
                    <a:srgbClr val="FF0000"/>
                  </a:solidFill>
                </a:rPr>
                <a:t>a cloud@160pc</a:t>
              </a:r>
            </a:p>
            <a:p>
              <a:pPr algn="ctr">
                <a:defRPr/>
              </a:pPr>
              <a:r>
                <a:rPr lang="fr-FR" sz="1800" b="1" dirty="0" err="1">
                  <a:solidFill>
                    <a:srgbClr val="FF0000"/>
                  </a:solidFill>
                </a:rPr>
                <a:t>with</a:t>
              </a:r>
              <a:r>
                <a:rPr lang="fr-FR" sz="1800" b="1" dirty="0">
                  <a:solidFill>
                    <a:srgbClr val="FF0000"/>
                  </a:solidFill>
                </a:rPr>
                <a:t> </a:t>
              </a:r>
              <a:r>
                <a:rPr lang="fr-FR" sz="1800" b="1" dirty="0" err="1">
                  <a:solidFill>
                    <a:srgbClr val="FF0000"/>
                  </a:solidFill>
                </a:rPr>
                <a:t>R</a:t>
              </a:r>
              <a:r>
                <a:rPr lang="fr-FR" sz="1800" b="1" baseline="-25000" dirty="0" err="1">
                  <a:solidFill>
                    <a:srgbClr val="FF0000"/>
                  </a:solidFill>
                </a:rPr>
                <a:t>diff</a:t>
              </a:r>
              <a:r>
                <a:rPr lang="fr-FR" sz="1800" b="1" dirty="0">
                  <a:solidFill>
                    <a:srgbClr val="FF0000"/>
                  </a:solidFill>
                </a:rPr>
                <a:t>=1000km</a:t>
              </a:r>
            </a:p>
          </p:txBody>
        </p:sp>
        <p:cxnSp>
          <p:nvCxnSpPr>
            <p:cNvPr id="15" name="Connecteur droit avec flèche 17"/>
            <p:cNvCxnSpPr>
              <a:cxnSpLocks noChangeShapeType="1"/>
            </p:cNvCxnSpPr>
            <p:nvPr/>
          </p:nvCxnSpPr>
          <p:spPr bwMode="auto">
            <a:xfrm>
              <a:off x="4114800" y="5638800"/>
              <a:ext cx="609600" cy="15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" name="Grouper 31"/>
          <p:cNvGrpSpPr>
            <a:grpSpLocks/>
          </p:cNvGrpSpPr>
          <p:nvPr/>
        </p:nvGrpSpPr>
        <p:grpSpPr bwMode="auto">
          <a:xfrm>
            <a:off x="6023514" y="188640"/>
            <a:ext cx="3048000" cy="1371603"/>
            <a:chOff x="6096000" y="4075722"/>
            <a:chExt cx="3048000" cy="2420329"/>
          </a:xfrm>
        </p:grpSpPr>
        <p:pic>
          <p:nvPicPr>
            <p:cNvPr id="26" name="Picture 17" descr="lc1000conv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96000" y="4210189"/>
              <a:ext cx="3048000" cy="2285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er 42"/>
            <p:cNvGrpSpPr>
              <a:grpSpLocks/>
            </p:cNvGrpSpPr>
            <p:nvPr/>
          </p:nvGrpSpPr>
          <p:grpSpPr bwMode="auto">
            <a:xfrm>
              <a:off x="7581900" y="4075717"/>
              <a:ext cx="762000" cy="853182"/>
              <a:chOff x="6972300" y="4380760"/>
              <a:chExt cx="762000" cy="852645"/>
            </a:xfrm>
          </p:grpSpPr>
          <p:cxnSp>
            <p:nvCxnSpPr>
              <p:cNvPr id="30" name="Connecteur droit avec flèche 40"/>
              <p:cNvCxnSpPr>
                <a:cxnSpLocks noChangeShapeType="1"/>
              </p:cNvCxnSpPr>
              <p:nvPr/>
            </p:nvCxnSpPr>
            <p:spPr bwMode="auto">
              <a:xfrm>
                <a:off x="6972300" y="5231818"/>
                <a:ext cx="762000" cy="1587"/>
              </a:xfrm>
              <a:prstGeom prst="straightConnector1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</p:spPr>
          </p:cxnSp>
          <p:sp>
            <p:nvSpPr>
              <p:cNvPr id="31" name="ZoneTexte 41"/>
              <p:cNvSpPr txBox="1">
                <a:spLocks noChangeArrowheads="1"/>
              </p:cNvSpPr>
              <p:nvPr/>
            </p:nvSpPr>
            <p:spPr bwMode="auto">
              <a:xfrm>
                <a:off x="7086600" y="4380760"/>
                <a:ext cx="543739" cy="814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b="1"/>
                  <a:t>t</a:t>
                </a:r>
                <a:r>
                  <a:rPr lang="fr-FR" b="1" baseline="-25000"/>
                  <a:t>ref</a:t>
                </a:r>
              </a:p>
            </p:txBody>
          </p:sp>
        </p:grpSp>
        <p:cxnSp>
          <p:nvCxnSpPr>
            <p:cNvPr id="28" name="Connecteur droit avec flèche 44"/>
            <p:cNvCxnSpPr>
              <a:cxnSpLocks noChangeShapeType="1"/>
            </p:cNvCxnSpPr>
            <p:nvPr/>
          </p:nvCxnSpPr>
          <p:spPr bwMode="auto">
            <a:xfrm rot="5400000">
              <a:off x="7962107" y="5296694"/>
              <a:ext cx="16002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29" name="ZoneTexte 9"/>
            <p:cNvSpPr txBox="1">
              <a:spLocks noChangeArrowheads="1"/>
            </p:cNvSpPr>
            <p:nvPr/>
          </p:nvSpPr>
          <p:spPr bwMode="auto">
            <a:xfrm rot="16200000">
              <a:off x="8507838" y="4956593"/>
              <a:ext cx="4413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>
                  <a:latin typeface="+mn-lt"/>
                  <a:ea typeface="Symbol" charset="2"/>
                  <a:cs typeface="Symbol" charset="2"/>
                </a:rPr>
                <a:t>m</a:t>
              </a:r>
              <a:endParaRPr lang="fr-FR" b="1">
                <a:latin typeface="+mn-lt"/>
              </a:endParaRPr>
            </a:p>
          </p:txBody>
        </p:sp>
      </p:grpSp>
      <p:pic>
        <p:nvPicPr>
          <p:cNvPr id="21" name="Picture 5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5400" y="921976"/>
            <a:ext cx="1066800" cy="106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F0000"/>
                </a:solidFill>
              </a:rPr>
              <a:t>Signature of scintillation</a:t>
            </a:r>
          </a:p>
        </p:txBody>
      </p:sp>
      <p:sp>
        <p:nvSpPr>
          <p:cNvPr id="34819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6200" y="1219200"/>
            <a:ext cx="8001000" cy="5105400"/>
          </a:xfrm>
        </p:spPr>
        <p:txBody>
          <a:bodyPr/>
          <a:lstStyle/>
          <a:p>
            <a:pPr eaLnBrk="1" hangingPunct="1"/>
            <a:r>
              <a:rPr lang="fr-FR" sz="2800" b="1" smtClean="0"/>
              <a:t>Stochastic light-curve</a:t>
            </a:r>
            <a:r>
              <a:rPr lang="fr-FR" sz="2800" smtClean="0"/>
              <a:t> (not random)</a:t>
            </a:r>
          </a:p>
          <a:p>
            <a:pPr lvl="1" eaLnBrk="1" hangingPunct="1"/>
            <a:r>
              <a:rPr lang="fr-FR" sz="2400" smtClean="0"/>
              <a:t>Autocorrelation (power spectrum)</a:t>
            </a:r>
          </a:p>
          <a:p>
            <a:pPr lvl="1" eaLnBrk="1" hangingPunct="1"/>
            <a:r>
              <a:rPr lang="fr-FR" sz="2400" smtClean="0"/>
              <a:t>Characteristic time (few minutes)</a:t>
            </a:r>
          </a:p>
          <a:p>
            <a:pPr lvl="1" eaLnBrk="1" hangingPunct="1"/>
            <a:r>
              <a:rPr lang="fr-FR" sz="2400" smtClean="0"/>
              <a:t>Modulation index can be as high as 5%</a:t>
            </a:r>
          </a:p>
          <a:p>
            <a:pPr lvl="2" eaLnBrk="1" hangingPunct="1"/>
            <a:r>
              <a:rPr lang="fr-FR" sz="2000" smtClean="0"/>
              <a:t>decreases with increasing star radius</a:t>
            </a:r>
          </a:p>
          <a:p>
            <a:pPr lvl="2" eaLnBrk="1" hangingPunct="1"/>
            <a:r>
              <a:rPr lang="fr-FR" sz="2000" smtClean="0"/>
              <a:t>depends on cloud structure</a:t>
            </a:r>
          </a:p>
          <a:p>
            <a:pPr eaLnBrk="1" hangingPunct="1"/>
            <a:r>
              <a:rPr lang="fr-FR" sz="2800" b="1" smtClean="0"/>
              <a:t>Signatures of a propagation effect</a:t>
            </a:r>
          </a:p>
          <a:p>
            <a:pPr lvl="1" eaLnBrk="1" hangingPunct="1"/>
            <a:r>
              <a:rPr lang="fr-FR" sz="2400" smtClean="0"/>
              <a:t>Chromaticity (optical wavelengths)</a:t>
            </a:r>
          </a:p>
          <a:p>
            <a:pPr lvl="2" eaLnBrk="1" hangingPunct="1"/>
            <a:r>
              <a:rPr lang="fr-FR" sz="2000" smtClean="0"/>
              <a:t>Long time-scale variations (few min.) ~ achromatic </a:t>
            </a:r>
            <a:r>
              <a:rPr lang="fr-FR" altLang="ja-JP" sz="200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 altLang="ja-JP" sz="2000" baseline="30000" smtClean="0">
                <a:latin typeface="Symbol" charset="2"/>
                <a:ea typeface="Symbol" charset="2"/>
                <a:cs typeface="Symbol" charset="2"/>
              </a:rPr>
              <a:t>-1/5</a:t>
            </a:r>
            <a:endParaRPr lang="fr-FR" sz="2000" smtClean="0"/>
          </a:p>
          <a:p>
            <a:pPr lvl="2" eaLnBrk="1" hangingPunct="1"/>
            <a:r>
              <a:rPr lang="fr-FR" altLang="ja-JP" sz="2000" smtClean="0"/>
              <a:t>Short time-scale variations (sub-min.) varies with </a:t>
            </a:r>
            <a:r>
              <a:rPr lang="fr-FR" altLang="ja-JP" sz="2000" smtClean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 altLang="ja-JP" sz="2000" baseline="30000" smtClean="0">
                <a:latin typeface="Symbol" charset="2"/>
                <a:ea typeface="Symbol" charset="2"/>
                <a:cs typeface="Symbol" charset="2"/>
              </a:rPr>
              <a:t>6/5</a:t>
            </a:r>
            <a:endParaRPr lang="fr-FR" sz="2000" baseline="30000" smtClean="0">
              <a:latin typeface="Symbol" charset="2"/>
              <a:ea typeface="Symbol" charset="2"/>
              <a:cs typeface="Symbol" charset="2"/>
            </a:endParaRPr>
          </a:p>
          <a:p>
            <a:pPr lvl="1" eaLnBrk="1" hangingPunct="1"/>
            <a:r>
              <a:rPr lang="fr-FR" sz="2400" b="1" smtClean="0">
                <a:solidFill>
                  <a:srgbClr val="FF0000"/>
                </a:solidFill>
              </a:rPr>
              <a:t>Correlation between light-curves measured</a:t>
            </a:r>
            <a:br>
              <a:rPr lang="fr-FR" sz="2400" b="1" smtClean="0">
                <a:solidFill>
                  <a:srgbClr val="FF0000"/>
                </a:solidFill>
              </a:rPr>
            </a:br>
            <a:r>
              <a:rPr lang="fr-FR" sz="2400" b="1" smtClean="0">
                <a:solidFill>
                  <a:srgbClr val="FF0000"/>
                </a:solidFill>
              </a:rPr>
              <a:t>by 2 telescopes decreases with their distance</a:t>
            </a:r>
          </a:p>
        </p:txBody>
      </p:sp>
      <p:grpSp>
        <p:nvGrpSpPr>
          <p:cNvPr id="2" name="Grouper 14"/>
          <p:cNvGrpSpPr>
            <a:grpSpLocks/>
          </p:cNvGrpSpPr>
          <p:nvPr/>
        </p:nvGrpSpPr>
        <p:grpSpPr bwMode="auto">
          <a:xfrm>
            <a:off x="6040438" y="1181100"/>
            <a:ext cx="3103562" cy="5219700"/>
            <a:chOff x="6040438" y="1181100"/>
            <a:chExt cx="3103562" cy="5219700"/>
          </a:xfrm>
        </p:grpSpPr>
        <p:grpSp>
          <p:nvGrpSpPr>
            <p:cNvPr id="3" name="Grouper 17"/>
            <p:cNvGrpSpPr>
              <a:grpSpLocks/>
            </p:cNvGrpSpPr>
            <p:nvPr/>
          </p:nvGrpSpPr>
          <p:grpSpPr bwMode="auto">
            <a:xfrm>
              <a:off x="6040438" y="1181100"/>
              <a:ext cx="3103562" cy="5219700"/>
              <a:chOff x="6040399" y="1181100"/>
              <a:chExt cx="3103601" cy="5219700"/>
            </a:xfrm>
          </p:grpSpPr>
          <p:pic>
            <p:nvPicPr>
              <p:cNvPr id="27656" name="Image 16" descr="scintillation-timbre.tiff"/>
              <p:cNvPicPr>
                <a:picLocks noChangeAspect="1"/>
              </p:cNvPicPr>
              <p:nvPr/>
            </p:nvPicPr>
            <p:blipFill>
              <a:blip r:embed="rId2">
                <a:lum bright="-26000" contrast="38000"/>
              </a:blip>
              <a:srcRect/>
              <a:stretch>
                <a:fillRect/>
              </a:stretch>
            </p:blipFill>
            <p:spPr bwMode="auto">
              <a:xfrm>
                <a:off x="6040399" y="1181100"/>
                <a:ext cx="3027401" cy="179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er 15"/>
              <p:cNvGrpSpPr>
                <a:grpSpLocks/>
              </p:cNvGrpSpPr>
              <p:nvPr/>
            </p:nvGrpSpPr>
            <p:grpSpPr bwMode="auto">
              <a:xfrm>
                <a:off x="6781771" y="3327400"/>
                <a:ext cx="2362229" cy="3073400"/>
                <a:chOff x="6781771" y="3327400"/>
                <a:chExt cx="2362229" cy="3073400"/>
              </a:xfrm>
            </p:grpSpPr>
            <p:pic>
              <p:nvPicPr>
                <p:cNvPr id="27658" name="Image 5" descr="illumin-terre.tiff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150100" y="3327400"/>
                  <a:ext cx="1993900" cy="307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27659" name="Connecteur droit avec flèche 7"/>
                <p:cNvCxnSpPr>
                  <a:cxnSpLocks noChangeShapeType="1"/>
                </p:cNvCxnSpPr>
                <p:nvPr/>
              </p:nvCxnSpPr>
              <p:spPr bwMode="auto">
                <a:xfrm flipV="1">
                  <a:off x="6781771" y="4572000"/>
                  <a:ext cx="1905030" cy="12954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27660" name="Connecteur droit avec flèche 8"/>
                <p:cNvCxnSpPr>
                  <a:cxnSpLocks noChangeShapeType="1"/>
                </p:cNvCxnSpPr>
                <p:nvPr/>
              </p:nvCxnSpPr>
              <p:spPr bwMode="auto">
                <a:xfrm flipV="1">
                  <a:off x="6781771" y="5486400"/>
                  <a:ext cx="1143029" cy="3810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cxnSp>
          <p:nvCxnSpPr>
            <p:cNvPr id="27654" name="Connecteur droit 19"/>
            <p:cNvCxnSpPr>
              <a:cxnSpLocks noChangeShapeType="1"/>
            </p:cNvCxnSpPr>
            <p:nvPr/>
          </p:nvCxnSpPr>
          <p:spPr bwMode="auto">
            <a:xfrm rot="10800000" flipV="1">
              <a:off x="7162825" y="2209800"/>
              <a:ext cx="1295384" cy="1143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7655" name="Connecteur droit 21"/>
            <p:cNvCxnSpPr>
              <a:cxnSpLocks noChangeShapeType="1"/>
            </p:cNvCxnSpPr>
            <p:nvPr/>
          </p:nvCxnSpPr>
          <p:spPr bwMode="auto">
            <a:xfrm rot="16200000" flipH="1">
              <a:off x="8382002" y="2590802"/>
              <a:ext cx="1143000" cy="38099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08912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A </a:t>
            </a:r>
            <a:r>
              <a:rPr lang="fr-FR" b="1" dirty="0" err="1" smtClean="0">
                <a:solidFill>
                  <a:srgbClr val="FF0000"/>
                </a:solidFill>
              </a:rPr>
              <a:t>brief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history</a:t>
            </a:r>
            <a:r>
              <a:rPr lang="fr-FR" b="1" dirty="0" smtClean="0">
                <a:solidFill>
                  <a:srgbClr val="FF0000"/>
                </a:solidFill>
              </a:rPr>
              <a:t> of the baryons…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3568" y="1340768"/>
            <a:ext cx="5112568" cy="1728192"/>
          </a:xfrm>
        </p:spPr>
        <p:txBody>
          <a:bodyPr/>
          <a:lstStyle/>
          <a:p>
            <a:r>
              <a:rPr lang="fr-FR" sz="2400" dirty="0" err="1" smtClean="0"/>
              <a:t>Before</a:t>
            </a:r>
            <a:r>
              <a:rPr lang="fr-FR" sz="2400" dirty="0" smtClean="0"/>
              <a:t> the first CMB </a:t>
            </a:r>
            <a:r>
              <a:rPr lang="fr-FR" sz="2400" dirty="0" err="1" smtClean="0"/>
              <a:t>measurements</a:t>
            </a:r>
            <a:r>
              <a:rPr lang="fr-FR" sz="2400" dirty="0" smtClean="0"/>
              <a:t> (~ 2000), BBN </a:t>
            </a:r>
            <a:r>
              <a:rPr lang="fr-FR" sz="2400" dirty="0" err="1" smtClean="0"/>
              <a:t>favoured</a:t>
            </a:r>
            <a:r>
              <a:rPr lang="fr-FR" sz="2400" dirty="0" smtClean="0"/>
              <a:t> </a:t>
            </a:r>
            <a:r>
              <a:rPr lang="fr-FR" sz="2400" dirty="0" err="1" smtClean="0"/>
              <a:t>low</a:t>
            </a:r>
            <a:r>
              <a:rPr lang="fr-FR" sz="2400" dirty="0" smtClean="0"/>
              <a:t> values of the </a:t>
            </a:r>
            <a:r>
              <a:rPr lang="fr-FR" sz="2400" dirty="0" err="1" smtClean="0"/>
              <a:t>cosmic</a:t>
            </a:r>
            <a:r>
              <a:rPr lang="fr-FR" sz="2400" dirty="0" smtClean="0"/>
              <a:t> baryon fraction</a:t>
            </a:r>
            <a:endParaRPr lang="fr-FR" sz="2400" dirty="0"/>
          </a:p>
        </p:txBody>
      </p:sp>
      <p:grpSp>
        <p:nvGrpSpPr>
          <p:cNvPr id="13" name="Grouper 12"/>
          <p:cNvGrpSpPr/>
          <p:nvPr/>
        </p:nvGrpSpPr>
        <p:grpSpPr>
          <a:xfrm>
            <a:off x="2627784" y="2204864"/>
            <a:ext cx="6347598" cy="4384632"/>
            <a:chOff x="1907704" y="2473368"/>
            <a:chExt cx="6347598" cy="4384632"/>
          </a:xfrm>
        </p:grpSpPr>
        <p:grpSp>
          <p:nvGrpSpPr>
            <p:cNvPr id="11" name="Grouper 10"/>
            <p:cNvGrpSpPr/>
            <p:nvPr/>
          </p:nvGrpSpPr>
          <p:grpSpPr>
            <a:xfrm>
              <a:off x="1907704" y="2473368"/>
              <a:ext cx="6347598" cy="4384632"/>
              <a:chOff x="1907704" y="2473368"/>
              <a:chExt cx="6347598" cy="4384632"/>
            </a:xfrm>
          </p:grpSpPr>
          <p:pic>
            <p:nvPicPr>
              <p:cNvPr id="5" name="Image 4" descr="history-omegab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7704" y="3370714"/>
                <a:ext cx="5652120" cy="3487286"/>
              </a:xfrm>
              <a:prstGeom prst="rect">
                <a:avLst/>
              </a:prstGeom>
            </p:spPr>
          </p:pic>
          <p:grpSp>
            <p:nvGrpSpPr>
              <p:cNvPr id="10" name="Grouper 9"/>
              <p:cNvGrpSpPr/>
              <p:nvPr/>
            </p:nvGrpSpPr>
            <p:grpSpPr>
              <a:xfrm>
                <a:off x="7164288" y="2473368"/>
                <a:ext cx="1091014" cy="2016224"/>
                <a:chOff x="7380312" y="2636912"/>
                <a:chExt cx="1091014" cy="2016224"/>
              </a:xfrm>
            </p:grpSpPr>
            <p:sp>
              <p:nvSpPr>
                <p:cNvPr id="6" name="Ellipse 5"/>
                <p:cNvSpPr/>
                <p:nvPr/>
              </p:nvSpPr>
              <p:spPr bwMode="auto">
                <a:xfrm>
                  <a:off x="7843845" y="4581128"/>
                  <a:ext cx="72008" cy="72008"/>
                </a:xfrm>
                <a:prstGeom prst="ellipse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charset="0"/>
                  </a:endParaRPr>
                </a:p>
              </p:txBody>
            </p:sp>
            <p:cxnSp>
              <p:nvCxnSpPr>
                <p:cNvPr id="8" name="Connecteur droit avec flèche 7"/>
                <p:cNvCxnSpPr/>
                <p:nvPr/>
              </p:nvCxnSpPr>
              <p:spPr bwMode="auto">
                <a:xfrm>
                  <a:off x="7884368" y="3429000"/>
                  <a:ext cx="0" cy="936104"/>
                </a:xfrm>
                <a:prstGeom prst="straightConnector1">
                  <a:avLst/>
                </a:prstGeom>
                <a:solidFill>
                  <a:schemeClr val="accent1"/>
                </a:solidFill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9" name="ZoneTexte 8"/>
                <p:cNvSpPr txBox="1"/>
                <p:nvPr/>
              </p:nvSpPr>
              <p:spPr>
                <a:xfrm>
                  <a:off x="7380312" y="2636912"/>
                  <a:ext cx="1091014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 smtClean="0">
                      <a:solidFill>
                        <a:srgbClr val="FF0000"/>
                      </a:solidFill>
                    </a:rPr>
                    <a:t>Planck</a:t>
                  </a:r>
                </a:p>
                <a:p>
                  <a:pPr algn="ctr"/>
                  <a:r>
                    <a:rPr lang="fr-FR" b="1" dirty="0" err="1" smtClean="0">
                      <a:solidFill>
                        <a:srgbClr val="FF0000"/>
                      </a:solidFill>
                    </a:rPr>
                    <a:t>today</a:t>
                  </a:r>
                  <a:endParaRPr lang="fr-FR" b="1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2" name="ZoneTexte 11"/>
            <p:cNvSpPr txBox="1"/>
            <p:nvPr/>
          </p:nvSpPr>
          <p:spPr>
            <a:xfrm>
              <a:off x="4427984" y="5805264"/>
              <a:ext cx="30243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 err="1" smtClean="0">
                  <a:latin typeface="Helvetica"/>
                  <a:cs typeface="Helvetica"/>
                </a:rPr>
                <a:t>adapted</a:t>
              </a:r>
              <a:r>
                <a:rPr lang="fr-FR" sz="1200" i="1" dirty="0" smtClean="0">
                  <a:latin typeface="Helvetica"/>
                  <a:cs typeface="Helvetica"/>
                </a:rPr>
                <a:t> </a:t>
              </a:r>
              <a:r>
                <a:rPr lang="fr-FR" sz="1200" i="1" dirty="0" err="1" smtClean="0">
                  <a:latin typeface="Helvetica"/>
                  <a:cs typeface="Helvetica"/>
                </a:rPr>
                <a:t>from</a:t>
              </a:r>
              <a:r>
                <a:rPr lang="fr-FR" sz="1200" i="1" dirty="0" smtClean="0">
                  <a:latin typeface="Helvetica"/>
                  <a:cs typeface="Helvetica"/>
                </a:rPr>
                <a:t> </a:t>
              </a:r>
              <a:r>
                <a:rPr lang="fr-FR" sz="1200" i="1" dirty="0" err="1" smtClean="0">
                  <a:latin typeface="Helvetica"/>
                  <a:cs typeface="Helvetica"/>
                </a:rPr>
                <a:t>McGaugh</a:t>
              </a:r>
              <a:r>
                <a:rPr lang="fr-FR" sz="1200" i="1" dirty="0" smtClean="0">
                  <a:latin typeface="Helvetica"/>
                  <a:cs typeface="Helvetica"/>
                </a:rPr>
                <a:t> 2006, </a:t>
              </a:r>
              <a:r>
                <a:rPr lang="fr-FR" sz="1200" i="1" dirty="0" err="1" smtClean="0">
                  <a:latin typeface="Helvetica"/>
                  <a:cs typeface="Helvetica"/>
                </a:rPr>
                <a:t>with</a:t>
              </a:r>
              <a:r>
                <a:rPr lang="fr-FR" sz="1200" i="1" dirty="0" smtClean="0">
                  <a:latin typeface="Helvetica"/>
                  <a:cs typeface="Helvetica"/>
                </a:rPr>
                <a:t> H</a:t>
              </a:r>
              <a:r>
                <a:rPr lang="fr-FR" sz="1200" i="1" baseline="-25000" dirty="0" smtClean="0">
                  <a:latin typeface="Helvetica"/>
                  <a:cs typeface="Helvetica"/>
                </a:rPr>
                <a:t>0</a:t>
              </a:r>
              <a:r>
                <a:rPr lang="fr-FR" sz="1200" i="1" dirty="0" smtClean="0">
                  <a:latin typeface="Helvetica"/>
                  <a:cs typeface="Helvetica"/>
                </a:rPr>
                <a:t>=72</a:t>
              </a:r>
              <a:endParaRPr lang="fr-FR" sz="1200" i="1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6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9"/>
          <p:cNvGrpSpPr/>
          <p:nvPr/>
        </p:nvGrpSpPr>
        <p:grpSpPr>
          <a:xfrm>
            <a:off x="1333500" y="1130126"/>
            <a:ext cx="7429500" cy="5499274"/>
            <a:chOff x="1333500" y="1130126"/>
            <a:chExt cx="7429500" cy="5499274"/>
          </a:xfrm>
        </p:grpSpPr>
        <p:pic>
          <p:nvPicPr>
            <p:cNvPr id="6" name="Image 5" descr="speckle2D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1130126"/>
              <a:ext cx="5943600" cy="835818"/>
            </a:xfrm>
            <a:prstGeom prst="rect">
              <a:avLst/>
            </a:prstGeom>
          </p:spPr>
        </p:pic>
        <p:pic>
          <p:nvPicPr>
            <p:cNvPr id="7" name="Image 6" descr="seriec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3500" y="1877838"/>
              <a:ext cx="7429500" cy="4751562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 rot="16200000">
            <a:off x="-1713979" y="3473783"/>
            <a:ext cx="549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FF0000"/>
                </a:solidFill>
              </a:rPr>
              <a:t>Series of light curves sampled by telescopes 2000 km far from each other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59632" y="260648"/>
            <a:ext cx="6978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/>
              <a:t>Illumination </a:t>
            </a:r>
            <a:r>
              <a:rPr lang="fr-FR" sz="2800" b="1" dirty="0" err="1" smtClean="0"/>
              <a:t>from</a:t>
            </a:r>
            <a:r>
              <a:rPr lang="fr-FR" sz="2800" b="1" dirty="0" smtClean="0"/>
              <a:t> a </a:t>
            </a:r>
            <a:r>
              <a:rPr lang="fr-FR" sz="2800" b="1" dirty="0"/>
              <a:t>0.5xR</a:t>
            </a:r>
            <a:r>
              <a:rPr lang="fr-FR" sz="2800" b="1" baseline="-25000" dirty="0"/>
              <a:t>sun</a:t>
            </a:r>
            <a:r>
              <a:rPr lang="fr-FR" sz="2800" b="1" dirty="0"/>
              <a:t> star@1Kpc</a:t>
            </a:r>
          </a:p>
          <a:p>
            <a:pPr algn="r"/>
            <a:r>
              <a:rPr lang="fr-FR" sz="2000" b="1" dirty="0" err="1"/>
              <a:t>through</a:t>
            </a:r>
            <a:r>
              <a:rPr lang="fr-FR" sz="2000" b="1" dirty="0"/>
              <a:t> a diffusor@160pc </a:t>
            </a:r>
            <a:r>
              <a:rPr lang="fr-FR" sz="2000" b="1" dirty="0" err="1"/>
              <a:t>with</a:t>
            </a:r>
            <a:r>
              <a:rPr lang="fr-FR" sz="2000" b="1" dirty="0"/>
              <a:t> </a:t>
            </a:r>
            <a:r>
              <a:rPr lang="fr-FR" sz="2000" b="1" dirty="0" err="1"/>
              <a:t>R</a:t>
            </a:r>
            <a:r>
              <a:rPr lang="fr-FR" sz="2000" b="1" baseline="-25000" dirty="0" err="1"/>
              <a:t>diff</a:t>
            </a:r>
            <a:r>
              <a:rPr lang="fr-FR" sz="2000" b="1" baseline="-25000" dirty="0"/>
              <a:t> </a:t>
            </a:r>
            <a:r>
              <a:rPr lang="fr-FR" sz="2000" b="1" dirty="0"/>
              <a:t>= </a:t>
            </a:r>
            <a:r>
              <a:rPr lang="fr-FR" b="1" dirty="0"/>
              <a:t>1000km</a:t>
            </a:r>
            <a:endParaRPr lang="fr-FR" sz="2000" b="1" dirty="0"/>
          </a:p>
          <a:p>
            <a:endParaRPr lang="fr-FR" dirty="0"/>
          </a:p>
        </p:txBody>
      </p:sp>
      <p:grpSp>
        <p:nvGrpSpPr>
          <p:cNvPr id="3" name="Grouper 28"/>
          <p:cNvGrpSpPr/>
          <p:nvPr/>
        </p:nvGrpSpPr>
        <p:grpSpPr>
          <a:xfrm>
            <a:off x="8229600" y="1333500"/>
            <a:ext cx="381794" cy="4876800"/>
            <a:chOff x="8229600" y="1333500"/>
            <a:chExt cx="381794" cy="4876800"/>
          </a:xfrm>
        </p:grpSpPr>
        <p:grpSp>
          <p:nvGrpSpPr>
            <p:cNvPr id="4" name="Grouper 18"/>
            <p:cNvGrpSpPr/>
            <p:nvPr/>
          </p:nvGrpSpPr>
          <p:grpSpPr>
            <a:xfrm>
              <a:off x="8229600" y="1339850"/>
              <a:ext cx="381000" cy="350838"/>
              <a:chOff x="8229600" y="1339850"/>
              <a:chExt cx="609600" cy="350838"/>
            </a:xfrm>
          </p:grpSpPr>
          <p:cxnSp>
            <p:nvCxnSpPr>
              <p:cNvPr id="12" name="Connecteur droit avec flèche 11"/>
              <p:cNvCxnSpPr/>
              <p:nvPr/>
            </p:nvCxnSpPr>
            <p:spPr bwMode="auto">
              <a:xfrm rot="10800000">
                <a:off x="8229600" y="1339850"/>
                <a:ext cx="609600" cy="158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4" name="Connecteur droit avec flèche 13"/>
              <p:cNvCxnSpPr/>
              <p:nvPr/>
            </p:nvCxnSpPr>
            <p:spPr bwMode="auto">
              <a:xfrm rot="10800000">
                <a:off x="8229600" y="1409700"/>
                <a:ext cx="609600" cy="158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5" name="Connecteur droit avec flèche 14"/>
              <p:cNvCxnSpPr/>
              <p:nvPr/>
            </p:nvCxnSpPr>
            <p:spPr bwMode="auto">
              <a:xfrm rot="10800000">
                <a:off x="8229600" y="1479550"/>
                <a:ext cx="609600" cy="158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6" name="Connecteur droit avec flèche 15"/>
              <p:cNvCxnSpPr/>
              <p:nvPr/>
            </p:nvCxnSpPr>
            <p:spPr bwMode="auto">
              <a:xfrm rot="10800000">
                <a:off x="8229600" y="1549400"/>
                <a:ext cx="609600" cy="158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7" name="Connecteur droit avec flèche 16"/>
              <p:cNvCxnSpPr/>
              <p:nvPr/>
            </p:nvCxnSpPr>
            <p:spPr bwMode="auto">
              <a:xfrm rot="10800000">
                <a:off x="8229600" y="1619250"/>
                <a:ext cx="609600" cy="158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8" name="Connecteur droit avec flèche 17"/>
              <p:cNvCxnSpPr/>
              <p:nvPr/>
            </p:nvCxnSpPr>
            <p:spPr bwMode="auto">
              <a:xfrm rot="10800000">
                <a:off x="8229600" y="1689100"/>
                <a:ext cx="609600" cy="158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cxnSp>
          <p:nvCxnSpPr>
            <p:cNvPr id="21" name="Connecteur droit 20"/>
            <p:cNvCxnSpPr/>
            <p:nvPr/>
          </p:nvCxnSpPr>
          <p:spPr bwMode="auto">
            <a:xfrm rot="5400000">
              <a:off x="6172200" y="3771106"/>
              <a:ext cx="4876800" cy="1588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Connecteur droit avec flèche 22"/>
            <p:cNvCxnSpPr/>
            <p:nvPr/>
          </p:nvCxnSpPr>
          <p:spPr bwMode="auto">
            <a:xfrm rot="10800000">
              <a:off x="8229600" y="225425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4" name="Connecteur droit avec flèche 23"/>
            <p:cNvCxnSpPr/>
            <p:nvPr/>
          </p:nvCxnSpPr>
          <p:spPr bwMode="auto">
            <a:xfrm rot="10800000">
              <a:off x="8229600" y="30480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5" name="Connecteur droit avec flèche 24"/>
            <p:cNvCxnSpPr/>
            <p:nvPr/>
          </p:nvCxnSpPr>
          <p:spPr bwMode="auto">
            <a:xfrm rot="10800000">
              <a:off x="8229600" y="38354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6" name="Connecteur droit avec flèche 25"/>
            <p:cNvCxnSpPr/>
            <p:nvPr/>
          </p:nvCxnSpPr>
          <p:spPr bwMode="auto">
            <a:xfrm rot="10800000">
              <a:off x="8229600" y="46228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7" name="Connecteur droit avec flèche 26"/>
            <p:cNvCxnSpPr/>
            <p:nvPr/>
          </p:nvCxnSpPr>
          <p:spPr bwMode="auto">
            <a:xfrm rot="10800000">
              <a:off x="8229600" y="541020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28" name="Connecteur droit avec flèche 27"/>
            <p:cNvCxnSpPr/>
            <p:nvPr/>
          </p:nvCxnSpPr>
          <p:spPr bwMode="auto">
            <a:xfrm rot="10800000">
              <a:off x="8229600" y="6191250"/>
              <a:ext cx="381000" cy="15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43000"/>
            <a:ext cx="685800" cy="685800"/>
          </a:xfrm>
          <a:prstGeom prst="rect">
            <a:avLst/>
          </a:prstGeom>
        </p:spPr>
      </p:pic>
      <p:sp>
        <p:nvSpPr>
          <p:cNvPr id="33" name="Cadre 32"/>
          <p:cNvSpPr/>
          <p:nvPr/>
        </p:nvSpPr>
        <p:spPr bwMode="auto">
          <a:xfrm>
            <a:off x="2286000" y="1905000"/>
            <a:ext cx="381000" cy="4572000"/>
          </a:xfrm>
          <a:prstGeom prst="frame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4" name="Cadre 33"/>
          <p:cNvSpPr/>
          <p:nvPr/>
        </p:nvSpPr>
        <p:spPr bwMode="auto">
          <a:xfrm>
            <a:off x="5486400" y="1905000"/>
            <a:ext cx="381000" cy="4572000"/>
          </a:xfrm>
          <a:prstGeom prst="frame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Cadre 34"/>
          <p:cNvSpPr/>
          <p:nvPr/>
        </p:nvSpPr>
        <p:spPr bwMode="auto">
          <a:xfrm>
            <a:off x="7543800" y="1905000"/>
            <a:ext cx="381000" cy="4572000"/>
          </a:xfrm>
          <a:prstGeom prst="frame">
            <a:avLst/>
          </a:prstGeom>
          <a:solidFill>
            <a:srgbClr val="FF0000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r>
              <a:rPr lang="fr-FR" sz="4800" b="1">
                <a:solidFill>
                  <a:srgbClr val="FF0000"/>
                </a:solidFill>
              </a:rPr>
              <a:t>Fore and backgrounds</a:t>
            </a:r>
            <a:endParaRPr lang="fr-FR" sz="4000"/>
          </a:p>
        </p:txBody>
      </p:sp>
      <p:sp>
        <p:nvSpPr>
          <p:cNvPr id="9" name="Rectangle 8"/>
          <p:cNvSpPr/>
          <p:nvPr/>
        </p:nvSpPr>
        <p:spPr>
          <a:xfrm>
            <a:off x="685800" y="2209800"/>
            <a:ext cx="7848600" cy="3255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sz="3200" b="1" dirty="0">
                <a:solidFill>
                  <a:srgbClr val="FF0000"/>
                </a:solidFill>
              </a:rPr>
              <a:t>High altitude </a:t>
            </a:r>
            <a:r>
              <a:rPr lang="fr-FR" sz="3200" b="1" dirty="0" err="1">
                <a:solidFill>
                  <a:srgbClr val="FF0000"/>
                </a:solidFill>
              </a:rPr>
              <a:t>cirruses</a:t>
            </a:r>
            <a:endParaRPr lang="fr-FR" sz="2800" dirty="0"/>
          </a:p>
          <a:p>
            <a:pPr marL="450000" lvl="1">
              <a:lnSpc>
                <a:spcPct val="90000"/>
              </a:lnSpc>
              <a:buFont typeface="Arial"/>
              <a:buChar char="•"/>
              <a:defRPr/>
            </a:pPr>
            <a:r>
              <a:rPr lang="fr-FR" dirty="0" smtClean="0"/>
              <a:t> </a:t>
            </a:r>
            <a:r>
              <a:rPr lang="fr-FR" dirty="0" err="1" smtClean="0"/>
              <a:t>Would</a:t>
            </a:r>
            <a:r>
              <a:rPr lang="fr-FR" dirty="0" smtClean="0"/>
              <a:t> </a:t>
            </a:r>
            <a:r>
              <a:rPr lang="fr-FR" dirty="0" err="1"/>
              <a:t>induce</a:t>
            </a:r>
            <a:r>
              <a:rPr lang="fr-FR" dirty="0"/>
              <a:t> </a:t>
            </a:r>
            <a:r>
              <a:rPr lang="fr-FR" dirty="0" err="1"/>
              <a:t>easy</a:t>
            </a:r>
            <a:r>
              <a:rPr lang="fr-FR" dirty="0"/>
              <a:t>-to-</a:t>
            </a:r>
            <a:r>
              <a:rPr lang="fr-FR" dirty="0" err="1"/>
              <a:t>detect</a:t>
            </a:r>
            <a:r>
              <a:rPr lang="fr-FR" dirty="0"/>
              <a:t> </a:t>
            </a:r>
            <a:r>
              <a:rPr lang="fr-FR" b="1" dirty="0">
                <a:solidFill>
                  <a:srgbClr val="FF3300"/>
                </a:solidFill>
              </a:rPr>
              <a:t>collective</a:t>
            </a:r>
            <a:r>
              <a:rPr lang="fr-FR" dirty="0"/>
              <a:t> </a:t>
            </a:r>
            <a:r>
              <a:rPr lang="fr-FR" dirty="0" err="1"/>
              <a:t>effects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on </a:t>
            </a:r>
            <a:r>
              <a:rPr lang="fr-FR" dirty="0" err="1"/>
              <a:t>neighbour</a:t>
            </a:r>
            <a:r>
              <a:rPr lang="fr-FR" dirty="0"/>
              <a:t> </a:t>
            </a:r>
            <a:r>
              <a:rPr lang="fr-FR" dirty="0" smtClean="0"/>
              <a:t>stars, </a:t>
            </a:r>
            <a:r>
              <a:rPr lang="fr-FR" dirty="0" err="1" smtClean="0"/>
              <a:t>whereas</a:t>
            </a:r>
            <a:r>
              <a:rPr lang="fr-FR" dirty="0" smtClean="0"/>
              <a:t> scintillation </a:t>
            </a:r>
            <a:r>
              <a:rPr lang="fr-FR" dirty="0"/>
              <a:t>by a 10AU </a:t>
            </a:r>
            <a:r>
              <a:rPr lang="fr-FR" dirty="0" err="1"/>
              <a:t>object</a:t>
            </a:r>
            <a:r>
              <a:rPr lang="fr-FR" dirty="0"/>
              <a:t> affects </a:t>
            </a:r>
            <a:r>
              <a:rPr lang="fr-FR" dirty="0" err="1"/>
              <a:t>only</a:t>
            </a:r>
            <a:r>
              <a:rPr lang="fr-FR" dirty="0"/>
              <a:t> one star.</a:t>
            </a:r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fr-FR" sz="3200" b="1" dirty="0">
                <a:solidFill>
                  <a:srgbClr val="FF0000"/>
                </a:solidFill>
              </a:rPr>
              <a:t> « </a:t>
            </a:r>
            <a:r>
              <a:rPr lang="fr-FR" sz="3200" b="1" dirty="0" err="1">
                <a:solidFill>
                  <a:srgbClr val="FF0000"/>
                </a:solidFill>
              </a:rPr>
              <a:t>nearby</a:t>
            </a:r>
            <a:r>
              <a:rPr lang="fr-FR" sz="3200" b="1" dirty="0">
                <a:solidFill>
                  <a:srgbClr val="FF0000"/>
                </a:solidFill>
              </a:rPr>
              <a:t> » </a:t>
            </a:r>
            <a:r>
              <a:rPr lang="fr-FR" sz="3200" b="1" dirty="0" err="1">
                <a:solidFill>
                  <a:srgbClr val="FF0000"/>
                </a:solidFill>
              </a:rPr>
              <a:t>gas</a:t>
            </a:r>
            <a:r>
              <a:rPr lang="fr-FR" sz="3200" b="1" dirty="0">
                <a:solidFill>
                  <a:srgbClr val="FF0000"/>
                </a:solidFill>
              </a:rPr>
              <a:t> (</a:t>
            </a:r>
            <a:r>
              <a:rPr lang="fr-FR" sz="3200" b="1" dirty="0" err="1">
                <a:solidFill>
                  <a:srgbClr val="FF0000"/>
                </a:solidFill>
              </a:rPr>
              <a:t>at</a:t>
            </a:r>
            <a:r>
              <a:rPr lang="fr-FR" sz="3200" b="1" dirty="0">
                <a:solidFill>
                  <a:srgbClr val="FF0000"/>
                </a:solidFill>
              </a:rPr>
              <a:t> ~ 10pc)</a:t>
            </a:r>
            <a:endParaRPr lang="fr-FR" dirty="0"/>
          </a:p>
          <a:p>
            <a:pPr lvl="1">
              <a:lnSpc>
                <a:spcPct val="90000"/>
              </a:lnSpc>
              <a:buFont typeface="Arial"/>
              <a:buChar char="•"/>
              <a:defRPr/>
            </a:pPr>
            <a:r>
              <a:rPr lang="fr-FR" sz="2000" dirty="0" smtClean="0"/>
              <a:t> All stars (not </a:t>
            </a:r>
            <a:r>
              <a:rPr lang="fr-FR" sz="2000" dirty="0" err="1" smtClean="0"/>
              <a:t>only</a:t>
            </a:r>
            <a:r>
              <a:rPr lang="fr-FR" sz="2000" dirty="0" smtClean="0"/>
              <a:t> the </a:t>
            </a:r>
            <a:r>
              <a:rPr lang="fr-FR" sz="2000" dirty="0" err="1" smtClean="0"/>
              <a:t>small</a:t>
            </a:r>
            <a:r>
              <a:rPr lang="fr-FR" sz="2000" dirty="0" smtClean="0"/>
              <a:t>) </a:t>
            </a:r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equally</a:t>
            </a:r>
            <a:r>
              <a:rPr lang="fr-FR" sz="2000" dirty="0" smtClean="0"/>
              <a:t> </a:t>
            </a:r>
            <a:r>
              <a:rPr lang="fr-FR" sz="2000" dirty="0" err="1" smtClean="0"/>
              <a:t>scintillate</a:t>
            </a:r>
            <a:endParaRPr lang="fr-FR" dirty="0"/>
          </a:p>
          <a:p>
            <a:pPr>
              <a:lnSpc>
                <a:spcPct val="90000"/>
              </a:lnSpc>
              <a:buFont typeface="Arial"/>
              <a:buChar char="•"/>
              <a:defRPr/>
            </a:pP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Intrinsic</a:t>
            </a:r>
            <a:r>
              <a:rPr lang="fr-FR" sz="3200" b="1" dirty="0">
                <a:solidFill>
                  <a:srgbClr val="FF0000"/>
                </a:solidFill>
              </a:rPr>
              <a:t> </a:t>
            </a:r>
            <a:r>
              <a:rPr lang="fr-FR" sz="3200" b="1" dirty="0" err="1">
                <a:solidFill>
                  <a:srgbClr val="FF0000"/>
                </a:solidFill>
              </a:rPr>
              <a:t>variability</a:t>
            </a:r>
            <a:endParaRPr lang="fr-FR" dirty="0"/>
          </a:p>
          <a:p>
            <a:pPr marL="471600" lvl="1">
              <a:lnSpc>
                <a:spcPct val="90000"/>
              </a:lnSpc>
              <a:buFont typeface="Arial"/>
              <a:buChar char="•"/>
              <a:defRPr/>
            </a:pPr>
            <a:r>
              <a:rPr lang="fr-FR" sz="2000" dirty="0" smtClean="0"/>
              <a:t> Rare </a:t>
            </a:r>
            <a:r>
              <a:rPr lang="fr-FR" sz="2000" dirty="0" err="1"/>
              <a:t>at</a:t>
            </a:r>
            <a:r>
              <a:rPr lang="fr-FR" sz="2000" dirty="0"/>
              <a:t> </a:t>
            </a:r>
            <a:r>
              <a:rPr lang="fr-FR" sz="2000" dirty="0" err="1"/>
              <a:t>this</a:t>
            </a:r>
            <a:r>
              <a:rPr lang="fr-FR" sz="2000" dirty="0"/>
              <a:t> time </a:t>
            </a:r>
            <a:r>
              <a:rPr lang="fr-FR" sz="2000" dirty="0" err="1"/>
              <a:t>scale</a:t>
            </a:r>
            <a:r>
              <a:rPr lang="fr-FR" sz="2000" dirty="0"/>
              <a:t> and </a:t>
            </a:r>
            <a:r>
              <a:rPr lang="fr-FR" sz="2000" dirty="0" err="1" smtClean="0"/>
              <a:t>very</a:t>
            </a:r>
            <a:r>
              <a:rPr lang="fr-FR" sz="2000" dirty="0" smtClean="0"/>
              <a:t> </a:t>
            </a:r>
            <a:r>
              <a:rPr lang="fr-FR" sz="2000" dirty="0" err="1" smtClean="0"/>
              <a:t>special</a:t>
            </a:r>
            <a:r>
              <a:rPr lang="fr-FR" sz="2000" dirty="0" smtClean="0"/>
              <a:t> </a:t>
            </a:r>
            <a:r>
              <a:rPr lang="fr-FR" sz="2000" dirty="0"/>
              <a:t>stars (UV </a:t>
            </a:r>
            <a:r>
              <a:rPr lang="fr-FR" sz="2000" dirty="0" err="1"/>
              <a:t>Ceti</a:t>
            </a:r>
            <a:r>
              <a:rPr lang="fr-FR" sz="2000" dirty="0"/>
              <a:t>, </a:t>
            </a:r>
            <a:r>
              <a:rPr lang="fr-FR" sz="2000" dirty="0" err="1"/>
              <a:t>flaring</a:t>
            </a:r>
            <a:r>
              <a:rPr lang="fr-FR" sz="2000" dirty="0"/>
              <a:t> Wolf-Rayet) </a:t>
            </a:r>
          </a:p>
        </p:txBody>
      </p:sp>
      <p:pic>
        <p:nvPicPr>
          <p:cNvPr id="4" name="Image 3" descr="scintillation-no-legen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8"/>
          <p:cNvGrpSpPr>
            <a:grpSpLocks/>
          </p:cNvGrpSpPr>
          <p:nvPr/>
        </p:nvGrpSpPr>
        <p:grpSpPr bwMode="auto">
          <a:xfrm>
            <a:off x="5014913" y="1676400"/>
            <a:ext cx="4129087" cy="5182136"/>
            <a:chOff x="4800600" y="1447800"/>
            <a:chExt cx="4129220" cy="5182136"/>
          </a:xfrm>
        </p:grpSpPr>
        <p:pic>
          <p:nvPicPr>
            <p:cNvPr id="51207" name="Image 4" descr="atmosp-mod.tif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21237" y="1447800"/>
              <a:ext cx="4017963" cy="5132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4800600" y="5491163"/>
              <a:ext cx="4129220" cy="113877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>
                <a:defRPr/>
              </a:pPr>
              <a:r>
                <a:rPr lang="fr-FR" sz="1600" b="1" dirty="0" smtClean="0"/>
                <a:t>Polar star </a:t>
              </a:r>
              <a:r>
                <a:rPr lang="fr-FR" sz="1600" b="1" dirty="0" err="1" smtClean="0"/>
                <a:t>intensity</a:t>
              </a:r>
              <a:r>
                <a:rPr lang="fr-FR" sz="1600" b="1" dirty="0" smtClean="0"/>
                <a:t> variance as a </a:t>
              </a:r>
              <a:r>
                <a:rPr lang="fr-FR" sz="1600" b="1" dirty="0" err="1" smtClean="0"/>
                <a:t>function</a:t>
              </a:r>
              <a:r>
                <a:rPr lang="fr-FR" sz="1600" b="1" dirty="0" smtClean="0"/>
                <a:t> of the aperture </a:t>
              </a:r>
              <a:r>
                <a:rPr lang="fr-FR" sz="1600" b="1" dirty="0"/>
                <a:t>(2 </a:t>
              </a:r>
              <a:r>
                <a:rPr lang="fr-FR" sz="1600" b="1" dirty="0" err="1"/>
                <a:t>series</a:t>
              </a:r>
              <a:r>
                <a:rPr lang="fr-FR" sz="1600" b="1" dirty="0"/>
                <a:t> of </a:t>
              </a:r>
              <a:r>
                <a:rPr lang="fr-FR" sz="1600" b="1" dirty="0" err="1"/>
                <a:t>measurements</a:t>
              </a:r>
              <a:r>
                <a:rPr lang="fr-FR" sz="1600" b="1" dirty="0"/>
                <a:t>)</a:t>
              </a:r>
            </a:p>
            <a:p>
              <a:pPr algn="ctr">
                <a:defRPr/>
              </a:pPr>
              <a:endParaRPr lang="fr-FR" sz="1800" b="1" dirty="0"/>
            </a:p>
            <a:p>
              <a:pPr algn="ctr">
                <a:defRPr/>
              </a:pPr>
              <a:endParaRPr lang="fr-FR" sz="1800" b="1" dirty="0"/>
            </a:p>
          </p:txBody>
        </p:sp>
      </p:grpSp>
      <p:sp>
        <p:nvSpPr>
          <p:cNvPr id="51203" name="Titr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Atmosphere, atmosphere?</a:t>
            </a:r>
          </a:p>
        </p:txBody>
      </p:sp>
      <p:sp>
        <p:nvSpPr>
          <p:cNvPr id="51204" name="Espace réservé du contenu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3429000" cy="4114800"/>
          </a:xfrm>
        </p:spPr>
        <p:txBody>
          <a:bodyPr/>
          <a:lstStyle/>
          <a:p>
            <a:r>
              <a:rPr lang="fr-FR" sz="2000" dirty="0" err="1"/>
              <a:t>Blurs</a:t>
            </a:r>
            <a:r>
              <a:rPr lang="fr-FR" sz="2000" dirty="0"/>
              <a:t> PSF, but </a:t>
            </a:r>
            <a:r>
              <a:rPr lang="fr-FR" sz="2000" dirty="0" err="1"/>
              <a:t>doesn’t</a:t>
            </a:r>
            <a:r>
              <a:rPr lang="fr-FR" sz="2000" dirty="0"/>
              <a:t> affect the </a:t>
            </a:r>
            <a:r>
              <a:rPr lang="fr-FR" sz="2000" dirty="0" err="1"/>
              <a:t>intensity</a:t>
            </a:r>
            <a:r>
              <a:rPr lang="fr-FR" sz="2000" dirty="0"/>
              <a:t> </a:t>
            </a:r>
            <a:r>
              <a:rPr lang="fr-FR" sz="2000" dirty="0" err="1"/>
              <a:t>collected</a:t>
            </a:r>
            <a:r>
              <a:rPr lang="fr-FR" sz="2000" dirty="0"/>
              <a:t> by a large </a:t>
            </a:r>
            <a:r>
              <a:rPr lang="fr-FR" sz="2000" dirty="0" err="1"/>
              <a:t>telescope</a:t>
            </a:r>
            <a:endParaRPr lang="fr-FR" sz="2000" dirty="0"/>
          </a:p>
          <a:p>
            <a:r>
              <a:rPr lang="fr-FR" sz="2000" dirty="0"/>
              <a:t>~ 5cm size </a:t>
            </a:r>
            <a:r>
              <a:rPr lang="fr-FR" sz="2000" dirty="0" err="1"/>
              <a:t>speckle</a:t>
            </a:r>
            <a:r>
              <a:rPr lang="fr-FR" sz="2000" dirty="0"/>
              <a:t> due to turbulent </a:t>
            </a:r>
            <a:r>
              <a:rPr lang="fr-FR" sz="2000" dirty="0" err="1"/>
              <a:t>layers</a:t>
            </a:r>
            <a:r>
              <a:rPr lang="fr-FR" sz="2000" dirty="0"/>
              <a:t> </a:t>
            </a:r>
            <a:r>
              <a:rPr lang="fr-FR" sz="2000" dirty="0" err="1"/>
              <a:t>at</a:t>
            </a:r>
            <a:r>
              <a:rPr lang="fr-FR" sz="2000" dirty="0"/>
              <a:t> ~ 10km</a:t>
            </a:r>
          </a:p>
          <a:p>
            <a:r>
              <a:rPr lang="fr-FR" sz="2000" dirty="0" smtClean="0"/>
              <a:t>Visible </a:t>
            </a:r>
            <a:r>
              <a:rPr lang="fr-FR" sz="2000" dirty="0" err="1" smtClean="0"/>
              <a:t>just</a:t>
            </a:r>
            <a:r>
              <a:rPr lang="fr-FR" sz="2000" dirty="0" smtClean="0"/>
              <a:t> </a:t>
            </a:r>
            <a:r>
              <a:rPr lang="fr-FR" sz="2000" dirty="0" err="1" smtClean="0"/>
              <a:t>before</a:t>
            </a:r>
            <a:r>
              <a:rPr lang="fr-FR" sz="2000" dirty="0" smtClean="0"/>
              <a:t> total </a:t>
            </a:r>
            <a:r>
              <a:rPr lang="fr-FR" sz="2000" dirty="0" err="1"/>
              <a:t>solar</a:t>
            </a:r>
            <a:r>
              <a:rPr lang="fr-FR" sz="2000" dirty="0"/>
              <a:t> </a:t>
            </a:r>
            <a:r>
              <a:rPr lang="fr-FR" sz="2000" dirty="0" err="1"/>
              <a:t>eclipses</a:t>
            </a:r>
            <a:r>
              <a:rPr lang="fr-FR" sz="2000" dirty="0"/>
              <a:t>: « </a:t>
            </a:r>
            <a:r>
              <a:rPr lang="fr-FR" sz="2000" dirty="0" err="1"/>
              <a:t>shadow</a:t>
            </a:r>
            <a:r>
              <a:rPr lang="fr-FR" sz="2000" dirty="0"/>
              <a:t> bands »</a:t>
            </a:r>
            <a:endParaRPr lang="fr-FR" sz="2400" dirty="0"/>
          </a:p>
        </p:txBody>
      </p:sp>
      <p:pic>
        <p:nvPicPr>
          <p:cNvPr id="51205" name="Picture 5" descr="/Users/moniez/Documents/Presentations/Conf-OSER/Betelgeuse-4.2m-pose30ms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505200" y="14478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Image 9" descr="shadow-band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36957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0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686800" cy="1219200"/>
          </a:xfrm>
        </p:spPr>
        <p:txBody>
          <a:bodyPr/>
          <a:lstStyle/>
          <a:p>
            <a:pPr eaLnBrk="1" hangingPunct="1"/>
            <a:r>
              <a:rPr lang="fr-FR" sz="4000" b="1" dirty="0" smtClean="0">
                <a:solidFill>
                  <a:srgbClr val="FF3300"/>
                </a:solidFill>
              </a:rPr>
              <a:t>Maximum </a:t>
            </a:r>
            <a:r>
              <a:rPr lang="fr-FR" sz="4000" b="1" dirty="0" smtClean="0">
                <a:solidFill>
                  <a:srgbClr val="FF3300"/>
                </a:solidFill>
              </a:rPr>
              <a:t>fraction of LMC/SMC </a:t>
            </a:r>
            <a:r>
              <a:rPr lang="fr-FR" sz="4000" b="1" dirty="0" err="1" smtClean="0">
                <a:solidFill>
                  <a:srgbClr val="FF3300"/>
                </a:solidFill>
              </a:rPr>
              <a:t>scintillating</a:t>
            </a:r>
            <a:r>
              <a:rPr lang="fr-FR" sz="4000" b="1" dirty="0" smtClean="0">
                <a:solidFill>
                  <a:srgbClr val="FF3300"/>
                </a:solidFill>
              </a:rPr>
              <a:t> </a:t>
            </a:r>
            <a:r>
              <a:rPr lang="fr-FR" sz="4000" b="1" dirty="0" smtClean="0">
                <a:solidFill>
                  <a:srgbClr val="FF3300"/>
                </a:solidFill>
              </a:rPr>
              <a:t>stars : 1%</a:t>
            </a:r>
            <a:endParaRPr lang="fr-FR" sz="3600" dirty="0" smtClean="0">
              <a:solidFill>
                <a:srgbClr val="FF3300"/>
              </a:solidFill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001000" cy="6858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b="1" dirty="0" smtClean="0">
                <a:latin typeface="Symbol" charset="2"/>
              </a:rPr>
              <a:t></a:t>
            </a:r>
            <a:r>
              <a:rPr lang="fr-FR" b="1" dirty="0" smtClean="0"/>
              <a:t>(m &gt; 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threshold</a:t>
            </a:r>
            <a:r>
              <a:rPr lang="fr-FR" b="1" dirty="0" smtClean="0"/>
              <a:t>) &lt; </a:t>
            </a:r>
            <a:r>
              <a:rPr lang="fr-FR" b="1" dirty="0" smtClean="0"/>
              <a:t>10</a:t>
            </a:r>
            <a:r>
              <a:rPr lang="fr-FR" b="1" baseline="30000" dirty="0" smtClean="0"/>
              <a:t>-2 </a:t>
            </a:r>
            <a:r>
              <a:rPr lang="fr-FR" sz="2400" b="1" dirty="0" smtClean="0"/>
              <a:t>x</a:t>
            </a:r>
            <a:r>
              <a:rPr lang="fr-FR" b="1" dirty="0" smtClean="0"/>
              <a:t> f</a:t>
            </a:r>
            <a:r>
              <a:rPr lang="fr-FR" dirty="0" smtClean="0"/>
              <a:t>(</a:t>
            </a:r>
            <a:r>
              <a:rPr lang="fr-FR" b="1" dirty="0" err="1" smtClean="0"/>
              <a:t>m</a:t>
            </a:r>
            <a:r>
              <a:rPr lang="fr-FR" b="1" baseline="-25000" dirty="0" err="1" smtClean="0"/>
              <a:t>threshold</a:t>
            </a:r>
            <a:r>
              <a:rPr lang="fr-FR" dirty="0" smtClean="0"/>
              <a:t>)</a:t>
            </a:r>
            <a:endParaRPr lang="fr-FR" b="1" dirty="0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95600"/>
            <a:ext cx="3657600" cy="342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962400" y="3049588"/>
            <a:ext cx="4800600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fr-FR" sz="3200"/>
              <a:t>Where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3200" b="1"/>
              <a:t> m</a:t>
            </a:r>
            <a:r>
              <a:rPr lang="fr-FR" sz="3200"/>
              <a:t> is the modulation index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3200" b="1"/>
              <a:t> f</a:t>
            </a:r>
            <a:r>
              <a:rPr lang="fr-FR" sz="3200"/>
              <a:t> is the fraction of gas</a:t>
            </a:r>
            <a:br>
              <a:rPr lang="fr-FR" sz="3200"/>
            </a:br>
            <a:r>
              <a:rPr lang="fr-FR" sz="3200"/>
              <a:t>  turbulent enough to have</a:t>
            </a:r>
            <a:br>
              <a:rPr lang="fr-FR" sz="3200"/>
            </a:br>
            <a:r>
              <a:rPr lang="fr-FR" sz="3200"/>
              <a:t>  m &gt; m</a:t>
            </a:r>
            <a:r>
              <a:rPr lang="fr-FR" sz="3200" baseline="-25000"/>
              <a:t>threshold</a:t>
            </a:r>
          </a:p>
        </p:txBody>
      </p:sp>
      <p:sp>
        <p:nvSpPr>
          <p:cNvPr id="43014" name="ZoneTexte 5"/>
          <p:cNvSpPr txBox="1">
            <a:spLocks noChangeArrowheads="1"/>
          </p:cNvSpPr>
          <p:nvPr/>
        </p:nvSpPr>
        <p:spPr bwMode="auto">
          <a:xfrm>
            <a:off x="381000" y="2971800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</a:rPr>
              <a:t>At maximum, 1% of the sky is covered by turbulent gas</a:t>
            </a:r>
          </a:p>
        </p:txBody>
      </p:sp>
      <p:cxnSp>
        <p:nvCxnSpPr>
          <p:cNvPr id="43015" name="Connecteur droit avec flèche 7"/>
          <p:cNvCxnSpPr>
            <a:cxnSpLocks noChangeShapeType="1"/>
          </p:cNvCxnSpPr>
          <p:nvPr/>
        </p:nvCxnSpPr>
        <p:spPr bwMode="auto">
          <a:xfrm rot="5400000">
            <a:off x="1295400" y="3886200"/>
            <a:ext cx="1524000" cy="1219200"/>
          </a:xfrm>
          <a:prstGeom prst="straightConnector1">
            <a:avLst/>
          </a:prstGeom>
          <a:noFill/>
          <a:ln w="57150">
            <a:solidFill>
              <a:schemeClr val="bg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57800" y="2814638"/>
            <a:ext cx="3429000" cy="3173412"/>
            <a:chOff x="3360" y="1200"/>
            <a:chExt cx="2160" cy="1999"/>
          </a:xfrm>
        </p:grpSpPr>
        <p:sp>
          <p:nvSpPr>
            <p:cNvPr id="45061" name="AutoShape 3"/>
            <p:cNvSpPr>
              <a:spLocks noChangeArrowheads="1"/>
            </p:cNvSpPr>
            <p:nvPr/>
          </p:nvSpPr>
          <p:spPr bwMode="auto">
            <a:xfrm>
              <a:off x="3456" y="1200"/>
              <a:ext cx="1728" cy="864"/>
            </a:xfrm>
            <a:prstGeom prst="downArrowCallout">
              <a:avLst>
                <a:gd name="adj1" fmla="val 50000"/>
                <a:gd name="adj2" fmla="val 50000"/>
                <a:gd name="adj3" fmla="val 16667"/>
                <a:gd name="adj4" fmla="val 66667"/>
              </a:avLst>
            </a:prstGeom>
            <a:solidFill>
              <a:srgbClr val="FF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062" name="Text Box 4"/>
            <p:cNvSpPr txBox="1">
              <a:spLocks noChangeArrowheads="1"/>
            </p:cNvSpPr>
            <p:nvPr/>
          </p:nvSpPr>
          <p:spPr bwMode="auto">
            <a:xfrm>
              <a:off x="3360" y="2064"/>
              <a:ext cx="2160" cy="1135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fr-FR" sz="2800" b="1">
                  <a:solidFill>
                    <a:srgbClr val="FF0000"/>
                  </a:solidFill>
                </a:rPr>
                <a:t>Telescope &gt; 2 meters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fr-FR" sz="2800" b="1">
                  <a:solidFill>
                    <a:srgbClr val="FF0000"/>
                  </a:solidFill>
                </a:rPr>
                <a:t>Fast readout Camera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fr-FR" sz="2800" b="1">
                  <a:solidFill>
                    <a:srgbClr val="FF0000"/>
                  </a:solidFill>
                </a:rPr>
                <a:t>2 cameras desirable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fr-FR" sz="2800" b="1">
                  <a:solidFill>
                    <a:srgbClr val="FF0000"/>
                  </a:solidFill>
                </a:rPr>
                <a:t>Wide field</a:t>
              </a:r>
            </a:p>
          </p:txBody>
        </p:sp>
      </p:grpSp>
      <p:sp>
        <p:nvSpPr>
          <p:cNvPr id="45059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8915400" cy="914400"/>
          </a:xfrm>
        </p:spPr>
        <p:txBody>
          <a:bodyPr/>
          <a:lstStyle/>
          <a:p>
            <a:pPr eaLnBrk="1" hangingPunct="1"/>
            <a:r>
              <a:rPr lang="fr-FR" sz="3200" b="1">
                <a:solidFill>
                  <a:srgbClr val="FF3300"/>
                </a:solidFill>
              </a:rPr>
              <a:t>Requirements to detect scintillation towards LMC</a:t>
            </a:r>
            <a:endParaRPr lang="fr-FR" sz="360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8382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4">
                  <a:lumMod val="50000"/>
                  <a:lumOff val="50000"/>
                </a:schemeClr>
              </a:buClr>
              <a:defRPr/>
            </a:pPr>
            <a:r>
              <a:rPr lang="fr-FR" sz="2800" dirty="0" err="1" smtClean="0"/>
              <a:t>Assuming</a:t>
            </a:r>
            <a:r>
              <a:rPr lang="fr-FR" sz="2800" dirty="0" smtClean="0"/>
              <a:t> </a:t>
            </a:r>
            <a:r>
              <a:rPr lang="fr-FR" sz="2800" dirty="0" err="1" smtClean="0"/>
              <a:t>R</a:t>
            </a:r>
            <a:r>
              <a:rPr lang="fr-FR" sz="2800" baseline="-25000" dirty="0" err="1" smtClean="0"/>
              <a:t>diff</a:t>
            </a:r>
            <a:r>
              <a:rPr lang="fr-FR" sz="2800" dirty="0" smtClean="0"/>
              <a:t> = 1000km (</a:t>
            </a:r>
            <a:r>
              <a:rPr lang="fr-FR" sz="2800" dirty="0" err="1" smtClean="0"/>
              <a:t>fits</a:t>
            </a:r>
            <a:r>
              <a:rPr lang="fr-FR" sz="2800" dirty="0" smtClean="0"/>
              <a:t> 10 AU </a:t>
            </a:r>
            <a:r>
              <a:rPr lang="fr-FR" sz="2800" dirty="0" err="1" smtClean="0"/>
              <a:t>clumpuscules</a:t>
            </a:r>
            <a:r>
              <a:rPr lang="fr-FR" sz="2800" dirty="0" smtClean="0"/>
              <a:t>)</a:t>
            </a:r>
          </a:p>
          <a:p>
            <a:pPr eaLnBrk="1" hangingPunct="1">
              <a:lnSpc>
                <a:spcPct val="90000"/>
              </a:lnSpc>
              <a:buClr>
                <a:schemeClr val="accent4">
                  <a:lumMod val="50000"/>
                  <a:lumOff val="50000"/>
                </a:schemeClr>
              </a:buClr>
              <a:defRPr/>
            </a:pPr>
            <a:r>
              <a:rPr lang="fr-FR" sz="2800" dirty="0" smtClean="0"/>
              <a:t>Expect </a:t>
            </a:r>
            <a:r>
              <a:rPr lang="fr-FR" sz="2800" b="1" dirty="0" smtClean="0"/>
              <a:t>5% modulation@500nm </a:t>
            </a:r>
            <a:r>
              <a:rPr lang="fr-FR" sz="2800" dirty="0"/>
              <a:t>if</a:t>
            </a:r>
            <a:r>
              <a:rPr lang="fr-FR" sz="2800" dirty="0" smtClean="0"/>
              <a:t> </a:t>
            </a:r>
            <a:r>
              <a:rPr lang="fr-FR" sz="2800" dirty="0" err="1" smtClean="0"/>
              <a:t>r</a:t>
            </a:r>
            <a:r>
              <a:rPr lang="fr-FR" sz="2800" baseline="-25000" dirty="0" err="1" smtClean="0"/>
              <a:t>s</a:t>
            </a:r>
            <a:r>
              <a:rPr lang="fr-FR" sz="2800" dirty="0" smtClean="0"/>
              <a:t> &lt; r</a:t>
            </a:r>
            <a:r>
              <a:rPr lang="fr-FR" sz="2800" b="1" baseline="-25000" dirty="0" smtClean="0">
                <a:solidFill>
                  <a:schemeClr val="accent2"/>
                </a:solidFill>
              </a:rPr>
              <a:t>A5</a:t>
            </a:r>
            <a:r>
              <a:rPr lang="fr-FR" sz="2800" dirty="0" smtClean="0"/>
              <a:t> (10</a:t>
            </a:r>
            <a:r>
              <a:rPr lang="fr-FR" sz="2800" baseline="30000" dirty="0" smtClean="0"/>
              <a:t>5</a:t>
            </a:r>
            <a:r>
              <a:rPr lang="fr-FR" sz="2800" dirty="0" smtClean="0"/>
              <a:t>/deg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fr-FR" sz="2800" dirty="0" smtClean="0"/>
          </a:p>
          <a:p>
            <a:pPr lvl="1"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fr-FR" sz="2000" dirty="0" err="1"/>
              <a:t>Smaller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</a:t>
            </a:r>
            <a:r>
              <a:rPr lang="fr-FR" sz="2000" b="1" dirty="0">
                <a:solidFill>
                  <a:schemeClr val="accent2"/>
                </a:solidFill>
              </a:rPr>
              <a:t>A5</a:t>
            </a:r>
            <a:r>
              <a:rPr lang="fr-FR" sz="2000" dirty="0"/>
              <a:t> type in LMC 	=&gt;     	      </a:t>
            </a:r>
            <a:r>
              <a:rPr lang="fr-FR" sz="2000" b="1" dirty="0"/>
              <a:t>M</a:t>
            </a:r>
            <a:r>
              <a:rPr lang="fr-FR" sz="2000" b="1" baseline="-25000" dirty="0"/>
              <a:t>V</a:t>
            </a:r>
            <a:r>
              <a:rPr lang="fr-FR" sz="2000" b="1" dirty="0"/>
              <a:t> ~ 20.5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fr-FR" sz="2000" dirty="0" err="1"/>
              <a:t>Characteristic</a:t>
            </a:r>
            <a:r>
              <a:rPr lang="fr-FR" sz="2000" dirty="0"/>
              <a:t> time ~ few min.	=&gt;      </a:t>
            </a:r>
            <a:r>
              <a:rPr lang="fr-FR" sz="2000" b="1" dirty="0"/>
              <a:t>sub-minute </a:t>
            </a:r>
            <a:r>
              <a:rPr lang="fr-FR" sz="2000" b="1" dirty="0" err="1"/>
              <a:t>exposures</a:t>
            </a:r>
            <a:endParaRPr lang="fr-FR" sz="2000" dirty="0"/>
          </a:p>
          <a:p>
            <a:pPr lvl="1"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fr-FR" sz="2000" dirty="0" err="1"/>
              <a:t>Photometric</a:t>
            </a:r>
            <a:r>
              <a:rPr lang="fr-FR" sz="2000" dirty="0"/>
              <a:t> </a:t>
            </a:r>
            <a:r>
              <a:rPr lang="fr-FR" sz="2000" dirty="0" err="1"/>
              <a:t>precision</a:t>
            </a:r>
            <a:r>
              <a:rPr lang="fr-FR" sz="2000" dirty="0"/>
              <a:t> </a:t>
            </a:r>
            <a:r>
              <a:rPr lang="fr-FR" sz="2000" dirty="0" err="1"/>
              <a:t>required</a:t>
            </a:r>
            <a:r>
              <a:rPr lang="fr-FR" sz="2000" dirty="0"/>
              <a:t> 	         	          </a:t>
            </a:r>
            <a:r>
              <a:rPr lang="fr-FR" sz="2000" b="1" dirty="0"/>
              <a:t>~1%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fr-FR" sz="2400" b="1" dirty="0">
                <a:solidFill>
                  <a:srgbClr val="FF3300"/>
                </a:solidFill>
              </a:rPr>
              <a:t>	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fr-FR" sz="2400" b="1" dirty="0">
                <a:solidFill>
                  <a:srgbClr val="FF3300"/>
                </a:solidFill>
              </a:rPr>
              <a:t>				  </a:t>
            </a:r>
            <a:r>
              <a:rPr lang="fr-FR" sz="2400" dirty="0"/>
              <a:t>      	</a:t>
            </a:r>
          </a:p>
          <a:p>
            <a:pPr lvl="1"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fr-FR" sz="2000" dirty="0" err="1"/>
              <a:t>Dead-time</a:t>
            </a:r>
            <a:r>
              <a:rPr lang="fr-FR" sz="2000" dirty="0"/>
              <a:t>  &lt;  few sec.  		</a:t>
            </a:r>
            <a:r>
              <a:rPr lang="fr-FR" sz="2400" dirty="0"/>
              <a:t>=&gt;</a:t>
            </a:r>
            <a:endParaRPr lang="fr-FR" sz="2000" dirty="0"/>
          </a:p>
          <a:p>
            <a:pPr lvl="1"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fr-FR" sz="2000" b="1" dirty="0">
                <a:solidFill>
                  <a:schemeClr val="accent2"/>
                </a:solidFill>
              </a:rPr>
              <a:t>B</a:t>
            </a:r>
            <a:r>
              <a:rPr lang="fr-FR" sz="2000" dirty="0"/>
              <a:t> and </a:t>
            </a:r>
            <a:r>
              <a:rPr lang="fr-FR" sz="2000" b="1" dirty="0">
                <a:solidFill>
                  <a:srgbClr val="FF0000"/>
                </a:solidFill>
              </a:rPr>
              <a:t>R</a:t>
            </a:r>
            <a:r>
              <a:rPr lang="fr-FR" sz="2000" dirty="0" smtClean="0"/>
              <a:t> </a:t>
            </a:r>
            <a:r>
              <a:rPr lang="fr-FR" sz="2000" dirty="0" err="1" smtClean="0"/>
              <a:t>partially</a:t>
            </a:r>
            <a:r>
              <a:rPr lang="fr-FR" sz="2000" dirty="0" smtClean="0"/>
              <a:t> </a:t>
            </a:r>
            <a:r>
              <a:rPr lang="fr-FR" sz="2000" dirty="0" err="1" smtClean="0"/>
              <a:t>correlated</a:t>
            </a:r>
            <a:r>
              <a:rPr lang="fr-FR" sz="2000" dirty="0" smtClean="0"/>
              <a:t> </a:t>
            </a:r>
            <a:r>
              <a:rPr lang="fr-FR" sz="2000" dirty="0"/>
              <a:t>		</a:t>
            </a:r>
            <a:r>
              <a:rPr lang="fr-FR" sz="2400" dirty="0"/>
              <a:t>=&gt;</a:t>
            </a:r>
            <a:endParaRPr lang="fr-FR" sz="2000" b="1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fr-FR" sz="2000" dirty="0"/>
              <a:t>Optical </a:t>
            </a:r>
            <a:r>
              <a:rPr lang="fr-FR" sz="2000" dirty="0" err="1"/>
              <a:t>depth</a:t>
            </a:r>
            <a:r>
              <a:rPr lang="fr-FR" sz="2000" dirty="0"/>
              <a:t> </a:t>
            </a:r>
            <a:r>
              <a:rPr lang="fr-FR" sz="2000" dirty="0" err="1"/>
              <a:t>probably</a:t>
            </a:r>
            <a:r>
              <a:rPr lang="fr-FR" sz="2000" dirty="0"/>
              <a:t> </a:t>
            </a:r>
            <a:r>
              <a:rPr lang="fr-FR" sz="2000" dirty="0" err="1"/>
              <a:t>small</a:t>
            </a:r>
            <a:r>
              <a:rPr lang="fr-FR" sz="2000" dirty="0"/>
              <a:t>  	</a:t>
            </a:r>
            <a:r>
              <a:rPr lang="fr-FR" sz="2400" dirty="0"/>
              <a:t>=&gt;</a:t>
            </a:r>
            <a:endParaRPr lang="fr-FR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" y="1443038"/>
            <a:ext cx="10985500" cy="5453062"/>
            <a:chOff x="1680" y="1008"/>
            <a:chExt cx="6672" cy="3312"/>
          </a:xfrm>
        </p:grpSpPr>
        <p:pic>
          <p:nvPicPr>
            <p:cNvPr id="48135" name="Picture 3"/>
            <p:cNvPicPr>
              <a:picLocks noChangeAspect="1" noChangeArrowheads="1"/>
            </p:cNvPicPr>
            <p:nvPr/>
          </p:nvPicPr>
          <p:blipFill>
            <a:blip r:embed="rId2">
              <a:lum bright="-10000" contrast="16000"/>
            </a:blip>
            <a:srcRect/>
            <a:stretch>
              <a:fillRect/>
            </a:stretch>
          </p:blipFill>
          <p:spPr bwMode="auto">
            <a:xfrm>
              <a:off x="1680" y="1050"/>
              <a:ext cx="6672" cy="3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6" name="Rectangle 4"/>
            <p:cNvSpPr>
              <a:spLocks noChangeArrowheads="1"/>
            </p:cNvSpPr>
            <p:nvPr/>
          </p:nvSpPr>
          <p:spPr bwMode="auto">
            <a:xfrm>
              <a:off x="4944" y="1008"/>
              <a:ext cx="3408" cy="331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8131" name="Rectangle 5"/>
          <p:cNvSpPr>
            <a:spLocks noChangeArrowheads="1"/>
          </p:cNvSpPr>
          <p:nvPr/>
        </p:nvSpPr>
        <p:spPr bwMode="auto">
          <a:xfrm>
            <a:off x="0" y="304800"/>
            <a:ext cx="89916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fr-FR" sz="3600" b="1">
                <a:solidFill>
                  <a:srgbClr val="FF3300"/>
                </a:solidFill>
              </a:rPr>
              <a:t>Test towards Bok globule B68, Circinus, cb131, and SMC</a:t>
            </a:r>
            <a:endParaRPr lang="fr-FR" sz="4000" b="1">
              <a:solidFill>
                <a:srgbClr val="FF3300"/>
              </a:solidFill>
            </a:endParaRPr>
          </a:p>
        </p:txBody>
      </p:sp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85800" y="21336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5436096" y="1412776"/>
            <a:ext cx="3733801" cy="44627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fr-FR" sz="2800" b="1" dirty="0"/>
              <a:t> </a:t>
            </a:r>
            <a:r>
              <a:rPr lang="fr-FR" b="1" dirty="0"/>
              <a:t>ESO-NTT </a:t>
            </a:r>
            <a:r>
              <a:rPr lang="fr-FR" b="1" dirty="0" err="1"/>
              <a:t>telescope</a:t>
            </a:r>
            <a:endParaRPr lang="fr-FR" b="1" dirty="0"/>
          </a:p>
          <a:p>
            <a:pPr lvl="1">
              <a:buFont typeface="Arial"/>
              <a:buChar char="•"/>
            </a:pPr>
            <a:r>
              <a:rPr lang="fr-FR" b="1" dirty="0"/>
              <a:t> </a:t>
            </a:r>
            <a:r>
              <a:rPr lang="fr-FR" sz="2000" i="1" dirty="0"/>
              <a:t>3.6m</a:t>
            </a:r>
          </a:p>
          <a:p>
            <a:pPr lvl="1">
              <a:buFont typeface="Arial"/>
              <a:buChar char="•"/>
            </a:pPr>
            <a:r>
              <a:rPr lang="fr-FR" sz="2000" i="1" dirty="0"/>
              <a:t> 2 </a:t>
            </a:r>
            <a:r>
              <a:rPr lang="fr-FR" sz="2000" i="1" dirty="0" err="1"/>
              <a:t>nights</a:t>
            </a:r>
            <a:endParaRPr lang="fr-FR" sz="2000" i="1" dirty="0"/>
          </a:p>
          <a:p>
            <a:pPr>
              <a:buFont typeface="Arial"/>
              <a:buChar char="•"/>
            </a:pPr>
            <a:r>
              <a:rPr lang="fr-FR" b="1" dirty="0"/>
              <a:t> </a:t>
            </a:r>
            <a:r>
              <a:rPr lang="fr-FR" b="1" dirty="0" err="1"/>
              <a:t>Infrared</a:t>
            </a:r>
            <a:endParaRPr lang="fr-FR" b="1" dirty="0"/>
          </a:p>
          <a:p>
            <a:pPr lvl="1">
              <a:buFont typeface="Arial"/>
              <a:buChar char="•"/>
            </a:pPr>
            <a:r>
              <a:rPr lang="fr-FR" b="1" dirty="0"/>
              <a:t> </a:t>
            </a:r>
            <a:r>
              <a:rPr lang="fr-FR" sz="2000" i="1" dirty="0"/>
              <a:t>monitor 1000’s stars </a:t>
            </a:r>
            <a:r>
              <a:rPr lang="fr-FR" sz="2000" i="1" dirty="0" err="1"/>
              <a:t>through</a:t>
            </a:r>
            <a:r>
              <a:rPr lang="fr-FR" sz="2000" i="1" dirty="0"/>
              <a:t> </a:t>
            </a:r>
            <a:r>
              <a:rPr lang="fr-FR" sz="2000" i="1" dirty="0" err="1"/>
              <a:t>gas</a:t>
            </a:r>
            <a:r>
              <a:rPr lang="fr-FR" sz="2000" i="1" dirty="0"/>
              <a:t>/</a:t>
            </a:r>
            <a:r>
              <a:rPr lang="fr-FR" sz="2000" i="1" dirty="0" err="1"/>
              <a:t>dust</a:t>
            </a:r>
            <a:endParaRPr lang="fr-FR" sz="2000" i="1" dirty="0"/>
          </a:p>
          <a:p>
            <a:pPr lvl="1">
              <a:buFont typeface="Arial"/>
              <a:buChar char="•"/>
            </a:pPr>
            <a:r>
              <a:rPr lang="fr-FR" sz="2000" i="1" dirty="0"/>
              <a:t> </a:t>
            </a:r>
            <a:r>
              <a:rPr lang="fr-FR" sz="2000" i="1" dirty="0" err="1"/>
              <a:t>allows</a:t>
            </a:r>
            <a:r>
              <a:rPr lang="fr-FR" sz="2000" i="1" dirty="0"/>
              <a:t> 10s </a:t>
            </a:r>
            <a:r>
              <a:rPr lang="fr-FR" sz="2000" i="1" dirty="0" err="1"/>
              <a:t>exposures</a:t>
            </a:r>
            <a:r>
              <a:rPr lang="fr-FR" sz="2000" i="1" dirty="0"/>
              <a:t> </a:t>
            </a:r>
            <a:r>
              <a:rPr lang="fr-FR" sz="2000" i="1" dirty="0" err="1"/>
              <a:t>with</a:t>
            </a:r>
            <a:r>
              <a:rPr lang="fr-FR" sz="2000" i="1" dirty="0"/>
              <a:t> </a:t>
            </a:r>
            <a:r>
              <a:rPr lang="fr-FR" sz="2000" i="1" dirty="0" err="1"/>
              <a:t>small</a:t>
            </a:r>
            <a:r>
              <a:rPr lang="fr-FR" sz="2000" i="1" dirty="0"/>
              <a:t> </a:t>
            </a:r>
            <a:r>
              <a:rPr lang="fr-FR" sz="2000" i="1" dirty="0" err="1"/>
              <a:t>dead</a:t>
            </a:r>
            <a:r>
              <a:rPr lang="fr-FR" sz="2000" i="1" dirty="0"/>
              <a:t>-time</a:t>
            </a:r>
          </a:p>
          <a:p>
            <a:pPr>
              <a:buFont typeface="Arial"/>
              <a:buChar char="•"/>
            </a:pPr>
            <a:r>
              <a:rPr lang="fr-FR" b="1" dirty="0"/>
              <a:t> </a:t>
            </a:r>
            <a:r>
              <a:rPr lang="fr-FR" sz="2000" b="1" dirty="0" err="1"/>
              <a:t>Search</a:t>
            </a:r>
            <a:r>
              <a:rPr lang="fr-FR" sz="2000" b="1" dirty="0"/>
              <a:t> for </a:t>
            </a:r>
            <a:r>
              <a:rPr lang="fr-FR" sz="2000" b="1" dirty="0" err="1" smtClean="0"/>
              <a:t>fluctuating</a:t>
            </a:r>
            <a:r>
              <a:rPr lang="fr-FR" sz="2000" b="1" dirty="0" smtClean="0"/>
              <a:t> </a:t>
            </a:r>
            <a:r>
              <a:rPr lang="fr-FR" sz="2000" b="1" dirty="0"/>
              <a:t>stars</a:t>
            </a:r>
            <a:endParaRPr lang="fr-FR" b="1" dirty="0"/>
          </a:p>
          <a:p>
            <a:pPr lvl="1">
              <a:buFont typeface="Arial"/>
              <a:buChar char="•"/>
            </a:pPr>
            <a:r>
              <a:rPr lang="fr-FR" sz="1800" b="1" dirty="0"/>
              <a:t> </a:t>
            </a:r>
            <a:r>
              <a:rPr lang="fr-FR" sz="2000" i="1" dirty="0" err="1"/>
              <a:t>other</a:t>
            </a:r>
            <a:r>
              <a:rPr lang="fr-FR" sz="2000" i="1" dirty="0"/>
              <a:t> </a:t>
            </a:r>
            <a:r>
              <a:rPr lang="fr-FR" sz="2000" i="1" dirty="0" err="1"/>
              <a:t>than</a:t>
            </a:r>
            <a:r>
              <a:rPr lang="fr-FR" sz="2000" i="1" dirty="0"/>
              <a:t> </a:t>
            </a:r>
            <a:r>
              <a:rPr lang="fr-FR" sz="2000" i="1" dirty="0" err="1"/>
              <a:t>known</a:t>
            </a:r>
            <a:r>
              <a:rPr lang="fr-FR" sz="2000" i="1" dirty="0"/>
              <a:t> </a:t>
            </a:r>
            <a:r>
              <a:rPr lang="fr-FR" sz="2000" i="1" dirty="0" err="1"/>
              <a:t>artifacts</a:t>
            </a:r>
            <a:endParaRPr lang="fr-FR" sz="2000" i="1" dirty="0"/>
          </a:p>
          <a:p>
            <a:pPr lvl="1">
              <a:buFont typeface="Arial"/>
              <a:buChar char="•"/>
            </a:pPr>
            <a:r>
              <a:rPr lang="fr-FR" sz="2000" i="1" dirty="0"/>
              <a:t> </a:t>
            </a:r>
            <a:r>
              <a:rPr lang="fr-FR" sz="2000" i="1" dirty="0" err="1"/>
              <a:t>at</a:t>
            </a:r>
            <a:r>
              <a:rPr lang="fr-FR" sz="2000" i="1" dirty="0"/>
              <a:t> a few % </a:t>
            </a:r>
            <a:r>
              <a:rPr lang="fr-FR" sz="2000" i="1" dirty="0" err="1"/>
              <a:t>level</a:t>
            </a:r>
            <a:endParaRPr lang="fr-FR" sz="2000" i="1" dirty="0"/>
          </a:p>
          <a:p>
            <a:pPr lvl="1">
              <a:buFont typeface="Arial"/>
              <a:buChar char="•"/>
            </a:pPr>
            <a:r>
              <a:rPr lang="fr-FR" sz="2000" i="1" dirty="0"/>
              <a:t> </a:t>
            </a:r>
            <a:r>
              <a:rPr lang="fr-FR" sz="2000" i="1" dirty="0" err="1"/>
              <a:t>with</a:t>
            </a:r>
            <a:r>
              <a:rPr lang="fr-FR" sz="2000" i="1" dirty="0"/>
              <a:t> light </a:t>
            </a:r>
            <a:r>
              <a:rPr lang="fr-FR" sz="2000" i="1" dirty="0" err="1"/>
              <a:t>curves</a:t>
            </a:r>
            <a:r>
              <a:rPr lang="fr-FR" sz="2000" i="1" dirty="0"/>
              <a:t> of 1000’s </a:t>
            </a:r>
            <a:r>
              <a:rPr lang="fr-FR" sz="2000" i="1" dirty="0" err="1"/>
              <a:t>samples</a:t>
            </a:r>
            <a:endParaRPr lang="fr-FR" sz="18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47"/>
          <p:cNvGrpSpPr>
            <a:grpSpLocks/>
          </p:cNvGrpSpPr>
          <p:nvPr/>
        </p:nvGrpSpPr>
        <p:grpSpPr bwMode="auto">
          <a:xfrm>
            <a:off x="939800" y="1323975"/>
            <a:ext cx="7975600" cy="5305425"/>
            <a:chOff x="939727" y="1323622"/>
            <a:chExt cx="7975673" cy="530577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939727" y="1323622"/>
              <a:ext cx="7975673" cy="3544959"/>
              <a:chOff x="1680" y="1008"/>
              <a:chExt cx="6672" cy="3312"/>
            </a:xfrm>
          </p:grpSpPr>
          <p:pic>
            <p:nvPicPr>
              <p:cNvPr id="48140" name="Picture 5"/>
              <p:cNvPicPr>
                <a:picLocks noChangeAspect="1" noChangeArrowheads="1"/>
              </p:cNvPicPr>
              <p:nvPr/>
            </p:nvPicPr>
            <p:blipFill>
              <a:blip r:embed="rId2">
                <a:lum bright="-10000" contrast="16000"/>
              </a:blip>
              <a:srcRect/>
              <a:stretch>
                <a:fillRect/>
              </a:stretch>
            </p:blipFill>
            <p:spPr bwMode="auto">
              <a:xfrm>
                <a:off x="1680" y="1050"/>
                <a:ext cx="6672" cy="3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141" name="Rectangle 6"/>
              <p:cNvSpPr>
                <a:spLocks noChangeArrowheads="1"/>
              </p:cNvSpPr>
              <p:nvPr/>
            </p:nvSpPr>
            <p:spPr bwMode="auto">
              <a:xfrm>
                <a:off x="4944" y="1008"/>
                <a:ext cx="3408" cy="33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pic>
          <p:nvPicPr>
            <p:cNvPr id="48136" name="Picture 9" descr="s433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3715" y="1397475"/>
              <a:ext cx="3395387" cy="5095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7" name="Line 7"/>
            <p:cNvSpPr>
              <a:spLocks noChangeShapeType="1"/>
            </p:cNvSpPr>
            <p:nvPr/>
          </p:nvSpPr>
          <p:spPr bwMode="auto">
            <a:xfrm flipH="1" flipV="1">
              <a:off x="2490552" y="2542202"/>
              <a:ext cx="3834048" cy="12479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48138" name="Picture 8" descr="lc433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61273" y="4860807"/>
              <a:ext cx="3536970" cy="1768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Explosion 1 10"/>
            <p:cNvSpPr>
              <a:spLocks noChangeArrowheads="1"/>
            </p:cNvSpPr>
            <p:nvPr/>
          </p:nvSpPr>
          <p:spPr bwMode="auto">
            <a:xfrm>
              <a:off x="2385211" y="2275939"/>
              <a:ext cx="408137" cy="544182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8131" name="ZoneTexte 1"/>
          <p:cNvSpPr txBox="1">
            <a:spLocks noChangeArrowheads="1"/>
          </p:cNvSpPr>
          <p:nvPr/>
        </p:nvSpPr>
        <p:spPr bwMode="auto">
          <a:xfrm>
            <a:off x="76200" y="228600"/>
            <a:ext cx="6934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b="1">
                <a:solidFill>
                  <a:srgbClr val="FF0000"/>
                </a:solidFill>
              </a:rPr>
              <a:t>Results toward B68:</a:t>
            </a:r>
          </a:p>
          <a:p>
            <a:pPr algn="ctr"/>
            <a:r>
              <a:rPr lang="en-US" sz="3200" b="1">
                <a:solidFill>
                  <a:srgbClr val="FF0000"/>
                </a:solidFill>
              </a:rPr>
              <a:t>A star scintillating through visible gas?</a:t>
            </a:r>
          </a:p>
          <a:p>
            <a:pPr algn="ctr"/>
            <a:r>
              <a:rPr lang="fr-FR" sz="3200" b="1">
                <a:solidFill>
                  <a:srgbClr val="FF0000"/>
                </a:solidFill>
              </a:rPr>
              <a:t> </a:t>
            </a:r>
            <a:endParaRPr lang="fr-FR" b="1">
              <a:solidFill>
                <a:srgbClr val="FF0000"/>
              </a:solidFill>
            </a:endParaRPr>
          </a:p>
        </p:txBody>
      </p:sp>
      <p:sp>
        <p:nvSpPr>
          <p:cNvPr id="48132" name="ZoneTexte 34"/>
          <p:cNvSpPr txBox="1">
            <a:spLocks noChangeArrowheads="1"/>
          </p:cNvSpPr>
          <p:nvPr/>
        </p:nvSpPr>
        <p:spPr bwMode="auto">
          <a:xfrm>
            <a:off x="9055100" y="10033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8133" name="Ellipse 50"/>
          <p:cNvSpPr>
            <a:spLocks noChangeArrowheads="1"/>
          </p:cNvSpPr>
          <p:nvPr/>
        </p:nvSpPr>
        <p:spPr bwMode="auto">
          <a:xfrm>
            <a:off x="6362700" y="24765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8134" name="Ellipse 51"/>
          <p:cNvSpPr>
            <a:spLocks noChangeArrowheads="1"/>
          </p:cNvSpPr>
          <p:nvPr/>
        </p:nvSpPr>
        <p:spPr bwMode="auto">
          <a:xfrm>
            <a:off x="6337300" y="4978400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Image 13" descr="scintillation-no-legend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ZoneTexte 34"/>
          <p:cNvSpPr txBox="1">
            <a:spLocks noChangeArrowheads="1"/>
          </p:cNvSpPr>
          <p:nvPr/>
        </p:nvSpPr>
        <p:spPr bwMode="auto">
          <a:xfrm>
            <a:off x="9055100" y="10033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9158" name="ZoneTexte 46"/>
          <p:cNvSpPr txBox="1">
            <a:spLocks noChangeArrowheads="1"/>
          </p:cNvSpPr>
          <p:nvPr/>
        </p:nvSpPr>
        <p:spPr bwMode="auto">
          <a:xfrm>
            <a:off x="152400" y="1295400"/>
            <a:ext cx="8991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/>
              <a:t>First fundamental result : </a:t>
            </a:r>
            <a:r>
              <a:rPr lang="fr-FR" sz="2000" b="1">
                <a:solidFill>
                  <a:srgbClr val="FF0000"/>
                </a:solidFill>
              </a:rPr>
              <a:t>no overwhelming unexpected background</a:t>
            </a:r>
          </a:p>
          <a:p>
            <a:r>
              <a:rPr lang="fr-FR" sz="2000"/>
              <a:t>Upper limits on scintillation probability =&gt; </a:t>
            </a:r>
            <a:r>
              <a:rPr lang="fr-FR" sz="2000" b="1">
                <a:solidFill>
                  <a:srgbClr val="FF0000"/>
                </a:solidFill>
              </a:rPr>
              <a:t>constrain the turbulent gas abundance</a:t>
            </a:r>
            <a:endParaRPr lang="fr-FR" b="1">
              <a:solidFill>
                <a:srgbClr val="FF0000"/>
              </a:solidFill>
            </a:endParaRPr>
          </a:p>
        </p:txBody>
      </p:sp>
      <p:grpSp>
        <p:nvGrpSpPr>
          <p:cNvPr id="2" name="Grouper 54"/>
          <p:cNvGrpSpPr>
            <a:grpSpLocks/>
          </p:cNvGrpSpPr>
          <p:nvPr/>
        </p:nvGrpSpPr>
        <p:grpSpPr bwMode="auto">
          <a:xfrm>
            <a:off x="4800600" y="1981200"/>
            <a:ext cx="4267200" cy="4343400"/>
            <a:chOff x="4724400" y="1981200"/>
            <a:chExt cx="4267200" cy="4343400"/>
          </a:xfrm>
        </p:grpSpPr>
        <p:grpSp>
          <p:nvGrpSpPr>
            <p:cNvPr id="3" name="Grouper 46"/>
            <p:cNvGrpSpPr>
              <a:grpSpLocks/>
            </p:cNvGrpSpPr>
            <p:nvPr/>
          </p:nvGrpSpPr>
          <p:grpSpPr bwMode="auto">
            <a:xfrm>
              <a:off x="4935539" y="3048088"/>
              <a:ext cx="3827461" cy="3276512"/>
              <a:chOff x="4935539" y="3429000"/>
              <a:chExt cx="3827461" cy="3276005"/>
            </a:xfrm>
          </p:grpSpPr>
          <p:grpSp>
            <p:nvGrpSpPr>
              <p:cNvPr id="4" name="Grouper 38"/>
              <p:cNvGrpSpPr>
                <a:grpSpLocks/>
              </p:cNvGrpSpPr>
              <p:nvPr/>
            </p:nvGrpSpPr>
            <p:grpSpPr bwMode="auto">
              <a:xfrm>
                <a:off x="4935539" y="3429000"/>
                <a:ext cx="3827461" cy="3209925"/>
                <a:chOff x="4648201" y="3124200"/>
                <a:chExt cx="4190999" cy="3514771"/>
              </a:xfrm>
            </p:grpSpPr>
            <p:pic>
              <p:nvPicPr>
                <p:cNvPr id="49174" name="Picture 5" descr="smctau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4648201" y="3124200"/>
                  <a:ext cx="3967551" cy="33613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9175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32150" y="3242515"/>
                  <a:ext cx="273905" cy="50550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/>
                    <a:t> </a:t>
                  </a:r>
                </a:p>
              </p:txBody>
            </p:sp>
            <p:sp>
              <p:nvSpPr>
                <p:cNvPr id="49176" name="Text Box 9"/>
                <p:cNvSpPr txBox="1">
                  <a:spLocks noChangeArrowheads="1"/>
                </p:cNvSpPr>
                <p:nvPr/>
              </p:nvSpPr>
              <p:spPr bwMode="auto">
                <a:xfrm rot="-2063112">
                  <a:off x="5410047" y="3911442"/>
                  <a:ext cx="1438755" cy="43810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u="sng">
                      <a:solidFill>
                        <a:srgbClr val="CB342E"/>
                      </a:solidFill>
                    </a:rPr>
                    <a:t>Excluded</a:t>
                  </a:r>
                </a:p>
              </p:txBody>
            </p:sp>
            <p:sp>
              <p:nvSpPr>
                <p:cNvPr id="49177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5114971" y="3201995"/>
                  <a:ext cx="777951" cy="5445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7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5114971" y="3201995"/>
                  <a:ext cx="1633697" cy="116692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79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5114971" y="3201995"/>
                  <a:ext cx="1944877" cy="14003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0" name="Line 15"/>
                <p:cNvSpPr>
                  <a:spLocks noChangeShapeType="1"/>
                </p:cNvSpPr>
                <p:nvPr/>
              </p:nvSpPr>
              <p:spPr bwMode="auto">
                <a:xfrm flipV="1">
                  <a:off x="5114971" y="3513175"/>
                  <a:ext cx="2178263" cy="15559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1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114971" y="3824356"/>
                  <a:ext cx="2100468" cy="155590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2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5114971" y="4135536"/>
                  <a:ext cx="2022673" cy="147810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3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5114971" y="4446717"/>
                  <a:ext cx="1944877" cy="14003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5270561" y="4757897"/>
                  <a:ext cx="1633697" cy="116692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5581741" y="4991282"/>
                  <a:ext cx="1322517" cy="9335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6281897" y="5302463"/>
                  <a:ext cx="544566" cy="38897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7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5114971" y="3201995"/>
                  <a:ext cx="1244722" cy="8557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5114971" y="3201995"/>
                  <a:ext cx="388975" cy="23338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89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7604414" y="3201995"/>
                  <a:ext cx="311180" cy="155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919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7993389" y="3201995"/>
                  <a:ext cx="155590" cy="777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pic>
              <p:nvPicPr>
                <p:cNvPr id="49191" name="Picture 30" descr="large-Rdiff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8359464" y="6172200"/>
                  <a:ext cx="479736" cy="448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9192" name="Picture 31" descr="small-Rdiff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4881585" y="6172200"/>
                  <a:ext cx="453805" cy="4667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er 38"/>
              <p:cNvGrpSpPr>
                <a:grpSpLocks/>
              </p:cNvGrpSpPr>
              <p:nvPr/>
            </p:nvGrpSpPr>
            <p:grpSpPr bwMode="auto">
              <a:xfrm>
                <a:off x="6997700" y="4495800"/>
                <a:ext cx="1323975" cy="1143000"/>
                <a:chOff x="6324600" y="2976563"/>
                <a:chExt cx="1628775" cy="1292225"/>
              </a:xfrm>
            </p:grpSpPr>
            <p:graphicFrame>
              <p:nvGraphicFramePr>
                <p:cNvPr id="49155" name="Object 3"/>
                <p:cNvGraphicFramePr>
                  <a:graphicFrameLocks noChangeAspect="1"/>
                </p:cNvGraphicFramePr>
                <p:nvPr/>
              </p:nvGraphicFramePr>
              <p:xfrm>
                <a:off x="6324600" y="2976563"/>
                <a:ext cx="1628775" cy="9096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1160" name="Équation" r:id="rId6" imgW="1092200" imgH="609600" progId="Equation.3">
                        <p:embed/>
                      </p:oleObj>
                    </mc:Choice>
                    <mc:Fallback>
                      <p:oleObj name="Équation" r:id="rId6" imgW="1092200" imgH="609600" progId="Equation.3">
                        <p:embed/>
                        <p:pic>
                          <p:nvPicPr>
                            <p:cNvPr id="0" name="Picture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324600" y="2976563"/>
                              <a:ext cx="1628775" cy="90963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49173" name="Connecteur droit avec flèche 4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6589713" y="4076700"/>
                  <a:ext cx="382588" cy="1587"/>
                </a:xfrm>
                <a:prstGeom prst="straightConnector1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  <p:grpSp>
            <p:nvGrpSpPr>
              <p:cNvPr id="6" name="Grouper 41"/>
              <p:cNvGrpSpPr>
                <a:grpSpLocks/>
              </p:cNvGrpSpPr>
              <p:nvPr/>
            </p:nvGrpSpPr>
            <p:grpSpPr bwMode="auto">
              <a:xfrm>
                <a:off x="5715000" y="5994403"/>
                <a:ext cx="2306638" cy="710602"/>
                <a:chOff x="4724400" y="4724400"/>
                <a:chExt cx="3068638" cy="945349"/>
              </a:xfrm>
            </p:grpSpPr>
            <p:graphicFrame>
              <p:nvGraphicFramePr>
                <p:cNvPr id="49154" name="Object 2"/>
                <p:cNvGraphicFramePr>
                  <a:graphicFrameLocks noChangeAspect="1"/>
                </p:cNvGraphicFramePr>
                <p:nvPr/>
              </p:nvGraphicFramePr>
              <p:xfrm>
                <a:off x="4724400" y="5079199"/>
                <a:ext cx="3068638" cy="5905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1161" name="Équation" r:id="rId8" imgW="2057400" imgH="393700" progId="Equation.3">
                        <p:embed/>
                      </p:oleObj>
                    </mc:Choice>
                    <mc:Fallback>
                      <p:oleObj name="Équation" r:id="rId8" imgW="2057400" imgH="393700" progId="Equation.3">
                        <p:embed/>
                        <p:pic>
                          <p:nvPicPr>
                            <p:cNvPr id="0" name="Picture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724400" y="5079199"/>
                              <a:ext cx="3068638" cy="59055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cxnSp>
              <p:nvCxnSpPr>
                <p:cNvPr id="49172" name="Connecteur droit avec flèche 40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4851628" y="4799920"/>
                  <a:ext cx="405491" cy="254452"/>
                </a:xfrm>
                <a:prstGeom prst="straightConnector1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sp>
          <p:nvSpPr>
            <p:cNvPr id="49168" name="ZoneTexte 48"/>
            <p:cNvSpPr txBox="1">
              <a:spLocks noChangeArrowheads="1"/>
            </p:cNvSpPr>
            <p:nvPr/>
          </p:nvSpPr>
          <p:spPr bwMode="auto">
            <a:xfrm>
              <a:off x="4724400" y="1981200"/>
              <a:ext cx="4267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b="1"/>
                <a:t>blind search with stars behind </a:t>
              </a:r>
              <a:r>
                <a:rPr lang="fr-FR" b="1">
                  <a:solidFill>
                    <a:schemeClr val="bg2"/>
                  </a:solidFill>
                </a:rPr>
                <a:t>invisible gas </a:t>
              </a:r>
              <a:r>
                <a:rPr lang="fr-FR" b="1"/>
                <a:t>(SMC)</a:t>
              </a:r>
              <a:r>
                <a:rPr lang="fr-FR"/>
                <a:t> </a:t>
              </a:r>
            </a:p>
          </p:txBody>
        </p:sp>
      </p:grpSp>
      <p:grpSp>
        <p:nvGrpSpPr>
          <p:cNvPr id="7" name="Grouper 55"/>
          <p:cNvGrpSpPr>
            <a:grpSpLocks/>
          </p:cNvGrpSpPr>
          <p:nvPr/>
        </p:nvGrpSpPr>
        <p:grpSpPr bwMode="auto">
          <a:xfrm>
            <a:off x="457200" y="1981200"/>
            <a:ext cx="4171950" cy="4419600"/>
            <a:chOff x="533400" y="1981200"/>
            <a:chExt cx="4171922" cy="4419600"/>
          </a:xfrm>
        </p:grpSpPr>
        <p:grpSp>
          <p:nvGrpSpPr>
            <p:cNvPr id="8" name="Grouper 53"/>
            <p:cNvGrpSpPr>
              <a:grpSpLocks/>
            </p:cNvGrpSpPr>
            <p:nvPr/>
          </p:nvGrpSpPr>
          <p:grpSpPr bwMode="auto">
            <a:xfrm>
              <a:off x="533400" y="1981200"/>
              <a:ext cx="3784600" cy="4133618"/>
              <a:chOff x="533400" y="1981200"/>
              <a:chExt cx="3784600" cy="4133618"/>
            </a:xfrm>
          </p:grpSpPr>
          <p:pic>
            <p:nvPicPr>
              <p:cNvPr id="49165" name="Image 45" descr="tau-B68.pdf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33400" y="2895600"/>
                <a:ext cx="3784600" cy="3219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66" name="ZoneTexte 47"/>
              <p:cNvSpPr txBox="1">
                <a:spLocks noChangeArrowheads="1"/>
              </p:cNvSpPr>
              <p:nvPr/>
            </p:nvSpPr>
            <p:spPr bwMode="auto">
              <a:xfrm>
                <a:off x="686400" y="1981200"/>
                <a:ext cx="33522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fr-FR" b="1"/>
                  <a:t>stars behind visible gas</a:t>
                </a:r>
              </a:p>
              <a:p>
                <a:pPr algn="ctr"/>
                <a:r>
                  <a:rPr lang="fr-FR" b="1"/>
                  <a:t>(B68 and other nebulae)</a:t>
                </a:r>
                <a:r>
                  <a:rPr lang="fr-FR"/>
                  <a:t> </a:t>
                </a:r>
              </a:p>
            </p:txBody>
          </p:sp>
        </p:grpSp>
        <p:pic>
          <p:nvPicPr>
            <p:cNvPr id="49162" name="Picture 30" descr="large-Rdif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7200" y="5990732"/>
              <a:ext cx="438122" cy="410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3" name="Picture 31" descr="small-Rdif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04759" y="5974447"/>
              <a:ext cx="414441" cy="426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64" name="Text Box 9"/>
            <p:cNvSpPr txBox="1">
              <a:spLocks noChangeArrowheads="1"/>
            </p:cNvSpPr>
            <p:nvPr/>
          </p:nvSpPr>
          <p:spPr bwMode="auto">
            <a:xfrm rot="-2063112">
              <a:off x="859548" y="2990368"/>
              <a:ext cx="1313954" cy="40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u="sng">
                  <a:solidFill>
                    <a:srgbClr val="CB342E"/>
                  </a:solidFill>
                </a:rPr>
                <a:t>Excluded</a:t>
              </a:r>
            </a:p>
          </p:txBody>
        </p:sp>
      </p:grpSp>
      <p:pic>
        <p:nvPicPr>
          <p:cNvPr id="41" name="Image 40" descr="scintillation-no-legend-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  <p:sp>
        <p:nvSpPr>
          <p:cNvPr id="49156" name="ZoneTexte 1"/>
          <p:cNvSpPr txBox="1">
            <a:spLocks noChangeArrowheads="1"/>
          </p:cNvSpPr>
          <p:nvPr/>
        </p:nvSpPr>
        <p:spPr bwMode="auto">
          <a:xfrm>
            <a:off x="76200" y="228600"/>
            <a:ext cx="7391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3200" b="1">
                <a:solidFill>
                  <a:srgbClr val="FF0000"/>
                </a:solidFill>
              </a:rPr>
              <a:t>Results from faisibility studies:</a:t>
            </a:r>
          </a:p>
          <a:p>
            <a:pPr algn="ctr"/>
            <a:r>
              <a:rPr lang="fr-FR" sz="3200" b="1">
                <a:solidFill>
                  <a:srgbClr val="FF0000"/>
                </a:solidFill>
              </a:rPr>
              <a:t>upper limits on scintillation optical depth</a:t>
            </a:r>
            <a:endParaRPr lang="fr-FR" b="1">
              <a:solidFill>
                <a:srgbClr val="FF0000"/>
              </a:solidFill>
            </a:endParaRPr>
          </a:p>
        </p:txBody>
      </p:sp>
      <p:grpSp>
        <p:nvGrpSpPr>
          <p:cNvPr id="9" name="Grouper 42"/>
          <p:cNvGrpSpPr/>
          <p:nvPr/>
        </p:nvGrpSpPr>
        <p:grpSpPr>
          <a:xfrm>
            <a:off x="990600" y="4635500"/>
            <a:ext cx="4114800" cy="1088430"/>
            <a:chOff x="1066800" y="4635500"/>
            <a:chExt cx="4114800" cy="1088430"/>
          </a:xfrm>
        </p:grpSpPr>
        <p:cxnSp>
          <p:nvCxnSpPr>
            <p:cNvPr id="44" name="Connecteur droit avec flèche 43"/>
            <p:cNvCxnSpPr/>
            <p:nvPr/>
          </p:nvCxnSpPr>
          <p:spPr bwMode="auto">
            <a:xfrm>
              <a:off x="1066800" y="4635500"/>
              <a:ext cx="1828800" cy="158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5" name="ZoneTexte 44"/>
            <p:cNvSpPr txBox="1"/>
            <p:nvPr/>
          </p:nvSpPr>
          <p:spPr>
            <a:xfrm>
              <a:off x="2908300" y="4800600"/>
              <a:ext cx="2273300" cy="92333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800" b="1">
                  <a:solidFill>
                    <a:srgbClr val="FF0000"/>
                  </a:solidFill>
                </a:rPr>
                <a:t>Less than 10% of the area is covered by</a:t>
              </a:r>
            </a:p>
            <a:p>
              <a:r>
                <a:rPr lang="fr-FR" sz="1800" b="1">
                  <a:solidFill>
                    <a:srgbClr val="FF0000"/>
                  </a:solidFill>
                </a:rPr>
                <a:t>gas with R</a:t>
              </a:r>
              <a:r>
                <a:rPr lang="fr-FR" sz="1800" b="1" baseline="-25000">
                  <a:solidFill>
                    <a:srgbClr val="FF0000"/>
                  </a:solidFill>
                </a:rPr>
                <a:t>diff </a:t>
              </a:r>
              <a:r>
                <a:rPr lang="fr-FR" sz="1800" b="1">
                  <a:solidFill>
                    <a:srgbClr val="FF0000"/>
                  </a:solidFill>
                </a:rPr>
                <a:t>&lt; 60km</a:t>
              </a:r>
            </a:p>
          </p:txBody>
        </p:sp>
        <p:cxnSp>
          <p:nvCxnSpPr>
            <p:cNvPr id="46" name="Connecteur droit avec flèche 45"/>
            <p:cNvCxnSpPr/>
            <p:nvPr/>
          </p:nvCxnSpPr>
          <p:spPr bwMode="auto">
            <a:xfrm rot="5400000">
              <a:off x="2324894" y="5181600"/>
              <a:ext cx="1066800" cy="1588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38200"/>
          </a:xfrm>
        </p:spPr>
        <p:txBody>
          <a:bodyPr/>
          <a:lstStyle/>
          <a:p>
            <a:r>
              <a:rPr lang="fr-FR" sz="3200" b="1">
                <a:solidFill>
                  <a:srgbClr val="FF0000"/>
                </a:solidFill>
              </a:rPr>
              <a:t>Scintillation with LSST</a:t>
            </a:r>
            <a:r>
              <a:rPr lang="fr-FR" sz="2800" b="1">
                <a:solidFill>
                  <a:srgbClr val="FF0000"/>
                </a:solidFill>
              </a:rPr>
              <a:t> (15s exp.) or your telescope</a:t>
            </a:r>
            <a:endParaRPr lang="fr-FR" sz="3200" b="1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114800" cy="762000"/>
          </a:xfrm>
        </p:spPr>
        <p:txBody>
          <a:bodyPr/>
          <a:lstStyle/>
          <a:p>
            <a:r>
              <a:rPr lang="fr-FR" sz="2000">
                <a:cs typeface="Symbol" charset="2"/>
              </a:rPr>
              <a:t>Source@7Kpc (gal. plane) in </a:t>
            </a:r>
            <a:r>
              <a:rPr lang="fr-FR" sz="2000" b="1">
                <a:cs typeface="Symbol" charset="2"/>
              </a:rPr>
              <a:t>K</a:t>
            </a:r>
            <a:r>
              <a:rPr lang="fr-FR" sz="2000" b="1" baseline="-25000">
                <a:cs typeface="Symbol" charset="2"/>
              </a:rPr>
              <a:t>S</a:t>
            </a:r>
          </a:p>
          <a:p>
            <a:r>
              <a:rPr lang="fr-FR" sz="2000">
                <a:cs typeface="Symbol" charset="2"/>
              </a:rPr>
              <a:t>Screen@160pc : B68- </a:t>
            </a:r>
            <a:r>
              <a:rPr lang="fr-FR" sz="2000" b="1">
                <a:cs typeface="Symbol" charset="2"/>
              </a:rPr>
              <a:t>visible gas</a:t>
            </a:r>
            <a:endParaRPr lang="fr-FR" sz="200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4876800" y="2133600"/>
            <a:ext cx="403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2000" kern="0">
                <a:latin typeface="+mn-lt"/>
                <a:ea typeface="ＭＳ Ｐゴシック" charset="-128"/>
                <a:cs typeface="Symbol" charset="2"/>
              </a:rPr>
              <a:t>Source</a:t>
            </a:r>
            <a:r>
              <a:rPr kumimoji="0" lang="fr-FR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@55Kpc (LMC) in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V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fr-FR" sz="2000" kern="0">
                <a:latin typeface="+mn-lt"/>
                <a:ea typeface="ＭＳ Ｐゴシック" charset="-128"/>
                <a:cs typeface="Symbol" charset="2"/>
              </a:rPr>
              <a:t>Screen@1Kpc : halo- </a:t>
            </a:r>
            <a:r>
              <a:rPr lang="fr-FR" sz="2000" b="1">
                <a:solidFill>
                  <a:schemeClr val="bg1"/>
                </a:solidFill>
                <a:effectLst>
                  <a:glow rad="228600">
                    <a:schemeClr val="accent4">
                      <a:alpha val="75000"/>
                    </a:schemeClr>
                  </a:glow>
                </a:effectLst>
              </a:rPr>
              <a:t>hidden gas</a:t>
            </a:r>
            <a:endParaRPr lang="fr-FR" sz="2000" kern="0">
              <a:latin typeface="+mn-lt"/>
              <a:ea typeface="ＭＳ Ｐゴシック" charset="-128"/>
              <a:cs typeface="Symbol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800" y="1143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cs typeface="Symbol" charset="2"/>
              </a:rPr>
              <a:t>For given R</a:t>
            </a:r>
            <a:r>
              <a:rPr lang="fr-FR" baseline="-25000">
                <a:cs typeface="Symbol" charset="2"/>
              </a:rPr>
              <a:t>diff</a:t>
            </a:r>
            <a:r>
              <a:rPr lang="fr-FR">
                <a:cs typeface="Symbol" charset="2"/>
              </a:rPr>
              <a:t>, the modulation </a:t>
            </a:r>
            <a:r>
              <a:rPr lang="fr-FR" b="1">
                <a:cs typeface="Symbol" charset="2"/>
              </a:rPr>
              <a:t>m = </a:t>
            </a:r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 baseline="-25000"/>
              <a:t>I</a:t>
            </a:r>
            <a:r>
              <a:rPr lang="fr-FR" b="1"/>
              <a:t>/&lt;I&gt;</a:t>
            </a:r>
            <a:r>
              <a:rPr lang="fr-FR"/>
              <a:t> depends on the sources’ magnitude through the apparent stellar radius (here MS star)</a:t>
            </a:r>
          </a:p>
        </p:txBody>
      </p:sp>
      <p:pic>
        <p:nvPicPr>
          <p:cNvPr id="49" name="Image 48" descr="sensibilite-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2913681"/>
            <a:ext cx="3657600" cy="3791919"/>
          </a:xfrm>
          <a:prstGeom prst="rect">
            <a:avLst/>
          </a:prstGeom>
        </p:spPr>
      </p:pic>
      <p:pic>
        <p:nvPicPr>
          <p:cNvPr id="50" name="Image 49" descr="sensibilite-B6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2980457"/>
            <a:ext cx="3689350" cy="3699743"/>
          </a:xfrm>
          <a:prstGeom prst="rect">
            <a:avLst/>
          </a:prstGeom>
        </p:spPr>
      </p:pic>
      <p:grpSp>
        <p:nvGrpSpPr>
          <p:cNvPr id="4" name="Grouper 34"/>
          <p:cNvGrpSpPr/>
          <p:nvPr/>
        </p:nvGrpSpPr>
        <p:grpSpPr>
          <a:xfrm>
            <a:off x="1905000" y="4152900"/>
            <a:ext cx="1896534" cy="893237"/>
            <a:chOff x="2667000" y="4152900"/>
            <a:chExt cx="1896534" cy="893237"/>
          </a:xfrm>
        </p:grpSpPr>
        <p:cxnSp>
          <p:nvCxnSpPr>
            <p:cNvPr id="11" name="Connecteur droit 10"/>
            <p:cNvCxnSpPr/>
            <p:nvPr/>
          </p:nvCxnSpPr>
          <p:spPr bwMode="auto">
            <a:xfrm rot="10800000">
              <a:off x="3488267" y="4927600"/>
              <a:ext cx="512240" cy="7620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 bwMode="auto">
            <a:xfrm rot="10800000">
              <a:off x="3124202" y="4635500"/>
              <a:ext cx="368298" cy="2921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 rot="16200000" flipV="1">
              <a:off x="2654302" y="4165598"/>
              <a:ext cx="482600" cy="45720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cteur droit 24"/>
            <p:cNvCxnSpPr/>
            <p:nvPr/>
          </p:nvCxnSpPr>
          <p:spPr bwMode="auto">
            <a:xfrm rot="10800000">
              <a:off x="3996267" y="5003802"/>
              <a:ext cx="567267" cy="4233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38" name="Connecteur droit avec flèche 37"/>
          <p:cNvCxnSpPr/>
          <p:nvPr/>
        </p:nvCxnSpPr>
        <p:spPr bwMode="auto">
          <a:xfrm rot="5400000">
            <a:off x="1828800" y="4038600"/>
            <a:ext cx="762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ZoneTexte 16"/>
          <p:cNvSpPr txBox="1"/>
          <p:nvPr/>
        </p:nvSpPr>
        <p:spPr>
          <a:xfrm>
            <a:off x="1981200" y="3124200"/>
            <a:ext cx="1850637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NTT-SOFI precision</a:t>
            </a:r>
          </a:p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for T</a:t>
            </a:r>
            <a:r>
              <a:rPr lang="fr-FR" sz="1400" b="1" baseline="-25000">
                <a:solidFill>
                  <a:srgbClr val="FF0000"/>
                </a:solidFill>
                <a:latin typeface="Helvetica"/>
                <a:cs typeface="Helvetica"/>
              </a:rPr>
              <a:t>exp </a:t>
            </a:r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= 50s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315200" y="5712023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lang="fr-FR" sz="1400" b="1" baseline="-25000">
                <a:solidFill>
                  <a:srgbClr val="FF0000"/>
                </a:solidFill>
                <a:latin typeface="Helvetica"/>
                <a:cs typeface="Helvetica"/>
              </a:rPr>
              <a:t>exp</a:t>
            </a:r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 = 15s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38200"/>
          </a:xfrm>
        </p:spPr>
        <p:txBody>
          <a:bodyPr/>
          <a:lstStyle/>
          <a:p>
            <a:r>
              <a:rPr lang="fr-FR" sz="3200" b="1">
                <a:solidFill>
                  <a:srgbClr val="FF0000"/>
                </a:solidFill>
              </a:rPr>
              <a:t>Scintillation with LSST</a:t>
            </a:r>
            <a:r>
              <a:rPr lang="fr-FR" sz="2800" b="1">
                <a:solidFill>
                  <a:srgbClr val="FF0000"/>
                </a:solidFill>
              </a:rPr>
              <a:t> (15s exp.) or your telescope</a:t>
            </a:r>
            <a:endParaRPr lang="fr-FR" sz="3200" b="1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114800" cy="762000"/>
          </a:xfrm>
        </p:spPr>
        <p:txBody>
          <a:bodyPr/>
          <a:lstStyle/>
          <a:p>
            <a:r>
              <a:rPr lang="fr-FR" sz="2000">
                <a:cs typeface="Symbol" charset="2"/>
              </a:rPr>
              <a:t>Source@7Kpc (gal. plane) in </a:t>
            </a:r>
            <a:r>
              <a:rPr lang="fr-FR" sz="2000" b="1">
                <a:cs typeface="Symbol" charset="2"/>
              </a:rPr>
              <a:t>K</a:t>
            </a:r>
            <a:r>
              <a:rPr lang="fr-FR" sz="2000" b="1" baseline="-25000">
                <a:cs typeface="Symbol" charset="2"/>
              </a:rPr>
              <a:t>S</a:t>
            </a:r>
          </a:p>
          <a:p>
            <a:r>
              <a:rPr lang="fr-FR" sz="2000">
                <a:cs typeface="Symbol" charset="2"/>
              </a:rPr>
              <a:t>Screen@160pc : B68- </a:t>
            </a:r>
            <a:r>
              <a:rPr lang="fr-FR" sz="2000" b="1">
                <a:cs typeface="Symbol" charset="2"/>
              </a:rPr>
              <a:t>visible gas</a:t>
            </a:r>
            <a:endParaRPr lang="fr-FR" sz="200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4876800" y="2133600"/>
            <a:ext cx="403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2000" kern="0">
                <a:latin typeface="+mn-lt"/>
                <a:ea typeface="ＭＳ Ｐゴシック" charset="-128"/>
                <a:cs typeface="Symbol" charset="2"/>
              </a:rPr>
              <a:t>Source</a:t>
            </a:r>
            <a:r>
              <a:rPr kumimoji="0" lang="fr-FR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@55Kpc (LMC) in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V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fr-FR" sz="2000" kern="0">
                <a:latin typeface="+mn-lt"/>
                <a:ea typeface="ＭＳ Ｐゴシック" charset="-128"/>
                <a:cs typeface="Symbol" charset="2"/>
              </a:rPr>
              <a:t>Screen@1Kpc : halo- </a:t>
            </a:r>
            <a:r>
              <a:rPr lang="fr-FR" sz="2000" b="1">
                <a:solidFill>
                  <a:schemeClr val="bg1"/>
                </a:solidFill>
                <a:effectLst>
                  <a:glow rad="228600">
                    <a:schemeClr val="accent4">
                      <a:alpha val="75000"/>
                    </a:schemeClr>
                  </a:glow>
                </a:effectLst>
              </a:rPr>
              <a:t>hidden gas</a:t>
            </a:r>
            <a:endParaRPr lang="fr-FR" sz="2000" kern="0">
              <a:latin typeface="+mn-lt"/>
              <a:ea typeface="ＭＳ Ｐゴシック" charset="-128"/>
              <a:cs typeface="Symbol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800" y="1143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cs typeface="Symbol" charset="2"/>
              </a:rPr>
              <a:t>For given R</a:t>
            </a:r>
            <a:r>
              <a:rPr lang="fr-FR" baseline="-25000">
                <a:cs typeface="Symbol" charset="2"/>
              </a:rPr>
              <a:t>diff</a:t>
            </a:r>
            <a:r>
              <a:rPr lang="fr-FR">
                <a:cs typeface="Symbol" charset="2"/>
              </a:rPr>
              <a:t>, the modulation </a:t>
            </a:r>
            <a:r>
              <a:rPr lang="fr-FR" b="1">
                <a:cs typeface="Symbol" charset="2"/>
              </a:rPr>
              <a:t>m = </a:t>
            </a:r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 baseline="-25000"/>
              <a:t>I</a:t>
            </a:r>
            <a:r>
              <a:rPr lang="fr-FR" b="1"/>
              <a:t>/&lt;I&gt;</a:t>
            </a:r>
            <a:r>
              <a:rPr lang="fr-FR"/>
              <a:t> depends on the sources’ magnitude through the apparent stellar radius (here MS star)</a:t>
            </a:r>
          </a:p>
        </p:txBody>
      </p:sp>
      <p:pic>
        <p:nvPicPr>
          <p:cNvPr id="49" name="Image 48" descr="sensibilite-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2913681"/>
            <a:ext cx="3657600" cy="3791919"/>
          </a:xfrm>
          <a:prstGeom prst="rect">
            <a:avLst/>
          </a:prstGeom>
        </p:spPr>
      </p:pic>
      <p:pic>
        <p:nvPicPr>
          <p:cNvPr id="50" name="Image 49" descr="sensibilite-B6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2980457"/>
            <a:ext cx="3689350" cy="3699743"/>
          </a:xfrm>
          <a:prstGeom prst="rect">
            <a:avLst/>
          </a:prstGeom>
        </p:spPr>
      </p:pic>
      <p:grpSp>
        <p:nvGrpSpPr>
          <p:cNvPr id="4" name="Grouper 34"/>
          <p:cNvGrpSpPr/>
          <p:nvPr/>
        </p:nvGrpSpPr>
        <p:grpSpPr>
          <a:xfrm>
            <a:off x="1752600" y="4152900"/>
            <a:ext cx="1896534" cy="893237"/>
            <a:chOff x="2667000" y="4152900"/>
            <a:chExt cx="1896534" cy="893237"/>
          </a:xfrm>
        </p:grpSpPr>
        <p:cxnSp>
          <p:nvCxnSpPr>
            <p:cNvPr id="11" name="Connecteur droit 10"/>
            <p:cNvCxnSpPr/>
            <p:nvPr/>
          </p:nvCxnSpPr>
          <p:spPr bwMode="auto">
            <a:xfrm rot="10800000">
              <a:off x="3488267" y="4927600"/>
              <a:ext cx="512240" cy="7620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 bwMode="auto">
            <a:xfrm rot="10800000">
              <a:off x="3124202" y="4635500"/>
              <a:ext cx="368298" cy="2921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 rot="16200000" flipV="1">
              <a:off x="2654302" y="4165598"/>
              <a:ext cx="482600" cy="45720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cteur droit 24"/>
            <p:cNvCxnSpPr/>
            <p:nvPr/>
          </p:nvCxnSpPr>
          <p:spPr bwMode="auto">
            <a:xfrm rot="10800000">
              <a:off x="3996267" y="5003802"/>
              <a:ext cx="567267" cy="4233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ZoneTexte 35"/>
          <p:cNvSpPr txBox="1"/>
          <p:nvPr/>
        </p:nvSpPr>
        <p:spPr>
          <a:xfrm>
            <a:off x="1981200" y="3124200"/>
            <a:ext cx="1950311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WHT-LIRIS precision</a:t>
            </a:r>
          </a:p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for T</a:t>
            </a:r>
            <a:r>
              <a:rPr lang="fr-FR" sz="1400" b="1" baseline="-25000">
                <a:solidFill>
                  <a:srgbClr val="FF0000"/>
                </a:solidFill>
                <a:latin typeface="Helvetica"/>
                <a:cs typeface="Helvetica"/>
              </a:rPr>
              <a:t>exp </a:t>
            </a:r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= 50s</a:t>
            </a:r>
          </a:p>
        </p:txBody>
      </p:sp>
      <p:cxnSp>
        <p:nvCxnSpPr>
          <p:cNvPr id="38" name="Connecteur droit avec flèche 37"/>
          <p:cNvCxnSpPr/>
          <p:nvPr/>
        </p:nvCxnSpPr>
        <p:spPr bwMode="auto">
          <a:xfrm rot="5400000">
            <a:off x="1753791" y="4115197"/>
            <a:ext cx="913606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7315200" y="5712023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lang="fr-FR" sz="1400" b="1" baseline="-25000">
                <a:solidFill>
                  <a:srgbClr val="FF0000"/>
                </a:solidFill>
                <a:latin typeface="Helvetica"/>
                <a:cs typeface="Helvetica"/>
              </a:rPr>
              <a:t>exp</a:t>
            </a:r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 = 15s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528"/>
            <a:ext cx="8147248" cy="838200"/>
          </a:xfrm>
        </p:spPr>
        <p:txBody>
          <a:bodyPr/>
          <a:lstStyle/>
          <a:p>
            <a:r>
              <a:rPr lang="fr-FR" sz="3600" b="1" dirty="0" err="1" smtClean="0">
                <a:solidFill>
                  <a:srgbClr val="FF3300"/>
                </a:solidFill>
              </a:rPr>
              <a:t>Todays</a:t>
            </a:r>
            <a:r>
              <a:rPr lang="fr-FR" sz="3600" b="1" dirty="0" smtClean="0">
                <a:solidFill>
                  <a:srgbClr val="FF3300"/>
                </a:solidFill>
              </a:rPr>
              <a:t>’ </a:t>
            </a:r>
            <a:r>
              <a:rPr lang="fr-FR" sz="3600" b="1" dirty="0" err="1" smtClean="0">
                <a:solidFill>
                  <a:srgbClr val="FF3300"/>
                </a:solidFill>
              </a:rPr>
              <a:t>cosmic</a:t>
            </a:r>
            <a:r>
              <a:rPr lang="fr-FR" sz="3600" b="1" dirty="0" smtClean="0">
                <a:solidFill>
                  <a:srgbClr val="FF3300"/>
                </a:solidFill>
              </a:rPr>
              <a:t> abondance of Baryons</a:t>
            </a:r>
            <a:endParaRPr lang="fr-FR" sz="3600" dirty="0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427984" y="1268760"/>
            <a:ext cx="4608512" cy="1343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dirty="0"/>
              <a:t> </a:t>
            </a:r>
            <a:r>
              <a:rPr lang="fr-FR" sz="2000" dirty="0"/>
              <a:t> </a:t>
            </a:r>
            <a:r>
              <a:rPr lang="fr-FR" sz="1800" dirty="0"/>
              <a:t>Primordial </a:t>
            </a:r>
            <a:r>
              <a:rPr lang="fr-FR" sz="1800" dirty="0" err="1"/>
              <a:t>nucleo-synthesis</a:t>
            </a:r>
            <a:r>
              <a:rPr lang="fr-FR" sz="1800" dirty="0"/>
              <a:t> </a:t>
            </a:r>
            <a:r>
              <a:rPr lang="fr-FR" sz="1800" dirty="0" smtClean="0"/>
              <a:t>=</a:t>
            </a:r>
            <a:r>
              <a:rPr lang="fr-FR" sz="1800" dirty="0"/>
              <a:t>&gt; </a:t>
            </a:r>
            <a:r>
              <a:rPr lang="fr-FR" sz="1800" b="1" dirty="0">
                <a:latin typeface="Symbol" charset="2"/>
              </a:rPr>
              <a:t>W</a:t>
            </a:r>
            <a:r>
              <a:rPr lang="fr-FR" sz="1800" b="1" baseline="-25000" dirty="0"/>
              <a:t>b</a:t>
            </a:r>
            <a:r>
              <a:rPr lang="fr-FR" sz="1800" b="1" baseline="30000" dirty="0"/>
              <a:t> </a:t>
            </a:r>
            <a:r>
              <a:rPr lang="fr-FR" sz="1800" b="1" dirty="0"/>
              <a:t>= 0.04</a:t>
            </a:r>
            <a:endParaRPr lang="fr-FR" sz="1800" dirty="0"/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smtClean="0"/>
              <a:t> Planck </a:t>
            </a:r>
            <a:r>
              <a:rPr lang="fr-FR" sz="1800" dirty="0" err="1" smtClean="0"/>
              <a:t>results</a:t>
            </a:r>
            <a:r>
              <a:rPr lang="fr-FR" sz="1800" dirty="0" smtClean="0"/>
              <a:t>: </a:t>
            </a:r>
            <a:r>
              <a:rPr lang="fr-FR" sz="1800" dirty="0" smtClean="0">
                <a:latin typeface="Symbol" charset="2"/>
              </a:rPr>
              <a:t>W</a:t>
            </a:r>
            <a:r>
              <a:rPr lang="fr-FR" sz="1800" baseline="-25000" dirty="0" smtClean="0"/>
              <a:t>b</a:t>
            </a:r>
            <a:r>
              <a:rPr lang="fr-FR" sz="1800" dirty="0" smtClean="0"/>
              <a:t>h</a:t>
            </a:r>
            <a:r>
              <a:rPr lang="fr-FR" sz="1800" baseline="30000" dirty="0" smtClean="0"/>
              <a:t>2 </a:t>
            </a:r>
            <a:r>
              <a:rPr lang="fr-FR" sz="1800" dirty="0" smtClean="0"/>
              <a:t>=0.0224 =&gt; </a:t>
            </a:r>
            <a:r>
              <a:rPr lang="fr-FR" sz="1800" b="1" dirty="0" smtClean="0">
                <a:latin typeface="Symbol" charset="2"/>
              </a:rPr>
              <a:t>W</a:t>
            </a:r>
            <a:r>
              <a:rPr lang="fr-FR" sz="1800" b="1" baseline="-25000" dirty="0" smtClean="0"/>
              <a:t>b</a:t>
            </a:r>
            <a:r>
              <a:rPr lang="fr-FR" sz="1800" b="1" baseline="-25000" dirty="0"/>
              <a:t> </a:t>
            </a:r>
            <a:r>
              <a:rPr lang="fr-FR" sz="1800" b="1" dirty="0"/>
              <a:t>= 0.048</a:t>
            </a:r>
            <a:r>
              <a:rPr lang="fr-FR" sz="1800" dirty="0"/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 smtClean="0"/>
              <a:t> The fraction of baryons in </a:t>
            </a:r>
            <a:r>
              <a:rPr lang="fr-FR" sz="1800" dirty="0" err="1" smtClean="0"/>
              <a:t>matter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b="1" dirty="0" err="1" smtClean="0">
                <a:solidFill>
                  <a:srgbClr val="FF0000"/>
                </a:solidFill>
              </a:rPr>
              <a:t>f</a:t>
            </a:r>
            <a:r>
              <a:rPr lang="fr-FR" sz="1800" b="1" baseline="-25000" dirty="0" err="1" smtClean="0">
                <a:solidFill>
                  <a:srgbClr val="FF0000"/>
                </a:solidFill>
              </a:rPr>
              <a:t>b</a:t>
            </a:r>
            <a:r>
              <a:rPr lang="fr-FR" sz="1800" b="1" dirty="0">
                <a:solidFill>
                  <a:srgbClr val="FF0000"/>
                </a:solidFill>
              </a:rPr>
              <a:t> </a:t>
            </a:r>
            <a:r>
              <a:rPr lang="fr-FR" sz="1800" b="1" dirty="0" smtClean="0">
                <a:solidFill>
                  <a:srgbClr val="FF0000"/>
                </a:solidFill>
              </a:rPr>
              <a:t>= 17%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1800" dirty="0"/>
              <a:t> </a:t>
            </a:r>
            <a:r>
              <a:rPr lang="fr-FR" sz="1800" dirty="0" err="1" smtClean="0"/>
              <a:t>Mainly</a:t>
            </a:r>
            <a:r>
              <a:rPr lang="fr-FR" sz="1800" dirty="0" smtClean="0"/>
              <a:t> made of</a:t>
            </a:r>
            <a:r>
              <a:rPr lang="fr-FR" sz="1800" dirty="0"/>
              <a:t> </a:t>
            </a:r>
            <a:r>
              <a:rPr lang="fr-FR" sz="1800" dirty="0" smtClean="0"/>
              <a:t>H </a:t>
            </a:r>
            <a:r>
              <a:rPr lang="fr-FR" sz="1800" dirty="0"/>
              <a:t>+ 25% He </a:t>
            </a:r>
            <a:r>
              <a:rPr lang="fr-FR" sz="1800" dirty="0" smtClean="0"/>
              <a:t>in mass</a:t>
            </a:r>
          </a:p>
        </p:txBody>
      </p:sp>
      <p:grpSp>
        <p:nvGrpSpPr>
          <p:cNvPr id="24" name="Grouper 13"/>
          <p:cNvGrpSpPr>
            <a:grpSpLocks/>
          </p:cNvGrpSpPr>
          <p:nvPr/>
        </p:nvGrpSpPr>
        <p:grpSpPr bwMode="auto">
          <a:xfrm>
            <a:off x="400299" y="1243013"/>
            <a:ext cx="3865562" cy="5386387"/>
            <a:chOff x="4881562" y="1243013"/>
            <a:chExt cx="3865563" cy="5386387"/>
          </a:xfrm>
        </p:grpSpPr>
        <p:grpSp>
          <p:nvGrpSpPr>
            <p:cNvPr id="25" name="Grouper 7"/>
            <p:cNvGrpSpPr>
              <a:grpSpLocks/>
            </p:cNvGrpSpPr>
            <p:nvPr/>
          </p:nvGrpSpPr>
          <p:grpSpPr bwMode="auto">
            <a:xfrm>
              <a:off x="4881562" y="1243013"/>
              <a:ext cx="3865563" cy="5386387"/>
              <a:chOff x="4419600" y="1243568"/>
              <a:chExt cx="3865939" cy="5385832"/>
            </a:xfrm>
          </p:grpSpPr>
          <p:pic>
            <p:nvPicPr>
              <p:cNvPr id="28" name="Image 3" descr="bbneta.gif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419600" y="1524000"/>
                <a:ext cx="3865939" cy="5105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ZoneTexte 28"/>
              <p:cNvSpPr txBox="1"/>
              <p:nvPr/>
            </p:nvSpPr>
            <p:spPr>
              <a:xfrm rot="16200000">
                <a:off x="6208056" y="4249680"/>
                <a:ext cx="825867" cy="338554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1600">
                    <a:solidFill>
                      <a:srgbClr val="FFF802"/>
                    </a:solidFill>
                  </a:rPr>
                  <a:t>WMAP</a:t>
                </a:r>
              </a:p>
            </p:txBody>
          </p:sp>
          <p:sp>
            <p:nvSpPr>
              <p:cNvPr id="30" name="ZoneTexte 5"/>
              <p:cNvSpPr txBox="1">
                <a:spLocks noChangeArrowheads="1"/>
              </p:cNvSpPr>
              <p:nvPr/>
            </p:nvSpPr>
            <p:spPr bwMode="auto">
              <a:xfrm>
                <a:off x="7620000" y="1243568"/>
                <a:ext cx="65696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800">
                    <a:latin typeface="Symbol" charset="2"/>
                    <a:ea typeface="Symbol" charset="2"/>
                    <a:cs typeface="Symbol" charset="2"/>
                  </a:rPr>
                  <a:t>W</a:t>
                </a:r>
                <a:r>
                  <a:rPr lang="fr-FR" sz="1800" baseline="-25000"/>
                  <a:t>B</a:t>
                </a:r>
                <a:r>
                  <a:rPr lang="fr-FR" sz="1800"/>
                  <a:t>h</a:t>
                </a:r>
                <a:r>
                  <a:rPr lang="fr-FR" sz="1800" baseline="30000"/>
                  <a:t>2</a:t>
                </a:r>
              </a:p>
            </p:txBody>
          </p:sp>
          <p:sp>
            <p:nvSpPr>
              <p:cNvPr id="31" name="ZoneTexte 6"/>
              <p:cNvSpPr txBox="1">
                <a:spLocks noChangeArrowheads="1"/>
              </p:cNvSpPr>
              <p:nvPr/>
            </p:nvSpPr>
            <p:spPr bwMode="auto">
              <a:xfrm>
                <a:off x="6235700" y="1317823"/>
                <a:ext cx="4924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1400" b="1">
                    <a:latin typeface="Helvetica" charset="0"/>
                    <a:ea typeface="Helvetica" charset="0"/>
                    <a:cs typeface="Helvetica" charset="0"/>
                  </a:rPr>
                  <a:t>10</a:t>
                </a:r>
                <a:r>
                  <a:rPr lang="fr-FR" sz="1400" b="1" baseline="30000">
                    <a:latin typeface="Helvetica" charset="0"/>
                    <a:ea typeface="Helvetica" charset="0"/>
                    <a:cs typeface="Helvetica" charset="0"/>
                  </a:rPr>
                  <a:t>-2</a:t>
                </a:r>
              </a:p>
            </p:txBody>
          </p:sp>
        </p:grpSp>
        <p:cxnSp>
          <p:nvCxnSpPr>
            <p:cNvPr id="26" name="Connecteur droit 10"/>
            <p:cNvCxnSpPr>
              <a:cxnSpLocks noChangeShapeType="1"/>
            </p:cNvCxnSpPr>
            <p:nvPr/>
          </p:nvCxnSpPr>
          <p:spPr bwMode="auto">
            <a:xfrm rot="5400000">
              <a:off x="5008827" y="3918744"/>
              <a:ext cx="45720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7" name="ZoneTexte 26"/>
            <p:cNvSpPr txBox="1"/>
            <p:nvPr/>
          </p:nvSpPr>
          <p:spPr>
            <a:xfrm rot="16200000">
              <a:off x="6425406" y="4590257"/>
              <a:ext cx="2219325" cy="369888"/>
            </a:xfrm>
            <a:prstGeom prst="rect">
              <a:avLst/>
            </a:prstGeom>
            <a:solidFill>
              <a:schemeClr val="lt1">
                <a:alpha val="37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fr-FR" sz="1800">
                  <a:solidFill>
                    <a:srgbClr val="000000"/>
                  </a:solidFill>
                </a:rPr>
                <a:t>Planck: </a:t>
              </a:r>
              <a:r>
                <a:rPr lang="fr-FR" sz="1100">
                  <a:solidFill>
                    <a:srgbClr val="000000"/>
                  </a:solidFill>
                  <a:latin typeface="Symbol" charset="2"/>
                  <a:ea typeface="Symbol" charset="2"/>
                  <a:cs typeface="Symbol" charset="2"/>
                </a:rPr>
                <a:t>W</a:t>
              </a:r>
              <a:r>
                <a:rPr lang="fr-FR" sz="1100" baseline="-25000">
                  <a:solidFill>
                    <a:srgbClr val="000000"/>
                  </a:solidFill>
                </a:rPr>
                <a:t>B</a:t>
              </a:r>
              <a:r>
                <a:rPr lang="fr-FR" sz="1100">
                  <a:solidFill>
                    <a:srgbClr val="000000"/>
                  </a:solidFill>
                </a:rPr>
                <a:t>h</a:t>
              </a:r>
              <a:r>
                <a:rPr lang="fr-FR" sz="1100" baseline="30000">
                  <a:solidFill>
                    <a:srgbClr val="000000"/>
                  </a:solidFill>
                </a:rPr>
                <a:t>2</a:t>
              </a:r>
              <a:r>
                <a:rPr lang="fr-FR" sz="1100">
                  <a:solidFill>
                    <a:srgbClr val="000000"/>
                  </a:solidFill>
                </a:rPr>
                <a:t> = 0.022+/-0.0003</a:t>
              </a:r>
            </a:p>
          </p:txBody>
        </p:sp>
      </p:grpSp>
      <p:sp>
        <p:nvSpPr>
          <p:cNvPr id="23" name="ZoneTexte 8"/>
          <p:cNvSpPr txBox="1">
            <a:spLocks noChangeArrowheads="1"/>
          </p:cNvSpPr>
          <p:nvPr/>
        </p:nvSpPr>
        <p:spPr bwMode="auto">
          <a:xfrm>
            <a:off x="954832" y="1979548"/>
            <a:ext cx="172744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1800" dirty="0" smtClean="0"/>
              <a:t>He mass </a:t>
            </a:r>
            <a:r>
              <a:rPr lang="fr-FR" sz="1800" dirty="0"/>
              <a:t>fraction</a:t>
            </a:r>
          </a:p>
        </p:txBody>
      </p:sp>
      <p:pic>
        <p:nvPicPr>
          <p:cNvPr id="15" name="Image 14" descr="BBN-H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976313"/>
            <a:ext cx="2976563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r 21"/>
          <p:cNvGrpSpPr/>
          <p:nvPr/>
        </p:nvGrpSpPr>
        <p:grpSpPr>
          <a:xfrm>
            <a:off x="5148065" y="4005064"/>
            <a:ext cx="3528391" cy="2477881"/>
            <a:chOff x="4788024" y="2780928"/>
            <a:chExt cx="4656286" cy="3269969"/>
          </a:xfrm>
        </p:grpSpPr>
        <p:pic>
          <p:nvPicPr>
            <p:cNvPr id="32" name="Image 31" descr="baryon-pi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780928"/>
              <a:ext cx="3329303" cy="3269969"/>
            </a:xfrm>
            <a:prstGeom prst="rect">
              <a:avLst/>
            </a:prstGeom>
          </p:spPr>
        </p:pic>
        <p:sp>
          <p:nvSpPr>
            <p:cNvPr id="33" name="Espace réservé du texte 2"/>
            <p:cNvSpPr txBox="1">
              <a:spLocks/>
            </p:cNvSpPr>
            <p:nvPr/>
          </p:nvSpPr>
          <p:spPr bwMode="auto">
            <a:xfrm>
              <a:off x="7923890" y="4177399"/>
              <a:ext cx="1425393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FontTx/>
                <a:buNone/>
              </a:pPr>
              <a:r>
                <a:rPr lang="fr-FR" sz="1600" b="1" dirty="0" smtClean="0">
                  <a:solidFill>
                    <a:srgbClr val="FF0000"/>
                  </a:solidFill>
                </a:rPr>
                <a:t>Stars 7%</a:t>
              </a:r>
              <a:endParaRPr lang="fr-FR" sz="2000" dirty="0"/>
            </a:p>
          </p:txBody>
        </p:sp>
        <p:sp>
          <p:nvSpPr>
            <p:cNvPr id="34" name="Espace réservé du texte 2"/>
            <p:cNvSpPr txBox="1">
              <a:spLocks/>
            </p:cNvSpPr>
            <p:nvPr/>
          </p:nvSpPr>
          <p:spPr bwMode="auto">
            <a:xfrm>
              <a:off x="7308304" y="5517232"/>
              <a:ext cx="2136006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>
                <a:buFontTx/>
                <a:buNone/>
              </a:pPr>
              <a:r>
                <a:rPr lang="fr-FR" sz="1600" b="1" dirty="0" err="1" smtClean="0">
                  <a:solidFill>
                    <a:srgbClr val="FF0000"/>
                  </a:solidFill>
                </a:rPr>
                <a:t>Unknown</a:t>
              </a:r>
              <a:r>
                <a:rPr lang="fr-FR" sz="1600" b="1" dirty="0" smtClean="0">
                  <a:solidFill>
                    <a:srgbClr val="FF0000"/>
                  </a:solidFill>
                </a:rPr>
                <a:t> 18%</a:t>
              </a:r>
              <a:endParaRPr lang="fr-FR" dirty="0"/>
            </a:p>
          </p:txBody>
        </p:sp>
        <p:sp>
          <p:nvSpPr>
            <p:cNvPr id="35" name="Espace réservé du texte 2"/>
            <p:cNvSpPr txBox="1">
              <a:spLocks/>
            </p:cNvSpPr>
            <p:nvPr/>
          </p:nvSpPr>
          <p:spPr bwMode="auto">
            <a:xfrm>
              <a:off x="5073103" y="3256060"/>
              <a:ext cx="2749856" cy="95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fr-FR" sz="2000" b="1" dirty="0" smtClean="0">
                  <a:solidFill>
                    <a:srgbClr val="FF0000"/>
                  </a:solidFill>
                </a:rPr>
                <a:t>Intra cluster </a:t>
              </a:r>
              <a:r>
                <a:rPr lang="fr-FR" sz="2000" b="1" dirty="0" err="1" smtClean="0">
                  <a:solidFill>
                    <a:srgbClr val="FF0000"/>
                  </a:solidFill>
                </a:rPr>
                <a:t>gas</a:t>
              </a:r>
              <a:endParaRPr lang="fr-FR" sz="2000" b="1" dirty="0" smtClean="0">
                <a:solidFill>
                  <a:srgbClr val="FF0000"/>
                </a:solidFill>
              </a:endParaRPr>
            </a:p>
            <a:p>
              <a:pPr marL="0" indent="0" algn="ctr">
                <a:buFontTx/>
                <a:buNone/>
              </a:pPr>
              <a:r>
                <a:rPr lang="fr-FR" sz="2000" b="1" dirty="0" smtClean="0">
                  <a:solidFill>
                    <a:srgbClr val="FF0000"/>
                  </a:solidFill>
                </a:rPr>
                <a:t>75%</a:t>
              </a:r>
              <a:endParaRPr lang="fr-FR" sz="28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4644008" y="2815188"/>
            <a:ext cx="37444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Cluster </a:t>
            </a:r>
            <a:r>
              <a:rPr lang="fr-FR" b="1" dirty="0" err="1">
                <a:solidFill>
                  <a:srgbClr val="FF0000"/>
                </a:solidFill>
              </a:rPr>
              <a:t>baryonic</a:t>
            </a:r>
            <a:r>
              <a:rPr lang="fr-FR" b="1" dirty="0">
                <a:solidFill>
                  <a:srgbClr val="FF0000"/>
                </a:solidFill>
              </a:rPr>
              <a:t> pie</a:t>
            </a:r>
          </a:p>
          <a:p>
            <a:pPr marL="0" indent="0">
              <a:buNone/>
            </a:pPr>
            <a:r>
              <a:rPr lang="fr-FR" sz="1600" b="1" dirty="0"/>
              <a:t>(</a:t>
            </a:r>
            <a:r>
              <a:rPr lang="fr-FR" sz="1600" b="1" dirty="0" err="1"/>
              <a:t>Ettori</a:t>
            </a:r>
            <a:r>
              <a:rPr lang="fr-FR" sz="1600" b="1" dirty="0"/>
              <a:t> et al. 2009)</a:t>
            </a:r>
            <a:endParaRPr lang="fr-FR" b="1" dirty="0"/>
          </a:p>
          <a:p>
            <a:pPr marL="0" indent="0">
              <a:buNone/>
            </a:pPr>
            <a:r>
              <a:rPr lang="fr-FR" sz="1800" b="1" i="1" dirty="0"/>
              <a:t>Most of the </a:t>
            </a:r>
            <a:r>
              <a:rPr lang="fr-FR" sz="1800" b="1" i="1" dirty="0" err="1"/>
              <a:t>baryonic</a:t>
            </a:r>
            <a:r>
              <a:rPr lang="fr-FR" sz="1800" b="1" i="1" dirty="0"/>
              <a:t> mass in clusters </a:t>
            </a:r>
            <a:r>
              <a:rPr lang="fr-FR" sz="1800" b="1" i="1" dirty="0" err="1"/>
              <a:t>is</a:t>
            </a:r>
            <a:r>
              <a:rPr lang="fr-FR" sz="1800" b="1" i="1" dirty="0"/>
              <a:t> in hot, X-ray-</a:t>
            </a:r>
            <a:r>
              <a:rPr lang="fr-FR" sz="1800" b="1" i="1" dirty="0" err="1"/>
              <a:t>emitting</a:t>
            </a:r>
            <a:r>
              <a:rPr lang="fr-FR" sz="1800" b="1" i="1" dirty="0"/>
              <a:t> </a:t>
            </a:r>
            <a:r>
              <a:rPr lang="fr-FR" sz="1800" b="1" i="1" dirty="0" err="1"/>
              <a:t>gas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88024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p" autoUpdateAnimBg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534400" cy="838200"/>
          </a:xfrm>
        </p:spPr>
        <p:txBody>
          <a:bodyPr/>
          <a:lstStyle/>
          <a:p>
            <a:r>
              <a:rPr lang="fr-FR" sz="3200" b="1">
                <a:solidFill>
                  <a:srgbClr val="FF0000"/>
                </a:solidFill>
              </a:rPr>
              <a:t>Scintillation with LSST</a:t>
            </a:r>
            <a:r>
              <a:rPr lang="fr-FR" sz="2800" b="1">
                <a:solidFill>
                  <a:srgbClr val="FF0000"/>
                </a:solidFill>
              </a:rPr>
              <a:t> (15s exp.) or your telescope</a:t>
            </a:r>
            <a:endParaRPr lang="fr-FR" sz="3200" b="1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2133600"/>
            <a:ext cx="4114800" cy="762000"/>
          </a:xfrm>
        </p:spPr>
        <p:txBody>
          <a:bodyPr/>
          <a:lstStyle/>
          <a:p>
            <a:r>
              <a:rPr lang="fr-FR" sz="2000">
                <a:cs typeface="Symbol" charset="2"/>
              </a:rPr>
              <a:t>Source@7Kpc (gal. plane) in </a:t>
            </a:r>
            <a:r>
              <a:rPr lang="fr-FR" sz="2000" b="1">
                <a:cs typeface="Symbol" charset="2"/>
              </a:rPr>
              <a:t>K</a:t>
            </a:r>
            <a:r>
              <a:rPr lang="fr-FR" sz="2000" b="1" baseline="-25000">
                <a:cs typeface="Symbol" charset="2"/>
              </a:rPr>
              <a:t>S</a:t>
            </a:r>
          </a:p>
          <a:p>
            <a:r>
              <a:rPr lang="fr-FR" sz="2000">
                <a:cs typeface="Symbol" charset="2"/>
              </a:rPr>
              <a:t>Screen@160pc : B68- </a:t>
            </a:r>
            <a:r>
              <a:rPr lang="fr-FR" sz="2000" b="1">
                <a:cs typeface="Symbol" charset="2"/>
              </a:rPr>
              <a:t>visible gas</a:t>
            </a:r>
            <a:endParaRPr lang="fr-FR" sz="2000"/>
          </a:p>
        </p:txBody>
      </p:sp>
      <p:sp>
        <p:nvSpPr>
          <p:cNvPr id="9" name="Espace réservé du texte 2"/>
          <p:cNvSpPr txBox="1">
            <a:spLocks/>
          </p:cNvSpPr>
          <p:nvPr/>
        </p:nvSpPr>
        <p:spPr bwMode="auto">
          <a:xfrm>
            <a:off x="4876800" y="2133600"/>
            <a:ext cx="4038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r-FR" sz="2000" kern="0">
                <a:latin typeface="+mn-lt"/>
                <a:ea typeface="ＭＳ Ｐゴシック" charset="-128"/>
                <a:cs typeface="Symbol" charset="2"/>
              </a:rPr>
              <a:t>Source</a:t>
            </a:r>
            <a:r>
              <a:rPr kumimoji="0" lang="fr-FR" sz="20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@55Kpc (LMC) in </a:t>
            </a:r>
            <a:r>
              <a:rPr kumimoji="0" lang="fr-FR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Symbol" charset="2"/>
              </a:rPr>
              <a:t>V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fr-FR" sz="2000" kern="0">
                <a:latin typeface="+mn-lt"/>
                <a:ea typeface="ＭＳ Ｐゴシック" charset="-128"/>
                <a:cs typeface="Symbol" charset="2"/>
              </a:rPr>
              <a:t>Screen@1Kpc : halo- </a:t>
            </a:r>
            <a:r>
              <a:rPr lang="fr-FR" sz="2000" b="1">
                <a:solidFill>
                  <a:schemeClr val="bg1"/>
                </a:solidFill>
                <a:effectLst>
                  <a:glow rad="228600">
                    <a:schemeClr val="accent4">
                      <a:alpha val="75000"/>
                    </a:schemeClr>
                  </a:glow>
                </a:effectLst>
              </a:rPr>
              <a:t>hidden gas</a:t>
            </a:r>
            <a:endParaRPr lang="fr-FR" sz="2000" kern="0">
              <a:latin typeface="+mn-lt"/>
              <a:ea typeface="ＭＳ Ｐゴシック" charset="-128"/>
              <a:cs typeface="Symbol" charset="2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04800" y="11430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cs typeface="Symbol" charset="2"/>
              </a:rPr>
              <a:t>For given R</a:t>
            </a:r>
            <a:r>
              <a:rPr lang="fr-FR" baseline="-25000">
                <a:cs typeface="Symbol" charset="2"/>
              </a:rPr>
              <a:t>diff</a:t>
            </a:r>
            <a:r>
              <a:rPr lang="fr-FR">
                <a:cs typeface="Symbol" charset="2"/>
              </a:rPr>
              <a:t>, the modulation </a:t>
            </a:r>
            <a:r>
              <a:rPr lang="fr-FR" b="1">
                <a:cs typeface="Symbol" charset="2"/>
              </a:rPr>
              <a:t>m = </a:t>
            </a:r>
            <a:r>
              <a:rPr lang="fr-FR" b="1">
                <a:latin typeface="Symbol" charset="2"/>
                <a:cs typeface="Symbol" charset="2"/>
              </a:rPr>
              <a:t>s</a:t>
            </a:r>
            <a:r>
              <a:rPr lang="fr-FR" b="1" baseline="-25000"/>
              <a:t>I</a:t>
            </a:r>
            <a:r>
              <a:rPr lang="fr-FR" b="1"/>
              <a:t>/&lt;I&gt;</a:t>
            </a:r>
            <a:r>
              <a:rPr lang="fr-FR"/>
              <a:t> depends on the sources’ magnitude through the apparent stellar radius (here MS star)</a:t>
            </a:r>
          </a:p>
        </p:txBody>
      </p:sp>
      <p:pic>
        <p:nvPicPr>
          <p:cNvPr id="49" name="Image 48" descr="sensibilite-V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2913681"/>
            <a:ext cx="3657600" cy="3791919"/>
          </a:xfrm>
          <a:prstGeom prst="rect">
            <a:avLst/>
          </a:prstGeom>
        </p:spPr>
      </p:pic>
      <p:pic>
        <p:nvPicPr>
          <p:cNvPr id="50" name="Image 49" descr="sensibilite-B68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2980457"/>
            <a:ext cx="3689350" cy="3699743"/>
          </a:xfrm>
          <a:prstGeom prst="rect">
            <a:avLst/>
          </a:prstGeom>
        </p:spPr>
      </p:pic>
      <p:grpSp>
        <p:nvGrpSpPr>
          <p:cNvPr id="4" name="Grouper 34"/>
          <p:cNvGrpSpPr/>
          <p:nvPr/>
        </p:nvGrpSpPr>
        <p:grpSpPr>
          <a:xfrm>
            <a:off x="1115616" y="4152900"/>
            <a:ext cx="1896534" cy="893237"/>
            <a:chOff x="2667000" y="4152900"/>
            <a:chExt cx="1896534" cy="893237"/>
          </a:xfrm>
        </p:grpSpPr>
        <p:cxnSp>
          <p:nvCxnSpPr>
            <p:cNvPr id="11" name="Connecteur droit 10"/>
            <p:cNvCxnSpPr/>
            <p:nvPr/>
          </p:nvCxnSpPr>
          <p:spPr bwMode="auto">
            <a:xfrm rot="10800000">
              <a:off x="3488267" y="4927600"/>
              <a:ext cx="512240" cy="7620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Connecteur droit 11"/>
            <p:cNvCxnSpPr/>
            <p:nvPr/>
          </p:nvCxnSpPr>
          <p:spPr bwMode="auto">
            <a:xfrm rot="10800000">
              <a:off x="3124202" y="4635500"/>
              <a:ext cx="368298" cy="29210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Connecteur droit 17"/>
            <p:cNvCxnSpPr/>
            <p:nvPr/>
          </p:nvCxnSpPr>
          <p:spPr bwMode="auto">
            <a:xfrm rot="16200000" flipV="1">
              <a:off x="2654302" y="4165598"/>
              <a:ext cx="482600" cy="457204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Connecteur droit 24"/>
            <p:cNvCxnSpPr/>
            <p:nvPr/>
          </p:nvCxnSpPr>
          <p:spPr bwMode="auto">
            <a:xfrm rot="10800000">
              <a:off x="3996267" y="5003802"/>
              <a:ext cx="567267" cy="42335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alpha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ZoneTexte 35"/>
          <p:cNvSpPr txBox="1"/>
          <p:nvPr/>
        </p:nvSpPr>
        <p:spPr>
          <a:xfrm>
            <a:off x="1356995" y="3124200"/>
            <a:ext cx="1774845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GEMINI </a:t>
            </a:r>
            <a:r>
              <a:rPr lang="fr-FR" sz="14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precision</a:t>
            </a:r>
            <a:endParaRPr lang="fr-FR" sz="14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fr-FR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In K</a:t>
            </a:r>
            <a:r>
              <a:rPr lang="fr-FR" sz="1400" b="1" baseline="-25000" dirty="0" smtClean="0">
                <a:solidFill>
                  <a:srgbClr val="FF0000"/>
                </a:solidFill>
                <a:latin typeface="Helvetica"/>
                <a:cs typeface="Helvetica"/>
              </a:rPr>
              <a:t>S</a:t>
            </a:r>
            <a:r>
              <a:rPr lang="fr-FR" sz="1400" b="1" dirty="0" smtClean="0">
                <a:solidFill>
                  <a:srgbClr val="FF0000"/>
                </a:solidFill>
                <a:latin typeface="Helvetica"/>
                <a:cs typeface="Helvetica"/>
              </a:rPr>
              <a:t> for </a:t>
            </a:r>
            <a:r>
              <a:rPr lang="fr-FR" sz="1400" b="1" dirty="0" err="1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lang="fr-FR" sz="1400" b="1" baseline="-25000" dirty="0" err="1">
                <a:solidFill>
                  <a:srgbClr val="FF0000"/>
                </a:solidFill>
                <a:latin typeface="Helvetica"/>
                <a:cs typeface="Helvetica"/>
              </a:rPr>
              <a:t>exp</a:t>
            </a:r>
            <a:r>
              <a:rPr lang="fr-FR" sz="1400" b="1" baseline="-2500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fr-FR" sz="1400" b="1" dirty="0">
                <a:solidFill>
                  <a:srgbClr val="FF0000"/>
                </a:solidFill>
                <a:latin typeface="Helvetica"/>
                <a:cs typeface="Helvetica"/>
              </a:rPr>
              <a:t>= 50s</a:t>
            </a:r>
          </a:p>
        </p:txBody>
      </p:sp>
      <p:cxnSp>
        <p:nvCxnSpPr>
          <p:cNvPr id="38" name="Connecteur droit avec flèche 37"/>
          <p:cNvCxnSpPr/>
          <p:nvPr/>
        </p:nvCxnSpPr>
        <p:spPr bwMode="auto">
          <a:xfrm flipH="1">
            <a:off x="1403648" y="3659188"/>
            <a:ext cx="1588" cy="7779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7315200" y="5712023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T</a:t>
            </a:r>
            <a:r>
              <a:rPr lang="fr-FR" sz="1400" b="1" baseline="-25000">
                <a:solidFill>
                  <a:srgbClr val="FF0000"/>
                </a:solidFill>
                <a:latin typeface="Helvetica"/>
                <a:cs typeface="Helvetica"/>
              </a:rPr>
              <a:t>exp</a:t>
            </a:r>
            <a:r>
              <a:rPr lang="fr-FR" sz="1400" b="1">
                <a:solidFill>
                  <a:srgbClr val="FF0000"/>
                </a:solidFill>
                <a:latin typeface="Helvetica"/>
                <a:cs typeface="Helvetica"/>
              </a:rPr>
              <a:t> = 15s</a:t>
            </a:r>
          </a:p>
        </p:txBody>
      </p:sp>
    </p:spTree>
    <p:extLst>
      <p:ext uri="{BB962C8B-B14F-4D97-AF65-F5344CB8AC3E}">
        <p14:creationId xmlns:p14="http://schemas.microsoft.com/office/powerpoint/2010/main" val="3008285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itr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172200" cy="762000"/>
          </a:xfrm>
        </p:spPr>
        <p:txBody>
          <a:bodyPr/>
          <a:lstStyle/>
          <a:p>
            <a:r>
              <a:rPr lang="fr-FR" b="1">
                <a:solidFill>
                  <a:srgbClr val="FF0000"/>
                </a:solidFill>
              </a:rPr>
              <a:t>Scintillation with LSST</a:t>
            </a:r>
          </a:p>
        </p:txBody>
      </p:sp>
      <p:sp>
        <p:nvSpPr>
          <p:cNvPr id="28677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381000" y="1447800"/>
            <a:ext cx="8382000" cy="4953000"/>
          </a:xfrm>
        </p:spPr>
        <p:txBody>
          <a:bodyPr/>
          <a:lstStyle/>
          <a:p>
            <a:pPr>
              <a:buFontTx/>
              <a:buNone/>
            </a:pPr>
            <a:r>
              <a:rPr lang="fr-FR" sz="2400" b="1" i="1"/>
              <a:t>Need for long series (hours)</a:t>
            </a:r>
          </a:p>
          <a:p>
            <a:pPr>
              <a:buFontTx/>
              <a:buNone/>
            </a:pPr>
            <a:r>
              <a:rPr lang="fr-FR" sz="2400" b="1" i="1"/>
              <a:t>		of </a:t>
            </a:r>
            <a:r>
              <a:rPr lang="fr-FR" sz="2400" b="1" i="1">
                <a:solidFill>
                  <a:srgbClr val="FF0000"/>
                </a:solidFill>
              </a:rPr>
              <a:t>short </a:t>
            </a:r>
            <a:r>
              <a:rPr lang="fr-FR" sz="2400" b="1" i="1"/>
              <a:t>exposures (15s)</a:t>
            </a:r>
          </a:p>
          <a:p>
            <a:pPr>
              <a:buFontTx/>
              <a:buNone/>
            </a:pPr>
            <a:r>
              <a:rPr lang="fr-FR" sz="2400" b="1" i="1"/>
              <a:t>		from the same </a:t>
            </a:r>
            <a:r>
              <a:rPr lang="fr-FR" sz="2400" b="1" i="1">
                <a:solidFill>
                  <a:srgbClr val="FF0000"/>
                </a:solidFill>
              </a:rPr>
              <a:t>wide </a:t>
            </a:r>
            <a:r>
              <a:rPr lang="fr-FR" sz="2400" b="1" i="1"/>
              <a:t>field</a:t>
            </a:r>
          </a:p>
          <a:p>
            <a:pPr>
              <a:buFontTx/>
              <a:buNone/>
            </a:pPr>
            <a:r>
              <a:rPr lang="fr-FR" sz="2400" b="1" i="1"/>
              <a:t>		to precisely (&lt; 1%) monitor </a:t>
            </a:r>
            <a:r>
              <a:rPr lang="fr-FR" sz="2400" b="1" i="1">
                <a:solidFill>
                  <a:srgbClr val="FF0000"/>
                </a:solidFill>
              </a:rPr>
              <a:t>faint stars </a:t>
            </a:r>
            <a:r>
              <a:rPr lang="fr-FR" sz="2400" b="1" i="1"/>
              <a:t>(M &gt; 20-21)</a:t>
            </a:r>
          </a:p>
          <a:p>
            <a:pPr>
              <a:buFontTx/>
              <a:buNone/>
            </a:pPr>
            <a:endParaRPr lang="fr-FR" sz="2000" b="1" i="1"/>
          </a:p>
          <a:p>
            <a:pPr lvl="1">
              <a:buNone/>
            </a:pPr>
            <a:r>
              <a:rPr lang="fr-FR" sz="2400" b="1">
                <a:solidFill>
                  <a:srgbClr val="FF0000"/>
                </a:solidFill>
              </a:rPr>
              <a:t>Movie mode</a:t>
            </a:r>
            <a:r>
              <a:rPr lang="fr-FR" sz="2400">
                <a:solidFill>
                  <a:srgbClr val="FF0000"/>
                </a:solidFill>
              </a:rPr>
              <a:t> </a:t>
            </a:r>
            <a:r>
              <a:rPr lang="fr-FR" sz="2400" b="1">
                <a:solidFill>
                  <a:srgbClr val="FF0000"/>
                </a:solidFill>
              </a:rPr>
              <a:t>1 passband (the one with highest photon flux)</a:t>
            </a:r>
          </a:p>
          <a:p>
            <a:pPr lvl="1">
              <a:buNone/>
            </a:pPr>
            <a:r>
              <a:rPr lang="fr-FR" sz="2000" b="1"/>
              <a:t>		</a:t>
            </a:r>
            <a:r>
              <a:rPr lang="fr-FR" sz="2000"/>
              <a:t>sub-minute -&gt; during commissioning? deep drilling?</a:t>
            </a:r>
          </a:p>
          <a:p>
            <a:pPr lvl="1">
              <a:buFontTx/>
              <a:buNone/>
            </a:pPr>
            <a:r>
              <a:rPr lang="fr-FR" sz="2000" b="1"/>
              <a:t>&gt;&gt; Other communities</a:t>
            </a:r>
            <a:r>
              <a:rPr lang="fr-FR" sz="2000"/>
              <a:t> should be interested in this mode (transits, flares...)</a:t>
            </a:r>
          </a:p>
          <a:p>
            <a:pPr lvl="1"/>
            <a:r>
              <a:rPr lang="fr-FR" sz="2000" b="1"/>
              <a:t>Targets </a:t>
            </a:r>
            <a:r>
              <a:rPr lang="fr-FR" sz="2000"/>
              <a:t>(remember: detectable scintillating stars have V &gt; 20):</a:t>
            </a:r>
          </a:p>
          <a:p>
            <a:pPr lvl="2"/>
            <a:r>
              <a:rPr lang="fr-FR" sz="2000"/>
              <a:t>stars from the Galactic plane behind </a:t>
            </a:r>
            <a:r>
              <a:rPr lang="fr-FR" sz="2000" b="1" u="sng">
                <a:solidFill>
                  <a:srgbClr val="FF0000"/>
                </a:solidFill>
              </a:rPr>
              <a:t>visible nebulae</a:t>
            </a:r>
          </a:p>
          <a:p>
            <a:pPr lvl="2">
              <a:buClr>
                <a:schemeClr val="accent3">
                  <a:lumMod val="65000"/>
                </a:schemeClr>
              </a:buClr>
            </a:pPr>
            <a:r>
              <a:rPr lang="fr-FR" sz="2000"/>
              <a:t>stars from LMC/SMC behind </a:t>
            </a:r>
            <a:r>
              <a:rPr lang="fr-FR" sz="2000" b="1" u="sng">
                <a:solidFill>
                  <a:srgbClr val="FF0000"/>
                </a:solidFill>
              </a:rPr>
              <a:t>invisible gas </a:t>
            </a:r>
            <a:r>
              <a:rPr lang="fr-FR" sz="2000" b="1" u="sng">
                <a:solidFill>
                  <a:schemeClr val="bg1">
                    <a:lumMod val="65000"/>
                  </a:schemeClr>
                </a:solidFill>
              </a:rPr>
              <a:t>(blind search)</a:t>
            </a:r>
            <a:endParaRPr lang="fr-FR" sz="2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 3" descr="scintillation-no-legen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2"/>
          <p:cNvGrpSpPr>
            <a:grpSpLocks/>
          </p:cNvGrpSpPr>
          <p:nvPr/>
        </p:nvGrpSpPr>
        <p:grpSpPr bwMode="auto">
          <a:xfrm>
            <a:off x="6040438" y="1181100"/>
            <a:ext cx="3103562" cy="5219700"/>
            <a:chOff x="6040399" y="1181100"/>
            <a:chExt cx="3103601" cy="5219700"/>
          </a:xfrm>
        </p:grpSpPr>
        <p:grpSp>
          <p:nvGrpSpPr>
            <p:cNvPr id="3" name="Grouper 17"/>
            <p:cNvGrpSpPr>
              <a:grpSpLocks/>
            </p:cNvGrpSpPr>
            <p:nvPr/>
          </p:nvGrpSpPr>
          <p:grpSpPr bwMode="auto">
            <a:xfrm>
              <a:off x="6040399" y="1181100"/>
              <a:ext cx="3103601" cy="5219700"/>
              <a:chOff x="6040399" y="1181100"/>
              <a:chExt cx="3103601" cy="5219700"/>
            </a:xfrm>
          </p:grpSpPr>
          <p:pic>
            <p:nvPicPr>
              <p:cNvPr id="50185" name="Image 16" descr="scintillation-timbre.tiff"/>
              <p:cNvPicPr>
                <a:picLocks noChangeAspect="1"/>
              </p:cNvPicPr>
              <p:nvPr/>
            </p:nvPicPr>
            <p:blipFill>
              <a:blip r:embed="rId2">
                <a:lum bright="-26000" contrast="38000"/>
              </a:blip>
              <a:srcRect/>
              <a:stretch>
                <a:fillRect/>
              </a:stretch>
            </p:blipFill>
            <p:spPr bwMode="auto">
              <a:xfrm>
                <a:off x="6040399" y="1181100"/>
                <a:ext cx="3027401" cy="179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er 15"/>
              <p:cNvGrpSpPr>
                <a:grpSpLocks/>
              </p:cNvGrpSpPr>
              <p:nvPr/>
            </p:nvGrpSpPr>
            <p:grpSpPr bwMode="auto">
              <a:xfrm>
                <a:off x="6400800" y="3327400"/>
                <a:ext cx="2743200" cy="3073400"/>
                <a:chOff x="6400800" y="3327400"/>
                <a:chExt cx="2743200" cy="3073400"/>
              </a:xfrm>
            </p:grpSpPr>
            <p:pic>
              <p:nvPicPr>
                <p:cNvPr id="50187" name="Image 5" descr="illumin-terre.tiff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150100" y="3327400"/>
                  <a:ext cx="1993900" cy="307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50188" name="Connecteur droit avec flèche 7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4191000"/>
                  <a:ext cx="2286000" cy="3810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50189" name="Connecteur droit avec flèche 8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4191000"/>
                  <a:ext cx="1524000" cy="12954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cxnSp>
          <p:nvCxnSpPr>
            <p:cNvPr id="50183" name="Connecteur droit 19"/>
            <p:cNvCxnSpPr>
              <a:cxnSpLocks noChangeShapeType="1"/>
            </p:cNvCxnSpPr>
            <p:nvPr/>
          </p:nvCxnSpPr>
          <p:spPr bwMode="auto">
            <a:xfrm rot="10800000" flipV="1">
              <a:off x="7162800" y="2209800"/>
              <a:ext cx="1295400" cy="1143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0184" name="Connecteur droit 21"/>
            <p:cNvCxnSpPr>
              <a:cxnSpLocks noChangeShapeType="1"/>
            </p:cNvCxnSpPr>
            <p:nvPr/>
          </p:nvCxnSpPr>
          <p:spPr bwMode="auto">
            <a:xfrm rot="16200000" flipH="1">
              <a:off x="8382000" y="2590800"/>
              <a:ext cx="1143000" cy="381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781800" cy="762000"/>
          </a:xfrm>
        </p:spPr>
        <p:txBody>
          <a:bodyPr/>
          <a:lstStyle/>
          <a:p>
            <a:r>
              <a:rPr lang="fr-FR" b="1">
                <a:solidFill>
                  <a:srgbClr val="FF3300"/>
                </a:solidFill>
              </a:rPr>
              <a:t>Conclusions - perspectives</a:t>
            </a:r>
            <a:endParaRPr lang="fr-FR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029200"/>
          </a:xfrm>
        </p:spPr>
        <p:txBody>
          <a:bodyPr/>
          <a:lstStyle/>
          <a:p>
            <a:r>
              <a:rPr lang="fr-FR" sz="2400" b="1" smtClean="0">
                <a:ea typeface="Times" charset="0"/>
                <a:cs typeface="Times" charset="0"/>
              </a:rPr>
              <a:t>Searching turbulent gas through scintillation</a:t>
            </a:r>
            <a:br>
              <a:rPr lang="fr-FR" sz="2400" b="1" smtClean="0">
                <a:ea typeface="Times" charset="0"/>
                <a:cs typeface="Times" charset="0"/>
              </a:rPr>
            </a:br>
            <a:r>
              <a:rPr lang="fr-FR" sz="2400" b="1" smtClean="0">
                <a:ea typeface="Times" charset="0"/>
                <a:cs typeface="Times" charset="0"/>
              </a:rPr>
              <a:t>is technically possible right now</a:t>
            </a:r>
          </a:p>
          <a:p>
            <a:r>
              <a:rPr lang="fr-FR" sz="2400" b="1" smtClean="0">
                <a:ea typeface="Times" charset="0"/>
                <a:cs typeface="Times" charset="0"/>
              </a:rPr>
              <a:t>To discover scintillation effects, we need:</a:t>
            </a:r>
          </a:p>
          <a:p>
            <a:pPr lvl="1"/>
            <a:r>
              <a:rPr lang="fr-FR" sz="2000" smtClean="0">
                <a:ea typeface="Times" charset="0"/>
                <a:cs typeface="Times" charset="0"/>
              </a:rPr>
              <a:t>&gt; 2m class telescope(s)</a:t>
            </a:r>
          </a:p>
          <a:p>
            <a:pPr lvl="1"/>
            <a:r>
              <a:rPr lang="fr-FR" sz="2000" smtClean="0">
                <a:ea typeface="Times" charset="0"/>
                <a:cs typeface="Times" charset="0"/>
              </a:rPr>
              <a:t>Wide field camera (visible) with fast readout</a:t>
            </a:r>
          </a:p>
          <a:p>
            <a:pPr lvl="1"/>
            <a:r>
              <a:rPr lang="fr-FR" sz="2000" smtClean="0"/>
              <a:t>Start with 10-100 nights with microlensing-like networks</a:t>
            </a:r>
          </a:p>
          <a:p>
            <a:pPr lvl="1"/>
            <a:r>
              <a:rPr lang="fr-FR" sz="2000" smtClean="0"/>
              <a:t>Preferably </a:t>
            </a:r>
            <a:r>
              <a:rPr lang="fr-FR" sz="2000" b="1" smtClean="0"/>
              <a:t>synchronized </a:t>
            </a:r>
            <a:r>
              <a:rPr lang="fr-FR" sz="2000" smtClean="0"/>
              <a:t>observations through </a:t>
            </a:r>
            <a:r>
              <a:rPr lang="fr-FR" sz="2000" b="1" smtClean="0"/>
              <a:t>4m</a:t>
            </a:r>
            <a:r>
              <a:rPr lang="fr-FR" sz="2000" smtClean="0"/>
              <a:t> class</a:t>
            </a:r>
            <a:br>
              <a:rPr lang="fr-FR" sz="2000" smtClean="0"/>
            </a:br>
            <a:r>
              <a:rPr lang="fr-FR" sz="2000" smtClean="0"/>
              <a:t>telescopes to probe the best signature</a:t>
            </a:r>
            <a:br>
              <a:rPr lang="fr-FR" sz="2000" smtClean="0"/>
            </a:br>
            <a:r>
              <a:rPr lang="fr-FR" sz="2000" smtClean="0"/>
              <a:t>-&gt;</a:t>
            </a:r>
            <a:r>
              <a:rPr lang="fr-FR" sz="2000" smtClean="0">
                <a:solidFill>
                  <a:srgbClr val="FF0000"/>
                </a:solidFill>
              </a:rPr>
              <a:t> </a:t>
            </a:r>
            <a:r>
              <a:rPr lang="fr-FR" sz="2000" b="1" i="1" smtClean="0">
                <a:solidFill>
                  <a:srgbClr val="FF0000"/>
                </a:solidFill>
              </a:rPr>
              <a:t>fluctuations are not correlated at large distance</a:t>
            </a:r>
            <a:endParaRPr lang="fr-FR" sz="2000" b="1" i="1" smtClean="0">
              <a:solidFill>
                <a:srgbClr val="FF0000"/>
              </a:solidFill>
              <a:ea typeface="Times" charset="0"/>
              <a:cs typeface="Times" charset="0"/>
            </a:endParaRPr>
          </a:p>
          <a:p>
            <a:r>
              <a:rPr lang="fr-FR" sz="2400" smtClean="0">
                <a:ea typeface="Times" charset="0"/>
                <a:cs typeface="Times" charset="0"/>
              </a:rPr>
              <a:t>Technique sensitive to clumpuscules with</a:t>
            </a:r>
            <a:br>
              <a:rPr lang="fr-FR" sz="2400" smtClean="0">
                <a:ea typeface="Times" charset="0"/>
                <a:cs typeface="Times" charset="0"/>
              </a:rPr>
            </a:br>
            <a:r>
              <a:rPr lang="fr-FR" sz="2400" smtClean="0">
                <a:ea typeface="Times" charset="0"/>
                <a:cs typeface="Times" charset="0"/>
              </a:rPr>
              <a:t>structuration inducing column relative density</a:t>
            </a:r>
            <a:br>
              <a:rPr lang="fr-FR" sz="2400" smtClean="0">
                <a:ea typeface="Times" charset="0"/>
                <a:cs typeface="Times" charset="0"/>
              </a:rPr>
            </a:br>
            <a:r>
              <a:rPr lang="fr-FR" sz="2400" smtClean="0">
                <a:ea typeface="Times" charset="0"/>
                <a:cs typeface="Times" charset="0"/>
              </a:rPr>
              <a:t>fluctuations ≥10</a:t>
            </a:r>
            <a:r>
              <a:rPr lang="fr-FR" sz="2400" baseline="30000" smtClean="0">
                <a:ea typeface="Times" charset="0"/>
                <a:cs typeface="Times" charset="0"/>
              </a:rPr>
              <a:t>-7</a:t>
            </a:r>
            <a:r>
              <a:rPr lang="fr-FR" sz="2400" smtClean="0">
                <a:ea typeface="Times" charset="0"/>
                <a:cs typeface="Times" charset="0"/>
              </a:rPr>
              <a:t> (</a:t>
            </a:r>
            <a:r>
              <a:rPr lang="fr-FR" sz="2000" smtClean="0">
                <a:ea typeface="Times" charset="0"/>
                <a:cs typeface="Times" charset="0"/>
              </a:rPr>
              <a:t>10</a:t>
            </a:r>
            <a:r>
              <a:rPr lang="fr-FR" sz="2000" baseline="30000" smtClean="0">
                <a:ea typeface="Times" charset="0"/>
                <a:cs typeface="Times" charset="0"/>
              </a:rPr>
              <a:t>17</a:t>
            </a:r>
            <a:r>
              <a:rPr lang="fr-FR" sz="2000" smtClean="0">
                <a:ea typeface="Times" charset="0"/>
                <a:cs typeface="Times" charset="0"/>
              </a:rPr>
              <a:t>molecules/cm</a:t>
            </a:r>
            <a:r>
              <a:rPr lang="fr-FR" sz="2000" baseline="30000" smtClean="0">
                <a:ea typeface="Times" charset="0"/>
                <a:cs typeface="Times" charset="0"/>
              </a:rPr>
              <a:t>2</a:t>
            </a:r>
            <a:r>
              <a:rPr lang="fr-FR" sz="2400" smtClean="0">
                <a:ea typeface="Times" charset="0"/>
                <a:cs typeface="Times" charset="0"/>
              </a:rPr>
              <a:t>) per few 1000</a:t>
            </a:r>
            <a:r>
              <a:rPr lang="fr-FR" sz="2400" i="1" smtClean="0">
                <a:ea typeface="Times" charset="0"/>
                <a:cs typeface="Times" charset="0"/>
              </a:rPr>
              <a:t>km</a:t>
            </a:r>
            <a:endParaRPr lang="fr-FR" sz="2400" smtClean="0">
              <a:ea typeface="Times" charset="0"/>
              <a:cs typeface="Times" charset="0"/>
            </a:endParaRPr>
          </a:p>
          <a:p>
            <a:r>
              <a:rPr lang="fr-FR" sz="2400" smtClean="0">
                <a:ea typeface="Times" charset="0"/>
                <a:cs typeface="Times" charset="0"/>
              </a:rPr>
              <a:t>Long term (halo studies): </a:t>
            </a:r>
            <a:r>
              <a:rPr lang="fr-FR" sz="2400" b="1" smtClean="0">
                <a:ea typeface="Times" charset="0"/>
                <a:cs typeface="Times" charset="0"/>
              </a:rPr>
              <a:t>GAIA, LSST</a:t>
            </a:r>
            <a:endParaRPr lang="fr-FR" sz="2400" smtClean="0">
              <a:solidFill>
                <a:srgbClr val="FF0000"/>
              </a:solidFill>
              <a:ea typeface="Times" charset="0"/>
              <a:cs typeface="Time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57200" y="6076950"/>
            <a:ext cx="64400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b="1">
                <a:ea typeface="Times" charset="0"/>
                <a:cs typeface="Times" charset="0"/>
              </a:rPr>
              <a:t>Biblio </a:t>
            </a:r>
            <a:r>
              <a:rPr lang="fr-FR" sz="2000">
                <a:ea typeface="Times" charset="0"/>
                <a:cs typeface="Times" charset="0"/>
              </a:rPr>
              <a:t>: </a:t>
            </a:r>
            <a:r>
              <a:rPr lang="fr-FR" sz="1400">
                <a:ea typeface="Times" charset="0"/>
                <a:cs typeface="Times" charset="0"/>
              </a:rPr>
              <a:t>A&amp;A 412, 105-120 (2003); </a:t>
            </a:r>
            <a:r>
              <a:rPr lang="fr-FR" sz="1400">
                <a:latin typeface="+mn-lt"/>
              </a:rPr>
              <a:t>A&amp;A 525, A108 (2011);</a:t>
            </a:r>
            <a:r>
              <a:rPr lang="fr-FR" sz="1400"/>
              <a:t> A&amp;A 552, A93 (2013)</a:t>
            </a:r>
            <a:endParaRPr lang="fr-FR" sz="2000" b="1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22"/>
          <p:cNvGrpSpPr>
            <a:grpSpLocks/>
          </p:cNvGrpSpPr>
          <p:nvPr/>
        </p:nvGrpSpPr>
        <p:grpSpPr bwMode="auto">
          <a:xfrm>
            <a:off x="6040438" y="1181100"/>
            <a:ext cx="3103562" cy="5219700"/>
            <a:chOff x="6040399" y="1181100"/>
            <a:chExt cx="3103601" cy="5219700"/>
          </a:xfrm>
        </p:grpSpPr>
        <p:grpSp>
          <p:nvGrpSpPr>
            <p:cNvPr id="3" name="Grouper 17"/>
            <p:cNvGrpSpPr>
              <a:grpSpLocks/>
            </p:cNvGrpSpPr>
            <p:nvPr/>
          </p:nvGrpSpPr>
          <p:grpSpPr bwMode="auto">
            <a:xfrm>
              <a:off x="6040399" y="1181100"/>
              <a:ext cx="3103601" cy="5219700"/>
              <a:chOff x="6040399" y="1181100"/>
              <a:chExt cx="3103601" cy="5219700"/>
            </a:xfrm>
          </p:grpSpPr>
          <p:pic>
            <p:nvPicPr>
              <p:cNvPr id="50185" name="Image 16" descr="scintillation-timbre.tiff"/>
              <p:cNvPicPr>
                <a:picLocks noChangeAspect="1"/>
              </p:cNvPicPr>
              <p:nvPr/>
            </p:nvPicPr>
            <p:blipFill>
              <a:blip r:embed="rId2">
                <a:lum bright="-26000" contrast="38000"/>
              </a:blip>
              <a:srcRect/>
              <a:stretch>
                <a:fillRect/>
              </a:stretch>
            </p:blipFill>
            <p:spPr bwMode="auto">
              <a:xfrm>
                <a:off x="6040399" y="1181100"/>
                <a:ext cx="3027401" cy="1790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Grouper 15"/>
              <p:cNvGrpSpPr>
                <a:grpSpLocks/>
              </p:cNvGrpSpPr>
              <p:nvPr/>
            </p:nvGrpSpPr>
            <p:grpSpPr bwMode="auto">
              <a:xfrm>
                <a:off x="6400800" y="3327400"/>
                <a:ext cx="2743200" cy="3073400"/>
                <a:chOff x="6400800" y="3327400"/>
                <a:chExt cx="2743200" cy="3073400"/>
              </a:xfrm>
            </p:grpSpPr>
            <p:pic>
              <p:nvPicPr>
                <p:cNvPr id="50187" name="Image 5" descr="illumin-terre.tiff"/>
                <p:cNvPicPr>
                  <a:picLocks noChangeAspect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7150100" y="3327400"/>
                  <a:ext cx="1993900" cy="3073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50188" name="Connecteur droit avec flèche 7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4191000"/>
                  <a:ext cx="2286000" cy="3810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  <p:cxnSp>
              <p:nvCxnSpPr>
                <p:cNvPr id="50189" name="Connecteur droit avec flèche 8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4191000"/>
                  <a:ext cx="1524000" cy="1295400"/>
                </a:xfrm>
                <a:prstGeom prst="straightConnector1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</p:cxnSp>
          </p:grpSp>
        </p:grpSp>
        <p:cxnSp>
          <p:nvCxnSpPr>
            <p:cNvPr id="50183" name="Connecteur droit 19"/>
            <p:cNvCxnSpPr>
              <a:cxnSpLocks noChangeShapeType="1"/>
            </p:cNvCxnSpPr>
            <p:nvPr/>
          </p:nvCxnSpPr>
          <p:spPr bwMode="auto">
            <a:xfrm rot="10800000" flipV="1">
              <a:off x="7162800" y="2209800"/>
              <a:ext cx="1295400" cy="1143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0184" name="Connecteur droit 21"/>
            <p:cNvCxnSpPr>
              <a:cxnSpLocks noChangeShapeType="1"/>
            </p:cNvCxnSpPr>
            <p:nvPr/>
          </p:nvCxnSpPr>
          <p:spPr bwMode="auto">
            <a:xfrm rot="16200000" flipH="1">
              <a:off x="8382000" y="2590800"/>
              <a:ext cx="1143000" cy="3810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781800" cy="762000"/>
          </a:xfrm>
        </p:spPr>
        <p:txBody>
          <a:bodyPr/>
          <a:lstStyle/>
          <a:p>
            <a:r>
              <a:rPr lang="fr-FR" b="1">
                <a:solidFill>
                  <a:srgbClr val="FF3300"/>
                </a:solidFill>
              </a:rPr>
              <a:t>Conclusions - perspectives</a:t>
            </a:r>
            <a:endParaRPr lang="fr-FR"/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029200"/>
          </a:xfrm>
        </p:spPr>
        <p:txBody>
          <a:bodyPr/>
          <a:lstStyle/>
          <a:p>
            <a:r>
              <a:rPr lang="fr-FR" sz="2400" b="1" smtClean="0">
                <a:ea typeface="Times" charset="0"/>
                <a:cs typeface="Times" charset="0"/>
              </a:rPr>
              <a:t>Searching turbulent gas through scintillation</a:t>
            </a:r>
            <a:br>
              <a:rPr lang="fr-FR" sz="2400" b="1" smtClean="0">
                <a:ea typeface="Times" charset="0"/>
                <a:cs typeface="Times" charset="0"/>
              </a:rPr>
            </a:br>
            <a:r>
              <a:rPr lang="fr-FR" sz="2400" b="1" smtClean="0">
                <a:ea typeface="Times" charset="0"/>
                <a:cs typeface="Times" charset="0"/>
              </a:rPr>
              <a:t>is technically possible right now</a:t>
            </a:r>
          </a:p>
          <a:p>
            <a:r>
              <a:rPr lang="fr-FR" sz="2400" b="1" smtClean="0">
                <a:ea typeface="Times" charset="0"/>
                <a:cs typeface="Times" charset="0"/>
              </a:rPr>
              <a:t>To discover scintillation effects, we need:</a:t>
            </a:r>
          </a:p>
          <a:p>
            <a:pPr lvl="1"/>
            <a:r>
              <a:rPr lang="fr-FR" sz="2000" smtClean="0">
                <a:ea typeface="Times" charset="0"/>
                <a:cs typeface="Times" charset="0"/>
              </a:rPr>
              <a:t>&gt; 2m class telescope(s)</a:t>
            </a:r>
          </a:p>
          <a:p>
            <a:pPr lvl="1"/>
            <a:r>
              <a:rPr lang="fr-FR" sz="2000" smtClean="0">
                <a:ea typeface="Times" charset="0"/>
                <a:cs typeface="Times" charset="0"/>
              </a:rPr>
              <a:t>Wide field camera (visible) with fast readout</a:t>
            </a:r>
          </a:p>
          <a:p>
            <a:pPr lvl="1"/>
            <a:r>
              <a:rPr lang="fr-FR" sz="2000" smtClean="0"/>
              <a:t>Start with 10-100 nights with microlensing-like networks</a:t>
            </a:r>
          </a:p>
          <a:p>
            <a:pPr lvl="1"/>
            <a:r>
              <a:rPr lang="fr-FR" sz="2000" smtClean="0"/>
              <a:t>Preferably </a:t>
            </a:r>
            <a:r>
              <a:rPr lang="fr-FR" sz="2000" b="1" smtClean="0"/>
              <a:t>synchronized </a:t>
            </a:r>
            <a:r>
              <a:rPr lang="fr-FR" sz="2000" smtClean="0"/>
              <a:t>observations through </a:t>
            </a:r>
            <a:r>
              <a:rPr lang="fr-FR" sz="2000" b="1" smtClean="0"/>
              <a:t>4m</a:t>
            </a:r>
            <a:r>
              <a:rPr lang="fr-FR" sz="2000" smtClean="0"/>
              <a:t> class</a:t>
            </a:r>
            <a:br>
              <a:rPr lang="fr-FR" sz="2000" smtClean="0"/>
            </a:br>
            <a:r>
              <a:rPr lang="fr-FR" sz="2000" smtClean="0"/>
              <a:t>telescopes to probe the best signature</a:t>
            </a:r>
            <a:br>
              <a:rPr lang="fr-FR" sz="2000" smtClean="0"/>
            </a:br>
            <a:r>
              <a:rPr lang="fr-FR" sz="2000" smtClean="0"/>
              <a:t>-&gt;</a:t>
            </a:r>
            <a:r>
              <a:rPr lang="fr-FR" sz="2000" smtClean="0">
                <a:solidFill>
                  <a:srgbClr val="FF0000"/>
                </a:solidFill>
              </a:rPr>
              <a:t> </a:t>
            </a:r>
            <a:r>
              <a:rPr lang="fr-FR" sz="2000" b="1" i="1" smtClean="0">
                <a:solidFill>
                  <a:srgbClr val="FF0000"/>
                </a:solidFill>
              </a:rPr>
              <a:t>fluctuations are not correlated at large distance</a:t>
            </a:r>
            <a:endParaRPr lang="fr-FR" sz="2000" b="1" i="1" smtClean="0">
              <a:solidFill>
                <a:srgbClr val="FF0000"/>
              </a:solidFill>
              <a:ea typeface="Times" charset="0"/>
              <a:cs typeface="Times" charset="0"/>
            </a:endParaRPr>
          </a:p>
          <a:p>
            <a:r>
              <a:rPr lang="fr-FR" sz="2400" smtClean="0">
                <a:ea typeface="Times" charset="0"/>
                <a:cs typeface="Times" charset="0"/>
              </a:rPr>
              <a:t>Technique sensitive to clumpuscules with</a:t>
            </a:r>
            <a:br>
              <a:rPr lang="fr-FR" sz="2400" smtClean="0">
                <a:ea typeface="Times" charset="0"/>
                <a:cs typeface="Times" charset="0"/>
              </a:rPr>
            </a:br>
            <a:r>
              <a:rPr lang="fr-FR" sz="2400" smtClean="0">
                <a:ea typeface="Times" charset="0"/>
                <a:cs typeface="Times" charset="0"/>
              </a:rPr>
              <a:t>structuration inducing column relative density</a:t>
            </a:r>
            <a:br>
              <a:rPr lang="fr-FR" sz="2400" smtClean="0">
                <a:ea typeface="Times" charset="0"/>
                <a:cs typeface="Times" charset="0"/>
              </a:rPr>
            </a:br>
            <a:r>
              <a:rPr lang="fr-FR" sz="2400" smtClean="0">
                <a:ea typeface="Times" charset="0"/>
                <a:cs typeface="Times" charset="0"/>
              </a:rPr>
              <a:t>fluctuations ≥10</a:t>
            </a:r>
            <a:r>
              <a:rPr lang="fr-FR" sz="2400" baseline="30000" smtClean="0">
                <a:ea typeface="Times" charset="0"/>
                <a:cs typeface="Times" charset="0"/>
              </a:rPr>
              <a:t>-7</a:t>
            </a:r>
            <a:r>
              <a:rPr lang="fr-FR" sz="2400" smtClean="0">
                <a:ea typeface="Times" charset="0"/>
                <a:cs typeface="Times" charset="0"/>
              </a:rPr>
              <a:t> (</a:t>
            </a:r>
            <a:r>
              <a:rPr lang="fr-FR" sz="2000" smtClean="0">
                <a:ea typeface="Times" charset="0"/>
                <a:cs typeface="Times" charset="0"/>
              </a:rPr>
              <a:t>10</a:t>
            </a:r>
            <a:r>
              <a:rPr lang="fr-FR" sz="2000" baseline="30000" smtClean="0">
                <a:ea typeface="Times" charset="0"/>
                <a:cs typeface="Times" charset="0"/>
              </a:rPr>
              <a:t>17</a:t>
            </a:r>
            <a:r>
              <a:rPr lang="fr-FR" sz="2000" smtClean="0">
                <a:ea typeface="Times" charset="0"/>
                <a:cs typeface="Times" charset="0"/>
              </a:rPr>
              <a:t>molecules/cm</a:t>
            </a:r>
            <a:r>
              <a:rPr lang="fr-FR" sz="2000" baseline="30000" smtClean="0">
                <a:ea typeface="Times" charset="0"/>
                <a:cs typeface="Times" charset="0"/>
              </a:rPr>
              <a:t>2</a:t>
            </a:r>
            <a:r>
              <a:rPr lang="fr-FR" sz="2400" smtClean="0">
                <a:ea typeface="Times" charset="0"/>
                <a:cs typeface="Times" charset="0"/>
              </a:rPr>
              <a:t>) per few 1000</a:t>
            </a:r>
            <a:r>
              <a:rPr lang="fr-FR" sz="2400" i="1" smtClean="0">
                <a:ea typeface="Times" charset="0"/>
                <a:cs typeface="Times" charset="0"/>
              </a:rPr>
              <a:t>km</a:t>
            </a:r>
            <a:endParaRPr lang="fr-FR" sz="2400" smtClean="0">
              <a:ea typeface="Times" charset="0"/>
              <a:cs typeface="Times" charset="0"/>
            </a:endParaRPr>
          </a:p>
          <a:p>
            <a:r>
              <a:rPr lang="fr-FR" sz="2400" smtClean="0">
                <a:ea typeface="Times" charset="0"/>
                <a:cs typeface="Times" charset="0"/>
              </a:rPr>
              <a:t>Long term (halo studies): </a:t>
            </a:r>
            <a:r>
              <a:rPr lang="fr-FR" sz="2400" b="1" smtClean="0">
                <a:ea typeface="Times" charset="0"/>
                <a:cs typeface="Times" charset="0"/>
              </a:rPr>
              <a:t>GAIA, LSST</a:t>
            </a:r>
            <a:endParaRPr lang="fr-FR" sz="2400" smtClean="0">
              <a:solidFill>
                <a:srgbClr val="FF0000"/>
              </a:solidFill>
              <a:ea typeface="Times" charset="0"/>
              <a:cs typeface="Times" charset="0"/>
            </a:endParaRP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57200" y="6076950"/>
            <a:ext cx="64400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b="1">
                <a:ea typeface="Times" charset="0"/>
                <a:cs typeface="Times" charset="0"/>
              </a:rPr>
              <a:t>Biblio </a:t>
            </a:r>
            <a:r>
              <a:rPr lang="fr-FR" sz="2000">
                <a:ea typeface="Times" charset="0"/>
                <a:cs typeface="Times" charset="0"/>
              </a:rPr>
              <a:t>: </a:t>
            </a:r>
            <a:r>
              <a:rPr lang="fr-FR" sz="1400">
                <a:ea typeface="Times" charset="0"/>
                <a:cs typeface="Times" charset="0"/>
              </a:rPr>
              <a:t>A&amp;A 412, 105-120 (2003); </a:t>
            </a:r>
            <a:r>
              <a:rPr lang="fr-FR" sz="1400">
                <a:latin typeface="+mn-lt"/>
              </a:rPr>
              <a:t>A&amp;A 525, A108 (2011);</a:t>
            </a:r>
            <a:r>
              <a:rPr lang="fr-FR" sz="1400"/>
              <a:t> A&amp;A 552, A93 (2013)</a:t>
            </a:r>
            <a:endParaRPr lang="fr-FR" sz="20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 rot="2196759">
            <a:off x="5106356" y="1026734"/>
            <a:ext cx="3962400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800" b="1">
                <a:latin typeface="Rosewood Std Regular"/>
                <a:cs typeface="Rosewood Std Regular"/>
              </a:rPr>
              <a:t>WANTED TELESCOPES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609600" y="2743200"/>
            <a:ext cx="7772400" cy="1143000"/>
          </a:xfrm>
        </p:spPr>
        <p:txBody>
          <a:bodyPr/>
          <a:lstStyle/>
          <a:p>
            <a:pPr eaLnBrk="1" hangingPunct="1"/>
            <a:r>
              <a:rPr lang="fr-FR" b="1" smtClean="0"/>
              <a:t>complements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771600"/>
            <a:ext cx="8610600" cy="460972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800" b="1" dirty="0">
                <a:latin typeface="Times" charset="0"/>
                <a:ea typeface="ＭＳ Ｐゴシック" charset="0"/>
                <a:cs typeface="ＭＳ Ｐゴシック" charset="0"/>
              </a:rPr>
              <a:t>Compact </a:t>
            </a:r>
            <a:r>
              <a:rPr lang="fr-FR" sz="2800" b="1" dirty="0" err="1">
                <a:latin typeface="Times" charset="0"/>
                <a:ea typeface="ＭＳ Ｐゴシック" charset="0"/>
                <a:cs typeface="ＭＳ Ｐゴシック" charset="0"/>
              </a:rPr>
              <a:t>Objects</a:t>
            </a:r>
            <a:r>
              <a:rPr lang="fr-FR" sz="2800" b="1" dirty="0">
                <a:latin typeface="Times" charset="0"/>
                <a:ea typeface="ＭＳ Ｐゴシック" charset="0"/>
                <a:cs typeface="ＭＳ Ｐゴシック" charset="0"/>
              </a:rPr>
              <a:t>?</a:t>
            </a:r>
            <a:r>
              <a:rPr lang="fr-FR" sz="280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800" dirty="0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===&gt; </a:t>
            </a:r>
            <a:r>
              <a:rPr lang="fr-FR" sz="2800" b="1" dirty="0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NO (</a:t>
            </a:r>
            <a:r>
              <a:rPr lang="fr-FR" sz="2800" b="1" dirty="0" err="1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microlensing</a:t>
            </a:r>
            <a:r>
              <a:rPr lang="fr-FR" sz="2800" b="1" dirty="0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)</a:t>
            </a:r>
            <a:endParaRPr lang="fr-FR" sz="28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fr-FR" sz="2800" b="1" dirty="0" err="1">
                <a:latin typeface="Times" charset="0"/>
                <a:ea typeface="ＭＳ Ｐゴシック" charset="0"/>
                <a:cs typeface="ＭＳ Ｐゴシック" charset="0"/>
              </a:rPr>
              <a:t>Gas</a:t>
            </a:r>
            <a:r>
              <a:rPr lang="fr-FR" sz="2800" dirty="0">
                <a:latin typeface="Times" charset="0"/>
                <a:ea typeface="ＭＳ Ｐゴシック" charset="0"/>
                <a:cs typeface="ＭＳ Ｐゴシック" charset="0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fr-FR" sz="2400" dirty="0" err="1">
                <a:latin typeface="Times" charset="0"/>
                <a:ea typeface="ＭＳ Ｐゴシック" charset="0"/>
              </a:rPr>
              <a:t>Atomic</a:t>
            </a:r>
            <a:r>
              <a:rPr lang="fr-FR" sz="2400" dirty="0">
                <a:latin typeface="Times" charset="0"/>
                <a:ea typeface="ＭＳ Ｐゴシック" charset="0"/>
              </a:rPr>
              <a:t> H </a:t>
            </a:r>
            <a:r>
              <a:rPr lang="fr-FR" sz="2400" dirty="0" err="1">
                <a:latin typeface="Times" charset="0"/>
                <a:ea typeface="ＭＳ Ｐゴシック" charset="0"/>
              </a:rPr>
              <a:t>well</a:t>
            </a:r>
            <a:r>
              <a:rPr lang="fr-FR" sz="2400" dirty="0">
                <a:latin typeface="Times" charset="0"/>
                <a:ea typeface="ＭＳ Ｐゴシック" charset="0"/>
              </a:rPr>
              <a:t> </a:t>
            </a:r>
            <a:r>
              <a:rPr lang="fr-FR" sz="2400" dirty="0" err="1">
                <a:latin typeface="Times" charset="0"/>
                <a:ea typeface="ＭＳ Ｐゴシック" charset="0"/>
              </a:rPr>
              <a:t>known</a:t>
            </a:r>
            <a:r>
              <a:rPr lang="fr-FR" sz="2400" dirty="0">
                <a:latin typeface="Times" charset="0"/>
                <a:ea typeface="ＭＳ Ｐゴシック" charset="0"/>
              </a:rPr>
              <a:t> (21cm hyperfine </a:t>
            </a:r>
            <a:r>
              <a:rPr lang="fr-FR" sz="2400" dirty="0" err="1">
                <a:latin typeface="Times" charset="0"/>
                <a:ea typeface="ＭＳ Ｐゴシック" charset="0"/>
              </a:rPr>
              <a:t>emission</a:t>
            </a:r>
            <a:r>
              <a:rPr lang="fr-FR" sz="2400" dirty="0">
                <a:latin typeface="Times" charset="0"/>
                <a:ea typeface="ＭＳ Ｐゴシック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fr-FR" sz="2400" dirty="0" err="1">
                <a:latin typeface="Times" charset="0"/>
                <a:ea typeface="ＭＳ Ｐゴシック" charset="0"/>
              </a:rPr>
              <a:t>Poorly</a:t>
            </a:r>
            <a:r>
              <a:rPr lang="fr-FR" sz="2400" dirty="0">
                <a:latin typeface="Times" charset="0"/>
                <a:ea typeface="ＭＳ Ｐゴシック" charset="0"/>
              </a:rPr>
              <a:t> </a:t>
            </a:r>
            <a:r>
              <a:rPr lang="fr-FR" sz="2400" dirty="0" err="1">
                <a:latin typeface="Times" charset="0"/>
                <a:ea typeface="ＭＳ Ｐゴシック" charset="0"/>
              </a:rPr>
              <a:t>known</a:t>
            </a:r>
            <a:r>
              <a:rPr lang="fr-FR" sz="2400" dirty="0">
                <a:latin typeface="Times" charset="0"/>
                <a:ea typeface="ＭＳ Ｐゴシック" charset="0"/>
              </a:rPr>
              <a:t> contribution: </a:t>
            </a:r>
            <a:r>
              <a:rPr lang="fr-FR" sz="2400" b="1" dirty="0" err="1">
                <a:latin typeface="Times" charset="0"/>
                <a:ea typeface="ＭＳ Ｐゴシック" charset="0"/>
              </a:rPr>
              <a:t>molecular</a:t>
            </a:r>
            <a:r>
              <a:rPr lang="fr-FR" sz="2400" b="1" dirty="0">
                <a:latin typeface="Times" charset="0"/>
                <a:ea typeface="ＭＳ Ｐゴシック" charset="0"/>
              </a:rPr>
              <a:t> H</a:t>
            </a:r>
            <a:r>
              <a:rPr lang="fr-FR" sz="2400" b="1" baseline="-25000" dirty="0">
                <a:latin typeface="Times" charset="0"/>
                <a:ea typeface="ＭＳ Ｐゴシック" charset="0"/>
              </a:rPr>
              <a:t>2</a:t>
            </a:r>
            <a:r>
              <a:rPr lang="fr-FR" sz="2400" baseline="-25000" dirty="0">
                <a:latin typeface="Times" charset="0"/>
                <a:ea typeface="ＭＳ Ｐゴシック" charset="0"/>
              </a:rPr>
              <a:t> </a:t>
            </a:r>
            <a:r>
              <a:rPr lang="fr-FR" sz="2400" dirty="0">
                <a:latin typeface="Times" charset="0"/>
                <a:ea typeface="ＭＳ Ｐゴシック" charset="0"/>
              </a:rPr>
              <a:t>(+25% He)</a:t>
            </a:r>
          </a:p>
          <a:p>
            <a:pPr lvl="2">
              <a:lnSpc>
                <a:spcPct val="90000"/>
              </a:lnSpc>
            </a:pPr>
            <a:r>
              <a:rPr lang="fr-FR" sz="2000" dirty="0">
                <a:latin typeface="Times" charset="0"/>
                <a:ea typeface="ＭＳ Ｐゴシック" charset="0"/>
              </a:rPr>
              <a:t>Cold (</a:t>
            </a:r>
            <a:r>
              <a:rPr lang="fr-FR" sz="2000" b="1" dirty="0">
                <a:latin typeface="Times" charset="0"/>
                <a:ea typeface="ＭＳ Ｐゴシック" charset="0"/>
              </a:rPr>
              <a:t>10K</a:t>
            </a:r>
            <a:r>
              <a:rPr lang="fr-FR" sz="2000" dirty="0">
                <a:latin typeface="Times" charset="0"/>
                <a:ea typeface="ＭＳ Ｐゴシック" charset="0"/>
              </a:rPr>
              <a:t>) =&gt; no </a:t>
            </a:r>
            <a:r>
              <a:rPr lang="fr-FR" sz="2000" dirty="0" err="1">
                <a:latin typeface="Times" charset="0"/>
                <a:ea typeface="ＭＳ Ｐゴシック" charset="0"/>
              </a:rPr>
              <a:t>emission</a:t>
            </a:r>
            <a:r>
              <a:rPr lang="fr-FR" sz="2000" dirty="0">
                <a:latin typeface="Times" charset="0"/>
                <a:ea typeface="ＭＳ Ｐゴシック" charset="0"/>
              </a:rPr>
              <a:t>. </a:t>
            </a:r>
            <a:r>
              <a:rPr lang="fr-FR" sz="2000" dirty="0" err="1">
                <a:latin typeface="Times" charset="0"/>
                <a:ea typeface="ＭＳ Ｐゴシック" charset="0"/>
              </a:rPr>
              <a:t>Very</a:t>
            </a:r>
            <a:r>
              <a:rPr lang="fr-FR" sz="2000" dirty="0">
                <a:latin typeface="Times" charset="0"/>
                <a:ea typeface="ＭＳ Ｐゴシック" charset="0"/>
              </a:rPr>
              <a:t> transparent medium.</a:t>
            </a:r>
          </a:p>
          <a:p>
            <a:pPr lvl="2">
              <a:lnSpc>
                <a:spcPct val="90000"/>
              </a:lnSpc>
            </a:pPr>
            <a:r>
              <a:rPr lang="fr-FR" sz="2000" dirty="0">
                <a:latin typeface="Times" charset="0"/>
                <a:ea typeface="ＭＳ Ｐゴシック" charset="0"/>
              </a:rPr>
              <a:t>In fractal structure </a:t>
            </a:r>
            <a:r>
              <a:rPr lang="fr-FR" sz="2000" dirty="0" err="1">
                <a:latin typeface="Times" charset="0"/>
                <a:ea typeface="ＭＳ Ｐゴシック" charset="0"/>
              </a:rPr>
              <a:t>covering</a:t>
            </a:r>
            <a:r>
              <a:rPr lang="fr-FR" sz="2000" dirty="0">
                <a:latin typeface="Times" charset="0"/>
                <a:ea typeface="ＭＳ Ｐゴシック" charset="0"/>
              </a:rPr>
              <a:t> </a:t>
            </a:r>
            <a:r>
              <a:rPr lang="fr-FR" sz="2000" b="1" dirty="0">
                <a:latin typeface="Times" charset="0"/>
                <a:ea typeface="ＭＳ Ｐゴシック" charset="0"/>
              </a:rPr>
              <a:t>1%</a:t>
            </a:r>
            <a:r>
              <a:rPr lang="fr-FR" sz="2000" dirty="0">
                <a:latin typeface="Times" charset="0"/>
                <a:ea typeface="ＭＳ Ｐゴシック" charset="0"/>
              </a:rPr>
              <a:t> of the </a:t>
            </a:r>
            <a:r>
              <a:rPr lang="fr-FR" sz="2000" dirty="0" err="1">
                <a:latin typeface="Times" charset="0"/>
                <a:ea typeface="ＭＳ Ｐゴシック" charset="0"/>
              </a:rPr>
              <a:t>sky</a:t>
            </a:r>
            <a:r>
              <a:rPr lang="fr-FR" sz="2000" dirty="0">
                <a:latin typeface="Times" charset="0"/>
                <a:ea typeface="ＭＳ Ｐゴシック" charset="0"/>
              </a:rPr>
              <a:t>.</a:t>
            </a:r>
          </a:p>
          <a:p>
            <a:pPr lvl="2">
              <a:lnSpc>
                <a:spcPct val="90000"/>
              </a:lnSpc>
              <a:buFontTx/>
              <a:buNone/>
            </a:pPr>
            <a:r>
              <a:rPr lang="fr-FR" sz="2000" b="1" dirty="0">
                <a:latin typeface="Times" charset="0"/>
                <a:ea typeface="ＭＳ Ｐゴシック" charset="0"/>
              </a:rPr>
              <a:t>	</a:t>
            </a:r>
            <a:r>
              <a:rPr lang="fr-FR" sz="2000" b="1" dirty="0" err="1">
                <a:latin typeface="Times" charset="0"/>
                <a:ea typeface="ＭＳ Ｐゴシック" charset="0"/>
              </a:rPr>
              <a:t>Clumpuscules</a:t>
            </a:r>
            <a:r>
              <a:rPr lang="fr-FR" sz="2000" b="1" dirty="0">
                <a:latin typeface="Times" charset="0"/>
                <a:ea typeface="ＭＳ Ｐゴシック" charset="0"/>
              </a:rPr>
              <a:t> ~10 AU</a:t>
            </a:r>
            <a:r>
              <a:rPr lang="fr-FR" sz="2000" dirty="0">
                <a:latin typeface="Times" charset="0"/>
                <a:ea typeface="ＭＳ Ｐゴシック" charset="0"/>
              </a:rPr>
              <a:t> (</a:t>
            </a:r>
            <a:r>
              <a:rPr lang="fr-FR" sz="2000" dirty="0" err="1">
                <a:latin typeface="Times" charset="0"/>
                <a:ea typeface="ＭＳ Ｐゴシック" charset="0"/>
              </a:rPr>
              <a:t>Pfenniger</a:t>
            </a:r>
            <a:r>
              <a:rPr lang="fr-FR" sz="2000" dirty="0">
                <a:latin typeface="Times" charset="0"/>
                <a:ea typeface="ＭＳ Ｐゴシック" charset="0"/>
              </a:rPr>
              <a:t> &amp; Combes 1994)</a:t>
            </a:r>
          </a:p>
          <a:p>
            <a:pPr lvl="2">
              <a:lnSpc>
                <a:spcPct val="90000"/>
              </a:lnSpc>
            </a:pPr>
            <a:r>
              <a:rPr lang="fr-FR" sz="2000" dirty="0">
                <a:latin typeface="Times" charset="0"/>
                <a:ea typeface="ＭＳ Ｐゴシック" charset="0"/>
              </a:rPr>
              <a:t>In the </a:t>
            </a:r>
            <a:r>
              <a:rPr lang="fr-FR" sz="2000" b="1" dirty="0" err="1">
                <a:latin typeface="Times" charset="0"/>
                <a:ea typeface="ＭＳ Ｐゴシック" charset="0"/>
              </a:rPr>
              <a:t>thick</a:t>
            </a:r>
            <a:r>
              <a:rPr lang="fr-FR" sz="2000" b="1" dirty="0">
                <a:latin typeface="Times" charset="0"/>
                <a:ea typeface="ＭＳ Ｐゴシック" charset="0"/>
              </a:rPr>
              <a:t> disc</a:t>
            </a:r>
            <a:r>
              <a:rPr lang="fr-FR" sz="2000" dirty="0">
                <a:latin typeface="Times" charset="0"/>
                <a:ea typeface="ＭＳ Ｐゴシック" charset="0"/>
              </a:rPr>
              <a:t> or/and in the </a:t>
            </a:r>
            <a:r>
              <a:rPr lang="fr-FR" sz="2000" b="1" dirty="0">
                <a:latin typeface="Times" charset="0"/>
                <a:ea typeface="ＭＳ Ｐゴシック" charset="0"/>
              </a:rPr>
              <a:t>halo</a:t>
            </a:r>
          </a:p>
          <a:p>
            <a:pPr lvl="2">
              <a:lnSpc>
                <a:spcPct val="90000"/>
              </a:lnSpc>
            </a:pPr>
            <a:r>
              <a:rPr lang="fr-FR" sz="2000" dirty="0">
                <a:latin typeface="Times" charset="0"/>
                <a:ea typeface="ＭＳ Ｐゴシック" charset="0"/>
              </a:rPr>
              <a:t>Thermal </a:t>
            </a:r>
            <a:r>
              <a:rPr lang="fr-FR" sz="2000" dirty="0" err="1">
                <a:latin typeface="Times" charset="0"/>
                <a:ea typeface="ＭＳ Ｐゴシック" charset="0"/>
              </a:rPr>
              <a:t>stability</a:t>
            </a:r>
            <a:r>
              <a:rPr lang="fr-FR" sz="2000" dirty="0">
                <a:latin typeface="Times" charset="0"/>
                <a:ea typeface="ＭＳ Ｐゴシック" charset="0"/>
              </a:rPr>
              <a:t> </a:t>
            </a:r>
            <a:r>
              <a:rPr lang="fr-FR" sz="2000" dirty="0" err="1">
                <a:latin typeface="Times" charset="0"/>
                <a:ea typeface="ＭＳ Ｐゴシック" charset="0"/>
              </a:rPr>
              <a:t>with</a:t>
            </a:r>
            <a:r>
              <a:rPr lang="fr-FR" sz="2000" dirty="0">
                <a:latin typeface="Times" charset="0"/>
                <a:ea typeface="ＭＳ Ｐゴシック" charset="0"/>
              </a:rPr>
              <a:t> a </a:t>
            </a:r>
            <a:r>
              <a:rPr lang="fr-FR" sz="2000" dirty="0" err="1">
                <a:latin typeface="Times" charset="0"/>
                <a:ea typeface="ＭＳ Ｐゴシック" charset="0"/>
              </a:rPr>
              <a:t>liquid</a:t>
            </a:r>
            <a:r>
              <a:rPr lang="fr-FR" sz="2000" dirty="0">
                <a:latin typeface="Times" charset="0"/>
                <a:ea typeface="ＭＳ Ｐゴシック" charset="0"/>
              </a:rPr>
              <a:t>/</a:t>
            </a:r>
            <a:r>
              <a:rPr lang="fr-FR" sz="2000" dirty="0" err="1">
                <a:latin typeface="Times" charset="0"/>
                <a:ea typeface="ＭＳ Ｐゴシック" charset="0"/>
              </a:rPr>
              <a:t>solid</a:t>
            </a:r>
            <a:r>
              <a:rPr lang="fr-FR" sz="2000" dirty="0">
                <a:latin typeface="Times" charset="0"/>
                <a:ea typeface="ＭＳ Ｐゴシック" charset="0"/>
              </a:rPr>
              <a:t> </a:t>
            </a:r>
            <a:r>
              <a:rPr lang="fr-FR" sz="2000" dirty="0" err="1">
                <a:latin typeface="Times" charset="0"/>
                <a:ea typeface="ＭＳ Ｐゴシック" charset="0"/>
              </a:rPr>
              <a:t>hydrogen</a:t>
            </a:r>
            <a:r>
              <a:rPr lang="fr-FR" sz="2000" dirty="0">
                <a:latin typeface="Times" charset="0"/>
                <a:ea typeface="ＭＳ Ｐゴシック" charset="0"/>
              </a:rPr>
              <a:t> </a:t>
            </a:r>
            <a:r>
              <a:rPr lang="fr-FR" sz="2000" dirty="0" err="1">
                <a:latin typeface="Times" charset="0"/>
                <a:ea typeface="ＭＳ Ｐゴシック" charset="0"/>
              </a:rPr>
              <a:t>core</a:t>
            </a:r>
            <a:endParaRPr lang="fr-FR" sz="2000" dirty="0">
              <a:latin typeface="Times" charset="0"/>
              <a:ea typeface="ＭＳ Ｐゴシック" charset="0"/>
            </a:endParaRPr>
          </a:p>
          <a:p>
            <a:pPr lvl="2">
              <a:lnSpc>
                <a:spcPct val="90000"/>
              </a:lnSpc>
            </a:pPr>
            <a:r>
              <a:rPr lang="fr-FR" sz="2000" b="1" dirty="0" err="1">
                <a:latin typeface="Times" charset="0"/>
                <a:ea typeface="ＭＳ Ｐゴシック" charset="0"/>
              </a:rPr>
              <a:t>Detection</a:t>
            </a:r>
            <a:r>
              <a:rPr lang="fr-FR" sz="2000" b="1" dirty="0">
                <a:latin typeface="Times" charset="0"/>
                <a:ea typeface="ＭＳ Ｐゴシック" charset="0"/>
              </a:rPr>
              <a:t> of </a:t>
            </a:r>
            <a:r>
              <a:rPr lang="fr-FR" sz="2000" b="1" dirty="0" err="1">
                <a:latin typeface="Times" charset="0"/>
                <a:ea typeface="ＭＳ Ｐゴシック" charset="0"/>
              </a:rPr>
              <a:t>molecular</a:t>
            </a:r>
            <a:r>
              <a:rPr lang="fr-FR" sz="2000" b="1" dirty="0">
                <a:latin typeface="Times" charset="0"/>
                <a:ea typeface="ＭＳ Ｐゴシック" charset="0"/>
              </a:rPr>
              <a:t> </a:t>
            </a:r>
            <a:r>
              <a:rPr lang="fr-FR" sz="2000" b="1" dirty="0" err="1">
                <a:latin typeface="Times" charset="0"/>
                <a:ea typeface="ＭＳ Ｐゴシック" charset="0"/>
              </a:rPr>
              <a:t>clouds</a:t>
            </a:r>
            <a:r>
              <a:rPr lang="fr-FR" sz="2000" b="1" dirty="0">
                <a:latin typeface="Times" charset="0"/>
                <a:ea typeface="ＭＳ Ｐゴシック" charset="0"/>
              </a:rPr>
              <a:t> </a:t>
            </a:r>
            <a:r>
              <a:rPr lang="fr-FR" sz="1800" dirty="0" err="1">
                <a:latin typeface="Times" charset="0"/>
                <a:ea typeface="ＭＳ Ｐゴシック" charset="0"/>
              </a:rPr>
              <a:t>with</a:t>
            </a:r>
            <a:r>
              <a:rPr lang="fr-FR" sz="1800" dirty="0">
                <a:latin typeface="Times" charset="0"/>
                <a:ea typeface="ＭＳ Ｐゴシック" charset="0"/>
              </a:rPr>
              <a:t> quasars (</a:t>
            </a:r>
            <a:r>
              <a:rPr lang="fr-FR" sz="1600" dirty="0">
                <a:latin typeface="Times" charset="0"/>
                <a:ea typeface="ＭＳ Ｐゴシック" charset="0"/>
              </a:rPr>
              <a:t>Jenkins et al. 2003, Richter et al. 2003</a:t>
            </a:r>
            <a:r>
              <a:rPr lang="fr-FR" sz="1800" dirty="0">
                <a:latin typeface="Times" charset="0"/>
                <a:ea typeface="ＭＳ Ｐゴシック" charset="0"/>
              </a:rPr>
              <a:t>) and </a:t>
            </a:r>
            <a:r>
              <a:rPr lang="fr-FR" sz="1800" b="1" dirty="0">
                <a:latin typeface="Times" charset="0"/>
                <a:ea typeface="ＭＳ Ｐゴシック" charset="0"/>
              </a:rPr>
              <a:t>indication of the fractal structure</a:t>
            </a:r>
            <a:r>
              <a:rPr lang="fr-FR" sz="1800" dirty="0">
                <a:latin typeface="Times" charset="0"/>
                <a:ea typeface="ＭＳ Ｐゴシック" charset="0"/>
              </a:rPr>
              <a:t> </a:t>
            </a:r>
            <a:r>
              <a:rPr lang="fr-FR" sz="1800" dirty="0" err="1">
                <a:latin typeface="Times" charset="0"/>
                <a:ea typeface="ＭＳ Ｐゴシック" charset="0"/>
              </a:rPr>
              <a:t>with</a:t>
            </a:r>
            <a:r>
              <a:rPr lang="fr-FR" sz="1800" dirty="0">
                <a:latin typeface="Times" charset="0"/>
                <a:ea typeface="ＭＳ Ｐゴシック" charset="0"/>
              </a:rPr>
              <a:t> </a:t>
            </a:r>
            <a:r>
              <a:rPr lang="fr-FR" sz="1800" dirty="0" err="1">
                <a:latin typeface="Times" charset="0"/>
                <a:ea typeface="ＭＳ Ｐゴシック" charset="0"/>
              </a:rPr>
              <a:t>clumpuscules</a:t>
            </a:r>
            <a:r>
              <a:rPr lang="fr-FR" sz="1800" dirty="0">
                <a:latin typeface="Times" charset="0"/>
                <a:ea typeface="ＭＳ Ｐゴシック" charset="0"/>
              </a:rPr>
              <a:t> </a:t>
            </a:r>
            <a:r>
              <a:rPr lang="fr-FR" sz="1800" dirty="0" err="1">
                <a:latin typeface="Times" charset="0"/>
                <a:ea typeface="ＭＳ Ｐゴシック" charset="0"/>
              </a:rPr>
              <a:t>from</a:t>
            </a:r>
            <a:r>
              <a:rPr lang="fr-FR" sz="1800" dirty="0">
                <a:latin typeface="Times" charset="0"/>
                <a:ea typeface="ＭＳ Ｐゴシック" charset="0"/>
              </a:rPr>
              <a:t> CO </a:t>
            </a:r>
            <a:r>
              <a:rPr lang="fr-FR" sz="1800" dirty="0" err="1">
                <a:latin typeface="Times" charset="0"/>
                <a:ea typeface="ＭＳ Ｐゴシック" charset="0"/>
              </a:rPr>
              <a:t>lines</a:t>
            </a:r>
            <a:r>
              <a:rPr lang="fr-FR" sz="1800" dirty="0">
                <a:latin typeface="Times" charset="0"/>
                <a:ea typeface="ＭＳ Ｐゴシック" charset="0"/>
              </a:rPr>
              <a:t> in the </a:t>
            </a:r>
            <a:r>
              <a:rPr lang="fr-FR" sz="1800" dirty="0" err="1">
                <a:latin typeface="Times" charset="0"/>
                <a:ea typeface="ＭＳ Ｐゴシック" charset="0"/>
              </a:rPr>
              <a:t>galactic</a:t>
            </a:r>
            <a:r>
              <a:rPr lang="fr-FR" sz="1800" dirty="0">
                <a:latin typeface="Times" charset="0"/>
                <a:ea typeface="ＭＳ Ｐゴシック" charset="0"/>
              </a:rPr>
              <a:t> plane (</a:t>
            </a:r>
            <a:r>
              <a:rPr lang="fr-FR" sz="1600" dirty="0" err="1">
                <a:latin typeface="Times" charset="0"/>
                <a:ea typeface="ＭＳ Ｐゴシック" charset="0"/>
              </a:rPr>
              <a:t>Heithausen</a:t>
            </a:r>
            <a:r>
              <a:rPr lang="fr-FR" sz="1600" dirty="0">
                <a:latin typeface="Times" charset="0"/>
                <a:ea typeface="ＭＳ Ｐゴシック" charset="0"/>
              </a:rPr>
              <a:t>, 2004</a:t>
            </a:r>
            <a:r>
              <a:rPr lang="fr-FR" sz="1800" dirty="0">
                <a:latin typeface="Times" charset="0"/>
                <a:ea typeface="ＭＳ Ｐゴシック" charset="0"/>
              </a:rPr>
              <a:t>).</a:t>
            </a:r>
            <a:endParaRPr lang="fr-FR" sz="2000" dirty="0">
              <a:latin typeface="Times" charset="0"/>
              <a:ea typeface="ＭＳ Ｐゴシック" charset="0"/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title"/>
          </p:nvPr>
        </p:nvSpPr>
        <p:spPr>
          <a:xfrm>
            <a:off x="152400" y="609600"/>
            <a:ext cx="8839200" cy="1143000"/>
          </a:xfrm>
        </p:spPr>
        <p:txBody>
          <a:bodyPr/>
          <a:lstStyle/>
          <a:p>
            <a:r>
              <a:rPr lang="fr-FR" sz="4000" b="1" dirty="0" err="1" smtClean="0">
                <a:solidFill>
                  <a:srgbClr val="FF3300"/>
                </a:solidFill>
              </a:rPr>
              <a:t>Where</a:t>
            </a:r>
            <a:r>
              <a:rPr lang="fr-FR" sz="4000" b="1" dirty="0" smtClean="0">
                <a:solidFill>
                  <a:srgbClr val="FF3300"/>
                </a:solidFill>
              </a:rPr>
              <a:t> are </a:t>
            </a:r>
            <a:r>
              <a:rPr lang="fr-FR" sz="4000" b="1" dirty="0" err="1" smtClean="0">
                <a:solidFill>
                  <a:srgbClr val="FF3300"/>
                </a:solidFill>
              </a:rPr>
              <a:t>these</a:t>
            </a:r>
            <a:r>
              <a:rPr lang="fr-FR" sz="4000" b="1" dirty="0" smtClean="0">
                <a:solidFill>
                  <a:srgbClr val="FF3300"/>
                </a:solidFill>
              </a:rPr>
              <a:t> baryons?</a:t>
            </a:r>
            <a:endParaRPr lang="fr-FR" sz="4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65096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7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7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7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7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7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7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7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7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build="p" bldLvl="2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09600"/>
            <a:ext cx="8496944" cy="1143000"/>
          </a:xfrm>
        </p:spPr>
        <p:txBody>
          <a:bodyPr/>
          <a:lstStyle/>
          <a:p>
            <a:r>
              <a:rPr lang="fr-FR" b="1" dirty="0" smtClean="0">
                <a:solidFill>
                  <a:srgbClr val="FF3300"/>
                </a:solidFill>
              </a:rPr>
              <a:t>H</a:t>
            </a:r>
            <a:r>
              <a:rPr lang="fr-FR" b="1" baseline="-25000" dirty="0" smtClean="0">
                <a:solidFill>
                  <a:srgbClr val="FF3300"/>
                </a:solidFill>
              </a:rPr>
              <a:t>2</a:t>
            </a:r>
            <a:r>
              <a:rPr lang="fr-FR" b="1" dirty="0">
                <a:solidFill>
                  <a:srgbClr val="FF3300"/>
                </a:solidFill>
              </a:rPr>
              <a:t> </a:t>
            </a:r>
            <a:r>
              <a:rPr lang="fr-FR" b="1" dirty="0" smtClean="0">
                <a:solidFill>
                  <a:srgbClr val="FF3300"/>
                </a:solidFill>
              </a:rPr>
              <a:t>contribution </a:t>
            </a:r>
            <a:r>
              <a:rPr lang="fr-FR" b="1" dirty="0" err="1" smtClean="0">
                <a:solidFill>
                  <a:srgbClr val="FF3300"/>
                </a:solidFill>
              </a:rPr>
              <a:t>is</a:t>
            </a:r>
            <a:r>
              <a:rPr lang="fr-FR" b="1" dirty="0" smtClean="0">
                <a:solidFill>
                  <a:srgbClr val="FF3300"/>
                </a:solidFill>
              </a:rPr>
              <a:t> hard to </a:t>
            </a:r>
            <a:r>
              <a:rPr lang="fr-FR" b="1" dirty="0" err="1" smtClean="0">
                <a:solidFill>
                  <a:srgbClr val="FF3300"/>
                </a:solidFill>
              </a:rPr>
              <a:t>evaluate</a:t>
            </a:r>
            <a:endParaRPr lang="fr-FR" sz="4000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2209800"/>
          </a:xfrm>
        </p:spPr>
        <p:txBody>
          <a:bodyPr/>
          <a:lstStyle/>
          <a:p>
            <a:r>
              <a:rPr lang="fr-FR" dirty="0"/>
              <a:t>H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err="1" smtClean="0"/>
              <a:t>symmetrical</a:t>
            </a:r>
            <a:r>
              <a:rPr lang="fr-FR" dirty="0" smtClean="0"/>
              <a:t> </a:t>
            </a:r>
            <a:r>
              <a:rPr lang="fr-FR" dirty="0" err="1" smtClean="0"/>
              <a:t>molecule</a:t>
            </a:r>
            <a:r>
              <a:rPr lang="fr-FR" dirty="0" smtClean="0"/>
              <a:t> </a:t>
            </a:r>
            <a:r>
              <a:rPr lang="fr-FR" dirty="0"/>
              <a:t>=&gt; </a:t>
            </a:r>
            <a:r>
              <a:rPr lang="fr-FR" dirty="0" err="1" smtClean="0"/>
              <a:t>electric</a:t>
            </a:r>
            <a:r>
              <a:rPr lang="fr-FR" dirty="0" smtClean="0"/>
              <a:t> </a:t>
            </a:r>
            <a:r>
              <a:rPr lang="fr-FR" dirty="0" err="1" smtClean="0"/>
              <a:t>dipolar</a:t>
            </a:r>
            <a:r>
              <a:rPr lang="fr-FR" dirty="0" smtClean="0"/>
              <a:t> transitions </a:t>
            </a:r>
            <a:r>
              <a:rPr lang="fr-FR" dirty="0" err="1" smtClean="0"/>
              <a:t>forbidden</a:t>
            </a:r>
            <a:endParaRPr lang="fr-FR" dirty="0"/>
          </a:p>
          <a:p>
            <a:pPr lvl="1">
              <a:buFont typeface="Wingdings" charset="2"/>
              <a:buChar char="ü"/>
            </a:pPr>
            <a:r>
              <a:rPr lang="fr-FR" dirty="0" smtClean="0"/>
              <a:t>No </a:t>
            </a:r>
            <a:r>
              <a:rPr lang="fr-FR" dirty="0" err="1" smtClean="0"/>
              <a:t>emission</a:t>
            </a:r>
            <a:r>
              <a:rPr lang="fr-FR" dirty="0" smtClean="0"/>
              <a:t> in cold medium</a:t>
            </a:r>
            <a:endParaRPr lang="fr-FR" dirty="0"/>
          </a:p>
          <a:p>
            <a:pPr lvl="1">
              <a:buFont typeface="Wingdings" charset="2"/>
              <a:buChar char="ü"/>
            </a:pPr>
            <a:r>
              <a:rPr lang="fr-FR" dirty="0" smtClean="0"/>
              <a:t>No absorption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>
                <a:latin typeface="Symbol" charset="2"/>
              </a:rPr>
              <a:t>l </a:t>
            </a:r>
            <a:r>
              <a:rPr lang="fr-FR" dirty="0"/>
              <a:t>&gt;110 nm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791204" y="3124200"/>
            <a:ext cx="2224089" cy="914400"/>
            <a:chOff x="3952" y="1968"/>
            <a:chExt cx="1401" cy="576"/>
          </a:xfrm>
        </p:grpSpPr>
        <p:sp>
          <p:nvSpPr>
            <p:cNvPr id="99333" name="AutoShape 5"/>
            <p:cNvSpPr>
              <a:spLocks/>
            </p:cNvSpPr>
            <p:nvPr/>
          </p:nvSpPr>
          <p:spPr bwMode="auto">
            <a:xfrm>
              <a:off x="3952" y="1968"/>
              <a:ext cx="96" cy="576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9334" name="Text Box 6"/>
            <p:cNvSpPr txBox="1">
              <a:spLocks noChangeArrowheads="1"/>
            </p:cNvSpPr>
            <p:nvPr/>
          </p:nvSpPr>
          <p:spPr bwMode="auto">
            <a:xfrm>
              <a:off x="4199" y="1984"/>
              <a:ext cx="1154" cy="523"/>
            </a:xfrm>
            <a:prstGeom prst="rect">
              <a:avLst/>
            </a:prstGeom>
            <a:noFill/>
            <a:ln w="9525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b="1" i="1" dirty="0" smtClean="0">
                  <a:solidFill>
                    <a:srgbClr val="FF3300"/>
                  </a:solidFill>
                </a:rPr>
                <a:t>No </a:t>
              </a:r>
              <a:r>
                <a:rPr lang="fr-FR" b="1" i="1" dirty="0" err="1" smtClean="0">
                  <a:solidFill>
                    <a:srgbClr val="FF3300"/>
                  </a:solidFill>
                </a:rPr>
                <a:t>resonant</a:t>
              </a:r>
              <a:endParaRPr lang="fr-FR" b="1" i="1" dirty="0">
                <a:solidFill>
                  <a:srgbClr val="FF3300"/>
                </a:solidFill>
              </a:endParaRPr>
            </a:p>
            <a:p>
              <a:pPr algn="ctr"/>
              <a:r>
                <a:rPr lang="fr-FR" b="1" i="1" dirty="0" err="1" smtClean="0">
                  <a:solidFill>
                    <a:srgbClr val="FF3300"/>
                  </a:solidFill>
                </a:rPr>
                <a:t>process</a:t>
              </a:r>
              <a:endParaRPr lang="fr-FR" b="1" i="1" dirty="0">
                <a:solidFill>
                  <a:srgbClr val="FF3300"/>
                </a:solidFill>
              </a:endParaRPr>
            </a:p>
          </p:txBody>
        </p:sp>
      </p:grpSp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685800" y="4703440"/>
            <a:ext cx="7846640" cy="117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fr-FR" sz="3200" dirty="0"/>
              <a:t> </a:t>
            </a:r>
            <a:r>
              <a:rPr lang="fr-FR" sz="3200" dirty="0" err="1" smtClean="0"/>
              <a:t>Usually</a:t>
            </a:r>
            <a:r>
              <a:rPr lang="fr-FR" sz="3200" dirty="0" smtClean="0"/>
              <a:t> H</a:t>
            </a:r>
            <a:r>
              <a:rPr lang="fr-FR" sz="3200" baseline="-25000" dirty="0" smtClean="0"/>
              <a:t>2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</a:t>
            </a:r>
            <a:r>
              <a:rPr lang="fr-FR" sz="3200" dirty="0" err="1" smtClean="0"/>
              <a:t>estimated</a:t>
            </a:r>
            <a:r>
              <a:rPr lang="fr-FR" sz="3200" dirty="0" smtClean="0"/>
              <a:t> </a:t>
            </a:r>
            <a:r>
              <a:rPr lang="fr-FR" sz="3200" dirty="0" err="1" smtClean="0"/>
              <a:t>from</a:t>
            </a:r>
            <a:r>
              <a:rPr lang="fr-FR" sz="3200" dirty="0" smtClean="0"/>
              <a:t> </a:t>
            </a:r>
            <a:r>
              <a:rPr lang="fr-FR" sz="3200" dirty="0"/>
              <a:t>CO </a:t>
            </a:r>
            <a:r>
              <a:rPr lang="fr-FR" sz="3200" dirty="0" smtClean="0"/>
              <a:t>tracer or </a:t>
            </a:r>
            <a:r>
              <a:rPr lang="fr-FR" sz="3200" dirty="0" err="1" smtClean="0"/>
              <a:t>from</a:t>
            </a:r>
            <a:r>
              <a:rPr lang="fr-FR" sz="3200" dirty="0" smtClean="0"/>
              <a:t> </a:t>
            </a:r>
            <a:r>
              <a:rPr lang="fr-FR" sz="3200" dirty="0" err="1" smtClean="0"/>
              <a:t>dust</a:t>
            </a:r>
            <a:r>
              <a:rPr lang="fr-FR" sz="3200" dirty="0" smtClean="0"/>
              <a:t>. </a:t>
            </a:r>
            <a:r>
              <a:rPr lang="fr-FR" sz="3200" dirty="0" err="1" smtClean="0"/>
              <a:t>Depend</a:t>
            </a:r>
            <a:r>
              <a:rPr lang="fr-FR" sz="3200" dirty="0" smtClean="0"/>
              <a:t> on </a:t>
            </a:r>
            <a:r>
              <a:rPr lang="fr-FR" sz="3200" dirty="0" err="1" smtClean="0"/>
              <a:t>metallicity</a:t>
            </a:r>
            <a:r>
              <a:rPr lang="fr-FR" sz="3200" dirty="0" smtClean="0"/>
              <a:t> </a:t>
            </a:r>
            <a:r>
              <a:rPr lang="fr-FR" sz="3200" dirty="0" err="1" smtClean="0"/>
              <a:t>hypothesis</a:t>
            </a:r>
            <a:r>
              <a:rPr lang="fr-FR" sz="3200" dirty="0" smtClean="0"/>
              <a:t>…</a:t>
            </a:r>
            <a:endParaRPr lang="fr-FR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9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oum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 build="p" autoUpdateAnimBg="0"/>
      <p:bldP spid="99335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82CC19-E93B-3C41-92F7-278871A44EA0}" type="slidenum">
              <a:rPr lang="en-US"/>
              <a:pPr/>
              <a:t>37</a:t>
            </a:fld>
            <a:endParaRPr lang="en-US"/>
          </a:p>
        </p:txBody>
      </p:sp>
      <p:sp>
        <p:nvSpPr>
          <p:cNvPr id="522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274EE8"/>
                </a:solidFill>
                <a:ea typeface="Arial" charset="0"/>
                <a:cs typeface="Arial" charset="0"/>
              </a:rPr>
              <a:t>Transparent molecular clouds</a:t>
            </a:r>
          </a:p>
        </p:txBody>
      </p:sp>
      <p:sp>
        <p:nvSpPr>
          <p:cNvPr id="52232" name="Text Box 4"/>
          <p:cNvSpPr txBox="1">
            <a:spLocks noChangeArrowheads="1"/>
          </p:cNvSpPr>
          <p:nvPr/>
        </p:nvSpPr>
        <p:spPr bwMode="auto">
          <a:xfrm>
            <a:off x="2022475" y="685800"/>
            <a:ext cx="5216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74EE8"/>
                </a:solidFill>
              </a:rPr>
              <a:t>ISM turbulence and fractal dimension</a:t>
            </a:r>
          </a:p>
        </p:txBody>
      </p:sp>
      <p:pic>
        <p:nvPicPr>
          <p:cNvPr id="52233" name="Picture 24" descr="casca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208088"/>
            <a:ext cx="3124200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226" name="Object 2"/>
          <p:cNvGraphicFramePr>
            <a:graphicFrameLocks noChangeAspect="1"/>
          </p:cNvGraphicFramePr>
          <p:nvPr/>
        </p:nvGraphicFramePr>
        <p:xfrm>
          <a:off x="4924425" y="4953000"/>
          <a:ext cx="3533775" cy="88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8" name="Equation" r:id="rId5" imgW="2247900" imgH="622300" progId="Equation.3">
                  <p:embed/>
                </p:oleObj>
              </mc:Choice>
              <mc:Fallback>
                <p:oleObj name="Equation" r:id="rId5" imgW="2247900" imgH="622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4425" y="4953000"/>
                        <a:ext cx="3533775" cy="887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4" name="Text Box 26"/>
          <p:cNvSpPr txBox="1">
            <a:spLocks noChangeArrowheads="1"/>
          </p:cNvSpPr>
          <p:nvPr/>
        </p:nvSpPr>
        <p:spPr bwMode="auto">
          <a:xfrm>
            <a:off x="76200" y="1192213"/>
            <a:ext cx="39814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B342E"/>
                </a:solidFill>
              </a:rPr>
              <a:t> Large cloud is gravitationally unstable, </a:t>
            </a:r>
          </a:p>
          <a:p>
            <a:r>
              <a:rPr lang="en-US" sz="1600">
                <a:solidFill>
                  <a:srgbClr val="CB342E"/>
                </a:solidFill>
              </a:rPr>
              <a:t>it fragments into smaller sub-clouds and </a:t>
            </a:r>
          </a:p>
          <a:p>
            <a:r>
              <a:rPr lang="en-US" sz="1600">
                <a:solidFill>
                  <a:srgbClr val="CB342E"/>
                </a:solidFill>
              </a:rPr>
              <a:t>produce a self-similar hierarchy structure.</a:t>
            </a:r>
            <a:r>
              <a:rPr lang="en-US" sz="2000">
                <a:solidFill>
                  <a:srgbClr val="CB342E"/>
                </a:solidFill>
              </a:rPr>
              <a:t> </a:t>
            </a:r>
          </a:p>
        </p:txBody>
      </p:sp>
      <p:sp>
        <p:nvSpPr>
          <p:cNvPr id="52235" name="Text Box 28"/>
          <p:cNvSpPr txBox="1">
            <a:spLocks noChangeArrowheads="1"/>
          </p:cNvSpPr>
          <p:nvPr/>
        </p:nvSpPr>
        <p:spPr bwMode="auto">
          <a:xfrm>
            <a:off x="533400" y="2189163"/>
            <a:ext cx="335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 </a:t>
            </a:r>
            <a:r>
              <a:rPr lang="en-US" sz="1400"/>
              <a:t>Velocity dispersion </a:t>
            </a:r>
            <a:r>
              <a:rPr lang="en-US" sz="1400">
                <a:latin typeface="Symbol" charset="2"/>
              </a:rPr>
              <a:t></a:t>
            </a:r>
            <a:r>
              <a:rPr lang="en-US" sz="1400" baseline="-25000"/>
              <a:t></a:t>
            </a:r>
            <a:r>
              <a:rPr lang="en-US" sz="1400">
                <a:latin typeface="Symbol" charset="2"/>
              </a:rPr>
              <a:t>vs</a:t>
            </a:r>
            <a:r>
              <a:rPr lang="en-US" sz="1400"/>
              <a:t>. region size </a:t>
            </a:r>
            <a:r>
              <a:rPr lang="en-US" sz="1400" i="1"/>
              <a:t>r</a:t>
            </a:r>
          </a:p>
          <a:p>
            <a:r>
              <a:rPr lang="en-US" sz="1400"/>
              <a:t> in composite clouds from Milky Way</a:t>
            </a:r>
          </a:p>
          <a:p>
            <a:r>
              <a:rPr lang="en-US" sz="1400"/>
              <a:t>                 (Larson 1981)</a:t>
            </a:r>
          </a:p>
        </p:txBody>
      </p:sp>
      <p:pic>
        <p:nvPicPr>
          <p:cNvPr id="52236" name="Picture 5" descr="lars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3005138"/>
            <a:ext cx="335280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2681288" y="5745163"/>
          <a:ext cx="657225" cy="19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89" name="Equation" r:id="rId8" imgW="584200" imgH="177800" progId="Equation.3">
                  <p:embed/>
                </p:oleObj>
              </mc:Choice>
              <mc:Fallback>
                <p:oleObj name="Equation" r:id="rId8" imgW="584200" imgH="1778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1288" y="5745163"/>
                        <a:ext cx="657225" cy="1984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7" name="Text Box 29"/>
          <p:cNvSpPr txBox="1">
            <a:spLocks noChangeArrowheads="1"/>
          </p:cNvSpPr>
          <p:nvPr/>
        </p:nvSpPr>
        <p:spPr bwMode="auto">
          <a:xfrm rot="-5400000">
            <a:off x="-244475" y="3589338"/>
            <a:ext cx="12827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log </a:t>
            </a:r>
            <a:r>
              <a:rPr lang="en-US" sz="1600">
                <a:latin typeface="Symbol" charset="2"/>
              </a:rPr>
              <a:t></a:t>
            </a:r>
            <a:r>
              <a:rPr lang="en-US" sz="1600" baseline="-25000"/>
              <a:t>V </a:t>
            </a:r>
            <a:r>
              <a:rPr lang="en-US" sz="1600"/>
              <a:t>(km/s)</a:t>
            </a:r>
            <a:endParaRPr lang="en-US"/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639763" y="4384675"/>
          <a:ext cx="960437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0" name="Equation" r:id="rId10" imgW="812800" imgH="393700" progId="Equation.3">
                  <p:embed/>
                </p:oleObj>
              </mc:Choice>
              <mc:Fallback>
                <p:oleObj name="Equation" r:id="rId10" imgW="812800" imgH="3937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4384675"/>
                        <a:ext cx="960437" cy="469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274EE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8" name="Text Box 32"/>
          <p:cNvSpPr txBox="1">
            <a:spLocks noChangeArrowheads="1"/>
          </p:cNvSpPr>
          <p:nvPr/>
        </p:nvSpPr>
        <p:spPr bwMode="auto">
          <a:xfrm>
            <a:off x="152400" y="5908675"/>
            <a:ext cx="362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Clouds are bound (virialized systems):</a:t>
            </a:r>
          </a:p>
        </p:txBody>
      </p:sp>
      <p:graphicFrame>
        <p:nvGraphicFramePr>
          <p:cNvPr id="52229" name="Object 5"/>
          <p:cNvGraphicFramePr>
            <a:graphicFrameLocks noChangeAspect="1"/>
          </p:cNvGraphicFramePr>
          <p:nvPr/>
        </p:nvGraphicFramePr>
        <p:xfrm>
          <a:off x="228600" y="6289675"/>
          <a:ext cx="22860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91" name="Équation" r:id="rId12" imgW="1651000" imgH="355600" progId="Equation.3">
                  <p:embed/>
                </p:oleObj>
              </mc:Choice>
              <mc:Fallback>
                <p:oleObj name="Équation" r:id="rId12" imgW="1651000" imgH="3556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289675"/>
                        <a:ext cx="2286000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9" name="Text Box 34"/>
          <p:cNvSpPr txBox="1">
            <a:spLocks noChangeArrowheads="1"/>
          </p:cNvSpPr>
          <p:nvPr/>
        </p:nvSpPr>
        <p:spPr bwMode="auto">
          <a:xfrm>
            <a:off x="2438400" y="3962400"/>
            <a:ext cx="857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CB342E"/>
                </a:solidFill>
              </a:rPr>
              <a:t>Sample 1</a:t>
            </a:r>
          </a:p>
        </p:txBody>
      </p:sp>
      <p:sp>
        <p:nvSpPr>
          <p:cNvPr id="52240" name="Text Box 35"/>
          <p:cNvSpPr txBox="1">
            <a:spLocks noChangeArrowheads="1"/>
          </p:cNvSpPr>
          <p:nvPr/>
        </p:nvSpPr>
        <p:spPr bwMode="auto">
          <a:xfrm>
            <a:off x="2495550" y="5257800"/>
            <a:ext cx="857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CB342E"/>
                </a:solidFill>
              </a:rPr>
              <a:t>Sample 2</a:t>
            </a:r>
          </a:p>
        </p:txBody>
      </p:sp>
      <p:sp>
        <p:nvSpPr>
          <p:cNvPr id="52241" name="Text Box 36"/>
          <p:cNvSpPr txBox="1">
            <a:spLocks noChangeArrowheads="1"/>
          </p:cNvSpPr>
          <p:nvPr/>
        </p:nvSpPr>
        <p:spPr bwMode="auto">
          <a:xfrm>
            <a:off x="2943225" y="6451600"/>
            <a:ext cx="1587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274EE8"/>
                </a:solidFill>
              </a:rPr>
              <a:t>Fractal dimension</a:t>
            </a:r>
          </a:p>
        </p:txBody>
      </p:sp>
      <p:sp>
        <p:nvSpPr>
          <p:cNvPr id="52242" name="Line 39"/>
          <p:cNvSpPr>
            <a:spLocks noChangeShapeType="1"/>
          </p:cNvSpPr>
          <p:nvPr/>
        </p:nvSpPr>
        <p:spPr bwMode="auto">
          <a:xfrm>
            <a:off x="2514600" y="6489700"/>
            <a:ext cx="45720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2243" name="Text Box 40"/>
          <p:cNvSpPr txBox="1">
            <a:spLocks noChangeArrowheads="1"/>
          </p:cNvSpPr>
          <p:nvPr/>
        </p:nvSpPr>
        <p:spPr bwMode="auto">
          <a:xfrm>
            <a:off x="4724400" y="4235450"/>
            <a:ext cx="340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Turbulence kinetic energy spectrum</a:t>
            </a:r>
          </a:p>
          <a:p>
            <a:r>
              <a:rPr lang="en-US" sz="1600"/>
              <a:t>                </a:t>
            </a:r>
            <a:r>
              <a:rPr lang="en-US" sz="1400"/>
              <a:t>(spatial frequencies)</a:t>
            </a:r>
            <a:r>
              <a:rPr lang="en-US" sz="1600"/>
              <a:t>: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E153DA-A563-4348-8716-2645DB30BFFE}" type="slidenum">
              <a:rPr lang="en-US"/>
              <a:pPr/>
              <a:t>38</a:t>
            </a:fld>
            <a:endParaRPr lang="en-US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GB" sz="3600">
                <a:solidFill>
                  <a:srgbClr val="274EE8"/>
                </a:solidFill>
                <a:ea typeface="Arial" charset="0"/>
                <a:cs typeface="Arial" charset="0"/>
              </a:rPr>
              <a:t>Transparent molecular clouds</a:t>
            </a:r>
          </a:p>
        </p:txBody>
      </p:sp>
      <p:sp>
        <p:nvSpPr>
          <p:cNvPr id="54277" name="Text Box 4"/>
          <p:cNvSpPr txBox="1">
            <a:spLocks noChangeArrowheads="1"/>
          </p:cNvSpPr>
          <p:nvPr/>
        </p:nvSpPr>
        <p:spPr bwMode="auto">
          <a:xfrm>
            <a:off x="2141538" y="725488"/>
            <a:ext cx="4792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74EE8"/>
                </a:solidFill>
              </a:rPr>
              <a:t>Building blocks of the fractal cloud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762000" y="1219200"/>
            <a:ext cx="7162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At some scale the cooling time equals the free-fall time and </a:t>
            </a:r>
          </a:p>
          <a:p>
            <a:r>
              <a:rPr lang="en-US" sz="2000"/>
              <a:t>the fragmentation stops. These smallest cloudlets are called   </a:t>
            </a:r>
          </a:p>
          <a:p>
            <a:r>
              <a:rPr lang="en-US" sz="2000"/>
              <a:t>                                       </a:t>
            </a:r>
            <a:r>
              <a:rPr lang="en-US" sz="2000" i="1" u="sng">
                <a:solidFill>
                  <a:srgbClr val="CB342E"/>
                </a:solidFill>
              </a:rPr>
              <a:t>clumpuscules</a:t>
            </a:r>
            <a:r>
              <a:rPr lang="en-US" sz="2000"/>
              <a:t>.</a:t>
            </a:r>
          </a:p>
        </p:txBody>
      </p:sp>
      <p:graphicFrame>
        <p:nvGraphicFramePr>
          <p:cNvPr id="54274" name="Object 2"/>
          <p:cNvGraphicFramePr>
            <a:graphicFrameLocks noChangeAspect="1"/>
          </p:cNvGraphicFramePr>
          <p:nvPr/>
        </p:nvGraphicFramePr>
        <p:xfrm>
          <a:off x="381000" y="2805113"/>
          <a:ext cx="40386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22" name="Équation" r:id="rId4" imgW="2641600" imgH="1384300" progId="Equation.3">
                  <p:embed/>
                </p:oleObj>
              </mc:Choice>
              <mc:Fallback>
                <p:oleObj name="Équation" r:id="rId4" imgW="2641600" imgH="13843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805113"/>
                        <a:ext cx="40386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9" name="Picture 9" descr="cloudlet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2238375"/>
            <a:ext cx="25781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 Box 10"/>
          <p:cNvSpPr txBox="1">
            <a:spLocks noChangeArrowheads="1"/>
          </p:cNvSpPr>
          <p:nvPr/>
        </p:nvSpPr>
        <p:spPr bwMode="auto">
          <a:xfrm>
            <a:off x="152400" y="5073650"/>
            <a:ext cx="43529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Despite their short free-fall time,</a:t>
            </a:r>
          </a:p>
          <a:p>
            <a:r>
              <a:rPr lang="en-US" sz="1800"/>
              <a:t> because of low temperature ( </a:t>
            </a:r>
            <a:r>
              <a:rPr lang="en-US" sz="1800">
                <a:solidFill>
                  <a:srgbClr val="CB342E"/>
                </a:solidFill>
              </a:rPr>
              <a:t>T &lt; 10 K</a:t>
            </a:r>
            <a:r>
              <a:rPr lang="en-US" sz="2000"/>
              <a:t> </a:t>
            </a:r>
            <a:r>
              <a:rPr lang="en-US" sz="1800"/>
              <a:t>) </a:t>
            </a:r>
          </a:p>
          <a:p>
            <a:r>
              <a:rPr lang="en-US" sz="1800"/>
              <a:t> and the fractal structure (</a:t>
            </a:r>
            <a:r>
              <a:rPr lang="en-US" sz="1800">
                <a:solidFill>
                  <a:srgbClr val="CB342E"/>
                </a:solidFill>
              </a:rPr>
              <a:t>1.6 &lt;D&lt; 2 </a:t>
            </a:r>
            <a:r>
              <a:rPr lang="en-US" sz="1800"/>
              <a:t>)</a:t>
            </a:r>
          </a:p>
          <a:p>
            <a:r>
              <a:rPr lang="en-US" sz="2000"/>
              <a:t>        </a:t>
            </a:r>
            <a:r>
              <a:rPr lang="en-US" sz="2000">
                <a:solidFill>
                  <a:srgbClr val="274EE8"/>
                </a:solidFill>
              </a:rPr>
              <a:t>frequent collisions: </a:t>
            </a:r>
          </a:p>
          <a:p>
            <a:r>
              <a:rPr lang="en-US" sz="2000">
                <a:solidFill>
                  <a:srgbClr val="274EE8"/>
                </a:solidFill>
              </a:rPr>
              <a:t>    no gravitational collapse</a:t>
            </a:r>
          </a:p>
        </p:txBody>
      </p:sp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4560888" y="5194300"/>
            <a:ext cx="4506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b="1"/>
              <a:t>  The turbulence energy transferred from    </a:t>
            </a:r>
          </a:p>
          <a:p>
            <a:r>
              <a:rPr lang="en-US" sz="1600" b="1"/>
              <a:t>   galactic rotation to the hierarchy takes</a:t>
            </a:r>
          </a:p>
          <a:p>
            <a:r>
              <a:rPr lang="en-US" sz="1600" b="1">
                <a:solidFill>
                  <a:srgbClr val="CB342E"/>
                </a:solidFill>
              </a:rPr>
              <a:t>~ 3.7 Gyr</a:t>
            </a:r>
            <a:r>
              <a:rPr lang="en-US" sz="1600" b="1"/>
              <a:t> to dissipate through the structure. </a:t>
            </a:r>
          </a:p>
        </p:txBody>
      </p:sp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228600" y="2319338"/>
            <a:ext cx="2668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CB342E"/>
                </a:solidFill>
              </a:rPr>
              <a:t>Pfenniger &amp; Combes Model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0668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fr-FR" sz="3200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Contrast is severely limited by the source size =&gt; </a:t>
            </a:r>
            <a:r>
              <a:rPr lang="fr-FR" sz="3200" b="1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spatial coherence</a:t>
            </a:r>
            <a:endParaRPr lang="fr-FR" sz="3600">
              <a:solidFill>
                <a:srgbClr val="FF33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4191000"/>
            <a:ext cx="4038600" cy="198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400">
                <a:latin typeface="Times" charset="0"/>
                <a:ea typeface="ＭＳ Ｐゴシック" charset="0"/>
                <a:cs typeface="ＭＳ Ｐゴシック" charset="0"/>
              </a:rPr>
              <a:t>Depression width </a:t>
            </a:r>
            <a:r>
              <a:rPr lang="fr-FR" sz="2400" b="1">
                <a:latin typeface="Times" charset="0"/>
                <a:ea typeface="ＭＳ Ｐゴシック" charset="0"/>
                <a:cs typeface="ＭＳ Ｐゴシック" charset="0"/>
              </a:rPr>
              <a:t>~ </a:t>
            </a:r>
            <a:r>
              <a:rPr lang="fr-FR" sz="2400" b="1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fr-FR" sz="2400" b="1" baseline="-25000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2000" baseline="-25000"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fr-FR" sz="2000" baseline="-2500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2000" baseline="-250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2000">
                <a:latin typeface="Times" charset="0"/>
                <a:ea typeface="ＭＳ Ｐゴシック" charset="0"/>
                <a:cs typeface="ＭＳ Ｐゴシック" charset="0"/>
              </a:rPr>
              <a:t>=&gt; Info on source size</a:t>
            </a:r>
            <a:endParaRPr lang="fr-FR" sz="240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fr-FR" sz="2400">
                <a:latin typeface="Times" charset="0"/>
                <a:ea typeface="ＭＳ Ｐゴシック" charset="0"/>
                <a:cs typeface="ＭＳ Ｐゴシック" charset="0"/>
              </a:rPr>
              <a:t>Contrast </a:t>
            </a:r>
            <a:r>
              <a:rPr lang="fr-FR" sz="2400" b="1">
                <a:latin typeface="Times" charset="0"/>
                <a:ea typeface="ＭＳ Ｐゴシック" charset="0"/>
                <a:cs typeface="ＭＳ Ｐゴシック" charset="0"/>
              </a:rPr>
              <a:t>~ </a:t>
            </a:r>
            <a:r>
              <a:rPr lang="fr-FR" sz="2400" b="1">
                <a:solidFill>
                  <a:srgbClr val="00926D"/>
                </a:solidFill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fr-FR" sz="2400" b="1" baseline="-25000">
                <a:solidFill>
                  <a:srgbClr val="00926D"/>
                </a:solidFill>
                <a:latin typeface="Times" charset="0"/>
                <a:ea typeface="ＭＳ Ｐゴシック" charset="0"/>
                <a:cs typeface="ＭＳ Ｐゴシック" charset="0"/>
              </a:rPr>
              <a:t>F</a:t>
            </a:r>
            <a:r>
              <a:rPr lang="fr-FR" sz="2400" b="1">
                <a:latin typeface="Times" charset="0"/>
                <a:ea typeface="ＭＳ Ｐゴシック" charset="0"/>
                <a:cs typeface="ＭＳ Ｐゴシック" charset="0"/>
              </a:rPr>
              <a:t>/ </a:t>
            </a:r>
            <a:r>
              <a:rPr lang="fr-FR" sz="2400" b="1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fr-FR" sz="2400" b="1" baseline="-25000">
                <a:solidFill>
                  <a:srgbClr val="FF3300"/>
                </a:solidFill>
                <a:latin typeface="Times" charset="0"/>
                <a:ea typeface="ＭＳ Ｐゴシック" charset="0"/>
                <a:cs typeface="ＭＳ Ｐゴシック" charset="0"/>
              </a:rPr>
              <a:t>S</a:t>
            </a:r>
          </a:p>
          <a:p>
            <a:pPr>
              <a:lnSpc>
                <a:spcPct val="90000"/>
              </a:lnSpc>
            </a:pPr>
            <a:r>
              <a:rPr lang="fr-FR" sz="2000">
                <a:latin typeface="Times" charset="0"/>
                <a:ea typeface="ＭＳ Ｐゴシック" charset="0"/>
                <a:cs typeface="ＭＳ Ｐゴシック" charset="0"/>
              </a:rPr>
              <a:t>Also depends on </a:t>
            </a:r>
            <a:r>
              <a:rPr lang="fr-FR" sz="2000" b="1">
                <a:latin typeface="Symbol" charset="0"/>
                <a:ea typeface="ＭＳ Ｐゴシック" charset="0"/>
                <a:cs typeface="ＭＳ Ｐゴシック" charset="0"/>
              </a:rPr>
              <a:t>Dl</a:t>
            </a:r>
            <a:r>
              <a:rPr lang="fr-FR" sz="2000">
                <a:latin typeface="Times" charset="0"/>
                <a:ea typeface="ＭＳ Ｐゴシック" charset="0"/>
                <a:cs typeface="ＭＳ Ｐゴシック" charset="0"/>
              </a:rPr>
              <a:t> (time coherence), but not critically:</a:t>
            </a:r>
            <a:br>
              <a:rPr lang="fr-FR" sz="200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sz="1800">
                <a:latin typeface="Symbol" charset="0"/>
                <a:ea typeface="ＭＳ Ｐゴシック" charset="0"/>
                <a:cs typeface="ＭＳ Ｐゴシック" charset="0"/>
              </a:rPr>
              <a:t>Dl/l</a:t>
            </a:r>
            <a:r>
              <a:rPr lang="fr-FR" sz="1800">
                <a:latin typeface="Times" charset="0"/>
                <a:ea typeface="ＭＳ Ｐゴシック" charset="0"/>
                <a:cs typeface="ＭＳ Ｐゴシック" charset="0"/>
              </a:rPr>
              <a:t>&lt;0.1 =&gt; </a:t>
            </a:r>
            <a:r>
              <a:rPr lang="fr-FR" sz="1800">
                <a:latin typeface="Symbol" charset="0"/>
                <a:ea typeface="ＭＳ Ｐゴシック" charset="0"/>
                <a:cs typeface="ＭＳ Ｐゴシック" charset="0"/>
              </a:rPr>
              <a:t>D</a:t>
            </a:r>
            <a:r>
              <a:rPr lang="fr-FR" sz="1800">
                <a:latin typeface="Times" charset="0"/>
                <a:ea typeface="ＭＳ Ｐゴシック" charset="0"/>
                <a:cs typeface="ＭＳ Ｐゴシック" charset="0"/>
              </a:rPr>
              <a:t>R</a:t>
            </a:r>
            <a:r>
              <a:rPr lang="fr-FR" sz="1800" baseline="-25000">
                <a:latin typeface="Times" charset="0"/>
                <a:ea typeface="ＭＳ Ｐゴシック" charset="0"/>
                <a:cs typeface="ＭＳ Ｐゴシック" charset="0"/>
              </a:rPr>
              <a:t>F</a:t>
            </a:r>
            <a:r>
              <a:rPr lang="fr-FR" sz="1800">
                <a:latin typeface="Times" charset="0"/>
                <a:ea typeface="ＭＳ Ｐゴシック" charset="0"/>
                <a:cs typeface="ＭＳ Ｐゴシック" charset="0"/>
              </a:rPr>
              <a:t>/R</a:t>
            </a:r>
            <a:r>
              <a:rPr lang="fr-FR" sz="1800" baseline="-25000">
                <a:latin typeface="Times" charset="0"/>
                <a:ea typeface="ＭＳ Ｐゴシック" charset="0"/>
                <a:cs typeface="ＭＳ Ｐゴシック" charset="0"/>
              </a:rPr>
              <a:t>F</a:t>
            </a:r>
            <a:r>
              <a:rPr lang="fr-FR" sz="1800">
                <a:latin typeface="Times" charset="0"/>
                <a:ea typeface="ＭＳ Ｐゴシック" charset="0"/>
                <a:cs typeface="ＭＳ Ｐゴシック" charset="0"/>
              </a:rPr>
              <a:t>&lt;0.05</a:t>
            </a:r>
            <a:endParaRPr lang="fr-FR" sz="2400">
              <a:latin typeface="Times" charset="0"/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90000"/>
              </a:lnSpc>
            </a:pPr>
            <a:endParaRPr lang="fr-FR" sz="1800" baseline="-25000">
              <a:latin typeface="Times" charset="0"/>
              <a:ea typeface="ＭＳ Ｐゴシック" charset="0"/>
            </a:endParaRPr>
          </a:p>
        </p:txBody>
      </p:sp>
      <p:pic>
        <p:nvPicPr>
          <p:cNvPr id="2152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30480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625725"/>
            <a:ext cx="3048000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4183063"/>
            <a:ext cx="32019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4551363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Line 31"/>
          <p:cNvSpPr>
            <a:spLocks noChangeShapeType="1"/>
          </p:cNvSpPr>
          <p:nvPr/>
        </p:nvSpPr>
        <p:spPr bwMode="auto">
          <a:xfrm flipH="1">
            <a:off x="2895600" y="2133600"/>
            <a:ext cx="1524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5" name="Text Box 33"/>
          <p:cNvSpPr txBox="1">
            <a:spLocks noChangeArrowheads="1"/>
          </p:cNvSpPr>
          <p:nvPr/>
        </p:nvSpPr>
        <p:spPr bwMode="auto">
          <a:xfrm>
            <a:off x="1981200" y="1828800"/>
            <a:ext cx="2309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>
                <a:solidFill>
                  <a:srgbClr val="FF3300"/>
                </a:solidFill>
              </a:rPr>
              <a:t>Screen = </a:t>
            </a:r>
            <a:r>
              <a:rPr lang="fr-FR">
                <a:solidFill>
                  <a:srgbClr val="FF3300"/>
                </a:solidFill>
                <a:latin typeface="Symbol" charset="0"/>
              </a:rPr>
              <a:t>l</a:t>
            </a:r>
            <a:r>
              <a:rPr lang="fr-FR">
                <a:solidFill>
                  <a:srgbClr val="FF3300"/>
                </a:solidFill>
              </a:rPr>
              <a:t>/2 step</a:t>
            </a:r>
            <a:endParaRPr lang="fr-FR" sz="3600">
              <a:solidFill>
                <a:srgbClr val="FF3300"/>
              </a:solidFill>
            </a:endParaRPr>
          </a:p>
        </p:txBody>
      </p:sp>
      <p:sp>
        <p:nvSpPr>
          <p:cNvPr id="29706" name="Line 34"/>
          <p:cNvSpPr>
            <a:spLocks noChangeShapeType="1"/>
          </p:cNvSpPr>
          <p:nvPr/>
        </p:nvSpPr>
        <p:spPr bwMode="auto">
          <a:xfrm>
            <a:off x="838200" y="34290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7" name="Line 35"/>
          <p:cNvSpPr>
            <a:spLocks noChangeShapeType="1"/>
          </p:cNvSpPr>
          <p:nvPr/>
        </p:nvSpPr>
        <p:spPr bwMode="auto">
          <a:xfrm>
            <a:off x="2362200" y="3657600"/>
            <a:ext cx="93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708" name="Text Box 36"/>
          <p:cNvSpPr txBox="1">
            <a:spLocks noChangeArrowheads="1"/>
          </p:cNvSpPr>
          <p:nvPr/>
        </p:nvSpPr>
        <p:spPr bwMode="auto">
          <a:xfrm>
            <a:off x="1355725" y="3489325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/>
              <a:t>z</a:t>
            </a:r>
            <a:r>
              <a:rPr lang="fr-FR" baseline="-25000"/>
              <a:t>1</a:t>
            </a:r>
            <a:endParaRPr lang="fr-FR"/>
          </a:p>
        </p:txBody>
      </p:sp>
      <p:sp>
        <p:nvSpPr>
          <p:cNvPr id="29709" name="Text Box 37"/>
          <p:cNvSpPr txBox="1">
            <a:spLocks noChangeArrowheads="1"/>
          </p:cNvSpPr>
          <p:nvPr/>
        </p:nvSpPr>
        <p:spPr bwMode="auto">
          <a:xfrm>
            <a:off x="2628900" y="3695700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fr-FR"/>
              <a:t>z</a:t>
            </a:r>
            <a:r>
              <a:rPr lang="fr-FR" baseline="-25000"/>
              <a:t>0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084281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-27384"/>
            <a:ext cx="8424936" cy="1143000"/>
          </a:xfrm>
        </p:spPr>
        <p:txBody>
          <a:bodyPr/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More </a:t>
            </a:r>
            <a:r>
              <a:rPr lang="fr-FR" sz="3600" b="1" dirty="0" err="1" smtClean="0">
                <a:solidFill>
                  <a:srgbClr val="FF0000"/>
                </a:solidFill>
              </a:rPr>
              <a:t>unknown</a:t>
            </a:r>
            <a:r>
              <a:rPr lang="fr-FR" sz="3600" b="1" dirty="0" smtClean="0">
                <a:solidFill>
                  <a:srgbClr val="FF0000"/>
                </a:solidFill>
              </a:rPr>
              <a:t> baryons </a:t>
            </a:r>
            <a:r>
              <a:rPr lang="fr-FR" sz="3600" b="1" dirty="0" err="1" smtClean="0">
                <a:solidFill>
                  <a:srgbClr val="FF0000"/>
                </a:solidFill>
              </a:rPr>
              <a:t>at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smaller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r>
              <a:rPr lang="fr-FR" sz="3600" b="1" dirty="0" err="1" smtClean="0">
                <a:solidFill>
                  <a:srgbClr val="FF0000"/>
                </a:solidFill>
              </a:rPr>
              <a:t>scales</a:t>
            </a:r>
            <a:r>
              <a:rPr lang="fr-FR" sz="3600" b="1" dirty="0" smtClean="0">
                <a:solidFill>
                  <a:srgbClr val="FF0000"/>
                </a:solidFill>
              </a:rPr>
              <a:t>?</a:t>
            </a:r>
            <a:endParaRPr lang="fr-FR" sz="4000" b="1" dirty="0">
              <a:solidFill>
                <a:srgbClr val="FF0000"/>
              </a:solidFill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179512" y="908720"/>
            <a:ext cx="5501520" cy="687387"/>
            <a:chOff x="1950800" y="941413"/>
            <a:chExt cx="5501520" cy="687387"/>
          </a:xfrm>
        </p:grpSpPr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>
              <a:off x="1950800" y="1052736"/>
              <a:ext cx="29092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800" b="1" dirty="0" smtClean="0"/>
                <a:t>Cosmic </a:t>
              </a:r>
              <a:r>
                <a:rPr lang="en-US" sz="1800" b="1" dirty="0"/>
                <a:t>Baryonic </a:t>
              </a:r>
              <a:r>
                <a:rPr lang="en-US" sz="1800" b="1" dirty="0" smtClean="0"/>
                <a:t>Fraction:</a:t>
              </a:r>
              <a:endParaRPr lang="en-US" sz="1800" b="1" dirty="0"/>
            </a:p>
          </p:txBody>
        </p:sp>
        <p:graphicFrame>
          <p:nvGraphicFramePr>
            <p:cNvPr id="2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3385382"/>
                </p:ext>
              </p:extLst>
            </p:nvPr>
          </p:nvGraphicFramePr>
          <p:xfrm>
            <a:off x="4861520" y="941413"/>
            <a:ext cx="2590800" cy="687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171" name="Équation" r:id="rId3" imgW="1485900" imgH="393700" progId="Equation.3">
                    <p:embed/>
                  </p:oleObj>
                </mc:Choice>
                <mc:Fallback>
                  <p:oleObj name="Équation" r:id="rId3" imgW="14859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61520" y="941413"/>
                          <a:ext cx="2590800" cy="687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er 23"/>
          <p:cNvGrpSpPr/>
          <p:nvPr/>
        </p:nvGrpSpPr>
        <p:grpSpPr>
          <a:xfrm>
            <a:off x="467544" y="1874986"/>
            <a:ext cx="4146550" cy="4578350"/>
            <a:chOff x="323528" y="1484784"/>
            <a:chExt cx="4146550" cy="4578350"/>
          </a:xfrm>
        </p:grpSpPr>
        <p:grpSp>
          <p:nvGrpSpPr>
            <p:cNvPr id="13" name="Grouper 20"/>
            <p:cNvGrpSpPr>
              <a:grpSpLocks/>
            </p:cNvGrpSpPr>
            <p:nvPr/>
          </p:nvGrpSpPr>
          <p:grpSpPr bwMode="auto">
            <a:xfrm>
              <a:off x="323528" y="1484784"/>
              <a:ext cx="4146550" cy="4578350"/>
              <a:chOff x="4724400" y="1827582"/>
              <a:chExt cx="4146550" cy="4578576"/>
            </a:xfrm>
          </p:grpSpPr>
          <p:grpSp>
            <p:nvGrpSpPr>
              <p:cNvPr id="14" name="Grouper 15"/>
              <p:cNvGrpSpPr>
                <a:grpSpLocks/>
              </p:cNvGrpSpPr>
              <p:nvPr/>
            </p:nvGrpSpPr>
            <p:grpSpPr bwMode="auto">
              <a:xfrm>
                <a:off x="4724400" y="1827582"/>
                <a:ext cx="4146550" cy="4240212"/>
                <a:chOff x="4724400" y="1398588"/>
                <a:chExt cx="4146550" cy="4240212"/>
              </a:xfrm>
            </p:grpSpPr>
            <p:pic>
              <p:nvPicPr>
                <p:cNvPr id="16" name="Picture 16" descr="f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1398588"/>
                  <a:ext cx="4146550" cy="4240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5511412" y="2713464"/>
                  <a:ext cx="1244263" cy="923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  <a:cs typeface="ＭＳ Ｐゴシック" charset="0"/>
                    </a:defRPr>
                  </a:lvl1pPr>
                  <a:lvl2pPr marL="37931725" indent="-37474525"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3pPr>
                  <a:lvl4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4pPr>
                  <a:lvl5pPr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" charset="0"/>
                      <a:ea typeface="ＭＳ Ｐゴシック" charset="0"/>
                    </a:defRPr>
                  </a:lvl9pPr>
                </a:lstStyle>
                <a:p>
                  <a:r>
                    <a:rPr lang="en-US" sz="1800" dirty="0"/>
                    <a:t>~ </a:t>
                  </a:r>
                  <a:r>
                    <a:rPr lang="en-US" sz="1800" dirty="0">
                      <a:solidFill>
                        <a:srgbClr val="CB342E"/>
                      </a:solidFill>
                    </a:rPr>
                    <a:t>30%</a:t>
                  </a:r>
                  <a:r>
                    <a:rPr lang="en-US" sz="1800" dirty="0"/>
                    <a:t> of</a:t>
                  </a:r>
                </a:p>
                <a:p>
                  <a:r>
                    <a:rPr lang="en-US" sz="1800" dirty="0"/>
                    <a:t>detected in</a:t>
                  </a:r>
                </a:p>
                <a:p>
                  <a:r>
                    <a:rPr lang="en-US" sz="1800" dirty="0"/>
                    <a:t>our Galaxy </a:t>
                  </a:r>
                </a:p>
              </p:txBody>
            </p:sp>
            <p:graphicFrame>
              <p:nvGraphicFramePr>
                <p:cNvPr id="18" name="Object 4"/>
                <p:cNvGraphicFramePr>
                  <a:graphicFrameLocks noChangeAspect="1"/>
                </p:cNvGraphicFramePr>
                <p:nvPr/>
              </p:nvGraphicFramePr>
              <p:xfrm>
                <a:off x="6451213" y="2775376"/>
                <a:ext cx="280987" cy="3048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33172" name="Équation" r:id="rId6" imgW="165100" imgH="177800" progId="Equation.3">
                        <p:embed/>
                      </p:oleObj>
                    </mc:Choice>
                    <mc:Fallback>
                      <p:oleObj name="Équation" r:id="rId6" imgW="165100" imgH="1778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451213" y="2775376"/>
                              <a:ext cx="280987" cy="30480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9" name="Line 29"/>
                <p:cNvSpPr>
                  <a:spLocks noChangeShapeType="1"/>
                </p:cNvSpPr>
                <p:nvPr/>
              </p:nvSpPr>
              <p:spPr bwMode="auto">
                <a:xfrm>
                  <a:off x="5422295" y="4002315"/>
                  <a:ext cx="3200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0" name="Line 32"/>
                <p:cNvSpPr>
                  <a:spLocks noChangeShapeType="1"/>
                </p:cNvSpPr>
                <p:nvPr/>
              </p:nvSpPr>
              <p:spPr bwMode="auto">
                <a:xfrm>
                  <a:off x="7391400" y="2133600"/>
                  <a:ext cx="0" cy="274320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1" name="Line 32"/>
                <p:cNvSpPr>
                  <a:spLocks noChangeShapeType="1"/>
                </p:cNvSpPr>
                <p:nvPr/>
              </p:nvSpPr>
              <p:spPr bwMode="auto">
                <a:xfrm>
                  <a:off x="6629400" y="3429000"/>
                  <a:ext cx="627743" cy="4656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aphicFrame>
            <p:nvGraphicFramePr>
              <p:cNvPr id="15" name="Object 3"/>
              <p:cNvGraphicFramePr>
                <a:graphicFrameLocks noChangeAspect="1"/>
              </p:cNvGraphicFramePr>
              <p:nvPr/>
            </p:nvGraphicFramePr>
            <p:xfrm>
              <a:off x="4795837" y="6095008"/>
              <a:ext cx="4075113" cy="31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3173" name="Équation" r:id="rId8" imgW="2336800" imgH="177800" progId="Equation.3">
                      <p:embed/>
                    </p:oleObj>
                  </mc:Choice>
                  <mc:Fallback>
                    <p:oleObj name="Équation" r:id="rId8" imgW="2336800" imgH="1778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95837" y="6095008"/>
                            <a:ext cx="4075113" cy="3111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" name="ZoneTexte 11"/>
            <p:cNvSpPr txBox="1"/>
            <p:nvPr/>
          </p:nvSpPr>
          <p:spPr>
            <a:xfrm>
              <a:off x="971600" y="2204864"/>
              <a:ext cx="20882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Helvetica"/>
                  <a:cs typeface="Helvetica"/>
                </a:rPr>
                <a:t>(</a:t>
              </a:r>
              <a:r>
                <a:rPr lang="fr-FR" sz="1400" dirty="0" err="1" smtClean="0">
                  <a:latin typeface="Helvetica"/>
                  <a:cs typeface="Helvetica"/>
                </a:rPr>
                <a:t>adapted</a:t>
              </a:r>
              <a:r>
                <a:rPr lang="fr-FR" sz="1400" dirty="0" smtClean="0">
                  <a:latin typeface="Helvetica"/>
                  <a:cs typeface="Helvetica"/>
                </a:rPr>
                <a:t> </a:t>
              </a:r>
              <a:r>
                <a:rPr lang="fr-FR" sz="1400" dirty="0" err="1" smtClean="0">
                  <a:latin typeface="Helvetica"/>
                  <a:cs typeface="Helvetica"/>
                </a:rPr>
                <a:t>from</a:t>
              </a:r>
              <a:r>
                <a:rPr lang="fr-FR" sz="1400" dirty="0" smtClean="0">
                  <a:latin typeface="Helvetica"/>
                  <a:cs typeface="Helvetica"/>
                </a:rPr>
                <a:t> </a:t>
              </a:r>
              <a:r>
                <a:rPr lang="fr-FR" sz="1400" dirty="0" err="1" smtClean="0">
                  <a:latin typeface="Helvetica"/>
                  <a:cs typeface="Helvetica"/>
                </a:rPr>
                <a:t>MacGaugh</a:t>
              </a:r>
              <a:r>
                <a:rPr lang="fr-FR" sz="1400" dirty="0" smtClean="0">
                  <a:latin typeface="Helvetica"/>
                  <a:cs typeface="Helvetica"/>
                </a:rPr>
                <a:t> et al. 2010)</a:t>
              </a:r>
              <a:endParaRPr lang="fr-FR" sz="1800" dirty="0">
                <a:latin typeface="Helvetica"/>
                <a:cs typeface="Helvetica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572000" y="3940601"/>
            <a:ext cx="453650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2 options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/>
              <a:t>baryon/DM ratio varies </a:t>
            </a:r>
            <a:r>
              <a:rPr lang="fr-FR" sz="2000" dirty="0" err="1" smtClean="0"/>
              <a:t>with</a:t>
            </a:r>
            <a:r>
              <a:rPr lang="fr-FR" sz="2000" dirty="0" smtClean="0"/>
              <a:t> the </a:t>
            </a:r>
            <a:r>
              <a:rPr lang="fr-FR" sz="2000" dirty="0" err="1" smtClean="0"/>
              <a:t>scale</a:t>
            </a: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 smtClean="0"/>
              <a:t>-&gt; </a:t>
            </a:r>
            <a:r>
              <a:rPr lang="fr-FR" sz="2000" dirty="0" err="1" smtClean="0"/>
              <a:t>find</a:t>
            </a:r>
            <a:r>
              <a:rPr lang="fr-FR" sz="2000" dirty="0" smtClean="0"/>
              <a:t> </a:t>
            </a:r>
            <a:r>
              <a:rPr lang="fr-FR" sz="2000" dirty="0" err="1" smtClean="0"/>
              <a:t>segregation</a:t>
            </a:r>
            <a:r>
              <a:rPr lang="fr-FR" sz="2000" dirty="0" smtClean="0"/>
              <a:t> </a:t>
            </a:r>
            <a:r>
              <a:rPr lang="fr-FR" sz="2000" dirty="0" err="1" smtClean="0"/>
              <a:t>mechanism</a:t>
            </a:r>
            <a:endParaRPr lang="fr-FR" sz="2000" dirty="0" smtClean="0"/>
          </a:p>
          <a:p>
            <a:pPr marL="342900" indent="-342900">
              <a:buFont typeface="Arial"/>
              <a:buChar char="•"/>
            </a:pPr>
            <a:r>
              <a:rPr lang="fr-FR" sz="2000" dirty="0" smtClean="0"/>
              <a:t>Baryons are </a:t>
            </a:r>
            <a:r>
              <a:rPr lang="fr-FR" sz="2000" dirty="0" err="1" smtClean="0"/>
              <a:t>undetectable</a:t>
            </a:r>
            <a:r>
              <a:rPr lang="fr-FR" sz="2000" dirty="0" smtClean="0"/>
              <a:t> in </a:t>
            </a:r>
            <a:r>
              <a:rPr lang="fr-FR" sz="2000" dirty="0" err="1" smtClean="0"/>
              <a:t>smaller</a:t>
            </a:r>
            <a:r>
              <a:rPr lang="fr-FR" sz="2000" dirty="0" smtClean="0"/>
              <a:t> structures</a:t>
            </a:r>
            <a:br>
              <a:rPr lang="fr-FR" sz="2000" dirty="0" smtClean="0"/>
            </a:br>
            <a:r>
              <a:rPr lang="fr-FR" sz="2000" dirty="0" smtClean="0"/>
              <a:t>-&gt; </a:t>
            </a:r>
            <a:r>
              <a:rPr lang="fr-FR" sz="2000" dirty="0" err="1" smtClean="0"/>
              <a:t>find</a:t>
            </a:r>
            <a:r>
              <a:rPr lang="fr-FR" sz="2000" dirty="0" smtClean="0"/>
              <a:t> </a:t>
            </a:r>
            <a:r>
              <a:rPr lang="fr-FR" sz="2000" dirty="0" err="1" smtClean="0"/>
              <a:t>these</a:t>
            </a:r>
            <a:r>
              <a:rPr lang="fr-FR" sz="2000" dirty="0" smtClean="0"/>
              <a:t> structures</a:t>
            </a:r>
          </a:p>
          <a:p>
            <a:endParaRPr lang="fr-FR" b="1" i="1" dirty="0"/>
          </a:p>
          <a:p>
            <a:r>
              <a:rPr lang="fr-FR" b="1" i="1" dirty="0" smtClean="0"/>
              <a:t>	</a:t>
            </a:r>
            <a:r>
              <a:rPr lang="fr-FR" b="1" i="1" dirty="0" err="1" smtClean="0"/>
              <a:t>Very</a:t>
            </a:r>
            <a:r>
              <a:rPr lang="fr-FR" b="1" i="1" dirty="0" smtClean="0"/>
              <a:t> </a:t>
            </a:r>
            <a:r>
              <a:rPr lang="fr-FR" b="1" i="1" dirty="0" err="1" smtClean="0"/>
              <a:t>unsatisfactory</a:t>
            </a:r>
            <a:r>
              <a:rPr lang="fr-FR" b="1" i="1" dirty="0" smtClean="0"/>
              <a:t> </a:t>
            </a:r>
            <a:r>
              <a:rPr lang="fr-FR" b="1" i="1" dirty="0" err="1" smtClean="0"/>
              <a:t>isn’t</a:t>
            </a:r>
            <a:r>
              <a:rPr lang="fr-FR" b="1" i="1" dirty="0" smtClean="0"/>
              <a:t> </a:t>
            </a:r>
            <a:r>
              <a:rPr lang="fr-FR" b="1" i="1" dirty="0" err="1" smtClean="0"/>
              <a:t>it</a:t>
            </a:r>
            <a:r>
              <a:rPr lang="fr-FR" b="1" i="1" dirty="0" smtClean="0"/>
              <a:t>?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88024" y="1614860"/>
            <a:ext cx="4032448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Situation of the </a:t>
            </a:r>
            <a:r>
              <a:rPr lang="fr-FR" sz="2000" b="1" dirty="0" err="1" smtClean="0"/>
              <a:t>Milky-Way</a:t>
            </a:r>
            <a:endParaRPr lang="fr-FR" sz="2000" b="1" dirty="0" smtClean="0"/>
          </a:p>
          <a:p>
            <a:pPr marL="342900" indent="-342900">
              <a:buFont typeface="Arial"/>
              <a:buChar char="•"/>
            </a:pPr>
            <a:r>
              <a:rPr lang="fr-FR" sz="1800" b="1" dirty="0" smtClean="0"/>
              <a:t>Visible mass </a:t>
            </a:r>
            <a:r>
              <a:rPr lang="fr-FR" sz="1800" dirty="0" err="1" smtClean="0"/>
              <a:t>is</a:t>
            </a:r>
            <a:r>
              <a:rPr lang="fr-FR" sz="1800" dirty="0" smtClean="0"/>
              <a:t> 6.1+/- 0.5 </a:t>
            </a:r>
            <a:r>
              <a:rPr lang="fr-FR" sz="1600" dirty="0"/>
              <a:t>x</a:t>
            </a:r>
            <a:r>
              <a:rPr lang="fr-FR" sz="1800" dirty="0"/>
              <a:t>10</a:t>
            </a:r>
            <a:r>
              <a:rPr lang="fr-FR" sz="1800" baseline="30000" dirty="0"/>
              <a:t>10</a:t>
            </a:r>
            <a:r>
              <a:rPr lang="fr-FR" sz="1800" dirty="0"/>
              <a:t> </a:t>
            </a:r>
            <a:r>
              <a:rPr lang="fr-FR" sz="1800" dirty="0" err="1" smtClean="0"/>
              <a:t>M</a:t>
            </a:r>
            <a:r>
              <a:rPr lang="fr-FR" sz="1800" baseline="-25000" dirty="0" err="1" smtClean="0"/>
              <a:t>sol</a:t>
            </a:r>
            <a:r>
              <a:rPr lang="fr-FR" sz="1800" baseline="-25000" dirty="0" smtClean="0"/>
              <a:t> </a:t>
            </a:r>
            <a:r>
              <a:rPr lang="fr-FR" sz="1800" dirty="0" smtClean="0"/>
              <a:t>(5 stars, 1 </a:t>
            </a:r>
            <a:r>
              <a:rPr lang="fr-FR" sz="1800" dirty="0" err="1" smtClean="0"/>
              <a:t>gas</a:t>
            </a:r>
            <a:r>
              <a:rPr lang="fr-FR" sz="1800" dirty="0" smtClean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fr-FR" sz="1800" b="1" dirty="0" err="1" smtClean="0"/>
              <a:t>Dynamical</a:t>
            </a:r>
            <a:r>
              <a:rPr lang="fr-FR" sz="1800" b="1" dirty="0" smtClean="0"/>
              <a:t> mass </a:t>
            </a:r>
            <a:r>
              <a:rPr lang="fr-FR" sz="1800" dirty="0" err="1" smtClean="0"/>
              <a:t>from</a:t>
            </a:r>
            <a:r>
              <a:rPr lang="fr-FR" sz="1800" dirty="0" smtClean="0"/>
              <a:t> 50 (</a:t>
            </a:r>
            <a:r>
              <a:rPr lang="fr-FR" sz="1800" dirty="0" err="1" smtClean="0"/>
              <a:t>until</a:t>
            </a:r>
            <a:r>
              <a:rPr lang="fr-FR" sz="1800" dirty="0" smtClean="0"/>
              <a:t> LMC) to 200 (</a:t>
            </a:r>
            <a:r>
              <a:rPr lang="fr-FR" sz="1800" dirty="0" err="1" smtClean="0"/>
              <a:t>until</a:t>
            </a:r>
            <a:r>
              <a:rPr lang="fr-FR" sz="1800" dirty="0" smtClean="0"/>
              <a:t> Leo I) x</a:t>
            </a:r>
            <a:r>
              <a:rPr lang="fr-FR" sz="2000" dirty="0" smtClean="0"/>
              <a:t>10</a:t>
            </a:r>
            <a:r>
              <a:rPr lang="fr-FR" sz="2000" baseline="30000" dirty="0" smtClean="0"/>
              <a:t>10</a:t>
            </a:r>
            <a:r>
              <a:rPr lang="fr-FR" sz="2000" dirty="0" smtClean="0"/>
              <a:t> </a:t>
            </a:r>
            <a:r>
              <a:rPr lang="fr-FR" sz="2000" dirty="0" err="1" smtClean="0"/>
              <a:t>M</a:t>
            </a:r>
            <a:r>
              <a:rPr lang="fr-FR" sz="2000" baseline="-25000" dirty="0" err="1" smtClean="0"/>
              <a:t>sol</a:t>
            </a:r>
            <a:endParaRPr lang="fr-FR" sz="2000" baseline="-25000" dirty="0" smtClean="0"/>
          </a:p>
          <a:p>
            <a:r>
              <a:rPr lang="fr-FR" sz="1800" dirty="0"/>
              <a:t> </a:t>
            </a:r>
            <a:r>
              <a:rPr lang="fr-FR" sz="1800" dirty="0" smtClean="0"/>
              <a:t>    -&gt; Visible mass fraction &lt; 10%</a:t>
            </a:r>
          </a:p>
          <a:p>
            <a:r>
              <a:rPr lang="fr-FR" sz="1800" dirty="0"/>
              <a:t> </a:t>
            </a:r>
            <a:r>
              <a:rPr lang="fr-FR" sz="1800" dirty="0" smtClean="0"/>
              <a:t>    -&gt; </a:t>
            </a:r>
            <a:r>
              <a:rPr lang="fr-FR" sz="1800" dirty="0" err="1" smtClean="0"/>
              <a:t>We</a:t>
            </a:r>
            <a:r>
              <a:rPr lang="fr-FR" sz="1800" dirty="0" smtClean="0"/>
              <a:t> </a:t>
            </a:r>
            <a:r>
              <a:rPr lang="fr-FR" sz="1800" dirty="0" err="1" smtClean="0"/>
              <a:t>see</a:t>
            </a:r>
            <a:r>
              <a:rPr lang="fr-FR" sz="1800" dirty="0" smtClean="0"/>
              <a:t> (</a:t>
            </a:r>
            <a:r>
              <a:rPr lang="fr-FR" sz="1800" dirty="0" err="1" smtClean="0"/>
              <a:t>probably</a:t>
            </a:r>
            <a:r>
              <a:rPr lang="fr-FR" sz="1800" dirty="0" smtClean="0"/>
              <a:t> </a:t>
            </a:r>
            <a:r>
              <a:rPr lang="fr-FR" sz="1800" dirty="0" err="1" smtClean="0"/>
              <a:t>much</a:t>
            </a:r>
            <a:r>
              <a:rPr lang="fr-FR" sz="1800" dirty="0" smtClean="0"/>
              <a:t>) </a:t>
            </a:r>
            <a:r>
              <a:rPr lang="fr-FR" sz="1800" dirty="0" err="1" smtClean="0"/>
              <a:t>less</a:t>
            </a:r>
            <a:r>
              <a:rPr lang="fr-FR" sz="1800" dirty="0" smtClean="0"/>
              <a:t> </a:t>
            </a:r>
            <a:r>
              <a:rPr lang="fr-FR" sz="1800" dirty="0" err="1" smtClean="0"/>
              <a:t>than</a:t>
            </a:r>
            <a:r>
              <a:rPr lang="fr-FR" sz="1800" dirty="0" smtClean="0"/>
              <a:t> </a:t>
            </a:r>
            <a:r>
              <a:rPr lang="fr-FR" sz="1800" dirty="0" err="1" smtClean="0"/>
              <a:t>half</a:t>
            </a:r>
            <a:r>
              <a:rPr lang="fr-FR" sz="1800" dirty="0" smtClean="0"/>
              <a:t> of the </a:t>
            </a:r>
            <a:r>
              <a:rPr lang="fr-FR" sz="1800" dirty="0" err="1" smtClean="0"/>
              <a:t>expected</a:t>
            </a:r>
            <a:r>
              <a:rPr lang="fr-FR" sz="1800" dirty="0" smtClean="0"/>
              <a:t> baryons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49711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1143000"/>
          </a:xfrm>
        </p:spPr>
        <p:txBody>
          <a:bodyPr/>
          <a:lstStyle/>
          <a:p>
            <a:pPr eaLnBrk="1" hangingPunct="1"/>
            <a:r>
              <a:rPr lang="fr-FR" b="1" smtClean="0">
                <a:solidFill>
                  <a:srgbClr val="FF3300"/>
                </a:solidFill>
              </a:rPr>
              <a:t>For the (very) long term future…</a:t>
            </a:r>
            <a:endParaRPr lang="fr-FR" b="1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8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sz="3600" b="1" dirty="0">
                <a:solidFill>
                  <a:srgbClr val="FF3300"/>
                </a:solidFill>
              </a:rPr>
              <a:t>A network of distant </a:t>
            </a:r>
            <a:r>
              <a:rPr lang="fr-FR" sz="3600" b="1" dirty="0" err="1">
                <a:solidFill>
                  <a:srgbClr val="FF3300"/>
                </a:solidFill>
              </a:rPr>
              <a:t>telescopes</a:t>
            </a:r>
            <a:endParaRPr lang="fr-FR" sz="3600" b="1" dirty="0">
              <a:solidFill>
                <a:srgbClr val="FF3300"/>
              </a:solidFill>
            </a:endParaRPr>
          </a:p>
          <a:p>
            <a:pPr eaLnBrk="1" hangingPunct="1"/>
            <a:r>
              <a:rPr lang="fr-FR" sz="2800" dirty="0" err="1"/>
              <a:t>Would</a:t>
            </a:r>
            <a:r>
              <a:rPr lang="fr-FR" sz="2800" dirty="0"/>
              <a:t> </a:t>
            </a:r>
            <a:r>
              <a:rPr lang="fr-FR" sz="2800" dirty="0" err="1"/>
              <a:t>allow</a:t>
            </a:r>
            <a:r>
              <a:rPr lang="fr-FR" sz="2800" dirty="0"/>
              <a:t> to </a:t>
            </a:r>
            <a:r>
              <a:rPr lang="fr-FR" sz="2800" dirty="0" err="1" smtClean="0"/>
              <a:t>distinguish</a:t>
            </a:r>
            <a:r>
              <a:rPr lang="fr-FR" sz="2800" dirty="0" smtClean="0"/>
              <a:t> scintillation </a:t>
            </a:r>
            <a:r>
              <a:rPr lang="fr-FR" sz="2800" dirty="0" err="1"/>
              <a:t>from</a:t>
            </a:r>
            <a:r>
              <a:rPr lang="fr-FR" sz="2800" dirty="0" smtClean="0"/>
              <a:t> </a:t>
            </a:r>
            <a:r>
              <a:rPr lang="fr-FR" sz="2800" dirty="0" err="1" smtClean="0"/>
              <a:t>intrinsic</a:t>
            </a:r>
            <a:r>
              <a:rPr lang="fr-FR" sz="2800" dirty="0" smtClean="0"/>
              <a:t> </a:t>
            </a:r>
            <a:r>
              <a:rPr lang="fr-FR" sz="2800" dirty="0" err="1" smtClean="0"/>
              <a:t>variabilities</a:t>
            </a:r>
            <a:endParaRPr lang="fr-FR" sz="2800" dirty="0" smtClean="0"/>
          </a:p>
          <a:p>
            <a:pPr eaLnBrk="1" hangingPunct="1"/>
            <a:r>
              <a:rPr lang="fr-FR" sz="2800" dirty="0" err="1"/>
              <a:t>Snapshot</a:t>
            </a:r>
            <a:r>
              <a:rPr lang="fr-FR" sz="2800" dirty="0"/>
              <a:t> of </a:t>
            </a:r>
            <a:r>
              <a:rPr lang="fr-FR" sz="2800" dirty="0" err="1"/>
              <a:t>interferometric</a:t>
            </a:r>
            <a:r>
              <a:rPr lang="fr-FR" sz="2800" dirty="0"/>
              <a:t> pattern + </a:t>
            </a:r>
            <a:r>
              <a:rPr lang="fr-FR" sz="2800" dirty="0" err="1"/>
              <a:t>follow</a:t>
            </a:r>
            <a:r>
              <a:rPr lang="fr-FR" sz="2800" dirty="0"/>
              <a:t>-up</a:t>
            </a:r>
          </a:p>
          <a:p>
            <a:pPr lvl="1" eaLnBrk="1" hangingPunct="1">
              <a:buFont typeface="Wingdings" charset="2"/>
              <a:buChar char="ü"/>
            </a:pPr>
            <a:r>
              <a:rPr lang="fr-FR" sz="2400" dirty="0" err="1"/>
              <a:t>Simultaneous</a:t>
            </a:r>
            <a:r>
              <a:rPr lang="fr-FR" sz="2400" dirty="0"/>
              <a:t> </a:t>
            </a:r>
            <a:r>
              <a:rPr lang="fr-FR" sz="2400" dirty="0" err="1" smtClean="0"/>
              <a:t>R</a:t>
            </a:r>
            <a:r>
              <a:rPr lang="fr-FR" sz="2400" baseline="-25000" dirty="0" err="1" smtClean="0"/>
              <a:t>ref</a:t>
            </a:r>
            <a:r>
              <a:rPr lang="fr-FR" sz="2400" dirty="0" smtClean="0"/>
              <a:t> </a:t>
            </a:r>
            <a:r>
              <a:rPr lang="fr-FR" sz="2400" dirty="0"/>
              <a:t>and V</a:t>
            </a:r>
            <a:r>
              <a:rPr lang="fr-FR" sz="2400" baseline="-25000" dirty="0"/>
              <a:t>T</a:t>
            </a:r>
            <a:r>
              <a:rPr lang="fr-FR" sz="2400" dirty="0"/>
              <a:t> </a:t>
            </a:r>
            <a:r>
              <a:rPr lang="fr-FR" sz="2400" dirty="0" err="1"/>
              <a:t>measurements</a:t>
            </a:r>
            <a:endParaRPr lang="fr-FR" sz="2400" dirty="0"/>
          </a:p>
          <a:p>
            <a:pPr lvl="1" eaLnBrk="1" hangingPunct="1">
              <a:buFont typeface="Wingdings" charset="2"/>
              <a:buChar char="ü"/>
            </a:pPr>
            <a:r>
              <a:rPr lang="fr-FR" sz="2400" dirty="0"/>
              <a:t>=&gt; positions and </a:t>
            </a:r>
            <a:r>
              <a:rPr lang="fr-FR" sz="2400" dirty="0" err="1"/>
              <a:t>dynamics</a:t>
            </a:r>
            <a:r>
              <a:rPr lang="fr-FR" sz="2400" dirty="0"/>
              <a:t> of the </a:t>
            </a:r>
            <a:r>
              <a:rPr lang="fr-FR" sz="2400" dirty="0" err="1"/>
              <a:t>clouds</a:t>
            </a:r>
            <a:endParaRPr lang="fr-FR" sz="2400" dirty="0"/>
          </a:p>
          <a:p>
            <a:pPr lvl="1" eaLnBrk="1" hangingPunct="1">
              <a:buFont typeface="Wingdings" charset="2"/>
              <a:buChar char="ü"/>
            </a:pPr>
            <a:r>
              <a:rPr lang="fr-FR" sz="2400" dirty="0"/>
              <a:t>Plus structuration of the </a:t>
            </a:r>
            <a:r>
              <a:rPr lang="fr-FR" sz="2400" dirty="0" err="1"/>
              <a:t>clouds</a:t>
            </a:r>
            <a:r>
              <a:rPr lang="fr-FR" sz="2400" dirty="0"/>
              <a:t> (inverse </a:t>
            </a:r>
            <a:r>
              <a:rPr lang="fr-FR" sz="2400" dirty="0" err="1"/>
              <a:t>problem</a:t>
            </a:r>
            <a:r>
              <a:rPr lang="fr-FR" sz="2400" dirty="0"/>
              <a:t>)</a:t>
            </a:r>
          </a:p>
          <a:p>
            <a:pPr eaLnBrk="1" hangingPunct="1"/>
            <a:endParaRPr lang="fr-FR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9-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4196" cy="69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45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FF0000"/>
                </a:solidFill>
              </a:rPr>
              <a:t>Cluster </a:t>
            </a:r>
            <a:r>
              <a:rPr lang="fr-FR" b="1" dirty="0" err="1" smtClean="0">
                <a:solidFill>
                  <a:srgbClr val="FF0000"/>
                </a:solidFill>
              </a:rPr>
              <a:t>baryonic</a:t>
            </a:r>
            <a:r>
              <a:rPr lang="fr-FR" b="1" dirty="0" smtClean="0">
                <a:solidFill>
                  <a:srgbClr val="FF0000"/>
                </a:solidFill>
              </a:rPr>
              <a:t> pie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Image 8" descr="baryon-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44824"/>
            <a:ext cx="4273247" cy="4197090"/>
          </a:xfrm>
          <a:prstGeom prst="rect">
            <a:avLst/>
          </a:prstGeom>
        </p:spPr>
      </p:pic>
      <p:pic>
        <p:nvPicPr>
          <p:cNvPr id="10" name="Image 9" descr="relation-mass-velocity - copi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28800"/>
            <a:ext cx="3840406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20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FR" sz="2800" dirty="0" smtClean="0"/>
              <a:t>Not in </a:t>
            </a:r>
            <a:r>
              <a:rPr lang="fr-FR" sz="2800" dirty="0" err="1" smtClean="0"/>
              <a:t>MACHOs</a:t>
            </a:r>
            <a:r>
              <a:rPr lang="fr-FR" sz="2800" dirty="0"/>
              <a:t> </a:t>
            </a:r>
            <a:r>
              <a:rPr lang="fr-FR" sz="2800" dirty="0" smtClean="0"/>
              <a:t>=</a:t>
            </a:r>
            <a:r>
              <a:rPr lang="fr-FR" sz="2800" dirty="0"/>
              <a:t>&gt; </a:t>
            </a:r>
            <a:r>
              <a:rPr lang="fr-FR" sz="2800" dirty="0" err="1" smtClean="0"/>
              <a:t>microlensing</a:t>
            </a:r>
            <a:r>
              <a:rPr lang="fr-FR" sz="2800" dirty="0" smtClean="0"/>
              <a:t> </a:t>
            </a:r>
            <a:r>
              <a:rPr lang="fr-FR" sz="2800" dirty="0" err="1" smtClean="0"/>
              <a:t>results</a:t>
            </a:r>
            <a:endParaRPr lang="fr-FR" sz="2800" dirty="0"/>
          </a:p>
        </p:txBody>
      </p:sp>
      <p:pic>
        <p:nvPicPr>
          <p:cNvPr id="6151" name="Picture 7" descr="mlens-simple-anglais.eps                                       00026A40Macintosh HD                   ABA78158: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3060700"/>
            <a:ext cx="4038600" cy="2851150"/>
          </a:xfrm>
        </p:spPr>
      </p:pic>
      <p:sp>
        <p:nvSpPr>
          <p:cNvPr id="6160" name="Rectangle 16"/>
          <p:cNvSpPr>
            <a:spLocks noGrp="1" noChangeArrowheads="1"/>
          </p:cNvSpPr>
          <p:nvPr>
            <p:ph type="title"/>
          </p:nvPr>
        </p:nvSpPr>
        <p:spPr>
          <a:xfrm>
            <a:off x="152400" y="44624"/>
            <a:ext cx="8839200" cy="1143000"/>
          </a:xfrm>
        </p:spPr>
        <p:txBody>
          <a:bodyPr/>
          <a:lstStyle/>
          <a:p>
            <a:r>
              <a:rPr lang="fr-FR" sz="4000" b="1" dirty="0" err="1" smtClean="0">
                <a:solidFill>
                  <a:srgbClr val="FF3300"/>
                </a:solidFill>
              </a:rPr>
              <a:t>Where</a:t>
            </a:r>
            <a:r>
              <a:rPr lang="fr-FR" sz="4000" b="1" dirty="0" smtClean="0">
                <a:solidFill>
                  <a:srgbClr val="FF3300"/>
                </a:solidFill>
              </a:rPr>
              <a:t> are </a:t>
            </a:r>
            <a:r>
              <a:rPr lang="fr-FR" sz="4000" b="1" dirty="0" err="1" smtClean="0">
                <a:solidFill>
                  <a:srgbClr val="FF3300"/>
                </a:solidFill>
              </a:rPr>
              <a:t>these</a:t>
            </a:r>
            <a:r>
              <a:rPr lang="fr-FR" sz="4000" b="1" dirty="0" smtClean="0">
                <a:solidFill>
                  <a:srgbClr val="FF3300"/>
                </a:solidFill>
              </a:rPr>
              <a:t> baryons?</a:t>
            </a:r>
            <a:endParaRPr lang="fr-FR" sz="4000" b="1" dirty="0">
              <a:solidFill>
                <a:srgbClr val="FF3300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4669134" y="2433936"/>
            <a:ext cx="4170066" cy="3585864"/>
            <a:chOff x="4669134" y="2133601"/>
            <a:chExt cx="4170066" cy="3585864"/>
          </a:xfrm>
        </p:grpSpPr>
        <p:pic>
          <p:nvPicPr>
            <p:cNvPr id="6" name="Imag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2286000"/>
              <a:ext cx="38862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ZoneTexte 7"/>
            <p:cNvSpPr txBox="1"/>
            <p:nvPr/>
          </p:nvSpPr>
          <p:spPr>
            <a:xfrm>
              <a:off x="6553200" y="5257800"/>
              <a:ext cx="20565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Deflector</a:t>
              </a:r>
              <a:r>
                <a:rPr lang="fr-FR" dirty="0" smtClean="0"/>
                <a:t> Mass</a:t>
              </a:r>
              <a:endParaRPr lang="fr-FR" dirty="0"/>
            </a:p>
          </p:txBody>
        </p:sp>
        <p:sp>
          <p:nvSpPr>
            <p:cNvPr id="9" name="ZoneTexte 8"/>
            <p:cNvSpPr txBox="1"/>
            <p:nvPr/>
          </p:nvSpPr>
          <p:spPr>
            <a:xfrm rot="16200000">
              <a:off x="3683829" y="3118906"/>
              <a:ext cx="2432276" cy="461665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max</a:t>
              </a:r>
              <a:r>
                <a:rPr lang="fr-FR" dirty="0"/>
                <a:t>. </a:t>
              </a:r>
              <a:r>
                <a:rPr lang="fr-FR" dirty="0" smtClean="0"/>
                <a:t>halo fraction </a:t>
              </a:r>
              <a:endParaRPr lang="fr-FR" dirty="0"/>
            </a:p>
          </p:txBody>
        </p:sp>
      </p:grpSp>
      <p:sp>
        <p:nvSpPr>
          <p:cNvPr id="11" name="ZoneTexte 10"/>
          <p:cNvSpPr txBox="1"/>
          <p:nvPr/>
        </p:nvSpPr>
        <p:spPr>
          <a:xfrm>
            <a:off x="5644609" y="2630269"/>
            <a:ext cx="28135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/>
              <a:t>EROS/MACHO combined</a:t>
            </a:r>
          </a:p>
          <a:p>
            <a:r>
              <a:rPr lang="fr-FR" sz="1800" b="1"/>
              <a:t>confirmed by OGLE</a:t>
            </a:r>
            <a:endParaRPr lang="fr-FR" sz="2000" b="1"/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28600" y="22098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>
                <a:solidFill>
                  <a:srgbClr val="000000"/>
                </a:solidFill>
              </a:rPr>
              <a:t>Cold (</a:t>
            </a:r>
            <a:r>
              <a:rPr lang="fr-FR" b="1">
                <a:solidFill>
                  <a:srgbClr val="000000"/>
                </a:solidFill>
              </a:rPr>
              <a:t>10K</a:t>
            </a:r>
            <a:r>
              <a:rPr lang="fr-FR">
                <a:solidFill>
                  <a:srgbClr val="000000"/>
                </a:solidFill>
              </a:rPr>
              <a:t>) =&gt; no emission. Transparent medium.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>
                <a:solidFill>
                  <a:srgbClr val="000000"/>
                </a:solidFill>
              </a:rPr>
              <a:t>In the </a:t>
            </a:r>
            <a:r>
              <a:rPr lang="fr-FR" b="1">
                <a:solidFill>
                  <a:srgbClr val="000000"/>
                </a:solidFill>
              </a:rPr>
              <a:t>thick disk</a:t>
            </a:r>
            <a:r>
              <a:rPr lang="fr-FR">
                <a:solidFill>
                  <a:srgbClr val="000000"/>
                </a:solidFill>
              </a:rPr>
              <a:t> or/and in the </a:t>
            </a:r>
            <a:r>
              <a:rPr lang="fr-FR" b="1">
                <a:solidFill>
                  <a:srgbClr val="000000"/>
                </a:solidFill>
              </a:rPr>
              <a:t>halo </a:t>
            </a:r>
            <a:r>
              <a:rPr lang="fr-FR">
                <a:solidFill>
                  <a:srgbClr val="000000"/>
                </a:solidFill>
              </a:rPr>
              <a:t>(low metallicity)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fr-FR" b="1">
                <a:solidFill>
                  <a:srgbClr val="FF3300"/>
                </a:solidFill>
              </a:rPr>
              <a:t>Average</a:t>
            </a:r>
            <a:r>
              <a:rPr lang="fr-FR" b="1"/>
              <a:t> </a:t>
            </a:r>
            <a:r>
              <a:rPr lang="fr-FR"/>
              <a:t>column density toward LMC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613" y="2117725"/>
            <a:ext cx="4422775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413320" y="941819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 smtClean="0"/>
              <a:t>-</a:t>
            </a:r>
            <a:r>
              <a:rPr lang="fr-FR" dirty="0"/>
              <a:t>&gt; A new technique to </a:t>
            </a:r>
            <a:r>
              <a:rPr lang="fr-FR" dirty="0" err="1"/>
              <a:t>measure</a:t>
            </a:r>
            <a:r>
              <a:rPr lang="fr-FR" dirty="0"/>
              <a:t> the last </a:t>
            </a:r>
            <a:r>
              <a:rPr lang="fr-FR" dirty="0" err="1"/>
              <a:t>unknown</a:t>
            </a:r>
            <a:r>
              <a:rPr lang="fr-FR" dirty="0"/>
              <a:t> contribution to the </a:t>
            </a:r>
            <a:r>
              <a:rPr lang="fr-FR" dirty="0" err="1"/>
              <a:t>baryonic</a:t>
            </a:r>
            <a:r>
              <a:rPr lang="fr-FR" dirty="0"/>
              <a:t> </a:t>
            </a:r>
            <a:r>
              <a:rPr lang="fr-FR" dirty="0" err="1"/>
              <a:t>hidden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: cold H</a:t>
            </a:r>
            <a:r>
              <a:rPr lang="fr-FR" baseline="-25000" dirty="0"/>
              <a:t>2</a:t>
            </a:r>
            <a:r>
              <a:rPr lang="fr-FR" sz="2000" dirty="0"/>
              <a:t> </a:t>
            </a:r>
            <a:r>
              <a:rPr lang="fr-FR" dirty="0"/>
              <a:t>(+He)</a:t>
            </a:r>
            <a:endParaRPr lang="fr-FR" sz="2800" dirty="0"/>
          </a:p>
        </p:txBody>
      </p:sp>
      <p:grpSp>
        <p:nvGrpSpPr>
          <p:cNvPr id="2" name="Grouper 10"/>
          <p:cNvGrpSpPr>
            <a:grpSpLocks/>
          </p:cNvGrpSpPr>
          <p:nvPr/>
        </p:nvGrpSpPr>
        <p:grpSpPr bwMode="auto">
          <a:xfrm>
            <a:off x="3581400" y="4572000"/>
            <a:ext cx="4378325" cy="1563688"/>
            <a:chOff x="3581400" y="4572000"/>
            <a:chExt cx="4378911" cy="1563707"/>
          </a:xfrm>
        </p:grpSpPr>
        <p:sp>
          <p:nvSpPr>
            <p:cNvPr id="22538" name="Text Box 4"/>
            <p:cNvSpPr txBox="1">
              <a:spLocks noChangeArrowheads="1"/>
            </p:cNvSpPr>
            <p:nvPr/>
          </p:nvSpPr>
          <p:spPr bwMode="auto">
            <a:xfrm>
              <a:off x="5029200" y="5181600"/>
              <a:ext cx="2931111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None/>
              </a:pPr>
              <a:r>
                <a:rPr lang="fr-FR" b="1"/>
                <a:t>250g/m</a:t>
              </a:r>
              <a:r>
                <a:rPr lang="fr-FR" b="1" baseline="30000"/>
                <a:t>2</a:t>
              </a:r>
              <a:r>
                <a:rPr lang="fr-FR"/>
                <a:t> &lt;=&gt; column</a:t>
              </a:r>
              <a:br>
                <a:rPr lang="fr-FR"/>
              </a:br>
              <a:r>
                <a:rPr lang="fr-FR"/>
                <a:t>of </a:t>
              </a:r>
              <a:r>
                <a:rPr lang="fr-FR" b="1"/>
                <a:t>3m</a:t>
              </a:r>
              <a:r>
                <a:rPr lang="fr-FR"/>
                <a:t> H</a:t>
              </a:r>
              <a:r>
                <a:rPr lang="fr-FR" baseline="-25000"/>
                <a:t>2</a:t>
              </a:r>
              <a:r>
                <a:rPr lang="fr-FR"/>
                <a:t> </a:t>
              </a:r>
              <a:r>
                <a:rPr lang="fr-FR" sz="2000"/>
                <a:t>(normal cond.)</a:t>
              </a:r>
            </a:p>
            <a:p>
              <a:pPr>
                <a:buFont typeface="Wingdings" charset="2"/>
                <a:buNone/>
              </a:pPr>
              <a:endParaRPr lang="fr-FR" sz="800"/>
            </a:p>
          </p:txBody>
        </p:sp>
        <p:sp>
          <p:nvSpPr>
            <p:cNvPr id="22539" name="Line 6"/>
            <p:cNvSpPr>
              <a:spLocks noChangeShapeType="1"/>
            </p:cNvSpPr>
            <p:nvPr/>
          </p:nvSpPr>
          <p:spPr bwMode="auto">
            <a:xfrm>
              <a:off x="3581400" y="4572000"/>
              <a:ext cx="1447800" cy="8382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" name="Grouper 11"/>
          <p:cNvGrpSpPr>
            <a:grpSpLocks/>
          </p:cNvGrpSpPr>
          <p:nvPr/>
        </p:nvGrpSpPr>
        <p:grpSpPr bwMode="auto">
          <a:xfrm>
            <a:off x="381000" y="4903788"/>
            <a:ext cx="8382000" cy="1878012"/>
            <a:chOff x="381000" y="4904363"/>
            <a:chExt cx="8381197" cy="1877437"/>
          </a:xfrm>
        </p:grpSpPr>
        <p:sp>
          <p:nvSpPr>
            <p:cNvPr id="22535" name="Line 7"/>
            <p:cNvSpPr>
              <a:spLocks noChangeShapeType="1"/>
            </p:cNvSpPr>
            <p:nvPr/>
          </p:nvSpPr>
          <p:spPr bwMode="auto">
            <a:xfrm>
              <a:off x="3733800" y="5638800"/>
              <a:ext cx="1066800" cy="609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536" name="ZoneTexte 7"/>
            <p:cNvSpPr txBox="1">
              <a:spLocks noChangeArrowheads="1"/>
            </p:cNvSpPr>
            <p:nvPr/>
          </p:nvSpPr>
          <p:spPr bwMode="auto">
            <a:xfrm>
              <a:off x="381000" y="4904363"/>
              <a:ext cx="3886200" cy="187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lang="fr-FR" i="1">
                  <a:solidFill>
                    <a:srgbClr val="000000"/>
                  </a:solidFill>
                </a:rPr>
                <a:t> Fractal structure</a:t>
              </a:r>
              <a:r>
                <a:rPr lang="fr-FR">
                  <a:solidFill>
                    <a:srgbClr val="000000"/>
                  </a:solidFill>
                </a:rPr>
                <a:t>: covers      ~ </a:t>
              </a:r>
              <a:r>
                <a:rPr lang="fr-FR" b="1">
                  <a:solidFill>
                    <a:srgbClr val="000000"/>
                  </a:solidFill>
                </a:rPr>
                <a:t>1%</a:t>
              </a:r>
              <a:r>
                <a:rPr lang="fr-FR">
                  <a:solidFill>
                    <a:srgbClr val="000000"/>
                  </a:solidFill>
                </a:rPr>
                <a:t> of the sky.</a:t>
              </a:r>
              <a:br>
                <a:rPr lang="fr-FR">
                  <a:solidFill>
                    <a:srgbClr val="000000"/>
                  </a:solidFill>
                </a:rPr>
              </a:br>
              <a:r>
                <a:rPr lang="fr-FR" b="1">
                  <a:solidFill>
                    <a:srgbClr val="000000"/>
                  </a:solidFill>
                </a:rPr>
                <a:t>Clumpuscules ~10 AU</a:t>
              </a:r>
              <a:br>
                <a:rPr lang="fr-FR" b="1">
                  <a:solidFill>
                    <a:srgbClr val="000000"/>
                  </a:solidFill>
                </a:rPr>
              </a:br>
              <a:r>
                <a:rPr lang="fr-FR" sz="2000">
                  <a:solidFill>
                    <a:srgbClr val="000000"/>
                  </a:solidFill>
                </a:rPr>
                <a:t>(Pfenniger &amp; Combes 1994)</a:t>
              </a:r>
              <a:endParaRPr lang="fr-FR" sz="3200">
                <a:solidFill>
                  <a:srgbClr val="000000"/>
                </a:solidFill>
              </a:endParaRPr>
            </a:p>
            <a:p>
              <a:endParaRPr lang="fr-FR"/>
            </a:p>
          </p:txBody>
        </p:sp>
        <p:sp>
          <p:nvSpPr>
            <p:cNvPr id="22537" name="ZoneTexte 9"/>
            <p:cNvSpPr txBox="1">
              <a:spLocks noChangeArrowheads="1"/>
            </p:cNvSpPr>
            <p:nvPr/>
          </p:nvSpPr>
          <p:spPr bwMode="auto">
            <a:xfrm>
              <a:off x="4724400" y="6096001"/>
              <a:ext cx="4037797" cy="461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b="1">
                  <a:solidFill>
                    <a:srgbClr val="000000"/>
                  </a:solidFill>
                </a:rPr>
                <a:t>~ 300</a:t>
              </a:r>
              <a:r>
                <a:rPr lang="fr-FR" b="1"/>
                <a:t>m</a:t>
              </a:r>
              <a:r>
                <a:rPr lang="fr-FR"/>
                <a:t> H</a:t>
              </a:r>
              <a:r>
                <a:rPr lang="fr-FR" baseline="-25000"/>
                <a:t>2</a:t>
              </a:r>
              <a:r>
                <a:rPr lang="fr-FR"/>
                <a:t> over 1% of the sky</a:t>
              </a:r>
            </a:p>
          </p:txBody>
        </p:sp>
      </p:grpSp>
      <p:sp>
        <p:nvSpPr>
          <p:cNvPr id="12" name="Rectangle 16"/>
          <p:cNvSpPr txBox="1">
            <a:spLocks noChangeArrowheads="1"/>
          </p:cNvSpPr>
          <p:nvPr/>
        </p:nvSpPr>
        <p:spPr>
          <a:xfrm>
            <a:off x="152400" y="269776"/>
            <a:ext cx="88392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fr-FR" sz="4000" b="1" dirty="0" err="1" smtClean="0">
                <a:solidFill>
                  <a:srgbClr val="FF3300"/>
                </a:solidFill>
              </a:rPr>
              <a:t>Where</a:t>
            </a:r>
            <a:r>
              <a:rPr lang="fr-FR" sz="4000" b="1" dirty="0" smtClean="0">
                <a:solidFill>
                  <a:srgbClr val="FF3300"/>
                </a:solidFill>
              </a:rPr>
              <a:t> are </a:t>
            </a:r>
            <a:r>
              <a:rPr lang="fr-FR" sz="4000" b="1" dirty="0" err="1" smtClean="0">
                <a:solidFill>
                  <a:srgbClr val="FF3300"/>
                </a:solidFill>
              </a:rPr>
              <a:t>these</a:t>
            </a:r>
            <a:r>
              <a:rPr lang="fr-FR" sz="4000" b="1" dirty="0" smtClean="0">
                <a:solidFill>
                  <a:srgbClr val="FF3300"/>
                </a:solidFill>
              </a:rPr>
              <a:t> baryons?</a:t>
            </a:r>
            <a:endParaRPr lang="fr-FR" sz="40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22192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772400" cy="1059904"/>
          </a:xfrm>
        </p:spPr>
        <p:txBody>
          <a:bodyPr/>
          <a:lstStyle/>
          <a:p>
            <a:r>
              <a:rPr lang="fr-FR" sz="4000" b="1" dirty="0" err="1">
                <a:solidFill>
                  <a:srgbClr val="FF3300"/>
                </a:solidFill>
              </a:rPr>
              <a:t>These</a:t>
            </a:r>
            <a:r>
              <a:rPr lang="fr-FR" sz="4000" b="1" dirty="0">
                <a:solidFill>
                  <a:srgbClr val="FF3300"/>
                </a:solidFill>
              </a:rPr>
              <a:t> </a:t>
            </a:r>
            <a:r>
              <a:rPr lang="fr-FR" sz="4000" b="1" dirty="0" err="1">
                <a:solidFill>
                  <a:srgbClr val="FF3300"/>
                </a:solidFill>
              </a:rPr>
              <a:t>clumpuscules</a:t>
            </a:r>
            <a:r>
              <a:rPr lang="fr-FR" sz="4000" b="1" dirty="0">
                <a:solidFill>
                  <a:srgbClr val="FF3300"/>
                </a:solidFill>
              </a:rPr>
              <a:t> </a:t>
            </a:r>
            <a:r>
              <a:rPr lang="fr-FR" sz="4000" b="1" dirty="0" err="1">
                <a:solidFill>
                  <a:srgbClr val="FF3300"/>
                </a:solidFill>
              </a:rPr>
              <a:t>refract</a:t>
            </a:r>
            <a:r>
              <a:rPr lang="fr-FR" sz="4000" b="1" dirty="0">
                <a:solidFill>
                  <a:srgbClr val="FF3300"/>
                </a:solidFill>
              </a:rPr>
              <a:t> light</a:t>
            </a:r>
            <a:endParaRPr lang="fr-FR" sz="4000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fr-FR" sz="2800" dirty="0" err="1"/>
              <a:t>Elementary</a:t>
            </a:r>
            <a:r>
              <a:rPr lang="fr-FR" sz="2800" dirty="0"/>
              <a:t> </a:t>
            </a:r>
            <a:r>
              <a:rPr lang="fr-FR" sz="2800" dirty="0" err="1"/>
              <a:t>process</a:t>
            </a:r>
            <a:r>
              <a:rPr lang="fr-FR" sz="2800" dirty="0"/>
              <a:t> </a:t>
            </a:r>
            <a:r>
              <a:rPr lang="fr-FR" sz="2800" dirty="0" err="1"/>
              <a:t>involved</a:t>
            </a:r>
            <a:r>
              <a:rPr lang="fr-FR" sz="2800" dirty="0"/>
              <a:t>: </a:t>
            </a:r>
            <a:r>
              <a:rPr lang="fr-FR" sz="2800" b="1" dirty="0" err="1"/>
              <a:t>polarizability</a:t>
            </a:r>
            <a:r>
              <a:rPr lang="fr-FR" sz="2800" b="1" dirty="0"/>
              <a:t> </a:t>
            </a:r>
            <a:r>
              <a:rPr lang="fr-FR" sz="2800" b="1" dirty="0">
                <a:latin typeface="Symbol" charset="2"/>
              </a:rPr>
              <a:t>a</a:t>
            </a:r>
            <a:endParaRPr lang="fr-FR" sz="2400" dirty="0"/>
          </a:p>
          <a:p>
            <a:pPr lvl="1">
              <a:defRPr/>
            </a:pPr>
            <a:r>
              <a:rPr lang="fr-FR" sz="2400" dirty="0"/>
              <a:t>far </a:t>
            </a:r>
            <a:r>
              <a:rPr lang="fr-FR" sz="2400" dirty="0" err="1"/>
              <a:t>from</a:t>
            </a:r>
            <a:r>
              <a:rPr lang="fr-FR" sz="2400" dirty="0"/>
              <a:t> </a:t>
            </a:r>
            <a:r>
              <a:rPr lang="fr-FR" sz="2400" dirty="0" err="1"/>
              <a:t>resonance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=&gt; </a:t>
            </a:r>
            <a:r>
              <a:rPr lang="fr-FR" sz="2400" dirty="0" err="1"/>
              <a:t>classical</a:t>
            </a:r>
            <a:r>
              <a:rPr lang="fr-FR" sz="2400" dirty="0"/>
              <a:t> </a:t>
            </a:r>
            <a:r>
              <a:rPr lang="fr-FR" sz="2400" dirty="0" err="1"/>
              <a:t>forced</a:t>
            </a:r>
            <a:r>
              <a:rPr lang="fr-FR" sz="2400" dirty="0"/>
              <a:t> </a:t>
            </a:r>
            <a:r>
              <a:rPr lang="fr-FR" sz="2400" dirty="0" err="1"/>
              <a:t>oscillator</a:t>
            </a:r>
            <a:r>
              <a:rPr lang="fr-FR" sz="2400" dirty="0"/>
              <a:t> </a:t>
            </a:r>
            <a:r>
              <a:rPr lang="fr-FR" sz="2400" dirty="0" err="1"/>
              <a:t>formalism</a:t>
            </a:r>
            <a:endParaRPr lang="fr-FR" sz="2400" dirty="0"/>
          </a:p>
          <a:p>
            <a:pPr lvl="1">
              <a:defRPr/>
            </a:pPr>
            <a:r>
              <a:rPr lang="fr-FR" sz="2400" dirty="0"/>
              <a:t>close to initial propagation direction</a:t>
            </a:r>
            <a:br>
              <a:rPr lang="fr-FR" sz="2400" dirty="0"/>
            </a:br>
            <a:r>
              <a:rPr lang="fr-FR" sz="2400" dirty="0"/>
              <a:t>=&gt; collective </a:t>
            </a:r>
            <a:r>
              <a:rPr lang="fr-FR" sz="2400" dirty="0" err="1"/>
              <a:t>effect</a:t>
            </a:r>
            <a:r>
              <a:rPr lang="fr-FR" sz="2400" dirty="0"/>
              <a:t> </a:t>
            </a:r>
            <a:r>
              <a:rPr lang="fr-FR" sz="2400" dirty="0" err="1"/>
              <a:t>even</a:t>
            </a:r>
            <a:r>
              <a:rPr lang="fr-FR" sz="2400" dirty="0"/>
              <a:t> </a:t>
            </a:r>
            <a:r>
              <a:rPr lang="fr-FR" sz="2400" dirty="0" err="1"/>
              <a:t>with</a:t>
            </a:r>
            <a:r>
              <a:rPr lang="fr-FR" sz="2400" dirty="0"/>
              <a:t> </a:t>
            </a:r>
            <a:r>
              <a:rPr lang="fr-FR" sz="2400" dirty="0" err="1"/>
              <a:t>low</a:t>
            </a:r>
            <a:r>
              <a:rPr lang="fr-FR" sz="2400" dirty="0"/>
              <a:t> </a:t>
            </a:r>
            <a:r>
              <a:rPr lang="fr-FR" sz="2400" dirty="0" err="1"/>
              <a:t>molecular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 err="1"/>
              <a:t>density</a:t>
            </a:r>
            <a:r>
              <a:rPr lang="fr-FR" sz="2400" dirty="0"/>
              <a:t> ~ 10</a:t>
            </a:r>
            <a:r>
              <a:rPr lang="fr-FR" sz="2400" baseline="30000" dirty="0"/>
              <a:t>9</a:t>
            </a:r>
            <a:r>
              <a:rPr lang="fr-FR" sz="2400" dirty="0"/>
              <a:t> cm</a:t>
            </a:r>
            <a:r>
              <a:rPr lang="fr-FR" sz="2400" baseline="30000" dirty="0"/>
              <a:t>-3</a:t>
            </a:r>
            <a:r>
              <a:rPr lang="fr-FR" sz="2400" dirty="0"/>
              <a:t> (&lt;1/</a:t>
            </a:r>
            <a:r>
              <a:rPr lang="fr-FR" sz="2400" dirty="0">
                <a:latin typeface="Symbol" charset="2"/>
              </a:rPr>
              <a:t>l</a:t>
            </a:r>
            <a:r>
              <a:rPr lang="fr-FR" sz="2400" baseline="30000" dirty="0"/>
              <a:t>3</a:t>
            </a:r>
            <a:r>
              <a:rPr lang="fr-FR" sz="2400" dirty="0"/>
              <a:t>)</a:t>
            </a:r>
          </a:p>
          <a:p>
            <a:pPr>
              <a:defRPr/>
            </a:pPr>
            <a:r>
              <a:rPr lang="fr-FR" sz="2800" dirty="0" err="1"/>
              <a:t>Supplement</a:t>
            </a:r>
            <a:r>
              <a:rPr lang="fr-FR" sz="2800" dirty="0"/>
              <a:t> of phase </a:t>
            </a:r>
            <a:r>
              <a:rPr lang="fr-FR" sz="2800" dirty="0">
                <a:latin typeface="Symbol" charset="2"/>
                <a:cs typeface="Symbol" charset="2"/>
              </a:rPr>
              <a:t>f</a:t>
            </a:r>
            <a:r>
              <a:rPr lang="fr-FR" sz="2800" dirty="0"/>
              <a:t> </a:t>
            </a:r>
            <a:r>
              <a:rPr lang="fr-FR" sz="2800" dirty="0" err="1"/>
              <a:t>when</a:t>
            </a:r>
            <a:r>
              <a:rPr lang="fr-FR" sz="2800" dirty="0"/>
              <a:t> </a:t>
            </a:r>
            <a:r>
              <a:rPr lang="fr-FR" sz="2800" dirty="0" err="1"/>
              <a:t>crossing</a:t>
            </a:r>
            <a:r>
              <a:rPr lang="fr-FR" sz="2800" dirty="0"/>
              <a:t> H</a:t>
            </a:r>
            <a:r>
              <a:rPr lang="fr-FR" sz="2800" baseline="-25000" dirty="0"/>
              <a:t>2</a:t>
            </a:r>
            <a:r>
              <a:rPr lang="fr-FR" sz="2800" dirty="0"/>
              <a:t> medium</a:t>
            </a:r>
          </a:p>
          <a:p>
            <a:pPr lvl="1">
              <a:buFont typeface="Symbol" charset="2"/>
              <a:buChar char=""/>
              <a:defRPr/>
            </a:pPr>
            <a:r>
              <a:rPr lang="fr-FR" sz="2400" dirty="0"/>
              <a:t> </a:t>
            </a:r>
            <a:r>
              <a:rPr lang="fr-FR" sz="2400" dirty="0" err="1"/>
              <a:t>typically</a:t>
            </a:r>
            <a:r>
              <a:rPr lang="fr-FR" sz="2400" dirty="0"/>
              <a:t> </a:t>
            </a:r>
            <a:r>
              <a:rPr lang="fr-FR" sz="2400" b="1" dirty="0"/>
              <a:t>80,000 x</a:t>
            </a:r>
            <a:r>
              <a:rPr lang="fr-FR" sz="2400" b="1" dirty="0">
                <a:latin typeface="+mj-lt"/>
              </a:rPr>
              <a:t>2</a:t>
            </a:r>
            <a:r>
              <a:rPr lang="fr-FR" sz="2400" b="1" dirty="0">
                <a:latin typeface="Symbol" charset="2"/>
                <a:cs typeface="Symbol" charset="2"/>
              </a:rPr>
              <a:t>p</a:t>
            </a:r>
            <a:r>
              <a:rPr lang="fr-FR" sz="2400" dirty="0"/>
              <a:t> (for 1% of the </a:t>
            </a:r>
            <a:r>
              <a:rPr lang="fr-FR" sz="2400" dirty="0" err="1"/>
              <a:t>sky</a:t>
            </a:r>
            <a:r>
              <a:rPr lang="fr-FR" sz="2400" dirty="0"/>
              <a:t>) </a:t>
            </a:r>
            <a:r>
              <a:rPr lang="fr-FR" sz="2000" dirty="0"/>
              <a:t>@ </a:t>
            </a:r>
            <a:r>
              <a:rPr lang="fr-FR" sz="2000" dirty="0">
                <a:latin typeface="Symbol" charset="2"/>
              </a:rPr>
              <a:t>l</a:t>
            </a:r>
            <a:r>
              <a:rPr lang="fr-FR" sz="2000" dirty="0"/>
              <a:t>=500nm</a:t>
            </a:r>
          </a:p>
          <a:p>
            <a:pPr lvl="1">
              <a:buFont typeface="Symbol" charset="2"/>
              <a:buChar char=""/>
              <a:defRPr/>
            </a:pPr>
            <a:r>
              <a:rPr lang="fr-FR" sz="2000" dirty="0"/>
              <a:t> </a:t>
            </a:r>
            <a:r>
              <a:rPr lang="fr-FR" sz="2400" dirty="0" smtClean="0"/>
              <a:t>Relative </a:t>
            </a:r>
            <a:r>
              <a:rPr lang="fr-FR" sz="2400" dirty="0" err="1" smtClean="0"/>
              <a:t>column</a:t>
            </a:r>
            <a:r>
              <a:rPr lang="fr-FR" sz="2400" dirty="0" smtClean="0"/>
              <a:t> </a:t>
            </a:r>
            <a:r>
              <a:rPr lang="fr-FR" sz="2400" dirty="0" err="1"/>
              <a:t>density</a:t>
            </a:r>
            <a:r>
              <a:rPr lang="fr-FR" sz="2400" dirty="0"/>
              <a:t> fluctuations (turbulences) </a:t>
            </a:r>
            <a:r>
              <a:rPr lang="fr-FR" sz="2400" dirty="0" smtClean="0"/>
              <a:t>of </a:t>
            </a:r>
            <a:r>
              <a:rPr lang="fr-FR" sz="2400" dirty="0" err="1" smtClean="0"/>
              <a:t>this</a:t>
            </a:r>
            <a:r>
              <a:rPr lang="fr-FR" sz="2400" dirty="0" smtClean="0"/>
              <a:t> </a:t>
            </a:r>
            <a:r>
              <a:rPr lang="fr-FR" sz="2400" dirty="0"/>
              <a:t>medium </a:t>
            </a:r>
            <a:r>
              <a:rPr lang="fr-FR" sz="2400" b="1" dirty="0">
                <a:solidFill>
                  <a:srgbClr val="FF0000"/>
                </a:solidFill>
              </a:rPr>
              <a:t>as </a:t>
            </a:r>
            <a:r>
              <a:rPr lang="fr-FR" sz="2400" b="1" dirty="0" err="1">
                <a:solidFill>
                  <a:srgbClr val="FF0000"/>
                </a:solidFill>
              </a:rPr>
              <a:t>small</a:t>
            </a:r>
            <a:r>
              <a:rPr lang="fr-FR" sz="2400" b="1" dirty="0">
                <a:solidFill>
                  <a:srgbClr val="FF0000"/>
                </a:solidFill>
              </a:rPr>
              <a:t> as 10</a:t>
            </a:r>
            <a:r>
              <a:rPr lang="fr-FR" sz="2400" b="1" baseline="30000" dirty="0">
                <a:solidFill>
                  <a:srgbClr val="FF0000"/>
                </a:solidFill>
              </a:rPr>
              <a:t>-6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/>
              <a:t>are </a:t>
            </a:r>
            <a:r>
              <a:rPr lang="fr-FR" sz="2400" dirty="0" err="1"/>
              <a:t>sufficient</a:t>
            </a:r>
            <a:r>
              <a:rPr lang="fr-FR" sz="2400" dirty="0"/>
              <a:t> to </a:t>
            </a:r>
            <a:r>
              <a:rPr lang="fr-FR" sz="2400" dirty="0" err="1"/>
              <a:t>produce</a:t>
            </a:r>
            <a:r>
              <a:rPr lang="fr-FR" sz="2400" dirty="0"/>
              <a:t> </a:t>
            </a:r>
            <a:r>
              <a:rPr lang="fr-FR" sz="2400" dirty="0" err="1" smtClean="0"/>
              <a:t>contrasted</a:t>
            </a:r>
            <a:r>
              <a:rPr lang="fr-FR" sz="2400" dirty="0" smtClean="0"/>
              <a:t> </a:t>
            </a:r>
            <a:r>
              <a:rPr lang="fr-FR" sz="2400" dirty="0" err="1" smtClean="0"/>
              <a:t>wavefront</a:t>
            </a:r>
            <a:r>
              <a:rPr lang="fr-FR" sz="2400" dirty="0" smtClean="0"/>
              <a:t> </a:t>
            </a:r>
            <a:r>
              <a:rPr lang="fr-FR" sz="2400" dirty="0"/>
              <a:t>distorsions</a:t>
            </a:r>
          </a:p>
        </p:txBody>
      </p:sp>
      <p:pic>
        <p:nvPicPr>
          <p:cNvPr id="4" name="Image 3" descr="scintillation-no-legend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916" y="0"/>
            <a:ext cx="2231084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0" y="-457200"/>
            <a:ext cx="9144000" cy="6361113"/>
            <a:chOff x="0" y="192"/>
            <a:chExt cx="5760" cy="4007"/>
          </a:xfrm>
        </p:grpSpPr>
        <p:pic>
          <p:nvPicPr>
            <p:cNvPr id="22534" name="Picture 3" descr="principe_scintillati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2"/>
              <a:ext cx="5760" cy="4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5" name="Text Box 4"/>
            <p:cNvSpPr txBox="1">
              <a:spLocks noChangeArrowheads="1"/>
            </p:cNvSpPr>
            <p:nvPr/>
          </p:nvSpPr>
          <p:spPr bwMode="auto">
            <a:xfrm>
              <a:off x="96" y="489"/>
              <a:ext cx="5568" cy="10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3200" b="1" u="sng">
                  <a:solidFill>
                    <a:srgbClr val="FF0000"/>
                  </a:solidFill>
                </a:rPr>
                <a:t>Scintillation through turbulent molecular gas</a:t>
              </a:r>
              <a:endParaRPr lang="fr-FR" u="sng"/>
            </a:p>
            <a:p>
              <a:pPr algn="ctr">
                <a:spcBef>
                  <a:spcPct val="50000"/>
                </a:spcBef>
              </a:pPr>
              <a:r>
                <a:rPr lang="fr-FR" sz="2800" b="1"/>
                <a:t>After refraction, propagation of distorted wave surface is driven by</a:t>
              </a:r>
              <a:r>
                <a:rPr lang="fr-FR" sz="2000" b="1"/>
                <a:t> </a:t>
              </a:r>
              <a:r>
                <a:rPr lang="fr-FR" sz="2800" b="1">
                  <a:solidFill>
                    <a:srgbClr val="FF3300"/>
                  </a:solidFill>
                </a:rPr>
                <a:t>Fresnel diffraction that produces speckle</a:t>
              </a:r>
              <a:endParaRPr lang="fr-FR" b="1">
                <a:solidFill>
                  <a:srgbClr val="FF3300"/>
                </a:solidFill>
              </a:endParaRPr>
            </a:p>
          </p:txBody>
        </p:sp>
        <p:sp>
          <p:nvSpPr>
            <p:cNvPr id="22536" name="Rectangle 5"/>
            <p:cNvSpPr>
              <a:spLocks noChangeArrowheads="1"/>
            </p:cNvSpPr>
            <p:nvPr/>
          </p:nvSpPr>
          <p:spPr bwMode="auto">
            <a:xfrm rot="1396198">
              <a:off x="3744" y="3328"/>
              <a:ext cx="1384" cy="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fr-FR" sz="1800" b="1">
                  <a:solidFill>
                    <a:srgbClr val="FF3300"/>
                  </a:solidFill>
                </a:rPr>
                <a:t>Pattern moves at the</a:t>
              </a:r>
              <a:br>
                <a:rPr lang="fr-FR" sz="1800" b="1">
                  <a:solidFill>
                    <a:srgbClr val="FF3300"/>
                  </a:solidFill>
                </a:rPr>
              </a:br>
              <a:r>
                <a:rPr lang="fr-FR" sz="1800" b="1">
                  <a:solidFill>
                    <a:srgbClr val="FF3300"/>
                  </a:solidFill>
                </a:rPr>
                <a:t>speed of the screen</a:t>
              </a:r>
              <a:endParaRPr lang="fr-FR" b="1">
                <a:solidFill>
                  <a:srgbClr val="FF3300"/>
                </a:solidFill>
              </a:endParaRPr>
            </a:p>
          </p:txBody>
        </p:sp>
      </p:grpSp>
      <p:grpSp>
        <p:nvGrpSpPr>
          <p:cNvPr id="3" name="Grouper 7"/>
          <p:cNvGrpSpPr>
            <a:grpSpLocks/>
          </p:cNvGrpSpPr>
          <p:nvPr/>
        </p:nvGrpSpPr>
        <p:grpSpPr bwMode="auto">
          <a:xfrm>
            <a:off x="990600" y="5306179"/>
            <a:ext cx="6934200" cy="1323221"/>
            <a:chOff x="990600" y="5638800"/>
            <a:chExt cx="6934200" cy="1323221"/>
          </a:xfrm>
        </p:grpSpPr>
        <p:sp>
          <p:nvSpPr>
            <p:cNvPr id="22532" name="Rectangle 5"/>
            <p:cNvSpPr>
              <a:spLocks noChangeArrowheads="1"/>
            </p:cNvSpPr>
            <p:nvPr/>
          </p:nvSpPr>
          <p:spPr bwMode="auto">
            <a:xfrm>
              <a:off x="990600" y="5638800"/>
              <a:ext cx="5867400" cy="700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fr-FR" sz="2000" b="1">
                  <a:solidFill>
                    <a:srgbClr val="FF0000"/>
                  </a:solidFill>
                </a:rPr>
                <a:t>Diffraction radius R</a:t>
              </a:r>
              <a:r>
                <a:rPr lang="fr-FR" sz="2000" b="1" baseline="-25000">
                  <a:solidFill>
                    <a:srgbClr val="FF0000"/>
                  </a:solidFill>
                </a:rPr>
                <a:t>diff </a:t>
              </a:r>
              <a:r>
                <a:rPr lang="fr-FR" sz="2000" b="1">
                  <a:solidFill>
                    <a:srgbClr val="FF0000"/>
                  </a:solidFill>
                </a:rPr>
                <a:t>:</a:t>
              </a:r>
              <a:r>
                <a:rPr lang="fr-FR" sz="2000" b="1" baseline="-25000">
                  <a:solidFill>
                    <a:srgbClr val="FF0000"/>
                  </a:solidFill>
                </a:rPr>
                <a:t> </a:t>
              </a:r>
              <a:r>
                <a:rPr lang="fr-FR" sz="2000"/>
                <a:t>Characterizes the turbulence</a:t>
              </a:r>
              <a:endParaRPr lang="fr-FR" sz="2000" b="1"/>
            </a:p>
            <a:p>
              <a:pPr lvl="1">
                <a:lnSpc>
                  <a:spcPct val="90000"/>
                </a:lnSpc>
                <a:spcAft>
                  <a:spcPts val="600"/>
                </a:spcAft>
                <a:buFont typeface="Arial" charset="0"/>
                <a:buChar char="•"/>
              </a:pPr>
              <a:r>
                <a:rPr lang="fr-FR" sz="1800" b="1"/>
                <a:t> separation such that: </a:t>
              </a:r>
              <a:r>
                <a:rPr lang="fr-FR" sz="1800">
                  <a:latin typeface="Symbol" charset="2"/>
                </a:rPr>
                <a:t>s</a:t>
              </a:r>
              <a:r>
                <a:rPr lang="fr-FR" sz="1800"/>
                <a:t>[</a:t>
              </a:r>
              <a:r>
                <a:rPr lang="fr-FR" sz="1800">
                  <a:latin typeface="Symbol" charset="2"/>
                </a:rPr>
                <a:t>f</a:t>
              </a:r>
              <a:r>
                <a:rPr lang="fr-FR" sz="1800"/>
                <a:t>(</a:t>
              </a:r>
              <a:r>
                <a:rPr lang="fr-FR" sz="1800" b="1"/>
                <a:t>r</a:t>
              </a:r>
              <a:r>
                <a:rPr lang="fr-FR" sz="1800"/>
                <a:t>+</a:t>
              </a:r>
              <a:r>
                <a:rPr lang="fr-FR" sz="1800" b="1">
                  <a:solidFill>
                    <a:srgbClr val="FF0000"/>
                  </a:solidFill>
                </a:rPr>
                <a:t>R</a:t>
              </a:r>
              <a:r>
                <a:rPr lang="fr-FR" sz="1800" b="1" baseline="-25000">
                  <a:solidFill>
                    <a:srgbClr val="FF0000"/>
                  </a:solidFill>
                </a:rPr>
                <a:t>diff</a:t>
              </a:r>
              <a:r>
                <a:rPr lang="fr-FR" sz="1800"/>
                <a:t>)-</a:t>
              </a:r>
              <a:r>
                <a:rPr lang="fr-FR" sz="1800">
                  <a:latin typeface="Symbol" charset="2"/>
                </a:rPr>
                <a:t>f</a:t>
              </a:r>
              <a:r>
                <a:rPr lang="fr-FR" sz="1800"/>
                <a:t>(</a:t>
              </a:r>
              <a:r>
                <a:rPr lang="fr-FR" sz="1800" b="1"/>
                <a:t>r</a:t>
              </a:r>
              <a:r>
                <a:rPr lang="fr-FR" sz="1800"/>
                <a:t>)] = 1 radian</a:t>
              </a:r>
            </a:p>
          </p:txBody>
        </p:sp>
        <p:sp>
          <p:nvSpPr>
            <p:cNvPr id="22533" name="Rectangle 6"/>
            <p:cNvSpPr>
              <a:spLocks noChangeArrowheads="1"/>
            </p:cNvSpPr>
            <p:nvPr/>
          </p:nvSpPr>
          <p:spPr bwMode="auto">
            <a:xfrm>
              <a:off x="990600" y="6284913"/>
              <a:ext cx="6934200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2000" b="1">
                  <a:solidFill>
                    <a:srgbClr val="FF0000"/>
                  </a:solidFill>
                </a:rPr>
                <a:t>Refraction radius R</a:t>
              </a:r>
              <a:r>
                <a:rPr lang="fr-FR" sz="2000" b="1" baseline="-25000">
                  <a:solidFill>
                    <a:srgbClr val="FF0000"/>
                  </a:solidFill>
                </a:rPr>
                <a:t>ref </a:t>
              </a:r>
              <a:r>
                <a:rPr lang="fr-FR" sz="2000" b="1">
                  <a:solidFill>
                    <a:srgbClr val="FF0000"/>
                  </a:solidFill>
                </a:rPr>
                <a:t>:</a:t>
              </a:r>
              <a:r>
                <a:rPr lang="fr-FR" sz="1800"/>
                <a:t> </a:t>
              </a:r>
              <a:r>
                <a:rPr lang="fr-FR" sz="1800" smtClean="0"/>
                <a:t>size of the region from which most of the scattered signal, seen by a single point observer, originates</a:t>
              </a:r>
              <a:r>
                <a:rPr lang="fr-FR" sz="1800"/>
                <a:t> ~ z</a:t>
              </a:r>
              <a:r>
                <a:rPr lang="fr-FR" sz="1800" baseline="-25000"/>
                <a:t>0</a:t>
              </a:r>
              <a:r>
                <a:rPr lang="fr-FR" sz="1800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fr-FR" sz="1800"/>
                <a:t>/R</a:t>
              </a:r>
              <a:r>
                <a:rPr lang="fr-FR" sz="1800" baseline="-25000"/>
                <a:t>diff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758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4600" y="381000"/>
            <a:ext cx="3569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>
                <a:solidFill>
                  <a:srgbClr val="FF0000"/>
                </a:solidFill>
              </a:rPr>
              <a:t>Demonstrator</a:t>
            </a:r>
            <a:endParaRPr lang="fr-FR" b="1">
              <a:solidFill>
                <a:srgbClr val="FF0000"/>
              </a:solidFill>
            </a:endParaRPr>
          </a:p>
        </p:txBody>
      </p:sp>
      <p:grpSp>
        <p:nvGrpSpPr>
          <p:cNvPr id="3" name="Grouper 11"/>
          <p:cNvGrpSpPr/>
          <p:nvPr/>
        </p:nvGrpSpPr>
        <p:grpSpPr>
          <a:xfrm>
            <a:off x="1028700" y="1143000"/>
            <a:ext cx="7810500" cy="4640317"/>
            <a:chOff x="762000" y="1613898"/>
            <a:chExt cx="7810500" cy="4640317"/>
          </a:xfrm>
        </p:grpSpPr>
        <p:pic>
          <p:nvPicPr>
            <p:cNvPr id="4" name="Image 3" descr="scintillation-no-legend-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66900" y="2895600"/>
              <a:ext cx="6533889" cy="31242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2933700"/>
              <a:ext cx="2857500" cy="2857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3505200" y="3721100"/>
              <a:ext cx="914400" cy="1295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786234">
              <a:off x="3125198" y="1613898"/>
              <a:ext cx="4640317" cy="464031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7429500" y="3505200"/>
              <a:ext cx="1143000" cy="2133600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38902"/>
            <a:ext cx="1981200" cy="122668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419600" y="5486400"/>
            <a:ext cx="136437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/>
              <a:t>Diffusive</a:t>
            </a:r>
          </a:p>
          <a:p>
            <a:pPr algn="ctr"/>
            <a:r>
              <a:rPr lang="fr-FR" b="1"/>
              <a:t>medium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971800" y="5181600"/>
            <a:ext cx="132600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/>
              <a:t>coherent</a:t>
            </a:r>
          </a:p>
          <a:p>
            <a:pPr algn="ctr"/>
            <a:r>
              <a:rPr lang="fr-FR" b="1"/>
              <a:t>light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078629" y="5493603"/>
            <a:ext cx="192237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/>
              <a:t>Interferences</a:t>
            </a:r>
          </a:p>
          <a:p>
            <a:pPr algn="ctr"/>
            <a:r>
              <a:rPr lang="fr-FR" b="1"/>
              <a:t>-&gt; speckle</a:t>
            </a:r>
          </a:p>
        </p:txBody>
      </p:sp>
      <p:cxnSp>
        <p:nvCxnSpPr>
          <p:cNvPr id="17" name="Connecteur droit avec flèche 16"/>
          <p:cNvCxnSpPr>
            <a:stCxn id="14" idx="0"/>
          </p:cNvCxnSpPr>
          <p:nvPr/>
        </p:nvCxnSpPr>
        <p:spPr bwMode="auto">
          <a:xfrm rot="5400000" flipH="1" flipV="1">
            <a:off x="3455701" y="4141501"/>
            <a:ext cx="1219200" cy="8609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rot="5400000" flipH="1" flipV="1">
            <a:off x="4572000" y="5029200"/>
            <a:ext cx="91440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Connecteur droit avec flèche 20"/>
          <p:cNvCxnSpPr/>
          <p:nvPr/>
        </p:nvCxnSpPr>
        <p:spPr bwMode="auto">
          <a:xfrm rot="5400000" flipH="1" flipV="1">
            <a:off x="6477000" y="5181600"/>
            <a:ext cx="533400" cy="76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uvelle pré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39240</TotalTime>
  <Words>2051</Words>
  <Application>Microsoft Macintosh PowerPoint</Application>
  <PresentationFormat>Présentation à l'écran (4:3)</PresentationFormat>
  <Paragraphs>370</Paragraphs>
  <Slides>42</Slides>
  <Notes>13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42</vt:i4>
      </vt:variant>
    </vt:vector>
  </HeadingPairs>
  <TitlesOfParts>
    <vt:vector size="45" baseType="lpstr">
      <vt:lpstr>Nouvelle présentation</vt:lpstr>
      <vt:lpstr>Équation</vt:lpstr>
      <vt:lpstr>Equation</vt:lpstr>
      <vt:lpstr>Présentation PowerPoint</vt:lpstr>
      <vt:lpstr>A brief history of the baryons…</vt:lpstr>
      <vt:lpstr>Todays’ cosmic abondance of Baryons</vt:lpstr>
      <vt:lpstr>More unknown baryons at smaller scales?</vt:lpstr>
      <vt:lpstr>Where are these baryons?</vt:lpstr>
      <vt:lpstr>Présentation PowerPoint</vt:lpstr>
      <vt:lpstr>These clumpuscules refract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Distance scales</vt:lpstr>
      <vt:lpstr>Rdiff : Statistical characterization of a stochastic screen </vt:lpstr>
      <vt:lpstr>Distance scales</vt:lpstr>
      <vt:lpstr>Observable 1: tref (characteristic time)</vt:lpstr>
      <vt:lpstr>Observable 2: m (modulation index)</vt:lpstr>
      <vt:lpstr>Signature of scintillation</vt:lpstr>
      <vt:lpstr>Présentation PowerPoint</vt:lpstr>
      <vt:lpstr>Fore and backgrounds</vt:lpstr>
      <vt:lpstr>Atmosphere, atmosphere?</vt:lpstr>
      <vt:lpstr>Maximum fraction of LMC/SMC scintillating stars : 1%</vt:lpstr>
      <vt:lpstr>Requirements to detect scintillation towards LMC</vt:lpstr>
      <vt:lpstr>Présentation PowerPoint</vt:lpstr>
      <vt:lpstr>Présentation PowerPoint</vt:lpstr>
      <vt:lpstr>Présentation PowerPoint</vt:lpstr>
      <vt:lpstr>Scintillation with LSST (15s exp.) or your telescope</vt:lpstr>
      <vt:lpstr>Scintillation with LSST (15s exp.) or your telescope</vt:lpstr>
      <vt:lpstr>Scintillation with LSST (15s exp.) or your telescope</vt:lpstr>
      <vt:lpstr>Scintillation with LSST</vt:lpstr>
      <vt:lpstr>Conclusions - perspectives</vt:lpstr>
      <vt:lpstr>Conclusions - perspectives</vt:lpstr>
      <vt:lpstr>complements</vt:lpstr>
      <vt:lpstr>Where are these baryons?</vt:lpstr>
      <vt:lpstr>H2 contribution is hard to evaluate</vt:lpstr>
      <vt:lpstr>Transparent molecular clouds</vt:lpstr>
      <vt:lpstr>Transparent molecular clouds</vt:lpstr>
      <vt:lpstr>Contrast is severely limited by the source size =&gt; spatial coherence</vt:lpstr>
      <vt:lpstr>For the (very) long term future…</vt:lpstr>
      <vt:lpstr>Présentation PowerPoint</vt:lpstr>
      <vt:lpstr>Cluster baryonic pie</vt:lpstr>
    </vt:vector>
  </TitlesOfParts>
  <Company>LAL-IN2P3-CNRS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Does Transparent Hidden Matter Generate Optical Scintillation?</dc:title>
  <dc:creator>moniez</dc:creator>
  <cp:lastModifiedBy>moniez1</cp:lastModifiedBy>
  <cp:revision>491</cp:revision>
  <cp:lastPrinted>2004-04-30T13:53:50Z</cp:lastPrinted>
  <dcterms:created xsi:type="dcterms:W3CDTF">2014-02-05T18:02:03Z</dcterms:created>
  <dcterms:modified xsi:type="dcterms:W3CDTF">2014-07-22T21:53:57Z</dcterms:modified>
</cp:coreProperties>
</file>