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721" r:id="rId2"/>
    <p:sldId id="867" r:id="rId3"/>
    <p:sldId id="875" r:id="rId4"/>
    <p:sldId id="879" r:id="rId5"/>
    <p:sldId id="876" r:id="rId6"/>
    <p:sldId id="971" r:id="rId7"/>
    <p:sldId id="1068" r:id="rId8"/>
    <p:sldId id="1009" r:id="rId9"/>
    <p:sldId id="1006" r:id="rId10"/>
    <p:sldId id="1007" r:id="rId11"/>
    <p:sldId id="1010" r:id="rId12"/>
    <p:sldId id="1003" r:id="rId13"/>
    <p:sldId id="1002" r:id="rId14"/>
    <p:sldId id="973" r:id="rId15"/>
    <p:sldId id="1025" r:id="rId16"/>
    <p:sldId id="1029" r:id="rId17"/>
    <p:sldId id="977" r:id="rId18"/>
    <p:sldId id="1032" r:id="rId19"/>
    <p:sldId id="1070" r:id="rId20"/>
    <p:sldId id="1034" r:id="rId21"/>
    <p:sldId id="1035" r:id="rId22"/>
    <p:sldId id="1033" r:id="rId23"/>
    <p:sldId id="1050" r:id="rId24"/>
    <p:sldId id="1066" r:id="rId25"/>
    <p:sldId id="1067" r:id="rId26"/>
    <p:sldId id="1071" r:id="rId27"/>
    <p:sldId id="1064" r:id="rId28"/>
    <p:sldId id="883" r:id="rId29"/>
    <p:sldId id="886" r:id="rId30"/>
    <p:sldId id="1069" r:id="rId31"/>
    <p:sldId id="1072" r:id="rId32"/>
    <p:sldId id="1073" r:id="rId33"/>
    <p:sldId id="1074" r:id="rId34"/>
    <p:sldId id="1075" r:id="rId35"/>
    <p:sldId id="107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k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FFFF00"/>
    <a:srgbClr val="CCCC00"/>
    <a:srgbClr val="CC00CC"/>
    <a:srgbClr val="CC9900"/>
    <a:srgbClr val="231D49"/>
    <a:srgbClr val="263240"/>
    <a:srgbClr val="4A206A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7" autoAdjust="0"/>
    <p:restoredTop sz="90342" autoAdjust="0"/>
  </p:normalViewPr>
  <p:slideViewPr>
    <p:cSldViewPr>
      <p:cViewPr>
        <p:scale>
          <a:sx n="100" d="100"/>
          <a:sy n="100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7E29-F64F-4FFA-9A16-E11B64805F8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78ED-61CC-4C3F-8A16-96E4BEBC1776}" type="datetimeFigureOut">
              <a:rPr lang="pl-PL" smtClean="0"/>
              <a:t>2014-07-30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7A2940-F9E3-4DF4-8713-9DA45568F2F9}" type="slidenum">
              <a:rPr lang="en-GB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ABC8A9B-6CE0-49EA-BA36-DCF6C08D3FAD}" type="slidenum">
              <a:rPr lang="en-GB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/>
              <a:t>1</a:t>
            </a:fld>
            <a:endParaRPr lang="en-GB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1B08F99-CB7A-4A15-A6F6-53B3100B2100}" type="slidenum">
              <a:rPr lang="en-GB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/>
              <a:t>1</a:t>
            </a:fld>
            <a:endParaRPr lang="en-GB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sz="1000">
              <a:solidFill>
                <a:schemeClr val="bg1"/>
              </a:solidFill>
            </a:endParaRP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aseline="0" dirty="0" smtClean="0"/>
              <a:t>One of the </a:t>
            </a:r>
            <a:r>
              <a:rPr lang="pl-PL" baseline="0" dirty="0" err="1" smtClean="0"/>
              <a:t>main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purpose</a:t>
            </a:r>
            <a:r>
              <a:rPr lang="pl-PL" baseline="0" dirty="0" smtClean="0"/>
              <a:t> of KLOE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of the CPT </a:t>
            </a:r>
            <a:r>
              <a:rPr lang="pl-PL" baseline="0" dirty="0" err="1" smtClean="0"/>
              <a:t>symmetrie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using</a:t>
            </a:r>
            <a:r>
              <a:rPr lang="pl-PL" baseline="0" dirty="0" smtClean="0"/>
              <a:t>  quantum </a:t>
            </a:r>
            <a:r>
              <a:rPr lang="pl-PL" baseline="0" dirty="0" err="1" smtClean="0"/>
              <a:t>entangled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kaons</a:t>
            </a:r>
            <a:r>
              <a:rPr lang="pl-PL" baseline="0" dirty="0" smtClean="0"/>
              <a:t>….</a:t>
            </a:r>
          </a:p>
          <a:p>
            <a:r>
              <a:rPr lang="pl-PL" baseline="0" dirty="0" smtClean="0"/>
              <a:t>Interferometry of </a:t>
            </a:r>
            <a:r>
              <a:rPr lang="pl-PL" baseline="0" dirty="0" err="1" smtClean="0"/>
              <a:t>entangled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pairs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long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lived</a:t>
            </a:r>
            <a:r>
              <a:rPr lang="pl-PL" baseline="0" dirty="0" smtClean="0"/>
              <a:t>)  </a:t>
            </a:r>
            <a:r>
              <a:rPr lang="pl-PL" baseline="0" dirty="0" err="1" smtClean="0"/>
              <a:t>provides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unique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opportunities</a:t>
            </a:r>
            <a:r>
              <a:rPr lang="pl-PL" baseline="0" dirty="0" smtClean="0"/>
              <a:t>.</a:t>
            </a:r>
          </a:p>
          <a:p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talk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hadron </a:t>
            </a:r>
            <a:r>
              <a:rPr lang="pl-PL" baseline="0" dirty="0" err="1" smtClean="0"/>
              <a:t>physics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KLOE and…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7189F9-AB44-400A-95C6-DC148D9AEC05}" type="slidenum">
              <a:rPr lang="en-GB" altLang="pl-PL" sz="1200" smtClean="0"/>
              <a:pPr eaLnBrk="1" hangingPunct="1"/>
              <a:t>15</a:t>
            </a:fld>
            <a:endParaRPr lang="en-GB" altLang="pl-PL" sz="1200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604EBC1-BA3D-4D07-A05A-98B708E50288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/>
              <a:t>15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03C1F5-A70E-4687-8453-378CC9C421DD}" type="slidenum">
              <a:rPr lang="en-GB" sz="1200" smtClean="0"/>
              <a:pPr eaLnBrk="1" hangingPunct="1"/>
              <a:t>28</a:t>
            </a:fld>
            <a:endParaRPr lang="en-GB" sz="1200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5D659D-4BD7-478F-8FEA-3D01E1DA9638}" type="slidenum">
              <a:rPr lang="de-DE" sz="1200" smtClean="0"/>
              <a:pPr eaLnBrk="1" hangingPunct="1"/>
              <a:t>32</a:t>
            </a:fld>
            <a:endParaRPr lang="de-DE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dirty="0" smtClean="0"/>
              <a:t>…some numerics in the performance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dirty="0" err="1" smtClean="0"/>
              <a:t>Novel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based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entanglement</a:t>
            </a:r>
            <a:endParaRPr lang="pl-PL" baseline="0" dirty="0" smtClean="0"/>
          </a:p>
          <a:p>
            <a:r>
              <a:rPr lang="pl-PL" baseline="0" dirty="0" err="1" smtClean="0"/>
              <a:t>Example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entanglement</a:t>
            </a:r>
            <a:r>
              <a:rPr lang="pl-PL" baseline="0" dirty="0" smtClean="0"/>
              <a:t>…</a:t>
            </a:r>
            <a:endParaRPr lang="pl-PL" dirty="0" smtClean="0"/>
          </a:p>
        </p:txBody>
      </p:sp>
      <p:sp>
        <p:nvSpPr>
          <p:cNvPr id="1105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77BAAF-449C-49B7-826B-C26DA9C9E63F}" type="slidenum">
              <a:rPr lang="de-DE" sz="1200" smtClean="0"/>
              <a:pPr eaLnBrk="1" hangingPunct="1"/>
              <a:t>33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</a:t>
            </a:r>
            <a:r>
              <a:rPr lang="pl-PL" dirty="0" err="1" smtClean="0"/>
              <a:t>entanglement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important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ortogonal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57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3AC7-A201-40E8-8A6C-9950A07B6AAB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27A741F-125F-4A9F-8F4E-9E2B56C07223}" type="slidenum">
              <a:rPr lang="en-GB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/>
              <a:t>3</a:t>
            </a:fld>
            <a:endParaRPr lang="en-GB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err="1" smtClean="0"/>
              <a:t>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many</a:t>
            </a:r>
            <a:r>
              <a:rPr lang="pl-PL" baseline="0" dirty="0" smtClean="0"/>
              <a:t> eta 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?</a:t>
            </a:r>
          </a:p>
          <a:p>
            <a:r>
              <a:rPr lang="pl-PL" baseline="0" dirty="0" err="1" smtClean="0"/>
              <a:t>What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reach</a:t>
            </a:r>
            <a:r>
              <a:rPr lang="pl-PL" baseline="0" dirty="0" smtClean="0"/>
              <a:t> ?</a:t>
            </a:r>
          </a:p>
          <a:p>
            <a:r>
              <a:rPr lang="pl-PL" baseline="0" dirty="0" smtClean="0"/>
              <a:t>And THIS IS THE NUMBER I WOULD LIKE YOU TO REMEMBER !!!</a:t>
            </a:r>
          </a:p>
          <a:p>
            <a:r>
              <a:rPr lang="pl-PL" dirty="0" smtClean="0"/>
              <a:t>10^9   but </a:t>
            </a:r>
            <a:r>
              <a:rPr lang="pl-PL" dirty="0" err="1" smtClean="0"/>
              <a:t>Today</a:t>
            </a:r>
            <a:r>
              <a:rPr lang="pl-PL" dirty="0" smtClean="0"/>
              <a:t>,</a:t>
            </a:r>
            <a:r>
              <a:rPr lang="pl-PL" baseline="0" dirty="0" smtClean="0"/>
              <a:t>  The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just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started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progress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report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from the </a:t>
            </a:r>
            <a:r>
              <a:rPr lang="pl-PL" baseline="0" dirty="0" err="1" smtClean="0"/>
              <a:t>eralier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experimental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compaigns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wih</a:t>
            </a:r>
            <a:r>
              <a:rPr lang="pl-PL" baseline="0" dirty="0" smtClean="0"/>
              <a:t> the </a:t>
            </a:r>
          </a:p>
          <a:p>
            <a:r>
              <a:rPr lang="pl-PL" baseline="0" dirty="0" smtClean="0"/>
              <a:t>3^10^7 eta 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reconstructed</a:t>
            </a:r>
            <a:r>
              <a:rPr lang="pl-PL" baseline="0" dirty="0" smtClean="0"/>
              <a:t>…</a:t>
            </a:r>
            <a:endParaRPr lang="pl-PL" dirty="0" smtClean="0"/>
          </a:p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68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03C1F5-A70E-4687-8453-378CC9C421DD}" type="slidenum">
              <a:rPr lang="en-GB" sz="1200" smtClean="0"/>
              <a:pPr eaLnBrk="1" hangingPunct="1"/>
              <a:t>5</a:t>
            </a:fld>
            <a:endParaRPr lang="en-GB" sz="1200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pl-PL" dirty="0" err="1" smtClean="0"/>
              <a:t>Collision</a:t>
            </a:r>
            <a:r>
              <a:rPr lang="pl-PL" baseline="0" dirty="0" smtClean="0"/>
              <a:t> of e+ and e-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inside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detector</a:t>
            </a:r>
            <a:r>
              <a:rPr lang="pl-PL" baseline="0" dirty="0" smtClean="0"/>
              <a:t>…   pi </a:t>
            </a:r>
            <a:r>
              <a:rPr lang="pl-PL" baseline="0" dirty="0" err="1" smtClean="0"/>
              <a:t>produced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almost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rest</a:t>
            </a:r>
            <a:r>
              <a:rPr lang="pl-PL" baseline="0" dirty="0" smtClean="0"/>
              <a:t> with a small </a:t>
            </a:r>
            <a:r>
              <a:rPr lang="pl-PL" baseline="0" dirty="0" err="1" smtClean="0"/>
              <a:t>transversal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momentum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fewXXX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MeV</a:t>
            </a:r>
            <a:endParaRPr lang="pl-P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771F18-6A74-48D9-AC09-7E7A7BB36822}" type="slidenum">
              <a:rPr lang="de-DE" sz="1200" smtClean="0"/>
              <a:pPr eaLnBrk="1" hangingPunct="1"/>
              <a:t>6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Phenomena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explained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framework</a:t>
            </a:r>
            <a:r>
              <a:rPr lang="pl-PL" baseline="0" dirty="0" smtClean="0"/>
              <a:t> of the SM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A08D-70CE-487A-BFC1-C83B7F722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8CDC-6937-4FB9-B9E4-4216F3440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89B-94BC-4900-8170-50287821C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A10-EF80-4998-BF27-EDB40DB5C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709-7E8B-402D-861A-372CAB481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A2E-8838-4D77-A367-CC5D6DFA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56D3-8E62-4552-8D9E-DAD7307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8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69B3-E88E-4ED5-873A-4EFC143AD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8FB4-C5F8-493B-B1B7-7359705F59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355-D8B4-48D9-8325-83ACEC859A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507-010F-43EE-9EFF-475D545F3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FE4EA0-58EF-40B8-9E72-1F7E1E1D8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-99788" y="-243408"/>
            <a:ext cx="9352308" cy="7147376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-468560" y="-531440"/>
            <a:ext cx="10153127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en-GB" sz="5400" b="1" dirty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en-GB" sz="5400" b="1" dirty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pl-PL" sz="48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Recent</a:t>
            </a:r>
            <a:r>
              <a:rPr lang="pl-PL" sz="4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pl-PL" sz="48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results</a:t>
            </a:r>
            <a:r>
              <a:rPr lang="pl-PL" sz="4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4800" b="1" dirty="0">
                <a:solidFill>
                  <a:srgbClr val="000066"/>
                </a:solidFill>
                <a:latin typeface="Arial" charset="0"/>
                <a:cs typeface="Arial" charset="0"/>
              </a:rPr>
              <a:t>o</a:t>
            </a:r>
            <a:r>
              <a:rPr lang="pl-PL" sz="4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f the KLOE-2 Experiment</a:t>
            </a:r>
            <a:endParaRPr lang="en-GB" sz="48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27584" y="2802554"/>
            <a:ext cx="748883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6699"/>
              </a:buClr>
            </a:pPr>
            <a:r>
              <a:rPr lang="en-GB" sz="1600" dirty="0" err="1" smtClean="0">
                <a:solidFill>
                  <a:srgbClr val="000066"/>
                </a:solidFill>
                <a:latin typeface="Arial" charset="0"/>
              </a:rPr>
              <a:t>Pawe</a:t>
            </a:r>
            <a:r>
              <a:rPr lang="en-GB" sz="1600" dirty="0" err="1" smtClean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ł</a:t>
            </a:r>
            <a:r>
              <a:rPr lang="en-GB" sz="1600" dirty="0" smtClean="0">
                <a:solidFill>
                  <a:srgbClr val="000066"/>
                </a:solidFill>
                <a:latin typeface="Arial" charset="0"/>
              </a:rPr>
              <a:t>  </a:t>
            </a:r>
            <a:r>
              <a:rPr lang="en-GB" sz="1600" dirty="0" err="1" smtClean="0">
                <a:solidFill>
                  <a:srgbClr val="000066"/>
                </a:solidFill>
                <a:latin typeface="Arial" charset="0"/>
              </a:rPr>
              <a:t>Moskal</a:t>
            </a:r>
            <a:endParaRPr lang="pl-PL" sz="1600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6699"/>
              </a:buClr>
            </a:pPr>
            <a:r>
              <a:rPr lang="pl-PL" sz="1600" dirty="0" err="1" smtClean="0">
                <a:solidFill>
                  <a:srgbClr val="000066"/>
                </a:solidFill>
                <a:latin typeface="Arial" charset="0"/>
              </a:rPr>
              <a:t>Jagiellonian</a:t>
            </a:r>
            <a:r>
              <a:rPr lang="pl-PL" sz="16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sz="1600" dirty="0" err="1" smtClean="0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sz="1600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pl-PL" sz="1600" dirty="0" err="1" smtClean="0">
                <a:solidFill>
                  <a:srgbClr val="000066"/>
                </a:solidFill>
                <a:latin typeface="Arial" charset="0"/>
              </a:rPr>
              <a:t>Cracow</a:t>
            </a:r>
            <a:r>
              <a:rPr lang="pl-PL" sz="1600" dirty="0" smtClean="0">
                <a:solidFill>
                  <a:srgbClr val="000066"/>
                </a:solidFill>
                <a:latin typeface="Arial" charset="0"/>
              </a:rPr>
              <a:t>, Poland</a:t>
            </a:r>
          </a:p>
          <a:p>
            <a:pPr algn="ctr" eaLnBrk="1" hangingPunct="1">
              <a:buClr>
                <a:srgbClr val="666699"/>
              </a:buClr>
            </a:pPr>
            <a:endParaRPr lang="pl-PL" sz="2000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6699"/>
              </a:buClr>
            </a:pPr>
            <a:r>
              <a:rPr lang="pl-PL" sz="2000" b="1" dirty="0" smtClean="0">
                <a:solidFill>
                  <a:srgbClr val="000066"/>
                </a:solidFill>
                <a:latin typeface="Arial" charset="0"/>
              </a:rPr>
              <a:t>On </a:t>
            </a:r>
            <a:r>
              <a:rPr lang="pl-PL" sz="2000" b="1" dirty="0" err="1" smtClean="0">
                <a:solidFill>
                  <a:srgbClr val="000066"/>
                </a:solidFill>
                <a:latin typeface="Arial" charset="0"/>
              </a:rPr>
              <a:t>behalf</a:t>
            </a:r>
            <a:r>
              <a:rPr lang="pl-PL" sz="2000" b="1" dirty="0" smtClean="0">
                <a:solidFill>
                  <a:srgbClr val="000066"/>
                </a:solidFill>
                <a:latin typeface="Arial" charset="0"/>
              </a:rPr>
              <a:t> and for the KLOE and KLOE-2 </a:t>
            </a:r>
            <a:r>
              <a:rPr lang="pl-PL" sz="2000" b="1" dirty="0" err="1" smtClean="0">
                <a:solidFill>
                  <a:srgbClr val="000066"/>
                </a:solidFill>
                <a:latin typeface="Arial" charset="0"/>
              </a:rPr>
              <a:t>Collaborations</a:t>
            </a:r>
            <a:endParaRPr lang="en-GB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67544" y="5589240"/>
            <a:ext cx="8474670" cy="16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0066"/>
              </a:buClr>
            </a:pPr>
            <a:r>
              <a:rPr lang="en-GB" sz="2000" b="1" dirty="0" smtClean="0">
                <a:solidFill>
                  <a:srgbClr val="FFFFFF"/>
                </a:solidFill>
              </a:rPr>
              <a:t>-</a:t>
            </a: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Xth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Rencontres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du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Vietnam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, </a:t>
            </a:r>
            <a:br>
              <a:rPr lang="pl-PL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Flavour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Physics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 Conference </a:t>
            </a:r>
            <a:endParaRPr lang="pl-PL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0066"/>
              </a:buClr>
            </a:pP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Quy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Nhon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pl-PL" b="1" dirty="0" err="1" smtClean="0">
                <a:solidFill>
                  <a:srgbClr val="000066"/>
                </a:solidFill>
                <a:latin typeface="Arial" charset="0"/>
              </a:rPr>
              <a:t>July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 27</a:t>
            </a:r>
            <a:r>
              <a:rPr lang="pl-PL" b="1" baseline="30000" dirty="0" smtClean="0">
                <a:solidFill>
                  <a:srgbClr val="000066"/>
                </a:solidFill>
                <a:latin typeface="Arial" charset="0"/>
              </a:rPr>
              <a:t>th</a:t>
            </a:r>
            <a:r>
              <a:rPr lang="en-GB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– August 2</a:t>
            </a:r>
            <a:r>
              <a:rPr lang="pl-PL" b="1" baseline="30000" dirty="0" smtClean="0">
                <a:solidFill>
                  <a:srgbClr val="000066"/>
                </a:solidFill>
                <a:latin typeface="Arial" charset="0"/>
              </a:rPr>
              <a:t>nd</a:t>
            </a:r>
            <a:r>
              <a:rPr lang="pl-PL" b="1" dirty="0" smtClean="0">
                <a:solidFill>
                  <a:srgbClr val="000066"/>
                </a:solidFill>
                <a:latin typeface="Arial" charset="0"/>
              </a:rPr>
              <a:t>, 2014</a:t>
            </a:r>
          </a:p>
          <a:p>
            <a:pPr algn="ctr" eaLnBrk="1" hangingPunct="1">
              <a:buClr>
                <a:srgbClr val="660066"/>
              </a:buClr>
            </a:pPr>
            <a:endParaRPr lang="en-GB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054" name="Picture 9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8" y="2780928"/>
            <a:ext cx="985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780928"/>
            <a:ext cx="985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kloe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44624"/>
            <a:ext cx="12303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7" y="44624"/>
            <a:ext cx="1419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12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708238" cy="31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7806" y="4771018"/>
            <a:ext cx="5179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/>
              <a:t>K</a:t>
            </a:r>
            <a:r>
              <a:rPr lang="pl-PL" sz="1800" baseline="-25000" dirty="0" smtClean="0"/>
              <a:t>L</a:t>
            </a:r>
            <a:r>
              <a:rPr lang="pl-PL" sz="1800" dirty="0" smtClean="0"/>
              <a:t> </a:t>
            </a:r>
            <a:r>
              <a:rPr lang="pl-PL" sz="1800" dirty="0" err="1" smtClean="0"/>
              <a:t>velocity</a:t>
            </a:r>
            <a:r>
              <a:rPr lang="pl-PL" sz="1800" dirty="0" smtClean="0"/>
              <a:t> in the </a:t>
            </a:r>
            <a:r>
              <a:rPr lang="el-GR" sz="1800" dirty="0" smtClean="0"/>
              <a:t>φ</a:t>
            </a:r>
            <a:r>
              <a:rPr lang="pl-PL" sz="1800" dirty="0"/>
              <a:t> </a:t>
            </a:r>
            <a:r>
              <a:rPr lang="pl-PL" sz="1800" dirty="0" err="1" smtClean="0"/>
              <a:t>meson</a:t>
            </a:r>
            <a:r>
              <a:rPr lang="pl-PL" sz="1800" dirty="0" smtClean="0"/>
              <a:t>  </a:t>
            </a:r>
            <a:r>
              <a:rPr lang="pl-PL" sz="1800" dirty="0" err="1" smtClean="0"/>
              <a:t>center</a:t>
            </a:r>
            <a:r>
              <a:rPr lang="pl-PL" sz="1800" dirty="0" smtClean="0"/>
              <a:t> of mass </a:t>
            </a:r>
          </a:p>
          <a:p>
            <a:r>
              <a:rPr lang="pl-PL" sz="1800" dirty="0"/>
              <a:t>f</a:t>
            </a:r>
            <a:r>
              <a:rPr lang="pl-PL" sz="1800" dirty="0" smtClean="0"/>
              <a:t>or </a:t>
            </a:r>
            <a:r>
              <a:rPr lang="pl-PL" sz="1800" dirty="0" err="1" smtClean="0"/>
              <a:t>events</a:t>
            </a:r>
            <a:r>
              <a:rPr lang="pl-PL" sz="1800" dirty="0" smtClean="0"/>
              <a:t> in the </a:t>
            </a:r>
            <a:r>
              <a:rPr lang="pl-PL" sz="1800" dirty="0" err="1" smtClean="0"/>
              <a:t>six-photon</a:t>
            </a:r>
            <a:r>
              <a:rPr lang="pl-PL" sz="1800" dirty="0" smtClean="0"/>
              <a:t> </a:t>
            </a:r>
            <a:r>
              <a:rPr lang="pl-PL" sz="1800" dirty="0" err="1" smtClean="0"/>
              <a:t>sample</a:t>
            </a:r>
            <a:r>
              <a:rPr lang="pl-PL" sz="1800" dirty="0" smtClean="0"/>
              <a:t>.</a:t>
            </a:r>
          </a:p>
          <a:p>
            <a:r>
              <a:rPr lang="pl-PL" sz="1800" dirty="0" smtClean="0"/>
              <a:t>Black </a:t>
            </a:r>
            <a:r>
              <a:rPr lang="pl-PL" sz="1800" dirty="0" err="1" smtClean="0"/>
              <a:t>points</a:t>
            </a:r>
            <a:r>
              <a:rPr lang="pl-PL" sz="1800" dirty="0" smtClean="0"/>
              <a:t> </a:t>
            </a:r>
            <a:r>
              <a:rPr lang="pl-PL" sz="1800" dirty="0" err="1" smtClean="0"/>
              <a:t>represent</a:t>
            </a:r>
            <a:r>
              <a:rPr lang="pl-PL" sz="1800" dirty="0" smtClean="0"/>
              <a:t> data.</a:t>
            </a:r>
          </a:p>
          <a:p>
            <a:r>
              <a:rPr lang="pl-PL" sz="1800" dirty="0" smtClean="0"/>
              <a:t>Lines </a:t>
            </a:r>
            <a:r>
              <a:rPr lang="pl-PL" sz="1800" dirty="0" err="1" smtClean="0"/>
              <a:t>denote</a:t>
            </a:r>
            <a:r>
              <a:rPr lang="pl-PL" sz="1800" dirty="0" smtClean="0"/>
              <a:t> </a:t>
            </a:r>
            <a:r>
              <a:rPr lang="pl-PL" sz="1800" dirty="0" err="1" smtClean="0"/>
              <a:t>results</a:t>
            </a:r>
            <a:r>
              <a:rPr lang="pl-PL" sz="1800" dirty="0" smtClean="0"/>
              <a:t> of </a:t>
            </a:r>
            <a:r>
              <a:rPr lang="pl-PL" sz="1800" dirty="0" err="1" smtClean="0"/>
              <a:t>background</a:t>
            </a:r>
            <a:r>
              <a:rPr lang="pl-PL" sz="1800" dirty="0" smtClean="0"/>
              <a:t> </a:t>
            </a:r>
            <a:r>
              <a:rPr lang="pl-PL" sz="1800" dirty="0" err="1" smtClean="0"/>
              <a:t>simulations</a:t>
            </a:r>
            <a:r>
              <a:rPr lang="pl-PL" sz="1800" dirty="0" smtClean="0"/>
              <a:t>.</a:t>
            </a:r>
          </a:p>
          <a:p>
            <a:r>
              <a:rPr lang="pl-PL" sz="1800" dirty="0" smtClean="0"/>
              <a:t>Green </a:t>
            </a:r>
            <a:r>
              <a:rPr lang="pl-PL" sz="1800" dirty="0" err="1" smtClean="0"/>
              <a:t>colour</a:t>
            </a:r>
            <a:r>
              <a:rPr lang="pl-PL" sz="1800" dirty="0" smtClean="0"/>
              <a:t> </a:t>
            </a:r>
            <a:r>
              <a:rPr lang="pl-PL" sz="1800" dirty="0" err="1" smtClean="0"/>
              <a:t>indicates</a:t>
            </a:r>
            <a:r>
              <a:rPr lang="pl-PL" sz="1800" dirty="0" smtClean="0"/>
              <a:t> </a:t>
            </a:r>
            <a:r>
              <a:rPr lang="pl-PL" sz="1800" dirty="0" err="1" smtClean="0"/>
              <a:t>events</a:t>
            </a:r>
            <a:r>
              <a:rPr lang="pl-PL" sz="1800" dirty="0" smtClean="0"/>
              <a:t> </a:t>
            </a:r>
            <a:r>
              <a:rPr lang="pl-PL" sz="1800" dirty="0" err="1" smtClean="0"/>
              <a:t>rejected</a:t>
            </a:r>
            <a:r>
              <a:rPr lang="pl-PL" sz="1800" dirty="0" smtClean="0"/>
              <a:t> by „</a:t>
            </a:r>
            <a:r>
              <a:rPr lang="pl-PL" sz="1800" dirty="0" err="1" smtClean="0"/>
              <a:t>track</a:t>
            </a:r>
            <a:r>
              <a:rPr lang="pl-PL" sz="1800" dirty="0" smtClean="0"/>
              <a:t> veto”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7992"/>
            <a:ext cx="3548434" cy="31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716016" y="908720"/>
            <a:ext cx="4397358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of </a:t>
            </a:r>
            <a:r>
              <a:rPr lang="pl-PL" dirty="0" err="1" smtClean="0"/>
              <a:t>Ks</a:t>
            </a:r>
            <a:r>
              <a:rPr lang="pl-PL" dirty="0" smtClean="0">
                <a:latin typeface="Times New Roman"/>
                <a:cs typeface="Times New Roman"/>
              </a:rPr>
              <a:t> →</a:t>
            </a:r>
            <a:r>
              <a:rPr lang="pl-PL" dirty="0" smtClean="0">
                <a:sym typeface="Wingdings" panose="05000000000000000000" pitchFamily="2" charset="2"/>
              </a:rPr>
              <a:t> 3</a:t>
            </a:r>
            <a:r>
              <a:rPr lang="el-GR" dirty="0" smtClean="0"/>
              <a:t>π</a:t>
            </a:r>
            <a:r>
              <a:rPr lang="pl-PL" baseline="30000" dirty="0" smtClean="0">
                <a:sym typeface="Wingdings" panose="05000000000000000000" pitchFamily="2" charset="2"/>
              </a:rPr>
              <a:t>0</a:t>
            </a:r>
            <a:r>
              <a:rPr lang="pl-PL" dirty="0" smtClean="0">
                <a:sym typeface="Wingdings" panose="05000000000000000000" pitchFamily="2" charset="2"/>
              </a:rPr>
              <a:t> </a:t>
            </a:r>
            <a:r>
              <a:rPr lang="pl-PL" dirty="0" err="1" smtClean="0">
                <a:sym typeface="Wingdings" panose="05000000000000000000" pitchFamily="2" charset="2"/>
              </a:rPr>
              <a:t>selection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115616" y="879103"/>
            <a:ext cx="1829155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K</a:t>
            </a:r>
            <a:r>
              <a:rPr lang="pl-PL" baseline="-25000" dirty="0" smtClean="0"/>
              <a:t>L</a:t>
            </a:r>
            <a:r>
              <a:rPr lang="pl-PL" dirty="0" smtClean="0">
                <a:sym typeface="Wingdings" panose="05000000000000000000" pitchFamily="2" charset="2"/>
              </a:rPr>
              <a:t> </a:t>
            </a:r>
            <a:r>
              <a:rPr lang="pl-PL" dirty="0" err="1" smtClean="0">
                <a:sym typeface="Wingdings" panose="05000000000000000000" pitchFamily="2" charset="2"/>
              </a:rPr>
              <a:t>selection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20072" y="4725144"/>
            <a:ext cx="3956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/>
              <a:t>Black </a:t>
            </a:r>
            <a:r>
              <a:rPr lang="pl-PL" sz="1800" dirty="0" err="1" smtClean="0"/>
              <a:t>points</a:t>
            </a:r>
            <a:r>
              <a:rPr lang="pl-PL" sz="1800" dirty="0" smtClean="0"/>
              <a:t> </a:t>
            </a:r>
            <a:r>
              <a:rPr lang="pl-PL" sz="1800" dirty="0" err="1" smtClean="0"/>
              <a:t>represents</a:t>
            </a:r>
            <a:r>
              <a:rPr lang="pl-PL" sz="1800" dirty="0" smtClean="0"/>
              <a:t> data.</a:t>
            </a:r>
          </a:p>
          <a:p>
            <a:r>
              <a:rPr lang="pl-PL" sz="1800" dirty="0" smtClean="0"/>
              <a:t>Solid red </a:t>
            </a:r>
            <a:r>
              <a:rPr lang="pl-PL" sz="1800" dirty="0" err="1" smtClean="0"/>
              <a:t>line</a:t>
            </a:r>
            <a:r>
              <a:rPr lang="pl-PL" sz="1800" dirty="0" smtClean="0"/>
              <a:t>: </a:t>
            </a:r>
            <a:r>
              <a:rPr lang="pl-PL" sz="1800" dirty="0" err="1" smtClean="0"/>
              <a:t>background</a:t>
            </a:r>
            <a:r>
              <a:rPr lang="pl-PL" sz="1800" dirty="0" smtClean="0"/>
              <a:t> </a:t>
            </a:r>
            <a:r>
              <a:rPr lang="pl-PL" sz="1800" dirty="0" err="1" smtClean="0"/>
              <a:t>simulations</a:t>
            </a:r>
            <a:endParaRPr lang="pl-PL" sz="1800" dirty="0"/>
          </a:p>
          <a:p>
            <a:r>
              <a:rPr lang="pl-PL" sz="1800" dirty="0" smtClean="0"/>
              <a:t>Blue </a:t>
            </a:r>
            <a:r>
              <a:rPr lang="pl-PL" sz="1800" dirty="0" err="1" smtClean="0"/>
              <a:t>dashed</a:t>
            </a:r>
            <a:r>
              <a:rPr lang="pl-PL" sz="1800" dirty="0" smtClean="0"/>
              <a:t> </a:t>
            </a:r>
            <a:r>
              <a:rPr lang="pl-PL" sz="1800" dirty="0" err="1" smtClean="0"/>
              <a:t>line</a:t>
            </a:r>
            <a:r>
              <a:rPr lang="pl-PL" sz="1800" dirty="0" smtClean="0"/>
              <a:t>: </a:t>
            </a:r>
            <a:r>
              <a:rPr lang="pl-PL" sz="1800" dirty="0" err="1" smtClean="0"/>
              <a:t>Ks</a:t>
            </a:r>
            <a:r>
              <a:rPr lang="pl-PL" sz="1800" dirty="0" smtClean="0"/>
              <a:t> </a:t>
            </a:r>
            <a:r>
              <a:rPr lang="pl-PL" sz="1800" dirty="0" smtClean="0">
                <a:latin typeface="Times New Roman"/>
                <a:cs typeface="Times New Roman"/>
              </a:rPr>
              <a:t>→</a:t>
            </a:r>
            <a:r>
              <a:rPr lang="pl-PL" sz="1800" dirty="0" smtClean="0"/>
              <a:t>3</a:t>
            </a:r>
            <a:r>
              <a:rPr lang="el-GR" sz="1800" dirty="0" smtClean="0"/>
              <a:t>π</a:t>
            </a:r>
            <a:r>
              <a:rPr lang="pl-PL" sz="1800" baseline="30000" dirty="0" smtClean="0"/>
              <a:t>0</a:t>
            </a:r>
            <a:r>
              <a:rPr lang="pl-PL" sz="1800" dirty="0" smtClean="0"/>
              <a:t> </a:t>
            </a:r>
            <a:r>
              <a:rPr lang="pl-PL" sz="1800" dirty="0" err="1" smtClean="0"/>
              <a:t>simulations</a:t>
            </a:r>
            <a:r>
              <a:rPr lang="pl-PL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6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731" y="-243408"/>
            <a:ext cx="9135269" cy="714737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71595" y="1514401"/>
            <a:ext cx="7236276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CP </a:t>
            </a:r>
            <a:r>
              <a:rPr lang="pl-PL" b="1" dirty="0" err="1" smtClean="0">
                <a:latin typeface="Cambria Math"/>
                <a:sym typeface="Symbol"/>
              </a:rPr>
              <a:t>allowed</a:t>
            </a:r>
            <a:r>
              <a:rPr lang="pl-PL" b="1" dirty="0" smtClean="0">
                <a:latin typeface="Cambria Math"/>
                <a:sym typeface="Symbol"/>
              </a:rPr>
              <a:t>: K</a:t>
            </a:r>
            <a:r>
              <a:rPr lang="pl-PL" b="1" baseline="-25000" dirty="0" smtClean="0">
                <a:latin typeface="Cambria Math"/>
                <a:sym typeface="Symbol"/>
              </a:rPr>
              <a:t>L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b="1" dirty="0" smtClean="0">
                <a:latin typeface="Cambria Math"/>
                <a:sym typeface="Symbol"/>
              </a:rPr>
              <a:t></a:t>
            </a:r>
            <a:r>
              <a:rPr lang="pl-PL" b="1" baseline="30000" dirty="0" smtClean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Cambria Math"/>
                <a:sym typeface="Symbol"/>
              </a:rPr>
              <a:t>          CP </a:t>
            </a:r>
            <a:r>
              <a:rPr lang="pl-PL" b="1" dirty="0" err="1" smtClean="0">
                <a:latin typeface="Cambria Math"/>
                <a:sym typeface="Symbol"/>
              </a:rPr>
              <a:t>violating</a:t>
            </a:r>
            <a:r>
              <a:rPr lang="pl-PL" b="1" dirty="0" smtClean="0">
                <a:latin typeface="Cambria Math"/>
                <a:sym typeface="Symbol"/>
              </a:rPr>
              <a:t>:  </a:t>
            </a:r>
            <a:r>
              <a:rPr lang="pl-PL" sz="2400" b="1" dirty="0" smtClean="0">
                <a:latin typeface="Cambria Math"/>
                <a:sym typeface="Symbol"/>
              </a:rPr>
              <a:t>K</a:t>
            </a:r>
            <a:r>
              <a:rPr lang="pl-PL" b="1" baseline="-25000" dirty="0" smtClean="0">
                <a:latin typeface="Cambria Math"/>
                <a:sym typeface="Symbol"/>
              </a:rPr>
              <a:t>L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Cambria Math"/>
                <a:sym typeface="Symbol"/>
              </a:rPr>
              <a:t></a:t>
            </a:r>
            <a:endParaRPr lang="pl-PL" b="1" baseline="30000" dirty="0">
              <a:latin typeface="Cambria Math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1595" y="1988840"/>
            <a:ext cx="7384781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CP </a:t>
            </a:r>
            <a:r>
              <a:rPr lang="pl-PL" b="1" dirty="0" err="1" smtClean="0">
                <a:latin typeface="Cambria Math"/>
                <a:sym typeface="Symbol"/>
              </a:rPr>
              <a:t>allowed</a:t>
            </a:r>
            <a:r>
              <a:rPr lang="pl-PL" b="1" dirty="0" smtClean="0">
                <a:latin typeface="Cambria Math"/>
                <a:sym typeface="Symbol"/>
              </a:rPr>
              <a:t>: K</a:t>
            </a:r>
            <a:r>
              <a:rPr lang="pl-PL" b="1" baseline="-25000" dirty="0" smtClean="0">
                <a:latin typeface="Cambria Math"/>
                <a:sym typeface="Symbol"/>
              </a:rPr>
              <a:t>S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b="1" dirty="0" smtClean="0">
                <a:latin typeface="Cambria Math"/>
                <a:sym typeface="Symbol"/>
              </a:rPr>
              <a:t>            CP </a:t>
            </a:r>
            <a:r>
              <a:rPr lang="pl-PL" b="1" dirty="0" err="1" smtClean="0">
                <a:latin typeface="Cambria Math"/>
                <a:sym typeface="Symbol"/>
              </a:rPr>
              <a:t>violating</a:t>
            </a:r>
            <a:r>
              <a:rPr lang="pl-PL" b="1" dirty="0" smtClean="0">
                <a:latin typeface="Cambria Math"/>
                <a:sym typeface="Symbol"/>
              </a:rPr>
              <a:t>: </a:t>
            </a:r>
            <a:r>
              <a:rPr lang="pl-PL" sz="2400" b="1" dirty="0" smtClean="0">
                <a:latin typeface="Cambria Math"/>
                <a:sym typeface="Symbol"/>
              </a:rPr>
              <a:t>K</a:t>
            </a:r>
            <a:r>
              <a:rPr lang="pl-PL" sz="2400" b="1" baseline="-25000" dirty="0" smtClean="0">
                <a:latin typeface="Cambria Math"/>
                <a:sym typeface="Symbol"/>
              </a:rPr>
              <a:t>S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endParaRPr lang="pl-PL" b="1" baseline="30000" dirty="0">
              <a:latin typeface="Cambria Math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47547" y="506289"/>
            <a:ext cx="5344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/>
              <a:t>J. H. </a:t>
            </a:r>
            <a:r>
              <a:rPr lang="pl-PL" sz="1800" dirty="0" err="1" smtClean="0"/>
              <a:t>Christenson</a:t>
            </a:r>
            <a:r>
              <a:rPr lang="pl-PL" sz="1800" dirty="0" smtClean="0"/>
              <a:t>, J. W. Cronin, V. L. Fitch, R. </a:t>
            </a:r>
            <a:r>
              <a:rPr lang="pl-PL" sz="1800" dirty="0" err="1" smtClean="0"/>
              <a:t>Turlay</a:t>
            </a:r>
            <a:endParaRPr lang="pl-PL" sz="1800" dirty="0" smtClean="0"/>
          </a:p>
          <a:p>
            <a:r>
              <a:rPr lang="en-US" sz="1800" dirty="0" smtClean="0"/>
              <a:t>"</a:t>
            </a:r>
            <a:r>
              <a:rPr lang="en-US" sz="1800" dirty="0"/>
              <a:t>Evidence for the 2π Decay of the </a:t>
            </a:r>
            <a:r>
              <a:rPr lang="en-US" sz="1800" dirty="0" smtClean="0"/>
              <a:t>K</a:t>
            </a:r>
            <a:r>
              <a:rPr lang="en-US" sz="1800" baseline="30000" dirty="0" smtClean="0"/>
              <a:t>0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Meson System". </a:t>
            </a:r>
            <a:endParaRPr lang="pl-PL" sz="1800" dirty="0" smtClean="0"/>
          </a:p>
          <a:p>
            <a:r>
              <a:rPr lang="en-US" sz="1800" dirty="0" smtClean="0"/>
              <a:t>Physical </a:t>
            </a:r>
            <a:r>
              <a:rPr lang="en-US" sz="1800" dirty="0"/>
              <a:t>Review Letters </a:t>
            </a:r>
            <a:r>
              <a:rPr lang="en-US" sz="1800" b="1" dirty="0" smtClean="0"/>
              <a:t>13</a:t>
            </a:r>
            <a:r>
              <a:rPr lang="en-US" sz="1800" dirty="0" smtClean="0"/>
              <a:t> </a:t>
            </a:r>
            <a:r>
              <a:rPr lang="pl-PL" sz="1800" dirty="0" smtClean="0"/>
              <a:t>(</a:t>
            </a:r>
            <a:r>
              <a:rPr lang="en-US" sz="1800" dirty="0" smtClean="0"/>
              <a:t>1964</a:t>
            </a:r>
            <a:r>
              <a:rPr lang="pl-PL" sz="1800" dirty="0" smtClean="0"/>
              <a:t>)  138</a:t>
            </a:r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95058" y="2453987"/>
            <a:ext cx="3721153" cy="83099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CP </a:t>
            </a:r>
            <a:r>
              <a:rPr lang="pl-PL" b="1" dirty="0" err="1" smtClean="0">
                <a:latin typeface="Cambria Math"/>
                <a:sym typeface="Symbol"/>
              </a:rPr>
              <a:t>violating</a:t>
            </a:r>
            <a:r>
              <a:rPr lang="pl-PL" b="1" dirty="0" smtClean="0">
                <a:latin typeface="Cambria Math"/>
                <a:sym typeface="Symbol"/>
              </a:rPr>
              <a:t>:  </a:t>
            </a:r>
            <a:r>
              <a:rPr lang="pl-PL" sz="2400" b="1" dirty="0" smtClean="0">
                <a:latin typeface="Cambria Math"/>
                <a:sym typeface="Symbol"/>
              </a:rPr>
              <a:t>K</a:t>
            </a:r>
            <a:r>
              <a:rPr lang="pl-PL" sz="2400" b="1" baseline="-25000" dirty="0" smtClean="0">
                <a:latin typeface="Cambria Math"/>
                <a:sym typeface="Symbol"/>
              </a:rPr>
              <a:t>S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     </a:t>
            </a:r>
          </a:p>
          <a:p>
            <a:r>
              <a:rPr lang="pl-PL" b="1" baseline="30000" dirty="0">
                <a:latin typeface="Cambria Math"/>
                <a:sym typeface="Symbol"/>
              </a:rPr>
              <a:t> </a:t>
            </a:r>
            <a:r>
              <a:rPr lang="pl-PL" b="1" baseline="30000" dirty="0" smtClean="0">
                <a:latin typeface="Cambria Math"/>
                <a:sym typeface="Symbol"/>
              </a:rPr>
              <a:t>     </a:t>
            </a:r>
            <a:r>
              <a:rPr lang="pl-PL" b="1" dirty="0" err="1" smtClean="0">
                <a:latin typeface="Cambria Math"/>
                <a:sym typeface="Symbol"/>
              </a:rPr>
              <a:t>never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observed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so</a:t>
            </a:r>
            <a:r>
              <a:rPr lang="pl-PL" b="1" dirty="0" smtClean="0">
                <a:latin typeface="Cambria Math"/>
                <a:sym typeface="Symbol"/>
              </a:rPr>
              <a:t> far !</a:t>
            </a:r>
            <a:endParaRPr lang="pl-PL" b="1" dirty="0">
              <a:latin typeface="Cambria Math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8761" y="44624"/>
            <a:ext cx="7745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50th anniversary of the discovery of CP violation</a:t>
            </a:r>
            <a:r>
              <a:rPr lang="pl-PL" sz="2800" b="1" dirty="0" smtClean="0"/>
              <a:t> </a:t>
            </a:r>
            <a:endParaRPr lang="pl-PL" sz="2800" b="1" dirty="0"/>
          </a:p>
        </p:txBody>
      </p:sp>
      <p:sp>
        <p:nvSpPr>
          <p:cNvPr id="10" name="Prostokąt 9"/>
          <p:cNvSpPr/>
          <p:nvPr/>
        </p:nvSpPr>
        <p:spPr>
          <a:xfrm>
            <a:off x="179512" y="321297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pl-PL" sz="3200" dirty="0">
                <a:solidFill>
                  <a:schemeClr val="accent2"/>
                </a:solidFill>
              </a:rPr>
              <a:t>SM  </a:t>
            </a:r>
            <a:r>
              <a:rPr lang="pl-PL" altLang="pl-PL" sz="3200" dirty="0">
                <a:solidFill>
                  <a:schemeClr val="accent2"/>
                </a:solidFill>
              </a:rPr>
              <a:t>  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(K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3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) =  (K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3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) |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000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|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  BR(K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3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) ~ 210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-9</a:t>
            </a:r>
            <a:endParaRPr lang="pl-PL" altLang="pl-PL" baseline="30000" dirty="0">
              <a:solidFill>
                <a:schemeClr val="accent2"/>
              </a:solidFill>
              <a:sym typeface="Symbol" pitchFamily="18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0956"/>
            <a:ext cx="8121458" cy="116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46" y="5229200"/>
            <a:ext cx="7410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3" y="5601444"/>
            <a:ext cx="6286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79" y="5663927"/>
            <a:ext cx="228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547664" y="4911551"/>
            <a:ext cx="525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 smtClean="0"/>
              <a:t>Factor</a:t>
            </a:r>
            <a:r>
              <a:rPr lang="pl-PL" i="1" dirty="0" smtClean="0"/>
              <a:t> of five </a:t>
            </a:r>
            <a:r>
              <a:rPr lang="pl-PL" i="1" dirty="0" err="1" smtClean="0"/>
              <a:t>better</a:t>
            </a:r>
            <a:r>
              <a:rPr lang="pl-PL" i="1" dirty="0" smtClean="0"/>
              <a:t> </a:t>
            </a:r>
            <a:r>
              <a:rPr lang="pl-PL" i="1" dirty="0" err="1" smtClean="0"/>
              <a:t>than</a:t>
            </a:r>
            <a:r>
              <a:rPr lang="pl-PL" i="1" dirty="0" smtClean="0"/>
              <a:t> </a:t>
            </a:r>
            <a:r>
              <a:rPr lang="pl-PL" i="1" dirty="0" err="1" smtClean="0"/>
              <a:t>previous</a:t>
            </a:r>
            <a:r>
              <a:rPr lang="pl-PL" i="1" dirty="0" smtClean="0"/>
              <a:t> </a:t>
            </a:r>
            <a:r>
              <a:rPr lang="pl-PL" i="1" dirty="0" err="1" smtClean="0"/>
              <a:t>results</a:t>
            </a:r>
            <a:endParaRPr lang="pl-PL" i="1" dirty="0"/>
          </a:p>
        </p:txBody>
      </p:sp>
      <p:sp>
        <p:nvSpPr>
          <p:cNvPr id="2" name="Prostokąt 1"/>
          <p:cNvSpPr/>
          <p:nvPr/>
        </p:nvSpPr>
        <p:spPr>
          <a:xfrm>
            <a:off x="8731" y="4119463"/>
            <a:ext cx="7083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KLOE/KLOE-2: </a:t>
            </a:r>
            <a:r>
              <a:rPr lang="pl-PL" sz="2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723 (2013) 54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635" y="6165304"/>
            <a:ext cx="8982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KLOE-2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Cambria Math"/>
                <a:sym typeface="Symbol"/>
              </a:rPr>
              <a:t>K</a:t>
            </a:r>
            <a:r>
              <a:rPr lang="pl-PL" sz="2000" b="1" baseline="-25000" dirty="0">
                <a:latin typeface="Cambria Math"/>
                <a:sym typeface="Symbol"/>
              </a:rPr>
              <a:t>S</a:t>
            </a:r>
            <a:r>
              <a:rPr lang="pl-PL" sz="2000" b="1" dirty="0">
                <a:latin typeface="Cambria Math"/>
                <a:sym typeface="Symbol"/>
              </a:rPr>
              <a:t> - -&gt; </a:t>
            </a:r>
            <a:r>
              <a:rPr lang="pl-PL" sz="2000" b="1" baseline="30000" dirty="0">
                <a:latin typeface="Cambria Math"/>
                <a:sym typeface="Symbol"/>
              </a:rPr>
              <a:t>0</a:t>
            </a:r>
            <a:r>
              <a:rPr lang="pl-PL" sz="2000" b="1" dirty="0">
                <a:latin typeface="Cambria Math"/>
                <a:sym typeface="Symbol"/>
              </a:rPr>
              <a:t></a:t>
            </a:r>
            <a:r>
              <a:rPr lang="pl-PL" sz="2000" b="1" baseline="30000" dirty="0">
                <a:latin typeface="Cambria Math"/>
                <a:sym typeface="Symbol"/>
              </a:rPr>
              <a:t>0</a:t>
            </a:r>
            <a:r>
              <a:rPr lang="pl-PL" sz="2000" b="1" dirty="0">
                <a:latin typeface="Cambria Math"/>
                <a:sym typeface="Symbol"/>
              </a:rPr>
              <a:t></a:t>
            </a:r>
            <a:r>
              <a:rPr lang="pl-PL" sz="2000" b="1" baseline="30000" dirty="0" smtClean="0">
                <a:latin typeface="Cambria Math"/>
                <a:sym typeface="Symbol"/>
              </a:rPr>
              <a:t>0   </a:t>
            </a:r>
            <a:r>
              <a:rPr lang="pl-PL" sz="2000" b="1" dirty="0" err="1" smtClean="0">
                <a:latin typeface="Cambria Math"/>
                <a:sym typeface="Symbol"/>
              </a:rPr>
              <a:t>decay</a:t>
            </a:r>
            <a:endParaRPr lang="pl-PL" sz="1800" b="1" dirty="0">
              <a:latin typeface="Cambria Math"/>
            </a:endParaRPr>
          </a:p>
          <a:p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for the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pl-PL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9096141"/>
            <a:ext cx="9180512" cy="347787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est of </a:t>
            </a:r>
            <a:r>
              <a:rPr lang="pl-PL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harge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symmetry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for the eta-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of ABC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8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l-PL" sz="44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9163" y="1196752"/>
            <a:ext cx="9209675" cy="579645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Indeed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KLOE/KLOE-2: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limit on the CP violating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pl-PL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→3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28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723 (2013) 54</a:t>
            </a: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CPT and Lorentz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89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absolute branching ratio of the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K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→ 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−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(γ)</a:t>
            </a:r>
            <a:endParaRPr lang="pl-PL" sz="2800" b="1" dirty="0">
              <a:latin typeface="+mj-lt"/>
              <a:cs typeface="Arial" panose="020B0604020202020204" pitchFamily="34" charset="0"/>
            </a:endParaRP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pl-PL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arXive</a:t>
            </a:r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1407.2028</a:t>
            </a:r>
            <a:endParaRPr lang="pl-P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pl-PL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800" b="1" baseline="-25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77155" y="3140968"/>
            <a:ext cx="5311069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 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five 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616" y="3789040"/>
            <a:ext cx="8587864" cy="507831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700" b="1" dirty="0" err="1" smtClean="0">
                <a:solidFill>
                  <a:srgbClr val="660066"/>
                </a:solidFill>
              </a:rPr>
              <a:t>So</a:t>
            </a:r>
            <a:r>
              <a:rPr lang="pl-PL" sz="2700" b="1" dirty="0" smtClean="0">
                <a:solidFill>
                  <a:srgbClr val="660066"/>
                </a:solidFill>
              </a:rPr>
              <a:t> </a:t>
            </a:r>
            <a:r>
              <a:rPr lang="pl-PL" sz="2700" b="1" dirty="0" err="1" smtClean="0">
                <a:solidFill>
                  <a:srgbClr val="660066"/>
                </a:solidFill>
              </a:rPr>
              <a:t>now</a:t>
            </a:r>
            <a:r>
              <a:rPr lang="pl-PL" sz="2700" b="1" dirty="0" smtClean="0">
                <a:solidFill>
                  <a:srgbClr val="660066"/>
                </a:solidFill>
              </a:rPr>
              <a:t> </a:t>
            </a:r>
            <a:r>
              <a:rPr lang="pl-PL" sz="2700" b="1" dirty="0" err="1" smtClean="0">
                <a:solidFill>
                  <a:srgbClr val="660066"/>
                </a:solidFill>
              </a:rPr>
              <a:t>is</a:t>
            </a:r>
            <a:r>
              <a:rPr lang="pl-PL" sz="2700" b="1" dirty="0" smtClean="0">
                <a:solidFill>
                  <a:srgbClr val="660066"/>
                </a:solidFill>
              </a:rPr>
              <a:t> the </a:t>
            </a:r>
            <a:r>
              <a:rPr lang="pl-PL" sz="2700" b="1" dirty="0" err="1" smtClean="0">
                <a:solidFill>
                  <a:srgbClr val="660066"/>
                </a:solidFill>
              </a:rPr>
              <a:t>time</a:t>
            </a:r>
            <a:r>
              <a:rPr lang="pl-PL" sz="2700" b="1" dirty="0" smtClean="0">
                <a:solidFill>
                  <a:srgbClr val="660066"/>
                </a:solidFill>
              </a:rPr>
              <a:t> for the </a:t>
            </a:r>
            <a:r>
              <a:rPr lang="pl-PL" sz="2700" b="1" dirty="0" err="1" smtClean="0">
                <a:solidFill>
                  <a:srgbClr val="660066"/>
                </a:solidFill>
              </a:rPr>
              <a:t>observation</a:t>
            </a:r>
            <a:r>
              <a:rPr lang="pl-PL" sz="2700" b="1" dirty="0" smtClean="0">
                <a:solidFill>
                  <a:srgbClr val="660066"/>
                </a:solidFill>
              </a:rPr>
              <a:t> of CPT </a:t>
            </a:r>
            <a:r>
              <a:rPr lang="pl-PL" sz="2700" b="1" dirty="0" err="1" smtClean="0">
                <a:solidFill>
                  <a:srgbClr val="660066"/>
                </a:solidFill>
              </a:rPr>
              <a:t>violation</a:t>
            </a:r>
            <a:r>
              <a:rPr lang="pl-PL" sz="2700" b="1" dirty="0" smtClean="0">
                <a:solidFill>
                  <a:srgbClr val="660066"/>
                </a:solidFill>
              </a:rPr>
              <a:t> !!</a:t>
            </a:r>
            <a:endParaRPr lang="pl-PL" sz="2700" b="1" dirty="0">
              <a:solidFill>
                <a:srgbClr val="660066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5373216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692696"/>
            <a:ext cx="9143999" cy="1077218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   1964:    CP  </a:t>
            </a:r>
            <a:r>
              <a:rPr lang="pl-PL" b="1" dirty="0" err="1" smtClean="0">
                <a:latin typeface="Cambria Math"/>
                <a:sym typeface="Symbol"/>
              </a:rPr>
              <a:t>violation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discovered</a:t>
            </a:r>
            <a:r>
              <a:rPr lang="pl-PL" b="1" dirty="0" smtClean="0">
                <a:latin typeface="Cambria Math"/>
                <a:sym typeface="Symbol"/>
              </a:rPr>
              <a:t>     </a:t>
            </a:r>
            <a:r>
              <a:rPr lang="pl-PL" sz="2400" b="1" dirty="0" smtClean="0">
                <a:latin typeface="Cambria Math"/>
                <a:sym typeface="Symbol"/>
              </a:rPr>
              <a:t>K</a:t>
            </a:r>
            <a:r>
              <a:rPr lang="pl-PL" b="1" baseline="-25000" dirty="0" smtClean="0">
                <a:latin typeface="Cambria Math"/>
                <a:sym typeface="Symbol"/>
              </a:rPr>
              <a:t>L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Cambria Math"/>
                <a:sym typeface="Symbol"/>
              </a:rPr>
              <a:t></a:t>
            </a:r>
          </a:p>
          <a:p>
            <a:r>
              <a:rPr lang="pl-PL" b="1" dirty="0" smtClean="0">
                <a:latin typeface="Calibri" panose="020F0502020204030204" pitchFamily="34" charset="0"/>
              </a:rPr>
              <a:t>   J</a:t>
            </a:r>
            <a:r>
              <a:rPr lang="pl-PL" b="1" dirty="0">
                <a:latin typeface="Calibri" panose="020F0502020204030204" pitchFamily="34" charset="0"/>
              </a:rPr>
              <a:t>. H. </a:t>
            </a:r>
            <a:r>
              <a:rPr lang="pl-PL" b="1" dirty="0" err="1">
                <a:latin typeface="Calibri" panose="020F0502020204030204" pitchFamily="34" charset="0"/>
              </a:rPr>
              <a:t>Christenson</a:t>
            </a:r>
            <a:r>
              <a:rPr lang="pl-PL" b="1" dirty="0">
                <a:latin typeface="Calibri" panose="020F0502020204030204" pitchFamily="34" charset="0"/>
              </a:rPr>
              <a:t> </a:t>
            </a:r>
            <a:r>
              <a:rPr lang="pl-PL" b="1" dirty="0" smtClean="0">
                <a:latin typeface="Calibri" panose="020F0502020204030204" pitchFamily="34" charset="0"/>
              </a:rPr>
              <a:t>et al.,  </a:t>
            </a:r>
            <a:r>
              <a:rPr lang="en-US" b="1" dirty="0" err="1" smtClean="0">
                <a:latin typeface="Calibri" panose="020F0502020204030204" pitchFamily="34" charset="0"/>
              </a:rPr>
              <a:t>Phy</a:t>
            </a:r>
            <a:r>
              <a:rPr lang="pl-PL" b="1" dirty="0" smtClean="0">
                <a:latin typeface="Calibri" panose="020F0502020204030204" pitchFamily="34" charset="0"/>
              </a:rPr>
              <a:t>s. </a:t>
            </a:r>
            <a:r>
              <a:rPr lang="en-US" b="1" dirty="0" smtClean="0">
                <a:latin typeface="Calibri" panose="020F0502020204030204" pitchFamily="34" charset="0"/>
              </a:rPr>
              <a:t> Rev</a:t>
            </a:r>
            <a:r>
              <a:rPr lang="pl-PL" b="1" dirty="0" smtClean="0">
                <a:latin typeface="Calibri" panose="020F0502020204030204" pitchFamily="34" charset="0"/>
              </a:rPr>
              <a:t>.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Lett</a:t>
            </a:r>
            <a:r>
              <a:rPr lang="pl-PL" b="1" dirty="0" smtClean="0">
                <a:latin typeface="Calibri" panose="020F0502020204030204" pitchFamily="34" charset="0"/>
              </a:rPr>
              <a:t>.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13 </a:t>
            </a:r>
            <a:r>
              <a:rPr lang="pl-PL" b="1" dirty="0">
                <a:latin typeface="Calibri" panose="020F0502020204030204" pitchFamily="34" charset="0"/>
              </a:rPr>
              <a:t>(</a:t>
            </a:r>
            <a:r>
              <a:rPr lang="en-US" b="1" dirty="0" smtClean="0">
                <a:latin typeface="Calibri" panose="020F0502020204030204" pitchFamily="34" charset="0"/>
              </a:rPr>
              <a:t>1964</a:t>
            </a:r>
            <a:r>
              <a:rPr lang="pl-PL" b="1" dirty="0" smtClean="0">
                <a:latin typeface="Calibri" panose="020F0502020204030204" pitchFamily="34" charset="0"/>
              </a:rPr>
              <a:t>) 138</a:t>
            </a:r>
            <a:endParaRPr lang="pl-PL" b="1" dirty="0">
              <a:latin typeface="Calibri" panose="020F0502020204030204" pitchFamily="34" charset="0"/>
            </a:endParaRPr>
          </a:p>
          <a:p>
            <a:endParaRPr lang="pl-PL" b="1" baseline="30000" dirty="0"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36512" y="2001034"/>
            <a:ext cx="9180512" cy="1077218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   2012:   T  </a:t>
            </a:r>
            <a:r>
              <a:rPr lang="pl-PL" b="1" dirty="0" err="1" smtClean="0">
                <a:latin typeface="Cambria Math"/>
                <a:sym typeface="Symbol"/>
              </a:rPr>
              <a:t>violation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confirmed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experimentally</a:t>
            </a:r>
            <a:r>
              <a:rPr lang="pl-PL" b="1" dirty="0" smtClean="0">
                <a:latin typeface="Cambria Math"/>
                <a:sym typeface="Symbol"/>
              </a:rPr>
              <a:t> for the </a:t>
            </a:r>
            <a:r>
              <a:rPr lang="pl-PL" b="1" dirty="0" err="1" smtClean="0">
                <a:latin typeface="Cambria Math"/>
                <a:sym typeface="Symbol"/>
              </a:rPr>
              <a:t>first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time</a:t>
            </a:r>
            <a:endParaRPr lang="pl-PL" b="1" dirty="0" smtClean="0">
              <a:latin typeface="Cambria Math"/>
              <a:sym typeface="Symbol"/>
            </a:endParaRPr>
          </a:p>
          <a:p>
            <a:r>
              <a:rPr lang="pl-PL" b="1" dirty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Cambria Math"/>
                <a:sym typeface="Symbol"/>
              </a:rPr>
              <a:t>  </a:t>
            </a:r>
            <a:r>
              <a:rPr lang="pl-PL" b="1" dirty="0" smtClean="0">
                <a:latin typeface="Calibri" pitchFamily="34" charset="0"/>
              </a:rPr>
              <a:t>BABAR</a:t>
            </a:r>
            <a:r>
              <a:rPr lang="pl-PL" b="1" dirty="0">
                <a:latin typeface="Calibri" pitchFamily="34" charset="0"/>
              </a:rPr>
              <a:t>:  J. P. </a:t>
            </a:r>
            <a:r>
              <a:rPr lang="pl-PL" b="1" dirty="0" err="1">
                <a:latin typeface="Calibri" pitchFamily="34" charset="0"/>
              </a:rPr>
              <a:t>Lees</a:t>
            </a:r>
            <a:r>
              <a:rPr lang="pl-PL" b="1" dirty="0">
                <a:latin typeface="Calibri" pitchFamily="34" charset="0"/>
              </a:rPr>
              <a:t> et al., </a:t>
            </a:r>
            <a:r>
              <a:rPr lang="pl-PL" b="1" dirty="0" err="1">
                <a:latin typeface="Calibri" pitchFamily="34" charset="0"/>
              </a:rPr>
              <a:t>Phys</a:t>
            </a:r>
            <a:r>
              <a:rPr lang="pl-PL" b="1" dirty="0">
                <a:latin typeface="Calibri" pitchFamily="34" charset="0"/>
              </a:rPr>
              <a:t>. </a:t>
            </a:r>
            <a:r>
              <a:rPr lang="pl-PL" b="1" dirty="0" err="1">
                <a:latin typeface="Calibri" pitchFamily="34" charset="0"/>
              </a:rPr>
              <a:t>Rev</a:t>
            </a:r>
            <a:r>
              <a:rPr lang="pl-PL" b="1" dirty="0">
                <a:latin typeface="Calibri" pitchFamily="34" charset="0"/>
              </a:rPr>
              <a:t>. </a:t>
            </a:r>
            <a:r>
              <a:rPr lang="pl-PL" b="1" dirty="0" err="1">
                <a:latin typeface="Calibri" pitchFamily="34" charset="0"/>
              </a:rPr>
              <a:t>Lett</a:t>
            </a:r>
            <a:r>
              <a:rPr lang="pl-PL" b="1" dirty="0">
                <a:latin typeface="Calibri" pitchFamily="34" charset="0"/>
              </a:rPr>
              <a:t>. 109 (2012) 211801</a:t>
            </a:r>
            <a:endParaRPr lang="pl-PL" b="1" dirty="0" smtClean="0">
              <a:latin typeface="Cambria Math"/>
              <a:sym typeface="Symbol"/>
            </a:endParaRPr>
          </a:p>
          <a:p>
            <a:endParaRPr lang="pl-PL" b="1" baseline="30000" dirty="0">
              <a:latin typeface="Cambria Math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28" y="7298268"/>
            <a:ext cx="9538124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700" b="1" dirty="0" err="1">
                <a:solidFill>
                  <a:srgbClr val="660066"/>
                </a:solidFill>
              </a:rPr>
              <a:t>Since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nothing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is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more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pleasurable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than</a:t>
            </a:r>
            <a:r>
              <a:rPr lang="pl-PL" sz="2700" b="1" dirty="0">
                <a:solidFill>
                  <a:srgbClr val="660066"/>
                </a:solidFill>
              </a:rPr>
              <a:t> to </a:t>
            </a:r>
            <a:r>
              <a:rPr lang="pl-PL" sz="2700" b="1" dirty="0" err="1">
                <a:solidFill>
                  <a:srgbClr val="660066"/>
                </a:solidFill>
              </a:rPr>
              <a:t>falsify</a:t>
            </a:r>
            <a:r>
              <a:rPr lang="pl-PL" sz="2700" b="1" dirty="0">
                <a:solidFill>
                  <a:srgbClr val="660066"/>
                </a:solidFill>
              </a:rPr>
              <a:t> the </a:t>
            </a:r>
            <a:r>
              <a:rPr lang="pl-PL" sz="2700" b="1" dirty="0" err="1">
                <a:solidFill>
                  <a:srgbClr val="660066"/>
                </a:solidFill>
              </a:rPr>
              <a:t>theory</a:t>
            </a:r>
            <a:r>
              <a:rPr lang="pl-PL" sz="2700" b="1" dirty="0">
                <a:solidFill>
                  <a:srgbClr val="660066"/>
                </a:solidFill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7675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731" y="-243408"/>
            <a:ext cx="9135269" cy="714737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468313" y="-285750"/>
            <a:ext cx="8675687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3" name="pole tekstowe 1"/>
          <p:cNvSpPr txBox="1">
            <a:spLocks noChangeArrowheads="1"/>
          </p:cNvSpPr>
          <p:nvPr/>
        </p:nvSpPr>
        <p:spPr bwMode="auto">
          <a:xfrm>
            <a:off x="1357313" y="476672"/>
            <a:ext cx="62261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4000" dirty="0"/>
              <a:t>    LORENTZ SYMMETRY, </a:t>
            </a:r>
          </a:p>
          <a:p>
            <a:pPr eaLnBrk="1" hangingPunct="1"/>
            <a:r>
              <a:rPr lang="pl-PL" altLang="pl-PL" sz="4000" dirty="0"/>
              <a:t>             UNITARITY, </a:t>
            </a:r>
          </a:p>
          <a:p>
            <a:pPr eaLnBrk="1" hangingPunct="1"/>
            <a:r>
              <a:rPr lang="pl-PL" altLang="pl-PL" sz="4000" dirty="0"/>
              <a:t>              LOCALITY</a:t>
            </a:r>
          </a:p>
          <a:p>
            <a:pPr eaLnBrk="1" hangingPunct="1"/>
            <a:r>
              <a:rPr lang="pl-PL" altLang="pl-PL" sz="4000" dirty="0">
                <a:sym typeface="Wingdings" pitchFamily="2" charset="2"/>
              </a:rPr>
              <a:t>                      </a:t>
            </a:r>
            <a:r>
              <a:rPr lang="pl-PL" altLang="pl-PL" sz="4000" dirty="0"/>
              <a:t> </a:t>
            </a:r>
          </a:p>
          <a:p>
            <a:pPr eaLnBrk="1" hangingPunct="1"/>
            <a:r>
              <a:rPr lang="pl-PL" altLang="pl-PL" sz="4000" dirty="0"/>
              <a:t>                   C P T</a:t>
            </a:r>
          </a:p>
        </p:txBody>
      </p:sp>
      <p:sp>
        <p:nvSpPr>
          <p:cNvPr id="25604" name="pole tekstowe 2"/>
          <p:cNvSpPr txBox="1">
            <a:spLocks noChangeArrowheads="1"/>
          </p:cNvSpPr>
          <p:nvPr/>
        </p:nvSpPr>
        <p:spPr bwMode="auto">
          <a:xfrm>
            <a:off x="90488" y="3573016"/>
            <a:ext cx="905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1800" b="1" dirty="0"/>
              <a:t>G. </a:t>
            </a:r>
            <a:r>
              <a:rPr lang="pl-PL" altLang="pl-PL" sz="1800" b="1" dirty="0" err="1"/>
              <a:t>Lüders</a:t>
            </a:r>
            <a:r>
              <a:rPr lang="pl-PL" altLang="pl-PL" sz="1800" b="1" dirty="0"/>
              <a:t>, Ann. </a:t>
            </a:r>
            <a:r>
              <a:rPr lang="pl-PL" altLang="pl-PL" sz="1800" b="1" dirty="0" err="1"/>
              <a:t>Phys</a:t>
            </a:r>
            <a:r>
              <a:rPr lang="pl-PL" altLang="pl-PL" sz="1800" b="1" dirty="0"/>
              <a:t>. 2 (1957) 1.; Ann. </a:t>
            </a:r>
            <a:r>
              <a:rPr lang="pl-PL" altLang="pl-PL" sz="1800" b="1" dirty="0" err="1"/>
              <a:t>Phys</a:t>
            </a:r>
            <a:r>
              <a:rPr lang="pl-PL" altLang="pl-PL" sz="1800" b="1" dirty="0"/>
              <a:t>. 281 (2000) 1004 „Proof of the TCP </a:t>
            </a:r>
            <a:r>
              <a:rPr lang="pl-PL" altLang="pl-PL" sz="1800" b="1" dirty="0" err="1"/>
              <a:t>theorem</a:t>
            </a:r>
            <a:r>
              <a:rPr lang="pl-PL" altLang="pl-PL" sz="1800" b="1" dirty="0"/>
              <a:t>”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2273300" y="-74613"/>
            <a:ext cx="491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3600">
                <a:solidFill>
                  <a:schemeClr val="bg1"/>
                </a:solidFill>
                <a:latin typeface="Palatino Linotype" pitchFamily="18" charset="0"/>
              </a:rPr>
              <a:t>Tests of CPT symmetry</a:t>
            </a:r>
            <a:endParaRPr lang="pl-PL" altLang="pl-PL" sz="3600">
              <a:solidFill>
                <a:schemeClr val="bg1"/>
              </a:solidFill>
            </a:endParaRPr>
          </a:p>
        </p:txBody>
      </p:sp>
      <p:grpSp>
        <p:nvGrpSpPr>
          <p:cNvPr id="25606" name="Group 4"/>
          <p:cNvGrpSpPr>
            <a:grpSpLocks/>
          </p:cNvGrpSpPr>
          <p:nvPr/>
        </p:nvGrpSpPr>
        <p:grpSpPr bwMode="auto">
          <a:xfrm>
            <a:off x="0" y="-276225"/>
            <a:ext cx="1116013" cy="719138"/>
            <a:chOff x="2869" y="2341"/>
            <a:chExt cx="2460" cy="1497"/>
          </a:xfrm>
        </p:grpSpPr>
        <p:pic>
          <p:nvPicPr>
            <p:cNvPr id="25607" name="Picture 5" descr="kloe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41"/>
              <a:ext cx="2449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6" descr="uj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" y="2341"/>
              <a:ext cx="1281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16702" y="5042500"/>
            <a:ext cx="5535618" cy="1338828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700" b="1" dirty="0" err="1">
                <a:solidFill>
                  <a:srgbClr val="660066"/>
                </a:solidFill>
              </a:rPr>
              <a:t>N</a:t>
            </a:r>
            <a:r>
              <a:rPr lang="pl-PL" sz="2700" b="1" dirty="0" err="1" smtClean="0">
                <a:solidFill>
                  <a:srgbClr val="660066"/>
                </a:solidFill>
              </a:rPr>
              <a:t>othing</a:t>
            </a:r>
            <a:r>
              <a:rPr lang="pl-PL" sz="2700" b="1" dirty="0" smtClean="0">
                <a:solidFill>
                  <a:srgbClr val="660066"/>
                </a:solidFill>
              </a:rPr>
              <a:t> </a:t>
            </a:r>
            <a:r>
              <a:rPr lang="pl-PL" sz="2700" b="1" dirty="0" err="1" smtClean="0">
                <a:solidFill>
                  <a:srgbClr val="660066"/>
                </a:solidFill>
              </a:rPr>
              <a:t>would</a:t>
            </a:r>
            <a:r>
              <a:rPr lang="pl-PL" sz="2700" b="1" dirty="0" smtClean="0">
                <a:solidFill>
                  <a:srgbClr val="660066"/>
                </a:solidFill>
              </a:rPr>
              <a:t> be </a:t>
            </a:r>
            <a:r>
              <a:rPr lang="pl-PL" sz="2700" b="1" dirty="0" err="1" smtClean="0">
                <a:solidFill>
                  <a:srgbClr val="660066"/>
                </a:solidFill>
              </a:rPr>
              <a:t>more</a:t>
            </a:r>
            <a:r>
              <a:rPr lang="pl-PL" sz="2700" b="1" dirty="0" smtClean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pleasurable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endParaRPr lang="pl-PL" sz="2700" b="1" dirty="0" smtClean="0">
              <a:solidFill>
                <a:srgbClr val="660066"/>
              </a:solidFill>
            </a:endParaRPr>
          </a:p>
          <a:p>
            <a:pPr eaLnBrk="1" hangingPunct="1"/>
            <a:r>
              <a:rPr lang="pl-PL" sz="2700" b="1" dirty="0" smtClean="0">
                <a:solidFill>
                  <a:srgbClr val="660066"/>
                </a:solidFill>
              </a:rPr>
              <a:t>         </a:t>
            </a:r>
            <a:r>
              <a:rPr lang="pl-PL" sz="2700" b="1" dirty="0" err="1" smtClean="0">
                <a:solidFill>
                  <a:srgbClr val="660066"/>
                </a:solidFill>
              </a:rPr>
              <a:t>than</a:t>
            </a:r>
            <a:r>
              <a:rPr lang="pl-PL" sz="2700" b="1" dirty="0" smtClean="0">
                <a:solidFill>
                  <a:srgbClr val="660066"/>
                </a:solidFill>
              </a:rPr>
              <a:t> </a:t>
            </a:r>
            <a:r>
              <a:rPr lang="pl-PL" sz="2700" b="1" dirty="0">
                <a:solidFill>
                  <a:srgbClr val="660066"/>
                </a:solidFill>
              </a:rPr>
              <a:t>to </a:t>
            </a:r>
            <a:r>
              <a:rPr lang="pl-PL" sz="2700" b="1" dirty="0" err="1">
                <a:solidFill>
                  <a:srgbClr val="660066"/>
                </a:solidFill>
              </a:rPr>
              <a:t>falsify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smtClean="0">
                <a:solidFill>
                  <a:srgbClr val="660066"/>
                </a:solidFill>
              </a:rPr>
              <a:t>the </a:t>
            </a:r>
            <a:r>
              <a:rPr lang="pl-PL" sz="2700" b="1" dirty="0" err="1" smtClean="0">
                <a:solidFill>
                  <a:srgbClr val="660066"/>
                </a:solidFill>
              </a:rPr>
              <a:t>theory</a:t>
            </a:r>
            <a:r>
              <a:rPr lang="pl-PL" sz="2700" b="1" dirty="0" smtClean="0">
                <a:solidFill>
                  <a:srgbClr val="660066"/>
                </a:solidFill>
              </a:rPr>
              <a:t> !!</a:t>
            </a:r>
          </a:p>
          <a:p>
            <a:pPr eaLnBrk="1" hangingPunct="1"/>
            <a:r>
              <a:rPr lang="pl-PL" sz="2700" b="1" dirty="0" smtClean="0">
                <a:solidFill>
                  <a:srgbClr val="660066"/>
                </a:solidFill>
              </a:rPr>
              <a:t>        </a:t>
            </a:r>
            <a:r>
              <a:rPr lang="pl-PL" b="1" dirty="0" err="1" smtClean="0">
                <a:solidFill>
                  <a:srgbClr val="660066"/>
                </a:solidFill>
              </a:rPr>
              <a:t>especially</a:t>
            </a:r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pl-PL" b="1" dirty="0" err="1" smtClean="0">
                <a:solidFill>
                  <a:srgbClr val="660066"/>
                </a:solidFill>
              </a:rPr>
              <a:t>such</a:t>
            </a:r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pl-PL" b="1" dirty="0" err="1" smtClean="0">
                <a:solidFill>
                  <a:srgbClr val="660066"/>
                </a:solidFill>
              </a:rPr>
              <a:t>strong</a:t>
            </a:r>
            <a:r>
              <a:rPr lang="pl-PL" b="1" dirty="0" smtClean="0">
                <a:solidFill>
                  <a:srgbClr val="660066"/>
                </a:solidFill>
              </a:rPr>
              <a:t> as CPT  </a:t>
            </a:r>
            <a:endParaRPr lang="pl-PL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14143" r="9805" b="22223"/>
          <a:stretch>
            <a:fillRect/>
          </a:stretch>
        </p:blipFill>
        <p:spPr bwMode="auto">
          <a:xfrm>
            <a:off x="4205288" y="2312988"/>
            <a:ext cx="3938587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-71438" y="422275"/>
            <a:ext cx="9144001" cy="169277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pl-PL" sz="3600" b="1" dirty="0"/>
              <a:t> </a:t>
            </a:r>
            <a:r>
              <a:rPr lang="el-GR" altLang="pl-PL" sz="4000" dirty="0">
                <a:cs typeface="Times New Roman" pitchFamily="18" charset="0"/>
                <a:sym typeface="Wingdings" pitchFamily="2" charset="2"/>
              </a:rPr>
              <a:t>φ</a:t>
            </a:r>
            <a:r>
              <a:rPr lang="pl-PL" altLang="pl-PL" sz="4000" dirty="0">
                <a:cs typeface="Times New Roman" pitchFamily="18" charset="0"/>
                <a:sym typeface="Wingdings" pitchFamily="2" charset="2"/>
              </a:rPr>
              <a:t>:</a:t>
            </a:r>
            <a:r>
              <a:rPr lang="pl-PL" altLang="pl-PL" sz="32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J</a:t>
            </a:r>
            <a:r>
              <a:rPr lang="pl-PL" altLang="pl-PL" sz="3200" b="1" baseline="30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CP</a:t>
            </a:r>
            <a:r>
              <a:rPr lang="pl-PL" altLang="pl-PL" sz="32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= 1</a:t>
            </a:r>
            <a:r>
              <a:rPr lang="pl-PL" altLang="pl-PL" sz="4800" b="1" baseline="30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--  </a:t>
            </a:r>
            <a:r>
              <a:rPr lang="it-IT" altLang="pl-PL" sz="3200" b="1" dirty="0"/>
              <a:t>e</a:t>
            </a:r>
            <a:r>
              <a:rPr lang="it-IT" altLang="pl-PL" sz="3200" b="1" baseline="30000" dirty="0"/>
              <a:t>+</a:t>
            </a:r>
            <a:r>
              <a:rPr lang="it-IT" altLang="pl-PL" sz="3200" b="1" dirty="0"/>
              <a:t>e</a:t>
            </a:r>
            <a:r>
              <a:rPr lang="it-IT" altLang="pl-PL" sz="4400" b="1" baseline="30000" dirty="0"/>
              <a:t>-</a:t>
            </a:r>
            <a:r>
              <a:rPr lang="it-IT" altLang="pl-PL" sz="2800" dirty="0">
                <a:sym typeface="Symbol" pitchFamily="18" charset="2"/>
              </a:rPr>
              <a:t> </a:t>
            </a:r>
            <a:r>
              <a:rPr lang="it-IT" altLang="pl-PL" sz="3200" b="1" dirty="0">
                <a:sym typeface="Symbol" pitchFamily="18" charset="2"/>
              </a:rPr>
              <a:t></a:t>
            </a:r>
            <a:r>
              <a:rPr lang="pl-PL" altLang="pl-PL" sz="2800" dirty="0">
                <a:sym typeface="Wingdings" pitchFamily="2" charset="2"/>
              </a:rPr>
              <a:t> </a:t>
            </a:r>
            <a:r>
              <a:rPr lang="el-GR" altLang="pl-PL" sz="3600" dirty="0">
                <a:cs typeface="Times New Roman" pitchFamily="18" charset="0"/>
                <a:sym typeface="Wingdings" pitchFamily="2" charset="2"/>
              </a:rPr>
              <a:t>φ</a:t>
            </a:r>
            <a:r>
              <a:rPr lang="pl-PL" altLang="pl-PL" sz="28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altLang="pl-PL" sz="28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|</a:t>
            </a:r>
            <a:r>
              <a:rPr lang="pl-PL" altLang="pl-PL" sz="28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altLang="pl-PL" sz="2800" b="1" baseline="-25000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S,</a:t>
            </a:r>
            <a:r>
              <a:rPr lang="pl-PL" altLang="pl-PL" sz="28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p</a:t>
            </a:r>
            <a:r>
              <a:rPr lang="pl-PL" altLang="pl-PL" sz="28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&gt;|K</a:t>
            </a:r>
            <a:r>
              <a:rPr lang="pl-PL" altLang="pl-PL" sz="28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L,</a:t>
            </a:r>
            <a:r>
              <a:rPr lang="pl-PL" altLang="pl-PL" sz="28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-p&gt;</a:t>
            </a:r>
            <a:r>
              <a:rPr lang="pl-PL" altLang="pl-PL" sz="28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pl-PL" altLang="pl-PL" sz="28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-|K</a:t>
            </a:r>
            <a:r>
              <a:rPr lang="pl-PL" altLang="pl-PL" sz="28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S,</a:t>
            </a:r>
            <a:r>
              <a:rPr lang="pl-PL" altLang="pl-PL" sz="28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-p&gt;|</a:t>
            </a:r>
            <a:r>
              <a:rPr lang="pl-PL" altLang="pl-PL" sz="28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altLang="pl-PL" sz="2800" b="1" baseline="-25000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L,</a:t>
            </a:r>
            <a:r>
              <a:rPr lang="pl-PL" altLang="pl-PL" sz="28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p</a:t>
            </a:r>
            <a:r>
              <a:rPr lang="pl-PL" altLang="pl-PL" sz="28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&gt;</a:t>
            </a:r>
          </a:p>
          <a:p>
            <a:endParaRPr lang="pl-PL" altLang="pl-PL" sz="2800" b="1" dirty="0">
              <a:latin typeface="Palatino Linotype" pitchFamily="18" charset="0"/>
              <a:ea typeface="MS PGothic" pitchFamily="34" charset="-128"/>
              <a:sym typeface="Symbol" pitchFamily="18" charset="2"/>
            </a:endParaRPr>
          </a:p>
          <a:p>
            <a:endParaRPr lang="pl-PL" altLang="pl-PL" sz="3600" b="1" dirty="0">
              <a:latin typeface="Palatino Linotype" pitchFamily="18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881188" y="-342900"/>
            <a:ext cx="5381625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652463" y="4670425"/>
            <a:ext cx="2662237" cy="12827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8000"/>
              </a:lnSpc>
            </a:pPr>
            <a:r>
              <a:rPr lang="en-GB" altLang="pl-PL" sz="2000">
                <a:solidFill>
                  <a:srgbClr val="000000"/>
                </a:solidFill>
              </a:rPr>
              <a:t>no simultaneous decays </a:t>
            </a:r>
          </a:p>
          <a:p>
            <a:pPr eaLnBrk="1" hangingPunct="1">
              <a:lnSpc>
                <a:spcPct val="78000"/>
              </a:lnSpc>
            </a:pPr>
            <a:r>
              <a:rPr lang="en-GB" altLang="pl-PL" sz="2000">
                <a:solidFill>
                  <a:srgbClr val="000000"/>
                </a:solidFill>
              </a:rPr>
              <a:t>(</a:t>
            </a:r>
            <a:r>
              <a:rPr lang="en-GB" altLang="pl-PL" sz="2000">
                <a:solidFill>
                  <a:srgbClr val="000000"/>
                </a:solidFill>
                <a:latin typeface="Symbol" pitchFamily="18" charset="2"/>
              </a:rPr>
              <a:t></a:t>
            </a:r>
            <a:r>
              <a:rPr lang="en-GB" altLang="pl-PL" sz="2000" i="1">
                <a:solidFill>
                  <a:srgbClr val="000000"/>
                </a:solidFill>
              </a:rPr>
              <a:t>t</a:t>
            </a:r>
            <a:r>
              <a:rPr lang="en-GB" altLang="pl-PL" sz="2000">
                <a:solidFill>
                  <a:srgbClr val="000000"/>
                </a:solidFill>
              </a:rPr>
              <a:t>=0) in the same</a:t>
            </a:r>
          </a:p>
          <a:p>
            <a:pPr eaLnBrk="1" hangingPunct="1">
              <a:lnSpc>
                <a:spcPct val="78000"/>
              </a:lnSpc>
            </a:pPr>
            <a:r>
              <a:rPr lang="en-GB" altLang="pl-PL" sz="2000">
                <a:solidFill>
                  <a:srgbClr val="000000"/>
                </a:solidFill>
              </a:rPr>
              <a:t>final state due to the</a:t>
            </a:r>
          </a:p>
          <a:p>
            <a:pPr eaLnBrk="1" hangingPunct="1">
              <a:lnSpc>
                <a:spcPct val="78000"/>
              </a:lnSpc>
            </a:pPr>
            <a:r>
              <a:rPr lang="en-GB" altLang="pl-PL" sz="2000">
                <a:solidFill>
                  <a:srgbClr val="000000"/>
                </a:solidFill>
              </a:rPr>
              <a:t>destructive </a:t>
            </a:r>
          </a:p>
          <a:p>
            <a:pPr eaLnBrk="1" hangingPunct="1">
              <a:lnSpc>
                <a:spcPct val="78000"/>
              </a:lnSpc>
            </a:pPr>
            <a:r>
              <a:rPr lang="en-GB" altLang="pl-PL" sz="2000">
                <a:solidFill>
                  <a:srgbClr val="000000"/>
                </a:solidFill>
              </a:rPr>
              <a:t>quantum interference</a:t>
            </a: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7218363" y="6403975"/>
            <a:ext cx="1139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8000"/>
              </a:lnSpc>
            </a:pPr>
            <a:r>
              <a:rPr lang="en-GB" altLang="pl-PL">
                <a:solidFill>
                  <a:srgbClr val="2D2DB9"/>
                </a:solidFill>
                <a:latin typeface="Symbol" pitchFamily="18" charset="2"/>
              </a:rPr>
              <a:t></a:t>
            </a:r>
            <a:r>
              <a:rPr lang="en-GB" altLang="pl-PL" i="1">
                <a:solidFill>
                  <a:srgbClr val="2D2DB9"/>
                </a:solidFill>
              </a:rPr>
              <a:t>t/</a:t>
            </a:r>
            <a:r>
              <a:rPr lang="en-GB" altLang="pl-PL">
                <a:solidFill>
                  <a:srgbClr val="2D2DB9"/>
                </a:solidFill>
                <a:latin typeface="Symbol" pitchFamily="18" charset="2"/>
              </a:rPr>
              <a:t></a:t>
            </a:r>
            <a:r>
              <a:rPr lang="en-GB" altLang="pl-PL" baseline="-25000">
                <a:solidFill>
                  <a:srgbClr val="2D2DB9"/>
                </a:solidFill>
              </a:rPr>
              <a:t>S</a:t>
            </a:r>
          </a:p>
          <a:p>
            <a:pPr eaLnBrk="1" hangingPunct="1">
              <a:lnSpc>
                <a:spcPct val="78000"/>
              </a:lnSpc>
            </a:pPr>
            <a:endParaRPr lang="en-GB" altLang="pl-PL" baseline="-25000">
              <a:solidFill>
                <a:srgbClr val="2D2DB9"/>
              </a:solidFill>
            </a:endParaRP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 rot="-5400000">
            <a:off x="3386138" y="3151187"/>
            <a:ext cx="1398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8000"/>
              </a:lnSpc>
            </a:pPr>
            <a:r>
              <a:rPr lang="en-GB" altLang="pl-PL" i="1">
                <a:solidFill>
                  <a:srgbClr val="3333CC"/>
                </a:solidFill>
              </a:rPr>
              <a:t>I(</a:t>
            </a:r>
            <a:r>
              <a:rPr lang="en-GB" altLang="pl-PL">
                <a:solidFill>
                  <a:srgbClr val="3333CC"/>
                </a:solidFill>
                <a:latin typeface="Symbol" pitchFamily="18" charset="2"/>
              </a:rPr>
              <a:t></a:t>
            </a:r>
            <a:r>
              <a:rPr lang="en-GB" altLang="pl-PL" i="1">
                <a:solidFill>
                  <a:srgbClr val="3333CC"/>
                </a:solidFill>
              </a:rPr>
              <a:t>t)</a:t>
            </a:r>
            <a:r>
              <a:rPr lang="en-GB" altLang="pl-PL">
                <a:solidFill>
                  <a:srgbClr val="3333CC"/>
                </a:solidFill>
              </a:rPr>
              <a:t> (a.u)</a:t>
            </a:r>
            <a:r>
              <a:rPr lang="ar-SA" altLang="pl-PL">
                <a:solidFill>
                  <a:srgbClr val="3333CC"/>
                </a:solidFill>
                <a:cs typeface="Times New Roman" pitchFamily="18" charset="0"/>
              </a:rPr>
              <a:t>‏</a:t>
            </a:r>
            <a:endParaRPr lang="en-GB" altLang="pl-PL">
              <a:solidFill>
                <a:srgbClr val="3333CC"/>
              </a:solidFill>
            </a:endParaRP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6745288" y="2619375"/>
            <a:ext cx="1898650" cy="379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8000"/>
              </a:lnSpc>
            </a:pPr>
            <a:r>
              <a:rPr lang="en-GB" altLang="pl-PL" i="1">
                <a:solidFill>
                  <a:srgbClr val="000000"/>
                </a:solidFill>
                <a:latin typeface="Symbol" pitchFamily="18" charset="2"/>
              </a:rPr>
              <a:t></a:t>
            </a:r>
            <a:r>
              <a:rPr lang="en-GB" altLang="pl-PL" i="1">
                <a:solidFill>
                  <a:srgbClr val="000000"/>
                </a:solidFill>
              </a:rPr>
              <a:t>m</a:t>
            </a:r>
            <a:r>
              <a:rPr lang="en-GB" altLang="pl-PL">
                <a:solidFill>
                  <a:srgbClr val="000000"/>
                </a:solidFill>
                <a:latin typeface="Symbol" pitchFamily="18" charset="2"/>
              </a:rPr>
              <a:t></a:t>
            </a:r>
            <a:r>
              <a:rPr lang="en-GB" altLang="pl-PL">
                <a:solidFill>
                  <a:srgbClr val="000000"/>
                </a:solidFill>
              </a:rPr>
              <a:t>from here</a:t>
            </a:r>
          </a:p>
        </p:txBody>
      </p:sp>
      <p:sp>
        <p:nvSpPr>
          <p:cNvPr id="2059" name="Line 7"/>
          <p:cNvSpPr>
            <a:spLocks noChangeShapeType="1"/>
          </p:cNvSpPr>
          <p:nvPr/>
        </p:nvSpPr>
        <p:spPr bwMode="auto">
          <a:xfrm flipH="1">
            <a:off x="5845175" y="2857500"/>
            <a:ext cx="869950" cy="73025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60" name="Oval 8"/>
          <p:cNvSpPr>
            <a:spLocks noChangeArrowheads="1"/>
          </p:cNvSpPr>
          <p:nvPr/>
        </p:nvSpPr>
        <p:spPr bwMode="auto">
          <a:xfrm>
            <a:off x="4713288" y="2562225"/>
            <a:ext cx="1125537" cy="914400"/>
          </a:xfrm>
          <a:prstGeom prst="ellipse">
            <a:avLst/>
          </a:prstGeom>
          <a:noFill/>
          <a:ln w="381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61" name="Oval 9"/>
          <p:cNvSpPr>
            <a:spLocks noChangeArrowheads="1"/>
          </p:cNvSpPr>
          <p:nvPr/>
        </p:nvSpPr>
        <p:spPr bwMode="auto">
          <a:xfrm>
            <a:off x="4079875" y="5610225"/>
            <a:ext cx="1125538" cy="914400"/>
          </a:xfrm>
          <a:prstGeom prst="ellipse">
            <a:avLst/>
          </a:prstGeom>
          <a:noFill/>
          <a:ln w="381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62" name="Line 10"/>
          <p:cNvSpPr>
            <a:spLocks noChangeShapeType="1"/>
          </p:cNvSpPr>
          <p:nvPr/>
        </p:nvSpPr>
        <p:spPr bwMode="auto">
          <a:xfrm>
            <a:off x="3071813" y="5072063"/>
            <a:ext cx="1123950" cy="762000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" y="1214438"/>
          <a:ext cx="81597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Równanie" r:id="rId5" imgW="3974760" imgH="279360" progId="Equation.3">
                  <p:embed/>
                </p:oleObj>
              </mc:Choice>
              <mc:Fallback>
                <p:oleObj name="Równanie" r:id="rId5" imgW="3974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214438"/>
                        <a:ext cx="8159750" cy="622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57188" y="-114300"/>
            <a:ext cx="82994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7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Kaon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en-GB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interferometry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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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GB" sz="32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GB" sz="32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</a:t>
            </a:r>
            <a:r>
              <a:rPr lang="en-GB" sz="32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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</a:t>
            </a:r>
            <a:r>
              <a:rPr lang="en-GB" sz="32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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</a:t>
            </a:r>
            <a:r>
              <a:rPr lang="en-GB" sz="32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</a:t>
            </a:r>
            <a:r>
              <a:rPr lang="en-GB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</a:t>
            </a:r>
            <a:r>
              <a:rPr lang="en-GB" sz="32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</a:t>
            </a:r>
          </a:p>
        </p:txBody>
      </p:sp>
      <p:grpSp>
        <p:nvGrpSpPr>
          <p:cNvPr id="2064" name="Group 13"/>
          <p:cNvGrpSpPr>
            <a:grpSpLocks/>
          </p:cNvGrpSpPr>
          <p:nvPr/>
        </p:nvGrpSpPr>
        <p:grpSpPr bwMode="auto">
          <a:xfrm>
            <a:off x="133350" y="2647950"/>
            <a:ext cx="3484563" cy="1182688"/>
            <a:chOff x="84" y="1668"/>
            <a:chExt cx="2195" cy="745"/>
          </a:xfrm>
        </p:grpSpPr>
        <p:grpSp>
          <p:nvGrpSpPr>
            <p:cNvPr id="2066" name="Group 14"/>
            <p:cNvGrpSpPr>
              <a:grpSpLocks/>
            </p:cNvGrpSpPr>
            <p:nvPr/>
          </p:nvGrpSpPr>
          <p:grpSpPr bwMode="auto">
            <a:xfrm>
              <a:off x="84" y="1812"/>
              <a:ext cx="2195" cy="601"/>
              <a:chOff x="84" y="1812"/>
              <a:chExt cx="2195" cy="601"/>
            </a:xfrm>
          </p:grpSpPr>
          <p:sp>
            <p:nvSpPr>
              <p:cNvPr id="2070" name="Line 15"/>
              <p:cNvSpPr>
                <a:spLocks noChangeShapeType="1"/>
              </p:cNvSpPr>
              <p:nvPr/>
            </p:nvSpPr>
            <p:spPr bwMode="auto">
              <a:xfrm>
                <a:off x="548" y="2196"/>
                <a:ext cx="4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1" name="Line 16"/>
              <p:cNvSpPr>
                <a:spLocks noChangeShapeType="1"/>
              </p:cNvSpPr>
              <p:nvPr/>
            </p:nvSpPr>
            <p:spPr bwMode="auto">
              <a:xfrm>
                <a:off x="1013" y="2196"/>
                <a:ext cx="74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2" name="Line 17"/>
              <p:cNvSpPr>
                <a:spLocks noChangeShapeType="1"/>
              </p:cNvSpPr>
              <p:nvPr/>
            </p:nvSpPr>
            <p:spPr bwMode="auto">
              <a:xfrm flipV="1">
                <a:off x="1750" y="1953"/>
                <a:ext cx="279" cy="2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3" name="Line 18"/>
              <p:cNvSpPr>
                <a:spLocks noChangeShapeType="1"/>
              </p:cNvSpPr>
              <p:nvPr/>
            </p:nvSpPr>
            <p:spPr bwMode="auto">
              <a:xfrm>
                <a:off x="1711" y="2196"/>
                <a:ext cx="373" cy="1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4" name="Line 19"/>
              <p:cNvSpPr>
                <a:spLocks noChangeShapeType="1"/>
              </p:cNvSpPr>
              <p:nvPr/>
            </p:nvSpPr>
            <p:spPr bwMode="auto">
              <a:xfrm flipH="1" flipV="1">
                <a:off x="266" y="1953"/>
                <a:ext cx="283" cy="2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5" name="Line 20"/>
              <p:cNvSpPr>
                <a:spLocks noChangeShapeType="1"/>
              </p:cNvSpPr>
              <p:nvPr/>
            </p:nvSpPr>
            <p:spPr bwMode="auto">
              <a:xfrm flipH="1">
                <a:off x="219" y="2196"/>
                <a:ext cx="330" cy="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6" name="Oval 21"/>
              <p:cNvSpPr>
                <a:spLocks noChangeArrowheads="1"/>
              </p:cNvSpPr>
              <p:nvPr/>
            </p:nvSpPr>
            <p:spPr bwMode="auto">
              <a:xfrm>
                <a:off x="967" y="2148"/>
                <a:ext cx="92" cy="96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2077" name="Oval 22"/>
              <p:cNvSpPr>
                <a:spLocks noChangeArrowheads="1"/>
              </p:cNvSpPr>
              <p:nvPr/>
            </p:nvSpPr>
            <p:spPr bwMode="auto">
              <a:xfrm>
                <a:off x="1711" y="2148"/>
                <a:ext cx="93" cy="96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2078" name="Oval 23"/>
              <p:cNvSpPr>
                <a:spLocks noChangeArrowheads="1"/>
              </p:cNvSpPr>
              <p:nvPr/>
            </p:nvSpPr>
            <p:spPr bwMode="auto">
              <a:xfrm>
                <a:off x="501" y="2148"/>
                <a:ext cx="92" cy="96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2079" name="Text Box 24"/>
              <p:cNvSpPr txBox="1">
                <a:spLocks noChangeArrowheads="1"/>
              </p:cNvSpPr>
              <p:nvPr/>
            </p:nvSpPr>
            <p:spPr bwMode="auto">
              <a:xfrm>
                <a:off x="951" y="1905"/>
                <a:ext cx="20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</a:t>
                </a:r>
              </a:p>
            </p:txBody>
          </p:sp>
          <p:sp>
            <p:nvSpPr>
              <p:cNvPr id="2080" name="Text Box 25"/>
              <p:cNvSpPr txBox="1">
                <a:spLocks noChangeArrowheads="1"/>
              </p:cNvSpPr>
              <p:nvPr/>
            </p:nvSpPr>
            <p:spPr bwMode="auto">
              <a:xfrm>
                <a:off x="2068" y="1845"/>
                <a:ext cx="21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2081" name="Text Box 26"/>
              <p:cNvSpPr txBox="1">
                <a:spLocks noChangeArrowheads="1"/>
              </p:cNvSpPr>
              <p:nvPr/>
            </p:nvSpPr>
            <p:spPr bwMode="auto">
              <a:xfrm>
                <a:off x="2084" y="2205"/>
                <a:ext cx="17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2082" name="Text Box 27"/>
              <p:cNvSpPr txBox="1">
                <a:spLocks noChangeArrowheads="1"/>
              </p:cNvSpPr>
              <p:nvPr/>
            </p:nvSpPr>
            <p:spPr bwMode="auto">
              <a:xfrm>
                <a:off x="126" y="1812"/>
                <a:ext cx="21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2083" name="Text Box 28"/>
              <p:cNvSpPr txBox="1">
                <a:spLocks noChangeArrowheads="1"/>
              </p:cNvSpPr>
              <p:nvPr/>
            </p:nvSpPr>
            <p:spPr bwMode="auto">
              <a:xfrm>
                <a:off x="84" y="2160"/>
                <a:ext cx="21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2084" name="Text Box 29"/>
              <p:cNvSpPr txBox="1">
                <a:spLocks noChangeArrowheads="1"/>
              </p:cNvSpPr>
              <p:nvPr/>
            </p:nvSpPr>
            <p:spPr bwMode="auto">
              <a:xfrm>
                <a:off x="1314" y="2176"/>
                <a:ext cx="239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</a:rPr>
                  <a:t>t</a:t>
                </a:r>
                <a:r>
                  <a:rPr lang="en-GB" altLang="pl-PL" sz="2000" baseline="-25000">
                    <a:solidFill>
                      <a:srgbClr val="3333CC"/>
                    </a:solidFill>
                  </a:rPr>
                  <a:t>2 </a:t>
                </a:r>
              </a:p>
            </p:txBody>
          </p:sp>
          <p:sp>
            <p:nvSpPr>
              <p:cNvPr id="2085" name="Text Box 30"/>
              <p:cNvSpPr txBox="1">
                <a:spLocks noChangeArrowheads="1"/>
              </p:cNvSpPr>
              <p:nvPr/>
            </p:nvSpPr>
            <p:spPr bwMode="auto">
              <a:xfrm>
                <a:off x="691" y="2176"/>
                <a:ext cx="21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</a:rPr>
                  <a:t>t</a:t>
                </a:r>
                <a:r>
                  <a:rPr lang="en-GB" altLang="pl-PL" sz="2000" baseline="-25000">
                    <a:solidFill>
                      <a:srgbClr val="3333CC"/>
                    </a:solidFill>
                  </a:rPr>
                  <a:t>1</a:t>
                </a:r>
              </a:p>
            </p:txBody>
          </p:sp>
        </p:grpSp>
        <p:sp>
          <p:nvSpPr>
            <p:cNvPr id="2067" name="Rectangle 31"/>
            <p:cNvSpPr>
              <a:spLocks noChangeArrowheads="1"/>
            </p:cNvSpPr>
            <p:nvPr/>
          </p:nvSpPr>
          <p:spPr bwMode="auto">
            <a:xfrm>
              <a:off x="700" y="1668"/>
              <a:ext cx="83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8000"/>
                </a:lnSpc>
              </a:pPr>
              <a:r>
                <a:rPr lang="en-GB" altLang="pl-PL" sz="2800">
                  <a:solidFill>
                    <a:srgbClr val="3333CC"/>
                  </a:solidFill>
                  <a:latin typeface="Symbol" pitchFamily="18" charset="2"/>
                </a:rPr>
                <a:t></a:t>
              </a:r>
              <a:r>
                <a:rPr lang="en-GB" altLang="pl-PL" sz="2800" i="1">
                  <a:solidFill>
                    <a:srgbClr val="3333CC"/>
                  </a:solidFill>
                </a:rPr>
                <a:t>t=t</a:t>
              </a:r>
              <a:r>
                <a:rPr lang="en-GB" altLang="pl-PL" sz="2800" i="1" baseline="-25000">
                  <a:solidFill>
                    <a:srgbClr val="3333CC"/>
                  </a:solidFill>
                </a:rPr>
                <a:t>1</a:t>
              </a:r>
              <a:r>
                <a:rPr lang="en-GB" altLang="pl-PL" sz="2800" i="1">
                  <a:solidFill>
                    <a:srgbClr val="3333CC"/>
                  </a:solidFill>
                </a:rPr>
                <a:t>-t</a:t>
              </a:r>
              <a:r>
                <a:rPr lang="en-GB" altLang="pl-PL" sz="2800" i="1" baseline="-25000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2068" name="Line 32"/>
            <p:cNvSpPr>
              <a:spLocks noChangeShapeType="1"/>
            </p:cNvSpPr>
            <p:nvPr/>
          </p:nvSpPr>
          <p:spPr bwMode="auto">
            <a:xfrm>
              <a:off x="1009" y="2388"/>
              <a:ext cx="70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69" name="Line 33"/>
            <p:cNvSpPr>
              <a:spLocks noChangeShapeType="1"/>
            </p:cNvSpPr>
            <p:nvPr/>
          </p:nvSpPr>
          <p:spPr bwMode="auto">
            <a:xfrm>
              <a:off x="547" y="2388"/>
              <a:ext cx="46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065" name="Text Box 34"/>
          <p:cNvSpPr txBox="1">
            <a:spLocks noChangeArrowheads="1"/>
          </p:cNvSpPr>
          <p:nvPr/>
        </p:nvSpPr>
        <p:spPr bwMode="auto">
          <a:xfrm>
            <a:off x="5246688" y="4144963"/>
            <a:ext cx="2435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80000"/>
              </a:lnSpc>
              <a:buFont typeface="Comic Sans MS" pitchFamily="66" charset="0"/>
              <a:buNone/>
            </a:pPr>
            <a:r>
              <a:rPr lang="en-GB" altLang="pl-PL" sz="1800">
                <a:solidFill>
                  <a:srgbClr val="3333CC"/>
                </a:solidFill>
              </a:rPr>
              <a:t>Perfect vertex resolution</a:t>
            </a:r>
          </a:p>
        </p:txBody>
      </p:sp>
    </p:spTree>
    <p:extLst>
      <p:ext uri="{BB962C8B-B14F-4D97-AF65-F5344CB8AC3E}">
        <p14:creationId xmlns:p14="http://schemas.microsoft.com/office/powerpoint/2010/main" val="7802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731" y="-243408"/>
            <a:ext cx="9135269" cy="714737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" y="-27384"/>
            <a:ext cx="9144000" cy="1938992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|K</a:t>
            </a:r>
            <a:r>
              <a:rPr lang="pl-PL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(t)&gt;  = e</a:t>
            </a:r>
            <a:r>
              <a:rPr lang="pl-PL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λ</a:t>
            </a:r>
            <a:r>
              <a:rPr lang="pl-PL" sz="2000" b="1" baseline="30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</a:t>
            </a:r>
            <a:r>
              <a:rPr lang="pl-PL" b="1" baseline="30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t</a:t>
            </a:r>
            <a:r>
              <a:rPr lang="pl-PL" b="1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|K</a:t>
            </a:r>
            <a:r>
              <a:rPr lang="pl-PL" b="1" baseline="-25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</a:t>
            </a:r>
          </a:p>
          <a:p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|K</a:t>
            </a:r>
            <a:r>
              <a:rPr lang="pl-PL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(t)&gt;  = e</a:t>
            </a:r>
            <a:r>
              <a:rPr lang="pl-PL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λ</a:t>
            </a:r>
            <a:r>
              <a:rPr lang="pl-PL" sz="1600" b="1" baseline="30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b="1" baseline="30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t</a:t>
            </a:r>
            <a:r>
              <a:rPr lang="pl-PL" b="1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|K</a:t>
            </a:r>
            <a:r>
              <a:rPr lang="pl-PL" b="1" baseline="-25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</a:t>
            </a:r>
          </a:p>
          <a:p>
            <a:r>
              <a:rPr lang="pl-PL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|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K</a:t>
            </a:r>
            <a:r>
              <a:rPr lang="pl-PL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  ≈ (1+</a:t>
            </a:r>
            <a:r>
              <a:rPr lang="el-GR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ε</a:t>
            </a:r>
            <a:r>
              <a:rPr lang="pl-PL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)|K</a:t>
            </a:r>
            <a:r>
              <a:rPr lang="pl-PL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  + (1-</a:t>
            </a:r>
            <a:r>
              <a:rPr lang="el-GR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ε</a:t>
            </a:r>
            <a:r>
              <a:rPr lang="pl-PL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)|K</a:t>
            </a:r>
            <a:r>
              <a:rPr lang="pl-PL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</a:t>
            </a:r>
          </a:p>
          <a:p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|K</a:t>
            </a:r>
            <a:r>
              <a:rPr lang="pl-PL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  ≈ (1+</a:t>
            </a:r>
            <a:r>
              <a:rPr lang="el-GR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ε</a:t>
            </a:r>
            <a:r>
              <a:rPr lang="pl-PL" sz="1600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)|K</a:t>
            </a:r>
            <a:r>
              <a:rPr lang="pl-PL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  - (1-</a:t>
            </a:r>
            <a:r>
              <a:rPr lang="el-GR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ε</a:t>
            </a:r>
            <a:r>
              <a:rPr lang="pl-PL" sz="1600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)|K</a:t>
            </a:r>
            <a:r>
              <a:rPr lang="pl-PL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</a:t>
            </a:r>
          </a:p>
          <a:p>
            <a:r>
              <a:rPr lang="pl-PL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b="1" dirty="0" smtClean="0">
                <a:latin typeface="Palatino Linotype" pitchFamily="18" charset="0"/>
                <a:ea typeface="ＭＳ Ｐゴシック" pitchFamily="34" charset="-128"/>
                <a:sym typeface="Symbol"/>
              </a:rPr>
              <a:t> = (</a:t>
            </a:r>
            <a:r>
              <a:rPr lang="el-GR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ε</a:t>
            </a:r>
            <a:r>
              <a:rPr lang="pl-PL" b="1" baseline="-25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 </a:t>
            </a:r>
            <a:r>
              <a:rPr lang="pl-PL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– </a:t>
            </a:r>
            <a:r>
              <a:rPr lang="el-GR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ε</a:t>
            </a:r>
            <a:r>
              <a:rPr lang="pl-PL" sz="1800" b="1" baseline="-25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b="1" baseline="-25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)/2</a:t>
            </a:r>
            <a:r>
              <a:rPr lang="pl-PL" b="1" baseline="-25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pl-PL" b="1" dirty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</p:txBody>
      </p:sp>
      <p:cxnSp>
        <p:nvCxnSpPr>
          <p:cNvPr id="7" name="Łącznik prosty 11"/>
          <p:cNvCxnSpPr/>
          <p:nvPr/>
        </p:nvCxnSpPr>
        <p:spPr>
          <a:xfrm>
            <a:off x="3707904" y="764704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13"/>
          <p:cNvCxnSpPr/>
          <p:nvPr/>
        </p:nvCxnSpPr>
        <p:spPr>
          <a:xfrm>
            <a:off x="3635896" y="1124744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52" y="524472"/>
            <a:ext cx="4719060" cy="18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18037"/>
            <a:ext cx="82867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86" y="3693021"/>
            <a:ext cx="6457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" y="2060848"/>
            <a:ext cx="9033618" cy="145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107504" y="2247255"/>
            <a:ext cx="2520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/>
              </a:rPr>
              <a:t>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6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71513"/>
            <a:ext cx="3429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2"/>
          <p:cNvGrpSpPr>
            <a:grpSpLocks/>
          </p:cNvGrpSpPr>
          <p:nvPr/>
        </p:nvGrpSpPr>
        <p:grpSpPr bwMode="auto">
          <a:xfrm>
            <a:off x="-36513" y="500063"/>
            <a:ext cx="8966201" cy="7929562"/>
            <a:chOff x="530" y="93"/>
            <a:chExt cx="3790" cy="3025"/>
          </a:xfrm>
        </p:grpSpPr>
        <p:pic>
          <p:nvPicPr>
            <p:cNvPr id="5837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6" t="10225" r="21649" b="7968"/>
            <a:stretch>
              <a:fillRect/>
            </a:stretch>
          </p:blipFill>
          <p:spPr bwMode="auto">
            <a:xfrm>
              <a:off x="530" y="93"/>
              <a:ext cx="2310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76" y="1872"/>
              <a:ext cx="144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312" y="3048"/>
              <a:ext cx="192" cy="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876550"/>
            <a:ext cx="2571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468313" y="-149225"/>
            <a:ext cx="8675687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/>
              <a:t>                        </a:t>
            </a:r>
            <a:r>
              <a:rPr lang="pl-PL" altLang="pl-PL" sz="2800">
                <a:solidFill>
                  <a:schemeClr val="bg1"/>
                </a:solidFill>
              </a:rPr>
              <a:t>Kaon interferometry and CPT tests</a:t>
            </a:r>
          </a:p>
        </p:txBody>
      </p:sp>
      <p:grpSp>
        <p:nvGrpSpPr>
          <p:cNvPr id="58374" name="Group 4"/>
          <p:cNvGrpSpPr>
            <a:grpSpLocks/>
          </p:cNvGrpSpPr>
          <p:nvPr/>
        </p:nvGrpSpPr>
        <p:grpSpPr bwMode="auto">
          <a:xfrm>
            <a:off x="-44450" y="-71438"/>
            <a:ext cx="1116013" cy="642938"/>
            <a:chOff x="2869" y="2341"/>
            <a:chExt cx="2460" cy="1497"/>
          </a:xfrm>
        </p:grpSpPr>
        <p:pic>
          <p:nvPicPr>
            <p:cNvPr id="58375" name="Picture 5" descr="kloe_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41"/>
              <a:ext cx="2449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6" descr="uj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" y="2341"/>
              <a:ext cx="1281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Łącznik prosty ze strzałką 2"/>
          <p:cNvCxnSpPr/>
          <p:nvPr/>
        </p:nvCxnSpPr>
        <p:spPr>
          <a:xfrm flipV="1">
            <a:off x="7092280" y="11247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6801688" y="105273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pl-PL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52120" y="5373216"/>
            <a:ext cx="3467100" cy="1166317"/>
            <a:chOff x="84" y="1668"/>
            <a:chExt cx="2195" cy="745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84" y="1812"/>
              <a:ext cx="2195" cy="601"/>
              <a:chOff x="84" y="1812"/>
              <a:chExt cx="2195" cy="601"/>
            </a:xfrm>
          </p:grpSpPr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548" y="2196"/>
                <a:ext cx="46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1013" y="2196"/>
                <a:ext cx="74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 flipV="1">
                <a:off x="1750" y="1953"/>
                <a:ext cx="279" cy="2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711" y="2196"/>
                <a:ext cx="373" cy="1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flipH="1" flipV="1">
                <a:off x="266" y="1953"/>
                <a:ext cx="283" cy="2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>
                <a:off x="219" y="2196"/>
                <a:ext cx="330" cy="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967" y="2148"/>
                <a:ext cx="92" cy="96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1711" y="2148"/>
                <a:ext cx="93" cy="96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27" name="Oval 23"/>
              <p:cNvSpPr>
                <a:spLocks noChangeArrowheads="1"/>
              </p:cNvSpPr>
              <p:nvPr/>
            </p:nvSpPr>
            <p:spPr bwMode="auto">
              <a:xfrm>
                <a:off x="501" y="2148"/>
                <a:ext cx="92" cy="96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951" y="1905"/>
                <a:ext cx="20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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2068" y="1845"/>
                <a:ext cx="21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2084" y="2205"/>
                <a:ext cx="17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126" y="1812"/>
                <a:ext cx="21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84" y="2160"/>
                <a:ext cx="21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1314" y="2176"/>
                <a:ext cx="239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</a:rPr>
                  <a:t>t</a:t>
                </a:r>
                <a:r>
                  <a:rPr lang="en-GB" altLang="pl-PL" sz="2000" baseline="-25000">
                    <a:solidFill>
                      <a:srgbClr val="3333CC"/>
                    </a:solidFill>
                  </a:rPr>
                  <a:t>2 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691" y="2176"/>
                <a:ext cx="21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78000"/>
                  </a:lnSpc>
                </a:pPr>
                <a:r>
                  <a:rPr lang="en-GB" altLang="pl-PL" sz="2000">
                    <a:solidFill>
                      <a:srgbClr val="3333CC"/>
                    </a:solidFill>
                  </a:rPr>
                  <a:t>t</a:t>
                </a:r>
                <a:r>
                  <a:rPr lang="en-GB" altLang="pl-PL" sz="2000" baseline="-25000">
                    <a:solidFill>
                      <a:srgbClr val="3333CC"/>
                    </a:solidFill>
                  </a:rPr>
                  <a:t>1</a:t>
                </a:r>
              </a:p>
            </p:txBody>
          </p:sp>
        </p:grp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700" y="1668"/>
              <a:ext cx="83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8000"/>
                </a:lnSpc>
              </a:pPr>
              <a:r>
                <a:rPr lang="en-GB" altLang="pl-PL" sz="2800">
                  <a:solidFill>
                    <a:srgbClr val="3333CC"/>
                  </a:solidFill>
                  <a:latin typeface="Symbol" pitchFamily="18" charset="2"/>
                </a:rPr>
                <a:t></a:t>
              </a:r>
              <a:r>
                <a:rPr lang="en-GB" altLang="pl-PL" sz="2800" i="1">
                  <a:solidFill>
                    <a:srgbClr val="3333CC"/>
                  </a:solidFill>
                </a:rPr>
                <a:t>t=t</a:t>
              </a:r>
              <a:r>
                <a:rPr lang="en-GB" altLang="pl-PL" sz="2800" i="1" baseline="-25000">
                  <a:solidFill>
                    <a:srgbClr val="3333CC"/>
                  </a:solidFill>
                </a:rPr>
                <a:t>1</a:t>
              </a:r>
              <a:r>
                <a:rPr lang="en-GB" altLang="pl-PL" sz="2800" i="1">
                  <a:solidFill>
                    <a:srgbClr val="3333CC"/>
                  </a:solidFill>
                </a:rPr>
                <a:t>-t</a:t>
              </a:r>
              <a:r>
                <a:rPr lang="en-GB" altLang="pl-PL" sz="2800" i="1" baseline="-25000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1009" y="2388"/>
              <a:ext cx="70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547" y="2388"/>
              <a:ext cx="46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027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"/>
            <a:ext cx="9237726" cy="643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tat\Bez nazwy 1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0651" y="3146078"/>
            <a:ext cx="70008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54" y="78631"/>
            <a:ext cx="5111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11" descr="C:\Documents and Settings\Moskal\Pulpit\tat\Albert_Abraham_Michel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47776"/>
            <a:ext cx="221456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4"/>
          <p:cNvSpPr>
            <a:spLocks noChangeArrowheads="1"/>
          </p:cNvSpPr>
          <p:nvPr/>
        </p:nvSpPr>
        <p:spPr bwMode="auto">
          <a:xfrm>
            <a:off x="0" y="727736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pl-PL" sz="2000" dirty="0">
                <a:solidFill>
                  <a:srgbClr val="FF0000"/>
                </a:solidFill>
                <a:cs typeface="Times New Roman" pitchFamily="18" charset="0"/>
              </a:rPr>
              <a:t>k = 0</a:t>
            </a:r>
            <a:r>
              <a:rPr lang="pl-PL" sz="2000" baseline="-25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2000" dirty="0"/>
              <a:t>dowodzi, że prędkość światła jest  niezależna od kierunku</a:t>
            </a:r>
          </a:p>
        </p:txBody>
      </p:sp>
      <p:sp>
        <p:nvSpPr>
          <p:cNvPr id="7" name="pole tekstowe 10"/>
          <p:cNvSpPr txBox="1">
            <a:spLocks noChangeArrowheads="1"/>
          </p:cNvSpPr>
          <p:nvPr/>
        </p:nvSpPr>
        <p:spPr bwMode="auto">
          <a:xfrm>
            <a:off x="0" y="6944135"/>
            <a:ext cx="747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dirty="0" err="1"/>
              <a:t>V_Ziemi</a:t>
            </a:r>
            <a:r>
              <a:rPr lang="pl-PL" dirty="0"/>
              <a:t>  30 km/s  </a:t>
            </a:r>
            <a:r>
              <a:rPr lang="pl-PL" dirty="0">
                <a:sym typeface="Wingdings" pitchFamily="2" charset="2"/>
              </a:rPr>
              <a:t>  0.04 prążka  </a:t>
            </a:r>
            <a:r>
              <a:rPr lang="pl-PL" dirty="0" smtClean="0">
                <a:sym typeface="Wingdings" pitchFamily="2" charset="2"/>
              </a:rPr>
              <a:t>dokładność uzyskana wyniosła 0.01</a:t>
            </a:r>
            <a:endParaRPr lang="pl-PL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110"/>
            <a:ext cx="3429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534002" y="2689175"/>
            <a:ext cx="3718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pl-PL" sz="1400" dirty="0"/>
              <a:t>A . A. Michelson, Am. J. </a:t>
            </a:r>
            <a:r>
              <a:rPr lang="pl-PL" sz="1400" dirty="0" err="1"/>
              <a:t>Sci</a:t>
            </a:r>
            <a:r>
              <a:rPr lang="pl-PL" sz="1400" dirty="0"/>
              <a:t>. 22  (1881) 120.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300192" y="5816297"/>
            <a:ext cx="222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                          </a:t>
            </a:r>
            <a:r>
              <a:rPr lang="pl-PL" sz="1400" b="1" dirty="0" smtClean="0"/>
              <a:t>Strzelno 1852</a:t>
            </a:r>
            <a:endParaRPr lang="pl-PL" sz="1400" b="1" dirty="0"/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2483768" y="6804665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3200" dirty="0" smtClean="0">
                <a:sym typeface="Wingdings" pitchFamily="2" charset="2"/>
              </a:rPr>
              <a:t>10</a:t>
            </a:r>
            <a:r>
              <a:rPr lang="pl-PL" sz="3200" baseline="30000" dirty="0" smtClean="0">
                <a:sym typeface="Wingdings" pitchFamily="2" charset="2"/>
              </a:rPr>
              <a:t>-20</a:t>
            </a:r>
            <a:r>
              <a:rPr lang="pl-PL" sz="3200" dirty="0" smtClean="0">
                <a:sym typeface="Wingdings" pitchFamily="2" charset="2"/>
              </a:rPr>
              <a:t> ← PRECYZJA → 0.01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5229200"/>
            <a:ext cx="317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/>
              <a:t>i</a:t>
            </a:r>
            <a:r>
              <a:rPr lang="pl-PL" sz="2800" b="1" dirty="0" err="1" smtClean="0"/>
              <a:t>nterference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fringes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3949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9096141"/>
            <a:ext cx="9180512" cy="347787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est of </a:t>
            </a:r>
            <a:r>
              <a:rPr lang="pl-PL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harge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symmetry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for the eta-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of ABC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8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l-PL" sz="44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9163" y="1196752"/>
            <a:ext cx="9209675" cy="579645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Indeed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KLOE/KLOE-2: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limit on the CP violating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pl-PL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→3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28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723 (2013) 54</a:t>
            </a: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CPT and Lorentz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89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absolute branching ratio of the K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→ 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−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(γ)</a:t>
            </a:r>
            <a:endParaRPr lang="pl-PL" sz="2800" b="1" dirty="0">
              <a:latin typeface="+mj-lt"/>
              <a:cs typeface="Arial" panose="020B0604020202020204" pitchFamily="34" charset="0"/>
            </a:endParaRP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pl-PL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arXive</a:t>
            </a:r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1407.2028</a:t>
            </a:r>
            <a:endParaRPr lang="pl-P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pl-PL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800" b="1" baseline="-25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" y="44624"/>
            <a:ext cx="8925782" cy="59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99592" y="4437112"/>
            <a:ext cx="8982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KLOE-2: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89</a:t>
            </a:r>
            <a:endParaRPr lang="pl-PL" sz="2000" b="1" dirty="0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5748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" y="44624"/>
            <a:ext cx="8925782" cy="59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99592" y="4437112"/>
            <a:ext cx="8982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KLOE-2: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89</a:t>
            </a:r>
            <a:endParaRPr lang="pl-PL" sz="2000" b="1" dirty="0">
              <a:latin typeface="Cambria Math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8831"/>
            <a:ext cx="7016452" cy="251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0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" y="44624"/>
            <a:ext cx="8925782" cy="59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99592" y="4437112"/>
            <a:ext cx="8982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KLOE-2: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89</a:t>
            </a:r>
            <a:endParaRPr lang="pl-PL" sz="2000" b="1" dirty="0">
              <a:latin typeface="Cambria Math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8831"/>
            <a:ext cx="7016452" cy="251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36512" y="4941168"/>
            <a:ext cx="9236824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best sensitivity ever reached in the quark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9096141"/>
            <a:ext cx="9180512" cy="347787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est of </a:t>
            </a:r>
            <a:r>
              <a:rPr lang="pl-PL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harge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symmetry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for the eta-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of ABC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8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l-PL" sz="44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9163" y="1196752"/>
            <a:ext cx="9209675" cy="579645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Indeed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KLOE/KLOE-2: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limit on the CP violating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pl-PL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→3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28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723 (2013) 54</a:t>
            </a: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CPT and Lorentz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89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absolute branching ratio of the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K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→ 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−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(γ)</a:t>
            </a:r>
            <a:endParaRPr lang="pl-PL" sz="2800" b="1" dirty="0">
              <a:latin typeface="+mj-lt"/>
              <a:cs typeface="Arial" panose="020B0604020202020204" pitchFamily="34" charset="0"/>
            </a:endParaRP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pl-PL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arXive</a:t>
            </a:r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1407.2028</a:t>
            </a:r>
            <a:endParaRPr lang="pl-P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pl-PL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800" b="1" baseline="-25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624" y="4695527"/>
            <a:ext cx="6654386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sensitivity ever reached in the quark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77155" y="3140968"/>
            <a:ext cx="5311069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 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five 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8731" y="-243408"/>
            <a:ext cx="9135269" cy="714737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" y="116632"/>
            <a:ext cx="9169146" cy="671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994287" cy="39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-108520" y="5830738"/>
            <a:ext cx="864096" cy="622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067944" y="116632"/>
            <a:ext cx="61422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-71128" y="1988840"/>
            <a:ext cx="47871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kaons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8731" y="-243408"/>
            <a:ext cx="9135269" cy="714737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0258"/>
            <a:ext cx="3994287" cy="39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4894634"/>
            <a:ext cx="576064" cy="550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067944" y="116632"/>
            <a:ext cx="61422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5534"/>
            <a:ext cx="4815061" cy="23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18" y="2132856"/>
            <a:ext cx="2914168" cy="63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3536"/>
            <a:ext cx="4718680" cy="21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1" y="5323614"/>
            <a:ext cx="3335263" cy="83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755576" y="260648"/>
            <a:ext cx="2130711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K</a:t>
            </a:r>
            <a:r>
              <a:rPr lang="en-US" b="1" baseline="30000" dirty="0">
                <a:cs typeface="Arial" panose="020B0604020202020204" pitchFamily="34" charset="0"/>
              </a:rPr>
              <a:t>+</a:t>
            </a:r>
            <a:r>
              <a:rPr lang="en-US" b="1" dirty="0">
                <a:cs typeface="Arial" panose="020B0604020202020204" pitchFamily="34" charset="0"/>
              </a:rPr>
              <a:t>→ π</a:t>
            </a:r>
            <a:r>
              <a:rPr lang="en-US" b="1" baseline="30000" dirty="0">
                <a:cs typeface="Arial" panose="020B0604020202020204" pitchFamily="34" charset="0"/>
              </a:rPr>
              <a:t>+</a:t>
            </a:r>
            <a:r>
              <a:rPr lang="en-US" b="1" dirty="0">
                <a:cs typeface="Arial" panose="020B0604020202020204" pitchFamily="34" charset="0"/>
              </a:rPr>
              <a:t>π</a:t>
            </a:r>
            <a:r>
              <a:rPr lang="en-US" b="1" baseline="30000" dirty="0">
                <a:cs typeface="Arial" panose="020B0604020202020204" pitchFamily="34" charset="0"/>
              </a:rPr>
              <a:t>−</a:t>
            </a:r>
            <a:r>
              <a:rPr lang="en-US" b="1" dirty="0">
                <a:cs typeface="Arial" panose="020B0604020202020204" pitchFamily="34" charset="0"/>
              </a:rPr>
              <a:t>π</a:t>
            </a:r>
            <a:r>
              <a:rPr lang="en-US" b="1" baseline="30000" dirty="0">
                <a:cs typeface="Arial" panose="020B0604020202020204" pitchFamily="34" charset="0"/>
              </a:rPr>
              <a:t>+</a:t>
            </a:r>
            <a:r>
              <a:rPr lang="en-US" b="1" dirty="0">
                <a:cs typeface="Arial" panose="020B0604020202020204" pitchFamily="34" charset="0"/>
              </a:rPr>
              <a:t>(γ)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92080" y="1581175"/>
            <a:ext cx="139941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788024" y="1628800"/>
            <a:ext cx="4956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0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7923"/>
            <a:ext cx="8280920" cy="382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9096141"/>
            <a:ext cx="9180512" cy="347787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est of </a:t>
            </a:r>
            <a:r>
              <a:rPr lang="pl-PL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harge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symmetry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for the eta-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of ABC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8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l-PL" sz="44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9163" y="1196752"/>
            <a:ext cx="9209675" cy="579645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Indeed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KLOE/KLOE-2: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limit on the CP violating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pl-PL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→3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28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723 (2013) 54</a:t>
            </a: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CPT and Lorentz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89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absolute branching ratio of the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K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→ 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−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(γ)</a:t>
            </a:r>
            <a:endParaRPr lang="pl-PL" sz="2800" b="1" dirty="0">
              <a:latin typeface="+mj-lt"/>
              <a:cs typeface="Arial" panose="020B0604020202020204" pitchFamily="34" charset="0"/>
            </a:endParaRP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pl-PL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arXive</a:t>
            </a:r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1407.2028</a:t>
            </a:r>
            <a:endParaRPr lang="pl-P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pl-PL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800" b="1" baseline="-25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624" y="4695527"/>
            <a:ext cx="6654386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sensitivity ever reached in the quark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77155" y="3140968"/>
            <a:ext cx="5311069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 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five 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87624" y="6207695"/>
            <a:ext cx="4900701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660066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five 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96" y="260648"/>
            <a:ext cx="5166916" cy="529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267464"/>
            <a:ext cx="3571875" cy="99937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8000"/>
              </a:lnSpc>
            </a:pPr>
            <a:r>
              <a:rPr lang="en-GB" sz="3600" b="1" dirty="0" smtClean="0">
                <a:solidFill>
                  <a:schemeClr val="accent6"/>
                </a:solidFill>
                <a:latin typeface="Palatino Linotype" pitchFamily="18" charset="0"/>
              </a:rPr>
              <a:t>KLOE</a:t>
            </a:r>
            <a:r>
              <a:rPr lang="pl-PL" sz="3600" b="1" dirty="0" smtClean="0">
                <a:solidFill>
                  <a:schemeClr val="accent6"/>
                </a:solidFill>
                <a:latin typeface="Palatino Linotype" pitchFamily="18" charset="0"/>
              </a:rPr>
              <a:t>-2</a:t>
            </a:r>
            <a:r>
              <a:rPr lang="en-GB" b="1" dirty="0" smtClean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endParaRPr lang="pl-PL" b="1" dirty="0" smtClean="0">
              <a:solidFill>
                <a:schemeClr val="accent6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8000"/>
              </a:lnSpc>
            </a:pPr>
            <a:r>
              <a:rPr lang="en-GB" b="1" dirty="0" smtClean="0">
                <a:solidFill>
                  <a:srgbClr val="000000"/>
                </a:solidFill>
                <a:latin typeface="Palatino Linotype" pitchFamily="18" charset="0"/>
              </a:rPr>
              <a:t>      </a:t>
            </a:r>
            <a:endParaRPr lang="pl-PL" b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879475" y="4254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33" name="Prostokąt 40"/>
          <p:cNvSpPr>
            <a:spLocks noChangeArrowheads="1"/>
          </p:cNvSpPr>
          <p:nvPr/>
        </p:nvSpPr>
        <p:spPr bwMode="auto">
          <a:xfrm>
            <a:off x="4013596" y="5445224"/>
            <a:ext cx="5166916" cy="46166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pl-PL" b="1" dirty="0" smtClean="0"/>
              <a:t>            </a:t>
            </a:r>
            <a:r>
              <a:rPr lang="pl-PL" b="1" dirty="0" err="1" smtClean="0"/>
              <a:t>Magnetic</a:t>
            </a:r>
            <a:r>
              <a:rPr lang="pl-PL" b="1" dirty="0" smtClean="0"/>
              <a:t> field 0.52 Tesla</a:t>
            </a:r>
            <a:endParaRPr lang="pl-PL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15" y="263301"/>
            <a:ext cx="1525789" cy="100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500190" y="2565152"/>
            <a:ext cx="4104258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286003" y="2565152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800">
                <a:solidFill>
                  <a:srgbClr val="FFFF00"/>
                </a:solidFill>
              </a:rPr>
              <a:t>New Interaction Region  </a:t>
            </a:r>
            <a:endParaRPr lang="pl-PL">
              <a:solidFill>
                <a:srgbClr val="FFFF00"/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013596" y="2565152"/>
            <a:ext cx="486594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8533780" y="2565152"/>
            <a:ext cx="610220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045967" y="2536577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γγ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8533011" y="2539752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>
                <a:solidFill>
                  <a:srgbClr val="FFFF00"/>
                </a:solidFill>
                <a:cs typeface="Times New Roman" pitchFamily="18" charset="0"/>
              </a:rPr>
              <a:t>γγ</a:t>
            </a:r>
          </a:p>
        </p:txBody>
      </p:sp>
      <p:pic>
        <p:nvPicPr>
          <p:cNvPr id="36" name="Picture 2" descr="C:\Users\danilo\Documents\Kloe2\Kloe2TBSet08\Present_9-9-08\assy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" y="1388492"/>
            <a:ext cx="3711649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3"/>
          <p:cNvGrpSpPr>
            <a:grpSpLocks noChangeAspect="1"/>
          </p:cNvGrpSpPr>
          <p:nvPr/>
        </p:nvGrpSpPr>
        <p:grpSpPr bwMode="auto">
          <a:xfrm>
            <a:off x="-58786" y="3429000"/>
            <a:ext cx="3766690" cy="2370138"/>
            <a:chOff x="4038600" y="762000"/>
            <a:chExt cx="5080000" cy="3244977"/>
          </a:xfrm>
        </p:grpSpPr>
        <p:pic>
          <p:nvPicPr>
            <p:cNvPr id="38" name="Picture 7" descr="Integration3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762000"/>
              <a:ext cx="5080000" cy="324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819400"/>
              <a:ext cx="2243852" cy="1187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pole tekstowe 40"/>
          <p:cNvSpPr txBox="1">
            <a:spLocks noChangeArrowheads="1"/>
          </p:cNvSpPr>
          <p:nvPr/>
        </p:nvSpPr>
        <p:spPr bwMode="auto">
          <a:xfrm>
            <a:off x="534418" y="1310853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/>
              <a:t>C-GEM</a:t>
            </a:r>
          </a:p>
        </p:txBody>
      </p:sp>
      <p:sp>
        <p:nvSpPr>
          <p:cNvPr id="42" name="pole tekstowe 41"/>
          <p:cNvSpPr txBox="1">
            <a:spLocks noChangeArrowheads="1"/>
          </p:cNvSpPr>
          <p:nvPr/>
        </p:nvSpPr>
        <p:spPr bwMode="auto">
          <a:xfrm>
            <a:off x="1941464" y="4333329"/>
            <a:ext cx="12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/>
              <a:t>QCALT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-108521" y="5109616"/>
            <a:ext cx="91969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b="1" dirty="0"/>
              <a:t>CCAL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80512" cy="10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47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/>
      <p:bldP spid="32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 </a:t>
            </a:r>
            <a:r>
              <a:rPr lang="pl-PL" sz="5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FOR  YOUR ATTENTION</a:t>
            </a:r>
            <a:endParaRPr lang="pl-PL" sz="5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Prostokąt 53"/>
          <p:cNvSpPr/>
          <p:nvPr/>
        </p:nvSpPr>
        <p:spPr>
          <a:xfrm>
            <a:off x="6359649" y="2091903"/>
            <a:ext cx="2571750" cy="4286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251" name="AutoShape 2"/>
          <p:cNvSpPr>
            <a:spLocks noChangeArrowheads="1"/>
          </p:cNvSpPr>
          <p:nvPr/>
        </p:nvSpPr>
        <p:spPr bwMode="auto">
          <a:xfrm>
            <a:off x="-252536" y="-285750"/>
            <a:ext cx="8915399" cy="608013"/>
          </a:xfrm>
          <a:prstGeom prst="roundRect">
            <a:avLst>
              <a:gd name="adj" fmla="val 25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52" name="Text Box 3"/>
          <p:cNvSpPr txBox="1">
            <a:spLocks noChangeArrowheads="1"/>
          </p:cNvSpPr>
          <p:nvPr/>
        </p:nvSpPr>
        <p:spPr bwMode="auto">
          <a:xfrm>
            <a:off x="251520" y="182993"/>
            <a:ext cx="8679879" cy="5266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xtLst/>
        </p:spPr>
        <p:txBody>
          <a:bodyPr wrap="square"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8000"/>
              </a:lnSpc>
              <a:buClr>
                <a:srgbClr val="0000FF"/>
              </a:buClr>
              <a:buFont typeface="Arial" pitchFamily="34" charset="0"/>
              <a:buNone/>
            </a:pPr>
            <a:r>
              <a:rPr lang="en-GB" sz="36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DA</a:t>
            </a:r>
            <a:r>
              <a:rPr lang="el-GR" sz="36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Φ</a:t>
            </a:r>
            <a:r>
              <a:rPr lang="en-GB" sz="36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NE </a:t>
            </a:r>
            <a:r>
              <a:rPr lang="pl-PL" sz="36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</a:t>
            </a:r>
            <a:r>
              <a:rPr lang="en-GB" sz="3600" baseline="30000" dirty="0" err="1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+</a:t>
            </a:r>
            <a:r>
              <a:rPr lang="en-GB" sz="3600" dirty="0" err="1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</a:t>
            </a:r>
            <a:r>
              <a:rPr lang="en-GB" sz="3600" baseline="300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- </a:t>
            </a:r>
            <a:r>
              <a:rPr lang="pl-PL" sz="3600" baseline="300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collider</a:t>
            </a:r>
            <a:r>
              <a:rPr lang="pl-PL" sz="3600" baseline="300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         </a:t>
            </a:r>
            <a:r>
              <a:rPr lang="en-GB" sz="3600" dirty="0" err="1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Frascati</a:t>
            </a:r>
            <a:r>
              <a:rPr lang="en-GB" sz="3600" dirty="0" smtClean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(R</a:t>
            </a:r>
            <a:r>
              <a:rPr lang="pl-PL" sz="3600" dirty="0" err="1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ome</a:t>
            </a:r>
            <a:r>
              <a:rPr lang="en-GB" sz="3600" dirty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)</a:t>
            </a:r>
            <a:r>
              <a:rPr lang="ar-SA" sz="3200" dirty="0">
                <a:solidFill>
                  <a:srgbClr val="0000FF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‏</a:t>
            </a:r>
            <a:endParaRPr lang="en-GB" sz="3200" dirty="0">
              <a:solidFill>
                <a:srgbClr val="0000FF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7962" r="3162" b="5794"/>
          <a:stretch>
            <a:fillRect/>
          </a:stretch>
        </p:blipFill>
        <p:spPr bwMode="auto">
          <a:xfrm>
            <a:off x="251520" y="2091903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520" y="5952703"/>
            <a:ext cx="5486400" cy="42862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600"/>
              </a:lnSpc>
              <a:buFont typeface="Times New Roman" pitchFamily="18" charset="0"/>
              <a:buChar char="•"/>
            </a:pPr>
            <a:r>
              <a:rPr lang="en-GB" b="1" dirty="0">
                <a:solidFill>
                  <a:srgbClr val="000000"/>
                </a:solidFill>
                <a:ea typeface="MS Gothic" pitchFamily="49" charset="-128"/>
              </a:rPr>
              <a:t>  </a:t>
            </a:r>
            <a:r>
              <a:rPr lang="en-GB" dirty="0" err="1">
                <a:solidFill>
                  <a:srgbClr val="000000"/>
                </a:solidFill>
                <a:ea typeface="MS Gothic" pitchFamily="49" charset="-128"/>
              </a:rPr>
              <a:t>e</a:t>
            </a:r>
            <a:r>
              <a:rPr lang="en-GB" baseline="30000" dirty="0" err="1">
                <a:solidFill>
                  <a:srgbClr val="000000"/>
                </a:solidFill>
                <a:ea typeface="MS Gothic" pitchFamily="49" charset="-128"/>
              </a:rPr>
              <a:t>+</a:t>
            </a:r>
            <a:r>
              <a:rPr lang="en-GB" dirty="0" err="1">
                <a:solidFill>
                  <a:srgbClr val="000000"/>
                </a:solidFill>
                <a:ea typeface="MS Gothic" pitchFamily="49" charset="-128"/>
              </a:rPr>
              <a:t>e</a:t>
            </a:r>
            <a:r>
              <a:rPr lang="en-GB" baseline="300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</a:t>
            </a:r>
            <a:r>
              <a:rPr lang="en-GB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GB" dirty="0">
                <a:solidFill>
                  <a:srgbClr val="000000"/>
                </a:solidFill>
                <a:latin typeface="Symbol" pitchFamily="18" charset="2"/>
                <a:ea typeface="MS Gothic" pitchFamily="49" charset="-128"/>
              </a:rPr>
              <a:t></a:t>
            </a:r>
            <a:r>
              <a:rPr lang="en-GB" dirty="0">
                <a:solidFill>
                  <a:srgbClr val="000000"/>
                </a:solidFill>
                <a:ea typeface="MS Gothic" pitchFamily="49" charset="-128"/>
              </a:rPr>
              <a:t>s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~</a:t>
            </a:r>
            <a:r>
              <a:rPr lang="en-GB" dirty="0">
                <a:solidFill>
                  <a:srgbClr val="000000"/>
                </a:solidFill>
                <a:ea typeface="MS Gothic" pitchFamily="49" charset="-128"/>
              </a:rPr>
              <a:t> m</a:t>
            </a:r>
            <a:r>
              <a:rPr lang="en-GB" baseline="-25000" dirty="0">
                <a:solidFill>
                  <a:srgbClr val="000000"/>
                </a:solidFill>
                <a:latin typeface="Symbol" pitchFamily="18" charset="2"/>
                <a:ea typeface="MS Gothic" pitchFamily="49" charset="-128"/>
              </a:rPr>
              <a:t></a:t>
            </a:r>
            <a:r>
              <a:rPr lang="en-GB" dirty="0">
                <a:solidFill>
                  <a:srgbClr val="000000"/>
                </a:solidFill>
                <a:ea typeface="MS Gothic" pitchFamily="49" charset="-128"/>
              </a:rPr>
              <a:t>  =  1019.4 MeV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59649" y="2149971"/>
            <a:ext cx="2508250" cy="1080230"/>
            <a:chOff x="3840" y="2807"/>
            <a:chExt cx="1580" cy="505"/>
          </a:xfrm>
          <a:noFill/>
        </p:grpSpPr>
        <p:sp>
          <p:nvSpPr>
            <p:cNvPr id="8240" name="AutoShape 8"/>
            <p:cNvSpPr>
              <a:spLocks noChangeArrowheads="1"/>
            </p:cNvSpPr>
            <p:nvPr/>
          </p:nvSpPr>
          <p:spPr bwMode="auto">
            <a:xfrm>
              <a:off x="3840" y="2807"/>
              <a:ext cx="1581" cy="506"/>
            </a:xfrm>
            <a:prstGeom prst="roundRect">
              <a:avLst>
                <a:gd name="adj" fmla="val 19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41" name="Text Box 9"/>
            <p:cNvSpPr txBox="1">
              <a:spLocks noChangeArrowheads="1"/>
            </p:cNvSpPr>
            <p:nvPr/>
          </p:nvSpPr>
          <p:spPr bwMode="auto">
            <a:xfrm>
              <a:off x="3840" y="2851"/>
              <a:ext cx="1581" cy="4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78000"/>
                </a:lnSpc>
                <a:spcBef>
                  <a:spcPts val="600"/>
                </a:spcBef>
                <a:buClr>
                  <a:srgbClr val="292929"/>
                </a:buClr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i="1">
                  <a:solidFill>
                    <a:srgbClr val="292929"/>
                  </a:solidFill>
                  <a:ea typeface="MS Gothic"/>
                  <a:cs typeface="MS Gothic"/>
                </a:rPr>
                <a:t>BR’s for selected </a:t>
              </a:r>
              <a:r>
                <a:rPr lang="en-GB" i="1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</a:t>
              </a:r>
              <a:r>
                <a:rPr lang="en-GB" i="1">
                  <a:solidFill>
                    <a:srgbClr val="292929"/>
                  </a:solidFill>
                  <a:ea typeface="MS Gothic"/>
                  <a:cs typeface="MS Gothic"/>
                </a:rPr>
                <a:t> decays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907462" y="4293096"/>
            <a:ext cx="1309718" cy="868462"/>
            <a:chOff x="4815" y="3875"/>
            <a:chExt cx="606" cy="406"/>
          </a:xfrm>
          <a:noFill/>
        </p:grpSpPr>
        <p:sp>
          <p:nvSpPr>
            <p:cNvPr id="8238" name="AutoShape 11"/>
            <p:cNvSpPr>
              <a:spLocks noChangeArrowheads="1"/>
            </p:cNvSpPr>
            <p:nvPr/>
          </p:nvSpPr>
          <p:spPr bwMode="auto">
            <a:xfrm>
              <a:off x="4815" y="3875"/>
              <a:ext cx="606" cy="290"/>
            </a:xfrm>
            <a:prstGeom prst="roundRect">
              <a:avLst>
                <a:gd name="adj" fmla="val 343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39" name="Text Box 12"/>
            <p:cNvSpPr txBox="1">
              <a:spLocks noChangeArrowheads="1"/>
            </p:cNvSpPr>
            <p:nvPr/>
          </p:nvSpPr>
          <p:spPr bwMode="auto">
            <a:xfrm>
              <a:off x="4815" y="3967"/>
              <a:ext cx="606" cy="314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78000"/>
                </a:lnSpc>
                <a:spcBef>
                  <a:spcPts val="500"/>
                </a:spcBef>
                <a:buClr>
                  <a:srgbClr val="292929"/>
                </a:buClr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>
                  <a:solidFill>
                    <a:srgbClr val="292929"/>
                  </a:solidFill>
                  <a:ea typeface="MS Gothic"/>
                  <a:cs typeface="MS Gothic"/>
                </a:rPr>
                <a:t>15.5%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386660" y="4530022"/>
            <a:ext cx="1546226" cy="620330"/>
            <a:chOff x="3840" y="3885"/>
            <a:chExt cx="974" cy="290"/>
          </a:xfrm>
          <a:noFill/>
        </p:grpSpPr>
        <p:sp>
          <p:nvSpPr>
            <p:cNvPr id="8236" name="AutoShape 14"/>
            <p:cNvSpPr>
              <a:spLocks noChangeArrowheads="1"/>
            </p:cNvSpPr>
            <p:nvPr/>
          </p:nvSpPr>
          <p:spPr bwMode="auto">
            <a:xfrm>
              <a:off x="3840" y="3885"/>
              <a:ext cx="974" cy="290"/>
            </a:xfrm>
            <a:prstGeom prst="roundRect">
              <a:avLst>
                <a:gd name="adj" fmla="val 343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37" name="Text Box 15"/>
            <p:cNvSpPr txBox="1">
              <a:spLocks noChangeArrowheads="1"/>
            </p:cNvSpPr>
            <p:nvPr/>
          </p:nvSpPr>
          <p:spPr bwMode="auto">
            <a:xfrm>
              <a:off x="3840" y="3925"/>
              <a:ext cx="974" cy="156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78000"/>
                </a:lnSpc>
                <a:spcBef>
                  <a:spcPts val="500"/>
                </a:spcBef>
                <a:buClr>
                  <a:srgbClr val="292929"/>
                </a:buClr>
                <a:buFont typeface="Symbol" pitchFamily="18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000" b="1" dirty="0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</a:t>
              </a:r>
              <a:r>
                <a:rPr lang="en-GB" sz="2000" b="1" dirty="0">
                  <a:solidFill>
                    <a:srgbClr val="292929"/>
                  </a:solidFill>
                  <a:ea typeface="MS Gothic"/>
                  <a:cs typeface="MS Gothic"/>
                </a:rPr>
                <a:t>+</a:t>
              </a:r>
              <a:r>
                <a:rPr lang="en-GB" sz="2000" b="1" dirty="0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</a:t>
              </a:r>
              <a:r>
                <a:rPr lang="en-GB" sz="2000" b="1" baseline="30000" dirty="0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</a:t>
              </a:r>
              <a:r>
                <a:rPr lang="en-GB" sz="2000" b="1" dirty="0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</a:t>
              </a:r>
              <a:r>
                <a:rPr lang="en-GB" sz="2000" b="1" baseline="30000" dirty="0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</a:t>
              </a:r>
              <a:r>
                <a:rPr lang="en-GB" sz="2000" b="1" dirty="0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</a:t>
              </a:r>
              <a:r>
                <a:rPr lang="en-GB" sz="2000" b="1" baseline="30000" dirty="0">
                  <a:solidFill>
                    <a:srgbClr val="292929"/>
                  </a:solidFill>
                  <a:latin typeface="Symbol" pitchFamily="18" charset="2"/>
                  <a:ea typeface="MS Gothic"/>
                  <a:cs typeface="MS Gothic"/>
                </a:rPr>
                <a:t>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907466" y="3760870"/>
            <a:ext cx="1166838" cy="603217"/>
            <a:chOff x="4815" y="3604"/>
            <a:chExt cx="606" cy="282"/>
          </a:xfrm>
          <a:noFill/>
        </p:grpSpPr>
        <p:sp>
          <p:nvSpPr>
            <p:cNvPr id="8234" name="AutoShape 17"/>
            <p:cNvSpPr>
              <a:spLocks noChangeArrowheads="1"/>
            </p:cNvSpPr>
            <p:nvPr/>
          </p:nvSpPr>
          <p:spPr bwMode="auto">
            <a:xfrm>
              <a:off x="4815" y="3604"/>
              <a:ext cx="606" cy="280"/>
            </a:xfrm>
            <a:prstGeom prst="roundRect">
              <a:avLst>
                <a:gd name="adj" fmla="val 356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35" name="Text Box 18"/>
            <p:cNvSpPr txBox="1">
              <a:spLocks noChangeArrowheads="1"/>
            </p:cNvSpPr>
            <p:nvPr/>
          </p:nvSpPr>
          <p:spPr bwMode="auto">
            <a:xfrm>
              <a:off x="4815" y="3707"/>
              <a:ext cx="606" cy="1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78000"/>
                </a:lnSpc>
                <a:spcBef>
                  <a:spcPts val="500"/>
                </a:spcBef>
                <a:buClr>
                  <a:srgbClr val="A72C0B"/>
                </a:buClr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>
                  <a:solidFill>
                    <a:srgbClr val="FFFF00"/>
                  </a:solidFill>
                  <a:ea typeface="MS Gothic"/>
                  <a:cs typeface="MS Gothic"/>
                </a:rPr>
                <a:t>34.1%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386660" y="3864467"/>
            <a:ext cx="1546226" cy="598939"/>
            <a:chOff x="3840" y="3604"/>
            <a:chExt cx="974" cy="280"/>
          </a:xfrm>
          <a:noFill/>
        </p:grpSpPr>
        <p:sp>
          <p:nvSpPr>
            <p:cNvPr id="8232" name="AutoShape 20"/>
            <p:cNvSpPr>
              <a:spLocks noChangeArrowheads="1"/>
            </p:cNvSpPr>
            <p:nvPr/>
          </p:nvSpPr>
          <p:spPr bwMode="auto">
            <a:xfrm>
              <a:off x="3840" y="3604"/>
              <a:ext cx="974" cy="280"/>
            </a:xfrm>
            <a:prstGeom prst="roundRect">
              <a:avLst>
                <a:gd name="adj" fmla="val 356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33" name="Text Box 21"/>
            <p:cNvSpPr txBox="1">
              <a:spLocks noChangeArrowheads="1"/>
            </p:cNvSpPr>
            <p:nvPr/>
          </p:nvSpPr>
          <p:spPr bwMode="auto">
            <a:xfrm>
              <a:off x="3840" y="3629"/>
              <a:ext cx="974" cy="1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78000"/>
                </a:lnSpc>
                <a:spcBef>
                  <a:spcPts val="500"/>
                </a:spcBef>
                <a:buClr>
                  <a:srgbClr val="A72C0B"/>
                </a:buClr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i="1" dirty="0">
                  <a:solidFill>
                    <a:srgbClr val="FFFF00"/>
                  </a:solidFill>
                  <a:ea typeface="MS Gothic"/>
                  <a:cs typeface="MS Gothic"/>
                </a:rPr>
                <a:t>K</a:t>
              </a:r>
              <a:r>
                <a:rPr lang="en-GB" b="1" i="1" baseline="-25000" dirty="0">
                  <a:solidFill>
                    <a:srgbClr val="FFFF00"/>
                  </a:solidFill>
                  <a:ea typeface="MS Gothic"/>
                  <a:cs typeface="MS Gothic"/>
                </a:rPr>
                <a:t>S</a:t>
              </a:r>
              <a:r>
                <a:rPr lang="en-GB" b="1" i="1" dirty="0">
                  <a:solidFill>
                    <a:srgbClr val="FFFF00"/>
                  </a:solidFill>
                  <a:ea typeface="MS Gothic"/>
                  <a:cs typeface="MS Gothic"/>
                </a:rPr>
                <a:t>K</a:t>
              </a:r>
              <a:r>
                <a:rPr lang="en-GB" b="1" i="1" baseline="-25000" dirty="0">
                  <a:solidFill>
                    <a:srgbClr val="FFFF00"/>
                  </a:solidFill>
                  <a:ea typeface="MS Gothic"/>
                  <a:cs typeface="MS Gothic"/>
                </a:rPr>
                <a:t>L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907466" y="3234478"/>
            <a:ext cx="1095400" cy="618191"/>
            <a:chOff x="4815" y="3314"/>
            <a:chExt cx="606" cy="289"/>
          </a:xfrm>
          <a:noFill/>
        </p:grpSpPr>
        <p:sp>
          <p:nvSpPr>
            <p:cNvPr id="8230" name="AutoShape 23"/>
            <p:cNvSpPr>
              <a:spLocks noChangeArrowheads="1"/>
            </p:cNvSpPr>
            <p:nvPr/>
          </p:nvSpPr>
          <p:spPr bwMode="auto">
            <a:xfrm>
              <a:off x="4815" y="3314"/>
              <a:ext cx="606" cy="289"/>
            </a:xfrm>
            <a:prstGeom prst="roundRect">
              <a:avLst>
                <a:gd name="adj" fmla="val 343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31" name="Text Box 24"/>
            <p:cNvSpPr txBox="1">
              <a:spLocks noChangeArrowheads="1"/>
            </p:cNvSpPr>
            <p:nvPr/>
          </p:nvSpPr>
          <p:spPr bwMode="auto">
            <a:xfrm>
              <a:off x="4815" y="3354"/>
              <a:ext cx="606" cy="1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78000"/>
                </a:lnSpc>
                <a:spcBef>
                  <a:spcPts val="500"/>
                </a:spcBef>
                <a:buClr>
                  <a:srgbClr val="292929"/>
                </a:buClr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>
                  <a:solidFill>
                    <a:srgbClr val="FFFF00"/>
                  </a:solidFill>
                  <a:ea typeface="MS Gothic"/>
                  <a:cs typeface="MS Gothic"/>
                </a:rPr>
                <a:t>49.1%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385071" y="3234479"/>
            <a:ext cx="1546225" cy="618191"/>
            <a:chOff x="3840" y="3314"/>
            <a:chExt cx="974" cy="289"/>
          </a:xfrm>
          <a:noFill/>
        </p:grpSpPr>
        <p:sp>
          <p:nvSpPr>
            <p:cNvPr id="8228" name="AutoShape 26"/>
            <p:cNvSpPr>
              <a:spLocks noChangeArrowheads="1"/>
            </p:cNvSpPr>
            <p:nvPr/>
          </p:nvSpPr>
          <p:spPr bwMode="auto">
            <a:xfrm>
              <a:off x="3840" y="3314"/>
              <a:ext cx="974" cy="289"/>
            </a:xfrm>
            <a:prstGeom prst="roundRect">
              <a:avLst>
                <a:gd name="adj" fmla="val 343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29" name="Text Box 27"/>
            <p:cNvSpPr txBox="1">
              <a:spLocks noChangeArrowheads="1"/>
            </p:cNvSpPr>
            <p:nvPr/>
          </p:nvSpPr>
          <p:spPr bwMode="auto">
            <a:xfrm>
              <a:off x="3840" y="3366"/>
              <a:ext cx="974" cy="1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78000"/>
                </a:lnSpc>
                <a:spcBef>
                  <a:spcPts val="500"/>
                </a:spcBef>
                <a:buClr>
                  <a:srgbClr val="292929"/>
                </a:buClr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i="1" dirty="0">
                  <a:solidFill>
                    <a:srgbClr val="FFFF00"/>
                  </a:solidFill>
                  <a:ea typeface="MS Gothic"/>
                  <a:cs typeface="MS Gothic"/>
                </a:rPr>
                <a:t>K</a:t>
              </a:r>
              <a:r>
                <a:rPr lang="en-GB" b="1" i="1" baseline="30000" dirty="0">
                  <a:solidFill>
                    <a:srgbClr val="FFFF00"/>
                  </a:solidFill>
                  <a:ea typeface="MS Gothic"/>
                  <a:cs typeface="MS Gothic"/>
                </a:rPr>
                <a:t>+</a:t>
              </a:r>
              <a:r>
                <a:rPr lang="en-GB" b="1" i="1" dirty="0">
                  <a:solidFill>
                    <a:srgbClr val="FFFF00"/>
                  </a:solidFill>
                  <a:ea typeface="MS Gothic"/>
                  <a:cs typeface="MS Gothic"/>
                </a:rPr>
                <a:t>K</a:t>
              </a:r>
              <a:r>
                <a:rPr lang="en-GB" b="1" i="1" baseline="30000" dirty="0">
                  <a:solidFill>
                    <a:srgbClr val="FFFF00"/>
                  </a:solidFill>
                  <a:ea typeface="MS Gothic"/>
                  <a:cs typeface="MS Gothic"/>
                </a:rPr>
                <a:t>-</a:t>
              </a:r>
            </a:p>
          </p:txBody>
        </p:sp>
      </p:grpSp>
      <p:sp>
        <p:nvSpPr>
          <p:cNvPr id="9229" name="Line 28"/>
          <p:cNvSpPr>
            <a:spLocks noChangeShapeType="1"/>
          </p:cNvSpPr>
          <p:nvPr/>
        </p:nvSpPr>
        <p:spPr bwMode="auto">
          <a:xfrm>
            <a:off x="6359649" y="2149971"/>
            <a:ext cx="25114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30" name="Line 29"/>
          <p:cNvSpPr>
            <a:spLocks noChangeShapeType="1"/>
          </p:cNvSpPr>
          <p:nvPr/>
        </p:nvSpPr>
        <p:spPr bwMode="auto">
          <a:xfrm>
            <a:off x="6359649" y="5078909"/>
            <a:ext cx="251142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31" name="Line 32"/>
          <p:cNvSpPr>
            <a:spLocks noChangeShapeType="1"/>
          </p:cNvSpPr>
          <p:nvPr/>
        </p:nvSpPr>
        <p:spPr bwMode="auto">
          <a:xfrm>
            <a:off x="6359649" y="4456609"/>
            <a:ext cx="251142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32" name="Line 33"/>
          <p:cNvSpPr>
            <a:spLocks noChangeShapeType="1"/>
          </p:cNvSpPr>
          <p:nvPr/>
        </p:nvSpPr>
        <p:spPr bwMode="auto">
          <a:xfrm>
            <a:off x="6359649" y="3234234"/>
            <a:ext cx="2511425" cy="31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33" name="Line 35"/>
          <p:cNvSpPr>
            <a:spLocks noChangeShapeType="1"/>
          </p:cNvSpPr>
          <p:nvPr/>
        </p:nvSpPr>
        <p:spPr bwMode="auto">
          <a:xfrm>
            <a:off x="6359649" y="3854946"/>
            <a:ext cx="25114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34" name="AutoShape 36"/>
          <p:cNvSpPr>
            <a:spLocks noChangeArrowheads="1"/>
          </p:cNvSpPr>
          <p:nvPr/>
        </p:nvSpPr>
        <p:spPr bwMode="auto">
          <a:xfrm>
            <a:off x="3111624" y="4293096"/>
            <a:ext cx="228600" cy="228600"/>
          </a:xfrm>
          <a:prstGeom prst="roundRect">
            <a:avLst>
              <a:gd name="adj" fmla="val 6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35" name="AutoShape 37"/>
          <p:cNvSpPr>
            <a:spLocks noChangeArrowheads="1"/>
          </p:cNvSpPr>
          <p:nvPr/>
        </p:nvSpPr>
        <p:spPr bwMode="auto">
          <a:xfrm>
            <a:off x="3081462" y="4315321"/>
            <a:ext cx="376237" cy="331788"/>
          </a:xfrm>
          <a:prstGeom prst="roundRect">
            <a:avLst>
              <a:gd name="adj" fmla="val 40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2D2DB9"/>
                </a:solidFill>
                <a:ea typeface="MS Gothic" pitchFamily="49" charset="-128"/>
              </a:rPr>
              <a:t>e</a:t>
            </a:r>
            <a:r>
              <a:rPr lang="en-GB" sz="2000" b="1" baseline="30000">
                <a:solidFill>
                  <a:srgbClr val="2D2DB9"/>
                </a:solidFill>
                <a:latin typeface="Symbol" pitchFamily="18" charset="2"/>
                <a:ea typeface="MS Gothic" pitchFamily="49" charset="-128"/>
              </a:rPr>
              <a:t></a:t>
            </a:r>
          </a:p>
        </p:txBody>
      </p:sp>
      <p:sp>
        <p:nvSpPr>
          <p:cNvPr id="9236" name="AutoShape 38"/>
          <p:cNvSpPr>
            <a:spLocks noChangeArrowheads="1"/>
          </p:cNvSpPr>
          <p:nvPr/>
        </p:nvSpPr>
        <p:spPr bwMode="auto">
          <a:xfrm>
            <a:off x="1366962" y="3981946"/>
            <a:ext cx="228600" cy="228600"/>
          </a:xfrm>
          <a:prstGeom prst="roundRect">
            <a:avLst>
              <a:gd name="adj" fmla="val 6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37" name="AutoShape 39"/>
          <p:cNvSpPr>
            <a:spLocks noChangeArrowheads="1"/>
          </p:cNvSpPr>
          <p:nvPr/>
        </p:nvSpPr>
        <p:spPr bwMode="auto">
          <a:xfrm>
            <a:off x="1289174" y="3896221"/>
            <a:ext cx="377825" cy="331788"/>
          </a:xfrm>
          <a:prstGeom prst="roundRect">
            <a:avLst>
              <a:gd name="adj" fmla="val 4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8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0000"/>
                </a:solidFill>
                <a:ea typeface="MS Gothic" pitchFamily="49" charset="-128"/>
              </a:rPr>
              <a:t>e</a:t>
            </a:r>
            <a:r>
              <a:rPr lang="en-GB" sz="2000" b="1" baseline="30000">
                <a:solidFill>
                  <a:srgbClr val="FF0000"/>
                </a:solidFill>
                <a:ea typeface="MS Gothic" pitchFamily="49" charset="-128"/>
              </a:rPr>
              <a:t>+</a:t>
            </a:r>
          </a:p>
        </p:txBody>
      </p:sp>
      <p:pic>
        <p:nvPicPr>
          <p:cNvPr id="9238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24" y="3843834"/>
            <a:ext cx="3746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239" name="Group 41"/>
          <p:cNvGrpSpPr>
            <a:grpSpLocks/>
          </p:cNvGrpSpPr>
          <p:nvPr/>
        </p:nvGrpSpPr>
        <p:grpSpPr bwMode="auto">
          <a:xfrm>
            <a:off x="1501899" y="3226296"/>
            <a:ext cx="2078038" cy="423863"/>
            <a:chOff x="810" y="1488"/>
            <a:chExt cx="1309" cy="267"/>
          </a:xfrm>
        </p:grpSpPr>
        <p:sp>
          <p:nvSpPr>
            <p:cNvPr id="9249" name="AutoShape 42"/>
            <p:cNvSpPr>
              <a:spLocks noChangeArrowheads="1"/>
            </p:cNvSpPr>
            <p:nvPr/>
          </p:nvSpPr>
          <p:spPr bwMode="auto">
            <a:xfrm>
              <a:off x="887" y="1488"/>
              <a:ext cx="1178" cy="250"/>
            </a:xfrm>
            <a:prstGeom prst="roundRect">
              <a:avLst>
                <a:gd name="adj" fmla="val 398"/>
              </a:avLst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71" name="AutoShape 43"/>
            <p:cNvSpPr>
              <a:spLocks noChangeArrowheads="1"/>
            </p:cNvSpPr>
            <p:nvPr/>
          </p:nvSpPr>
          <p:spPr bwMode="auto">
            <a:xfrm>
              <a:off x="810" y="1544"/>
              <a:ext cx="1309" cy="211"/>
            </a:xfrm>
            <a:prstGeom prst="roundRect">
              <a:avLst>
                <a:gd name="adj" fmla="val 39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78000"/>
                </a:lnSpc>
                <a:buClr>
                  <a:srgbClr val="A72C0B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000" b="1" dirty="0" smtClean="0">
                  <a:solidFill>
                    <a:srgbClr val="A72C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Gothic" charset="0"/>
                  <a:cs typeface="MS Gothic" charset="0"/>
                </a:rPr>
                <a:t>KLOE</a:t>
              </a:r>
              <a:r>
                <a:rPr lang="pl-PL" sz="2000" b="1" dirty="0" smtClean="0">
                  <a:solidFill>
                    <a:srgbClr val="A72C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Gothic" charset="0"/>
                  <a:cs typeface="MS Gothic" charset="0"/>
                </a:rPr>
                <a:t> </a:t>
              </a:r>
              <a:r>
                <a:rPr lang="pl-PL" sz="2000" b="1" dirty="0" err="1" smtClean="0">
                  <a:solidFill>
                    <a:srgbClr val="A72C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Gothic" charset="0"/>
                  <a:cs typeface="MS Gothic" charset="0"/>
                </a:rPr>
                <a:t>Detector</a:t>
              </a:r>
              <a:endParaRPr lang="en-GB" sz="2000" b="1" dirty="0">
                <a:solidFill>
                  <a:srgbClr val="A72C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endParaRPr>
            </a:p>
          </p:txBody>
        </p:sp>
      </p:grpSp>
      <p:sp>
        <p:nvSpPr>
          <p:cNvPr id="9240" name="Line 44"/>
          <p:cNvSpPr>
            <a:spLocks noChangeShapeType="1"/>
          </p:cNvSpPr>
          <p:nvPr/>
        </p:nvSpPr>
        <p:spPr bwMode="auto">
          <a:xfrm>
            <a:off x="2425824" y="3531096"/>
            <a:ext cx="1588" cy="3048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41" name="Line 45"/>
          <p:cNvSpPr>
            <a:spLocks noChangeShapeType="1"/>
          </p:cNvSpPr>
          <p:nvPr/>
        </p:nvSpPr>
        <p:spPr bwMode="auto">
          <a:xfrm flipH="1" flipV="1">
            <a:off x="2725862" y="4516934"/>
            <a:ext cx="314325" cy="85725"/>
          </a:xfrm>
          <a:prstGeom prst="line">
            <a:avLst/>
          </a:prstGeom>
          <a:noFill/>
          <a:ln w="12600">
            <a:solidFill>
              <a:srgbClr val="33CC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42" name="Prostokąt 48"/>
          <p:cNvSpPr>
            <a:spLocks noChangeArrowheads="1"/>
          </p:cNvSpPr>
          <p:nvPr/>
        </p:nvSpPr>
        <p:spPr bwMode="auto">
          <a:xfrm>
            <a:off x="6702549" y="5117009"/>
            <a:ext cx="592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sym typeface="Symbol" pitchFamily="18" charset="2"/>
              </a:rPr>
              <a:t></a:t>
            </a:r>
            <a:r>
              <a:rPr lang="pl-PL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l-GR" b="1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γ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9243" name="Prostokąt 49"/>
          <p:cNvSpPr>
            <a:spLocks noChangeArrowheads="1"/>
          </p:cNvSpPr>
          <p:nvPr/>
        </p:nvSpPr>
        <p:spPr bwMode="auto">
          <a:xfrm>
            <a:off x="6623174" y="5759946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ym typeface="Symbol" pitchFamily="18" charset="2"/>
              </a:rPr>
              <a:t></a:t>
            </a:r>
            <a:r>
              <a:rPr lang="pl-PL" b="1">
                <a:sym typeface="Symbol" pitchFamily="18" charset="2"/>
              </a:rPr>
              <a:t>’ </a:t>
            </a:r>
            <a:r>
              <a:rPr lang="el-GR" b="1">
                <a:cs typeface="Times New Roman" pitchFamily="18" charset="0"/>
                <a:sym typeface="Symbol" pitchFamily="18" charset="2"/>
              </a:rPr>
              <a:t>γ</a:t>
            </a:r>
            <a:endParaRPr lang="pl-PL"/>
          </a:p>
        </p:txBody>
      </p:sp>
      <p:sp>
        <p:nvSpPr>
          <p:cNvPr id="9244" name="Prostokąt 50"/>
          <p:cNvSpPr>
            <a:spLocks noChangeArrowheads="1"/>
          </p:cNvSpPr>
          <p:nvPr/>
        </p:nvSpPr>
        <p:spPr bwMode="auto">
          <a:xfrm>
            <a:off x="7977312" y="5117009"/>
            <a:ext cx="954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 dirty="0">
                <a:sym typeface="Symbol" pitchFamily="18" charset="2"/>
              </a:rPr>
              <a:t>1.3 %</a:t>
            </a:r>
            <a:endParaRPr lang="pl-PL" dirty="0"/>
          </a:p>
        </p:txBody>
      </p:sp>
      <p:sp>
        <p:nvSpPr>
          <p:cNvPr id="9245" name="Prostokąt 52"/>
          <p:cNvSpPr>
            <a:spLocks noChangeArrowheads="1"/>
          </p:cNvSpPr>
          <p:nvPr/>
        </p:nvSpPr>
        <p:spPr bwMode="auto">
          <a:xfrm>
            <a:off x="7788399" y="5831384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>
                <a:sym typeface="Symbol" pitchFamily="18" charset="2"/>
              </a:rPr>
              <a:t>0.006%</a:t>
            </a:r>
            <a:endParaRPr lang="pl-PL"/>
          </a:p>
        </p:txBody>
      </p:sp>
      <p:sp>
        <p:nvSpPr>
          <p:cNvPr id="51" name="Prostokąt 50"/>
          <p:cNvSpPr/>
          <p:nvPr/>
        </p:nvSpPr>
        <p:spPr>
          <a:xfrm>
            <a:off x="615950" y="7609135"/>
            <a:ext cx="8099425" cy="86042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 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KLOE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 </a:t>
            </a:r>
            <a:r>
              <a:rPr lang="pl-PL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completed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data </a:t>
            </a:r>
            <a:r>
              <a:rPr lang="pl-PL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taking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in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2005 </a:t>
            </a:r>
            <a:r>
              <a:rPr lang="pl-PL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with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 2.5 fb</a:t>
            </a:r>
            <a:r>
              <a:rPr lang="pl-PL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-1</a:t>
            </a: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MS Gothic" charset="0"/>
              <a:cs typeface="MS Gothic" charset="0"/>
            </a:endParaRP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corresponding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to   ~ 8 ∙ 10</a:t>
            </a:r>
            <a:r>
              <a:rPr lang="pl-PL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9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  <a:r>
              <a:rPr lang="en-GB" dirty="0">
                <a:latin typeface="Symbol" pitchFamily="18" charset="2"/>
                <a:ea typeface="MS Gothic"/>
                <a:cs typeface="MS Gothic"/>
              </a:rPr>
              <a:t>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 ,  ~ 10</a:t>
            </a:r>
            <a:r>
              <a:rPr lang="pl-PL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8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  <a:r>
              <a:rPr lang="it-IT" b="1" dirty="0">
                <a:sym typeface="Symbol" pitchFamily="18" charset="2"/>
              </a:rPr>
              <a:t></a:t>
            </a:r>
            <a:r>
              <a:rPr lang="pl-PL" b="1" dirty="0">
                <a:sym typeface="Symbol" pitchFamily="18" charset="2"/>
              </a:rPr>
              <a:t>  and 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~ 5 ∙ 10</a:t>
            </a:r>
            <a:r>
              <a:rPr lang="pl-PL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5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  <a:r>
              <a:rPr lang="it-IT" b="1" dirty="0">
                <a:sym typeface="Symbol" pitchFamily="18" charset="2"/>
              </a:rPr>
              <a:t></a:t>
            </a:r>
            <a:r>
              <a:rPr lang="pl-PL" b="1" dirty="0">
                <a:sym typeface="Symbol" pitchFamily="18" charset="2"/>
              </a:rPr>
              <a:t>’ </a:t>
            </a:r>
            <a:endParaRPr lang="en-GB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MS Gothic" charset="0"/>
              <a:cs typeface="MS Gothic" charset="0"/>
            </a:endParaRPr>
          </a:p>
        </p:txBody>
      </p:sp>
      <p:sp>
        <p:nvSpPr>
          <p:cNvPr id="9247" name="Line 32"/>
          <p:cNvSpPr>
            <a:spLocks noChangeShapeType="1"/>
          </p:cNvSpPr>
          <p:nvPr/>
        </p:nvSpPr>
        <p:spPr bwMode="auto">
          <a:xfrm>
            <a:off x="6359649" y="5720259"/>
            <a:ext cx="251142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6359649" y="6363196"/>
            <a:ext cx="25114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44234"/>
      </p:ext>
    </p:extLst>
  </p:cSld>
  <p:clrMapOvr>
    <a:masterClrMapping/>
  </p:clrMapOvr>
  <p:transition advTm="1075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95375"/>
            <a:ext cx="61436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4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1402"/>
            <a:ext cx="9285732" cy="671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 t="24367" r="37398" b="27652"/>
          <a:stretch>
            <a:fillRect/>
          </a:stretch>
        </p:blipFill>
        <p:spPr bwMode="auto">
          <a:xfrm>
            <a:off x="5362947" y="116632"/>
            <a:ext cx="3817565" cy="26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25102" y="1259284"/>
            <a:ext cx="7715250" cy="1017588"/>
            <a:chOff x="144" y="949"/>
            <a:chExt cx="4320" cy="641"/>
          </a:xfrm>
        </p:grpSpPr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144" y="949"/>
              <a:ext cx="163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rgbClr val="0000FF"/>
                </a:buClr>
                <a:buSzPct val="100000"/>
                <a:buFont typeface="Symbol" pitchFamily="18" charset="2"/>
                <a:buNone/>
              </a:pPr>
              <a:r>
                <a:rPr lang="en-GB" sz="3600">
                  <a:solidFill>
                    <a:srgbClr val="0000FF"/>
                  </a:solidFill>
                  <a:latin typeface="Symbol" pitchFamily="18" charset="2"/>
                </a:rPr>
                <a:t></a:t>
              </a:r>
              <a:r>
                <a:rPr lang="en-GB" sz="3600">
                  <a:solidFill>
                    <a:srgbClr val="0000FF"/>
                  </a:solidFill>
                </a:rPr>
                <a:t> - </a:t>
              </a:r>
              <a:r>
                <a:rPr lang="pl-PL" sz="3200">
                  <a:solidFill>
                    <a:srgbClr val="0000FF"/>
                  </a:solidFill>
                </a:rPr>
                <a:t>interaction</a:t>
              </a:r>
              <a:r>
                <a:rPr lang="en-GB" sz="3200">
                  <a:solidFill>
                    <a:srgbClr val="0000FF"/>
                  </a:solidFill>
                </a:rPr>
                <a:t>:</a:t>
              </a:r>
            </a:p>
          </p:txBody>
        </p:sp>
        <p:sp>
          <p:nvSpPr>
            <p:cNvPr id="13325" name="Text Box 10"/>
            <p:cNvSpPr txBox="1">
              <a:spLocks noChangeArrowheads="1"/>
            </p:cNvSpPr>
            <p:nvPr/>
          </p:nvSpPr>
          <p:spPr bwMode="auto">
            <a:xfrm>
              <a:off x="1776" y="988"/>
              <a:ext cx="2688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>
                  <a:srgbClr val="0000FF"/>
                </a:buClr>
                <a:buSzPct val="100000"/>
                <a:buFont typeface="Arial" pitchFamily="34" charset="0"/>
                <a:buNone/>
              </a:pPr>
              <a:r>
                <a:rPr lang="en-GB" sz="2800" i="1" dirty="0" err="1">
                  <a:solidFill>
                    <a:srgbClr val="0000FF"/>
                  </a:solidFill>
                </a:rPr>
                <a:t>e</a:t>
              </a:r>
              <a:r>
                <a:rPr lang="en-GB" sz="2800" i="1" baseline="30000" dirty="0" err="1">
                  <a:solidFill>
                    <a:srgbClr val="0000FF"/>
                  </a:solidFill>
                </a:rPr>
                <a:t>+</a:t>
              </a:r>
              <a:r>
                <a:rPr lang="en-GB" sz="2800" i="1" dirty="0" err="1">
                  <a:solidFill>
                    <a:srgbClr val="0000FF"/>
                  </a:solidFill>
                </a:rPr>
                <a:t>e</a:t>
              </a:r>
              <a:r>
                <a:rPr lang="en-GB" sz="2800" i="1" baseline="30000" dirty="0">
                  <a:solidFill>
                    <a:srgbClr val="0000FF"/>
                  </a:solidFill>
                </a:rPr>
                <a:t>-</a:t>
              </a:r>
              <a:r>
                <a:rPr lang="en-GB" sz="2800" i="1" dirty="0">
                  <a:solidFill>
                    <a:srgbClr val="0000FF"/>
                  </a:solidFill>
                </a:rPr>
                <a:t> → </a:t>
              </a:r>
              <a:r>
                <a:rPr lang="en-GB" sz="2800" i="1" dirty="0" err="1">
                  <a:solidFill>
                    <a:srgbClr val="0000FF"/>
                  </a:solidFill>
                </a:rPr>
                <a:t>e</a:t>
              </a:r>
              <a:r>
                <a:rPr lang="en-GB" sz="2800" i="1" baseline="30000" dirty="0" err="1">
                  <a:solidFill>
                    <a:srgbClr val="0000FF"/>
                  </a:solidFill>
                </a:rPr>
                <a:t>+</a:t>
              </a:r>
              <a:r>
                <a:rPr lang="en-GB" sz="2800" i="1" dirty="0" err="1">
                  <a:solidFill>
                    <a:srgbClr val="0000FF"/>
                  </a:solidFill>
                </a:rPr>
                <a:t>e</a:t>
              </a:r>
              <a:r>
                <a:rPr lang="en-GB" sz="2800" i="1" baseline="30000" dirty="0">
                  <a:solidFill>
                    <a:srgbClr val="0000FF"/>
                  </a:solidFill>
                </a:rPr>
                <a:t>-</a:t>
              </a:r>
              <a:r>
                <a:rPr lang="en-GB" sz="2800" i="1" baseline="30000" dirty="0"/>
                <a:t>  </a:t>
              </a:r>
              <a:r>
                <a:rPr lang="en-GB" sz="2800" i="1" dirty="0">
                  <a:solidFill>
                    <a:srgbClr val="FF0000"/>
                  </a:solidFill>
                  <a:latin typeface="Symbol" pitchFamily="18" charset="2"/>
                </a:rPr>
                <a:t></a:t>
              </a:r>
              <a:r>
                <a:rPr lang="en-GB" sz="2800" i="1" dirty="0">
                  <a:solidFill>
                    <a:srgbClr val="FF0000"/>
                  </a:solidFill>
                </a:rPr>
                <a:t> *</a:t>
              </a:r>
              <a:r>
                <a:rPr lang="en-GB" sz="2800" i="1" dirty="0">
                  <a:solidFill>
                    <a:srgbClr val="FF0000"/>
                  </a:solidFill>
                  <a:latin typeface="Symbol" pitchFamily="18" charset="2"/>
                </a:rPr>
                <a:t></a:t>
              </a:r>
              <a:r>
                <a:rPr lang="en-GB" sz="2800" i="1" dirty="0">
                  <a:solidFill>
                    <a:srgbClr val="FF0000"/>
                  </a:solidFill>
                </a:rPr>
                <a:t> *</a:t>
              </a:r>
              <a:r>
                <a:rPr lang="en-GB" sz="2800" i="1" dirty="0"/>
                <a:t> </a:t>
              </a:r>
              <a:r>
                <a:rPr lang="en-GB" sz="2800" i="1" dirty="0">
                  <a:solidFill>
                    <a:srgbClr val="0000FF"/>
                  </a:solidFill>
                </a:rPr>
                <a:t>→ </a:t>
              </a:r>
              <a:r>
                <a:rPr lang="en-GB" sz="2800" i="1" dirty="0" err="1">
                  <a:solidFill>
                    <a:srgbClr val="0000FF"/>
                  </a:solidFill>
                </a:rPr>
                <a:t>e</a:t>
              </a:r>
              <a:r>
                <a:rPr lang="en-GB" sz="2800" i="1" baseline="30000" dirty="0" err="1">
                  <a:solidFill>
                    <a:srgbClr val="0000FF"/>
                  </a:solidFill>
                </a:rPr>
                <a:t>+</a:t>
              </a:r>
              <a:r>
                <a:rPr lang="en-GB" sz="2800" i="1" dirty="0" err="1">
                  <a:solidFill>
                    <a:srgbClr val="0000FF"/>
                  </a:solidFill>
                </a:rPr>
                <a:t>e</a:t>
              </a:r>
              <a:r>
                <a:rPr lang="en-GB" sz="2800" i="1" baseline="30000" dirty="0">
                  <a:solidFill>
                    <a:srgbClr val="0000FF"/>
                  </a:solidFill>
                </a:rPr>
                <a:t>-</a:t>
              </a:r>
              <a:r>
                <a:rPr lang="en-GB" sz="2800" i="1" dirty="0">
                  <a:solidFill>
                    <a:srgbClr val="0000FF"/>
                  </a:solidFill>
                </a:rPr>
                <a:t> +</a:t>
              </a:r>
              <a:r>
                <a:rPr lang="en-GB" sz="2800" i="1" baseline="30000" dirty="0"/>
                <a:t> </a:t>
              </a:r>
              <a:r>
                <a:rPr lang="en-GB" sz="2800" i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08779"/>
            <a:ext cx="5867574" cy="322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71438" y="2060848"/>
            <a:ext cx="3082925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LET: E=160-230 MeV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-71438" y="2383110"/>
            <a:ext cx="3895618" cy="4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800" dirty="0" err="1" smtClean="0"/>
              <a:t>LYSO+SiPM</a:t>
            </a:r>
            <a:r>
              <a:rPr lang="pl-PL" sz="1800" dirty="0" smtClean="0"/>
              <a:t> </a:t>
            </a:r>
            <a:r>
              <a:rPr lang="en-US" sz="1800" b="1" dirty="0" err="1" smtClean="0">
                <a:latin typeface="Symbol" pitchFamily="18" charset="2"/>
              </a:rPr>
              <a:t>s</a:t>
            </a:r>
            <a:r>
              <a:rPr lang="en-US" sz="1800" b="1" baseline="-25000" dirty="0" err="1" smtClean="0"/>
              <a:t>E</a:t>
            </a:r>
            <a:r>
              <a:rPr lang="en-US" sz="1800" b="1" dirty="0" smtClean="0"/>
              <a:t>&lt;10</a:t>
            </a:r>
            <a:r>
              <a:rPr lang="en-US" sz="1800" b="1" dirty="0"/>
              <a:t>% for E&gt;150 MeV</a:t>
            </a:r>
            <a:endParaRPr lang="en-US" sz="1800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496" y="4437112"/>
            <a:ext cx="2709862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HET: E &gt; 400 MeV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-10070" y="4869160"/>
            <a:ext cx="2709862" cy="16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800" dirty="0"/>
              <a:t>11 m from </a:t>
            </a:r>
            <a:r>
              <a:rPr lang="en-US" sz="1800" dirty="0" smtClean="0"/>
              <a:t>IP</a:t>
            </a:r>
            <a:r>
              <a:rPr lang="pl-PL" sz="1800" dirty="0" smtClean="0"/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sz="1800" dirty="0" smtClean="0"/>
              <a:t>Scintillators </a:t>
            </a:r>
            <a:endParaRPr lang="pl-PL" sz="1800" dirty="0"/>
          </a:p>
          <a:p>
            <a:pPr eaLnBrk="1" hangingPunct="1">
              <a:lnSpc>
                <a:spcPct val="130000"/>
              </a:lnSpc>
            </a:pPr>
            <a:r>
              <a:rPr lang="en-US" sz="1800" dirty="0" smtClean="0"/>
              <a:t>+ </a:t>
            </a:r>
            <a:r>
              <a:rPr lang="en-US" sz="1800" dirty="0"/>
              <a:t>PMTs</a:t>
            </a:r>
            <a:endParaRPr lang="pl-PL" sz="1800" dirty="0"/>
          </a:p>
          <a:p>
            <a:pPr eaLnBrk="1" hangingPunct="1"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13322" name="Prostokąt 11"/>
          <p:cNvSpPr>
            <a:spLocks noChangeArrowheads="1"/>
          </p:cNvSpPr>
          <p:nvPr/>
        </p:nvSpPr>
        <p:spPr bwMode="auto">
          <a:xfrm>
            <a:off x="-36512" y="5961733"/>
            <a:ext cx="4572000" cy="77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err="1" smtClean="0">
                <a:latin typeface="Symbol" pitchFamily="18" charset="2"/>
              </a:rPr>
              <a:t>s</a:t>
            </a:r>
            <a:r>
              <a:rPr lang="en-US" sz="1800" b="1" baseline="-25000" dirty="0" err="1" smtClean="0">
                <a:latin typeface="Symbol" pitchFamily="18" charset="2"/>
              </a:rPr>
              <a:t>E</a:t>
            </a:r>
            <a:r>
              <a:rPr lang="en-US" sz="1800" b="1" dirty="0" smtClean="0">
                <a:latin typeface="Symbol" pitchFamily="18" charset="2"/>
              </a:rPr>
              <a:t> </a:t>
            </a:r>
            <a:r>
              <a:rPr lang="en-US" sz="1800" b="1" dirty="0">
                <a:latin typeface="Symbol" pitchFamily="18" charset="2"/>
                <a:cs typeface="Times New Roman" pitchFamily="18" charset="0"/>
              </a:rPr>
              <a:t>~ 2.5</a:t>
            </a:r>
            <a:r>
              <a:rPr lang="en-US" sz="1800" b="1" dirty="0">
                <a:cs typeface="Times New Roman" pitchFamily="18" charset="0"/>
              </a:rPr>
              <a:t> </a:t>
            </a:r>
            <a:r>
              <a:rPr lang="en-US" sz="1800" b="1" dirty="0" smtClean="0">
                <a:cs typeface="Times New Roman" pitchFamily="18" charset="0"/>
              </a:rPr>
              <a:t>Me</a:t>
            </a:r>
            <a:r>
              <a:rPr lang="pl-PL" sz="1800" b="1" dirty="0" smtClean="0">
                <a:cs typeface="Times New Roman" pitchFamily="18" charset="0"/>
              </a:rPr>
              <a:t>V </a:t>
            </a:r>
          </a:p>
          <a:p>
            <a:pPr>
              <a:lnSpc>
                <a:spcPct val="130000"/>
              </a:lnSpc>
            </a:pPr>
            <a:r>
              <a:rPr lang="en-US" sz="1800" b="1" dirty="0" err="1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1800" b="1" baseline="-25000" dirty="0" err="1" smtClean="0">
                <a:cs typeface="Times New Roman" pitchFamily="18" charset="0"/>
              </a:rPr>
              <a:t>T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b="1" dirty="0">
                <a:cs typeface="Times New Roman" pitchFamily="18" charset="0"/>
              </a:rPr>
              <a:t>~ 200 </a:t>
            </a:r>
            <a:r>
              <a:rPr lang="en-US" sz="1800" b="1" dirty="0" err="1">
                <a:cs typeface="Times New Roman" pitchFamily="18" charset="0"/>
              </a:rPr>
              <a:t>ps</a:t>
            </a:r>
            <a:endParaRPr lang="pl-PL" sz="1800" dirty="0"/>
          </a:p>
        </p:txBody>
      </p:sp>
      <p:sp>
        <p:nvSpPr>
          <p:cNvPr id="13323" name="Text Box 31"/>
          <p:cNvSpPr txBox="1">
            <a:spLocks noChangeArrowheads="1"/>
          </p:cNvSpPr>
          <p:nvPr/>
        </p:nvSpPr>
        <p:spPr bwMode="auto">
          <a:xfrm>
            <a:off x="3571875" y="2916238"/>
            <a:ext cx="167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3200" b="1">
                <a:solidFill>
                  <a:srgbClr val="9900FF"/>
                </a:solidFill>
                <a:latin typeface="Palatino Linotype" pitchFamily="18" charset="0"/>
              </a:rPr>
              <a:t>KLOE-2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4021" y="269383"/>
            <a:ext cx="3571875" cy="99937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8000"/>
              </a:lnSpc>
            </a:pPr>
            <a:r>
              <a:rPr lang="en-GB" sz="3600" b="1" dirty="0" smtClean="0">
                <a:solidFill>
                  <a:schemeClr val="accent6"/>
                </a:solidFill>
                <a:latin typeface="Palatino Linotype" pitchFamily="18" charset="0"/>
              </a:rPr>
              <a:t>KLOE</a:t>
            </a:r>
            <a:r>
              <a:rPr lang="pl-PL" sz="3600" b="1" dirty="0" smtClean="0">
                <a:solidFill>
                  <a:schemeClr val="accent6"/>
                </a:solidFill>
                <a:latin typeface="Palatino Linotype" pitchFamily="18" charset="0"/>
              </a:rPr>
              <a:t>-2</a:t>
            </a:r>
            <a:r>
              <a:rPr lang="en-GB" b="1" dirty="0" smtClean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endParaRPr lang="pl-PL" b="1" dirty="0" smtClean="0">
              <a:solidFill>
                <a:schemeClr val="accent6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8000"/>
              </a:lnSpc>
            </a:pPr>
            <a:r>
              <a:rPr lang="en-GB" b="1" dirty="0" smtClean="0">
                <a:solidFill>
                  <a:srgbClr val="000000"/>
                </a:solidFill>
                <a:latin typeface="Palatino Linotype" pitchFamily="18" charset="0"/>
              </a:rPr>
              <a:t>      </a:t>
            </a:r>
            <a:endParaRPr lang="pl-PL" b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15" y="263301"/>
            <a:ext cx="1525789" cy="100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16050"/>
            <a:ext cx="1944216" cy="16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" y="2773166"/>
            <a:ext cx="2517775" cy="159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946423"/>
            <a:ext cx="4191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195015"/>
      </p:ext>
    </p:extLst>
  </p:cSld>
  <p:clrMapOvr>
    <a:masterClrMapping/>
  </p:clrMapOvr>
  <p:transition advTm="344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ChangeArrowheads="1"/>
          </p:cNvSpPr>
          <p:nvPr/>
        </p:nvSpPr>
        <p:spPr bwMode="auto">
          <a:xfrm>
            <a:off x="769" y="-242888"/>
            <a:ext cx="9143231" cy="8143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179" name="pole tekstowe 7"/>
          <p:cNvSpPr txBox="1">
            <a:spLocks noChangeArrowheads="1"/>
          </p:cNvSpPr>
          <p:nvPr/>
        </p:nvSpPr>
        <p:spPr bwMode="auto">
          <a:xfrm>
            <a:off x="684213" y="-104775"/>
            <a:ext cx="6550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dirty="0" err="1" smtClean="0">
                <a:solidFill>
                  <a:schemeClr val="bg1"/>
                </a:solidFill>
              </a:rPr>
              <a:t>Pairs</a:t>
            </a:r>
            <a:r>
              <a:rPr lang="pl-PL" sz="2800" dirty="0" smtClean="0">
                <a:solidFill>
                  <a:schemeClr val="bg1"/>
                </a:solidFill>
              </a:rPr>
              <a:t> of quantum </a:t>
            </a:r>
            <a:r>
              <a:rPr lang="pl-PL" sz="2800" dirty="0" err="1" smtClean="0">
                <a:solidFill>
                  <a:schemeClr val="bg1"/>
                </a:solidFill>
              </a:rPr>
              <a:t>entangled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</a:rPr>
              <a:t>neutral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</a:rPr>
              <a:t>mesons</a:t>
            </a:r>
            <a:r>
              <a:rPr lang="pl-PL" sz="2800" dirty="0" smtClean="0">
                <a:solidFill>
                  <a:schemeClr val="bg1"/>
                </a:solidFill>
              </a:rPr>
              <a:t> 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0" y="428625"/>
            <a:ext cx="9144000" cy="1446213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</a:t>
            </a:r>
            <a:r>
              <a:rPr lang="it-IT" sz="4000" b="1" dirty="0"/>
              <a:t>e</a:t>
            </a:r>
            <a:r>
              <a:rPr lang="it-IT" sz="4000" b="1" baseline="30000" dirty="0"/>
              <a:t>+</a:t>
            </a:r>
            <a:r>
              <a:rPr lang="it-IT" sz="4000" b="1" dirty="0"/>
              <a:t>e</a:t>
            </a:r>
            <a:r>
              <a:rPr lang="it-IT" sz="5400" b="1" baseline="30000" dirty="0"/>
              <a:t>-</a:t>
            </a:r>
            <a:r>
              <a:rPr lang="it-IT" sz="3600" dirty="0">
                <a:sym typeface="Symbol" pitchFamily="18" charset="2"/>
              </a:rPr>
              <a:t> </a:t>
            </a:r>
            <a:r>
              <a:rPr lang="it-IT" sz="4000" b="1" dirty="0">
                <a:sym typeface="Symbol" pitchFamily="18" charset="2"/>
              </a:rPr>
              <a:t></a:t>
            </a:r>
            <a:r>
              <a:rPr lang="pl-PL" sz="3600" dirty="0">
                <a:sym typeface="Wingdings" pitchFamily="2" charset="2"/>
              </a:rPr>
              <a:t> </a:t>
            </a:r>
            <a:r>
              <a:rPr lang="el-GR" sz="4400" b="1" dirty="0">
                <a:cs typeface="Times New Roman" pitchFamily="18" charset="0"/>
                <a:sym typeface="Wingdings" pitchFamily="2" charset="2"/>
              </a:rPr>
              <a:t>φ</a:t>
            </a:r>
            <a:r>
              <a:rPr lang="pl-PL" sz="3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|</a:t>
            </a:r>
            <a:r>
              <a:rPr lang="pl-PL" sz="3600" b="1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K</a:t>
            </a:r>
            <a:r>
              <a:rPr lang="pl-PL" sz="3600" b="1" baseline="-25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S,</a:t>
            </a:r>
            <a:r>
              <a:rPr lang="pl-PL" sz="3600" b="1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p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&gt;|K</a:t>
            </a:r>
            <a:r>
              <a:rPr lang="pl-PL" sz="3600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L,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-p&gt;</a:t>
            </a:r>
            <a:r>
              <a:rPr lang="pl-PL" sz="3600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-|K</a:t>
            </a:r>
            <a:r>
              <a:rPr lang="pl-PL" sz="3600" b="1" baseline="-25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S,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-p&gt;|</a:t>
            </a:r>
            <a:r>
              <a:rPr lang="pl-PL" sz="3600" b="1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K</a:t>
            </a:r>
            <a:r>
              <a:rPr lang="pl-PL" sz="3600" b="1" baseline="-25000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L,</a:t>
            </a:r>
            <a:r>
              <a:rPr lang="pl-PL" sz="3600" b="1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p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&gt;</a:t>
            </a:r>
          </a:p>
          <a:p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>
                <a:cs typeface="Times New Roman" pitchFamily="18" charset="0"/>
                <a:sym typeface="Wingdings" pitchFamily="2" charset="2"/>
              </a:rPr>
              <a:t>φ</a:t>
            </a:r>
            <a:r>
              <a:rPr lang="pl-PL" sz="4400" b="1" dirty="0">
                <a:cs typeface="Times New Roman" pitchFamily="18" charset="0"/>
                <a:sym typeface="Wingdings" pitchFamily="2" charset="2"/>
              </a:rPr>
              <a:t>: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J</a:t>
            </a:r>
            <a:r>
              <a:rPr lang="pl-PL" sz="3600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CP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= 1</a:t>
            </a:r>
            <a:r>
              <a:rPr lang="pl-PL" sz="5400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--</a:t>
            </a:r>
            <a:endParaRPr lang="pl-PL" sz="3600" b="1" baseline="30000" dirty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50183" name="Prostokąt 9"/>
          <p:cNvSpPr>
            <a:spLocks noChangeArrowheads="1"/>
          </p:cNvSpPr>
          <p:nvPr/>
        </p:nvSpPr>
        <p:spPr bwMode="auto">
          <a:xfrm>
            <a:off x="1571625" y="6824663"/>
            <a:ext cx="639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KLOE:  </a:t>
            </a:r>
            <a:r>
              <a:rPr lang="el-GR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τ</a:t>
            </a:r>
            <a:r>
              <a:rPr lang="pl-PL" b="1" baseline="-2500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 </a:t>
            </a:r>
            <a:r>
              <a:rPr lang="pl-PL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= 89.56 ±  0.03 ±  0.07  ps   ( ~0.1%)  </a:t>
            </a:r>
            <a:endParaRPr lang="pl-PL"/>
          </a:p>
        </p:txBody>
      </p:sp>
      <p:sp>
        <p:nvSpPr>
          <p:cNvPr id="50184" name="Prostokąt 10"/>
          <p:cNvSpPr>
            <a:spLocks noChangeArrowheads="1"/>
          </p:cNvSpPr>
          <p:nvPr/>
        </p:nvSpPr>
        <p:spPr bwMode="auto">
          <a:xfrm>
            <a:off x="1714500" y="7253288"/>
            <a:ext cx="595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SETP0        KLOE-2    5 fb</a:t>
            </a:r>
            <a:r>
              <a:rPr lang="pl-PL" b="1" baseline="3000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-1</a:t>
            </a:r>
            <a:r>
              <a:rPr lang="pl-PL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    ( ~0.03 %)  </a:t>
            </a:r>
            <a:endParaRPr lang="pl-P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6512" y="2636912"/>
            <a:ext cx="9180512" cy="1446550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>
                <a:latin typeface="+mj-lt"/>
              </a:rPr>
              <a:t> </a:t>
            </a:r>
            <a:r>
              <a:rPr lang="it-IT" sz="3600" b="1" dirty="0">
                <a:latin typeface="+mj-lt"/>
              </a:rPr>
              <a:t>e</a:t>
            </a:r>
            <a:r>
              <a:rPr lang="it-IT" sz="3600" b="1" baseline="30000" dirty="0">
                <a:latin typeface="+mj-lt"/>
              </a:rPr>
              <a:t>+</a:t>
            </a:r>
            <a:r>
              <a:rPr lang="it-IT" sz="3600" b="1" dirty="0">
                <a:latin typeface="+mj-lt"/>
              </a:rPr>
              <a:t>e</a:t>
            </a:r>
            <a:r>
              <a:rPr lang="it-IT" sz="4800" b="1" baseline="30000" dirty="0">
                <a:latin typeface="+mj-lt"/>
              </a:rPr>
              <a:t>-</a:t>
            </a:r>
            <a:r>
              <a:rPr lang="it-IT" sz="3200" dirty="0">
                <a:latin typeface="+mj-lt"/>
                <a:sym typeface="Symbol" pitchFamily="18" charset="2"/>
              </a:rPr>
              <a:t> </a:t>
            </a:r>
            <a:r>
              <a:rPr lang="it-IT" sz="3600" b="1" dirty="0">
                <a:latin typeface="+mj-lt"/>
                <a:sym typeface="Symbol" pitchFamily="18" charset="2"/>
              </a:rPr>
              <a:t></a:t>
            </a:r>
            <a:r>
              <a:rPr lang="pl-PL" sz="3200" dirty="0">
                <a:latin typeface="+mj-lt"/>
                <a:sym typeface="Wingdings" pitchFamily="2" charset="2"/>
              </a:rPr>
              <a:t> </a:t>
            </a:r>
            <a:r>
              <a:rPr lang="pl-PL" sz="3600" b="1" dirty="0" smtClean="0">
                <a:latin typeface="+mj-lt"/>
                <a:cs typeface="Times New Roman" pitchFamily="18" charset="0"/>
                <a:sym typeface="Wingdings" pitchFamily="2" charset="2"/>
              </a:rPr>
              <a:t>Y(4s)</a:t>
            </a:r>
            <a:r>
              <a:rPr lang="pl-PL" sz="3200" dirty="0" smtClean="0"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4400" b="1" dirty="0">
                <a:latin typeface="+mj-lt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p&gt;|B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3600" b="1" dirty="0">
                <a:latin typeface="+mj-lt"/>
                <a:ea typeface="ＭＳ Ｐゴシック" pitchFamily="34" charset="-128"/>
                <a:sym typeface="Symbol" pitchFamily="18" charset="2"/>
              </a:rPr>
              <a:t>p&gt;</a:t>
            </a:r>
            <a:r>
              <a:rPr lang="pl-PL" sz="3600" b="1" baseline="-25000" dirty="0"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- 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 p&gt;|B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</a:t>
            </a:r>
            <a:r>
              <a:rPr lang="pl-PL" sz="3600" b="1" dirty="0">
                <a:ea typeface="ＭＳ Ｐゴシック" pitchFamily="34" charset="-128"/>
                <a:sym typeface="Symbol" pitchFamily="18" charset="2"/>
              </a:rPr>
              <a:t> -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p</a:t>
            </a:r>
            <a:r>
              <a:rPr lang="pl-PL" sz="3600" b="1" dirty="0">
                <a:latin typeface="+mj-lt"/>
                <a:ea typeface="ＭＳ Ｐゴシック" pitchFamily="34" charset="-128"/>
                <a:sym typeface="Symbol" pitchFamily="18" charset="2"/>
              </a:rPr>
              <a:t>&gt;</a:t>
            </a:r>
          </a:p>
          <a:p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dirty="0" smtClean="0">
                <a:cs typeface="Times New Roman" pitchFamily="18" charset="0"/>
                <a:sym typeface="Wingdings" pitchFamily="2" charset="2"/>
              </a:rPr>
              <a:t>Y(4S)</a:t>
            </a:r>
            <a:r>
              <a:rPr lang="pl-PL" sz="4400" b="1" dirty="0" smtClean="0">
                <a:cs typeface="Times New Roman" pitchFamily="18" charset="0"/>
                <a:sym typeface="Wingdings" pitchFamily="2" charset="2"/>
              </a:rPr>
              <a:t>:</a:t>
            </a:r>
            <a:r>
              <a:rPr lang="pl-PL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J</a:t>
            </a:r>
            <a:r>
              <a:rPr lang="pl-PL" sz="3600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CP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= 1</a:t>
            </a:r>
            <a:r>
              <a:rPr lang="pl-PL" sz="5400" b="1" baseline="30000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--</a:t>
            </a:r>
            <a:endParaRPr lang="pl-PL" sz="3600" b="1" baseline="30000" dirty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499992" y="2852936"/>
            <a:ext cx="28803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6156176" y="2852936"/>
            <a:ext cx="28803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35696" y="764704"/>
            <a:ext cx="5328592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mbria Math"/>
              </a:rPr>
              <a:t>B</a:t>
            </a:r>
            <a:r>
              <a:rPr lang="pl-PL" b="1" baseline="-25000" dirty="0">
                <a:latin typeface="Cambria Math"/>
                <a:sym typeface="Symbol"/>
              </a:rPr>
              <a:t> </a:t>
            </a:r>
            <a:r>
              <a:rPr lang="pl-PL" sz="2400" b="1" dirty="0" smtClean="0">
                <a:latin typeface="Cambria Math"/>
              </a:rPr>
              <a:t> </a:t>
            </a:r>
            <a:r>
              <a:rPr lang="pl-PL" sz="2400" b="1" dirty="0" smtClean="0">
                <a:latin typeface="Cambria Math"/>
                <a:sym typeface="Symbol"/>
              </a:rPr>
              <a:t></a:t>
            </a:r>
            <a:r>
              <a:rPr lang="pl-PL" sz="2400" b="1" dirty="0" smtClean="0">
                <a:latin typeface="Cambria Math"/>
              </a:rPr>
              <a:t>  B</a:t>
            </a:r>
            <a:r>
              <a:rPr lang="pl-PL" sz="2400" b="1" baseline="30000" dirty="0" smtClean="0">
                <a:latin typeface="Cambria Math"/>
              </a:rPr>
              <a:t>0 </a:t>
            </a:r>
            <a:r>
              <a:rPr lang="pl-PL" sz="2400" b="1" dirty="0" smtClean="0">
                <a:latin typeface="Cambria Math"/>
              </a:rPr>
              <a:t>-- &gt; J/</a:t>
            </a:r>
            <a:r>
              <a:rPr lang="pl-PL" sz="2400" b="1" dirty="0" smtClean="0">
                <a:latin typeface="Cambria Math"/>
                <a:sym typeface="Symbol"/>
              </a:rPr>
              <a:t>  K</a:t>
            </a:r>
            <a:r>
              <a:rPr lang="pl-PL" sz="2400" b="1" baseline="-25000" dirty="0" smtClean="0">
                <a:latin typeface="Cambria Math"/>
                <a:sym typeface="Symbol"/>
              </a:rPr>
              <a:t>+</a:t>
            </a:r>
            <a:r>
              <a:rPr lang="pl-PL" sz="2400" b="1" dirty="0" smtClean="0">
                <a:latin typeface="Cambria Math"/>
                <a:sym typeface="Symbol"/>
              </a:rPr>
              <a:t>  - -&gt; </a:t>
            </a:r>
            <a:r>
              <a:rPr lang="pl-PL" b="1" dirty="0">
                <a:latin typeface="Cambria Math"/>
              </a:rPr>
              <a:t>J/</a:t>
            </a:r>
            <a:r>
              <a:rPr lang="pl-PL" b="1" dirty="0">
                <a:latin typeface="Cambria Math"/>
                <a:sym typeface="Symbol"/>
              </a:rPr>
              <a:t> </a:t>
            </a:r>
            <a:r>
              <a:rPr lang="pl-PL" b="1" dirty="0" smtClean="0">
                <a:latin typeface="Cambria Math"/>
                <a:sym typeface="Symbol"/>
              </a:rPr>
              <a:t> </a:t>
            </a:r>
            <a:endParaRPr lang="pl-PL" sz="2400" b="1" dirty="0" smtClean="0">
              <a:latin typeface="Cambria Math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35696" y="1268760"/>
            <a:ext cx="5328592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mbria Math"/>
              </a:rPr>
              <a:t>B</a:t>
            </a:r>
            <a:r>
              <a:rPr lang="pl-PL" b="1" baseline="-25000" dirty="0">
                <a:latin typeface="Cambria Math"/>
                <a:sym typeface="Symbol"/>
              </a:rPr>
              <a:t> </a:t>
            </a:r>
            <a:r>
              <a:rPr lang="pl-PL" b="1" baseline="-25000" dirty="0" smtClean="0">
                <a:latin typeface="Cambria Math"/>
                <a:sym typeface="Symbol"/>
              </a:rPr>
              <a:t>+   </a:t>
            </a:r>
            <a:r>
              <a:rPr lang="pl-PL" sz="2400" b="1" dirty="0" smtClean="0">
                <a:latin typeface="Cambria Math"/>
                <a:sym typeface="Symbol"/>
              </a:rPr>
              <a:t></a:t>
            </a:r>
            <a:r>
              <a:rPr lang="pl-PL" sz="2400" b="1" dirty="0" smtClean="0">
                <a:latin typeface="Cambria Math"/>
              </a:rPr>
              <a:t>  B</a:t>
            </a:r>
            <a:r>
              <a:rPr lang="pl-PL" sz="2400" b="1" baseline="30000" dirty="0" smtClean="0">
                <a:latin typeface="Cambria Math"/>
              </a:rPr>
              <a:t>0</a:t>
            </a:r>
            <a:r>
              <a:rPr lang="pl-PL" sz="2400" b="1" dirty="0" smtClean="0">
                <a:latin typeface="Cambria Math"/>
              </a:rPr>
              <a:t> -- &gt; J/</a:t>
            </a:r>
            <a:r>
              <a:rPr lang="pl-PL" sz="2400" b="1" dirty="0" smtClean="0">
                <a:latin typeface="Cambria Math"/>
                <a:sym typeface="Symbol"/>
              </a:rPr>
              <a:t>  K</a:t>
            </a:r>
            <a:r>
              <a:rPr lang="pl-PL" sz="2400" b="1" baseline="-25000" dirty="0" smtClean="0">
                <a:latin typeface="Cambria Math"/>
                <a:sym typeface="Symbol"/>
              </a:rPr>
              <a:t></a:t>
            </a:r>
            <a:r>
              <a:rPr lang="pl-PL" sz="2400" b="1" dirty="0" smtClean="0">
                <a:latin typeface="Cambria Math"/>
                <a:sym typeface="Symbol"/>
              </a:rPr>
              <a:t> - -&gt; </a:t>
            </a:r>
            <a:r>
              <a:rPr lang="pl-PL" b="1" dirty="0">
                <a:latin typeface="Cambria Math"/>
              </a:rPr>
              <a:t>J/</a:t>
            </a:r>
            <a:r>
              <a:rPr lang="pl-PL" b="1" dirty="0">
                <a:latin typeface="Cambria Math"/>
                <a:sym typeface="Symbol"/>
              </a:rPr>
              <a:t> </a:t>
            </a:r>
            <a:r>
              <a:rPr lang="pl-PL" b="1" dirty="0" smtClean="0">
                <a:latin typeface="Cambria Math"/>
                <a:sym typeface="Symbol"/>
              </a:rPr>
              <a:t> 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endParaRPr lang="pl-PL" b="1" baseline="30000" dirty="0">
              <a:latin typeface="Cambria Math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01" y="1805915"/>
            <a:ext cx="70008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012160" y="1628800"/>
            <a:ext cx="4104456" cy="4653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292080" y="2742019"/>
            <a:ext cx="41044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180512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>
                <a:latin typeface="+mj-lt"/>
              </a:rPr>
              <a:t> </a:t>
            </a:r>
            <a:r>
              <a:rPr lang="it-IT" sz="3600" b="1" dirty="0">
                <a:latin typeface="+mj-lt"/>
              </a:rPr>
              <a:t>e</a:t>
            </a:r>
            <a:r>
              <a:rPr lang="it-IT" sz="3600" b="1" baseline="30000" dirty="0">
                <a:latin typeface="+mj-lt"/>
              </a:rPr>
              <a:t>+</a:t>
            </a:r>
            <a:r>
              <a:rPr lang="it-IT" sz="3600" b="1" dirty="0">
                <a:latin typeface="+mj-lt"/>
              </a:rPr>
              <a:t>e</a:t>
            </a:r>
            <a:r>
              <a:rPr lang="it-IT" sz="4800" b="1" baseline="30000" dirty="0">
                <a:latin typeface="+mj-lt"/>
              </a:rPr>
              <a:t>-</a:t>
            </a:r>
            <a:r>
              <a:rPr lang="it-IT" sz="3200" dirty="0">
                <a:latin typeface="+mj-lt"/>
                <a:sym typeface="Symbol" pitchFamily="18" charset="2"/>
              </a:rPr>
              <a:t> </a:t>
            </a:r>
            <a:r>
              <a:rPr lang="it-IT" sz="3600" b="1" dirty="0">
                <a:latin typeface="+mj-lt"/>
                <a:sym typeface="Symbol" pitchFamily="18" charset="2"/>
              </a:rPr>
              <a:t></a:t>
            </a:r>
            <a:r>
              <a:rPr lang="pl-PL" sz="3200" dirty="0">
                <a:latin typeface="+mj-lt"/>
                <a:sym typeface="Wingdings" pitchFamily="2" charset="2"/>
              </a:rPr>
              <a:t> </a:t>
            </a:r>
            <a:r>
              <a:rPr lang="pl-PL" sz="3600" b="1" dirty="0" smtClean="0">
                <a:latin typeface="+mj-lt"/>
                <a:cs typeface="Times New Roman" pitchFamily="18" charset="0"/>
                <a:sym typeface="Wingdings" pitchFamily="2" charset="2"/>
              </a:rPr>
              <a:t>Y(4s)</a:t>
            </a:r>
            <a:r>
              <a:rPr lang="pl-PL" sz="3200" dirty="0" smtClean="0"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4400" b="1" dirty="0">
                <a:latin typeface="+mj-lt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p&gt;|B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3600" b="1" dirty="0">
                <a:latin typeface="+mj-lt"/>
                <a:ea typeface="ＭＳ Ｐゴシック" pitchFamily="34" charset="-128"/>
                <a:sym typeface="Symbol" pitchFamily="18" charset="2"/>
              </a:rPr>
              <a:t>p&gt;</a:t>
            </a:r>
            <a:r>
              <a:rPr lang="pl-PL" sz="3600" b="1" baseline="-25000" dirty="0"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- 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 p&gt;|B</a:t>
            </a:r>
            <a:r>
              <a:rPr lang="pl-PL" sz="3600" b="1" baseline="30000" dirty="0">
                <a:latin typeface="+mj-lt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baseline="-25000" dirty="0" smtClean="0">
                <a:latin typeface="+mj-lt"/>
                <a:ea typeface="ＭＳ Ｐゴシック" pitchFamily="34" charset="-128"/>
                <a:sym typeface="Symbol" pitchFamily="18" charset="2"/>
              </a:rPr>
              <a:t>, </a:t>
            </a:r>
            <a:r>
              <a:rPr lang="pl-PL" sz="3600" b="1" dirty="0"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3600" b="1" dirty="0" smtClean="0">
                <a:latin typeface="+mj-lt"/>
                <a:ea typeface="ＭＳ Ｐゴシック" pitchFamily="34" charset="-128"/>
                <a:sym typeface="Symbol" pitchFamily="18" charset="2"/>
              </a:rPr>
              <a:t>p&gt;</a:t>
            </a:r>
            <a:endParaRPr lang="pl-PL" sz="3600" b="1" dirty="0">
              <a:latin typeface="+mj-lt"/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851920" y="6381328"/>
            <a:ext cx="5380586" cy="46166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   J</a:t>
            </a:r>
            <a:r>
              <a:rPr lang="pl-PL" b="1" dirty="0">
                <a:latin typeface="Calibri" pitchFamily="34" charset="0"/>
              </a:rPr>
              <a:t>. </a:t>
            </a:r>
            <a:r>
              <a:rPr lang="pl-PL" b="1" dirty="0" err="1">
                <a:latin typeface="Calibri" pitchFamily="34" charset="0"/>
              </a:rPr>
              <a:t>Barnabeu</a:t>
            </a:r>
            <a:r>
              <a:rPr lang="pl-PL" b="1" dirty="0">
                <a:latin typeface="Calibri" pitchFamily="34" charset="0"/>
              </a:rPr>
              <a:t> et al.,  JHEP08 (2012) 064 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4499992" y="188640"/>
            <a:ext cx="28803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6228184" y="188640"/>
            <a:ext cx="28803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-36512" y="-243408"/>
            <a:ext cx="9937104" cy="7571303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sz="3600" b="1" dirty="0" smtClean="0"/>
          </a:p>
          <a:p>
            <a:pPr eaLnBrk="1" hangingPunct="1"/>
            <a:endParaRPr lang="pl-PL" sz="3600" b="1" dirty="0"/>
          </a:p>
          <a:p>
            <a:pPr eaLnBrk="1" hangingPunct="1"/>
            <a:endParaRPr lang="pl-PL" sz="3600" b="1" dirty="0" smtClean="0"/>
          </a:p>
          <a:p>
            <a:pPr eaLnBrk="1" hangingPunct="1"/>
            <a:endParaRPr lang="pl-PL" sz="3600" b="1" dirty="0"/>
          </a:p>
          <a:p>
            <a:pPr eaLnBrk="1" hangingPunct="1"/>
            <a:endParaRPr lang="pl-PL" sz="3600" b="1" dirty="0" smtClean="0"/>
          </a:p>
          <a:p>
            <a:pPr eaLnBrk="1" hangingPunct="1"/>
            <a:endParaRPr lang="pl-PL" sz="3600" b="1" dirty="0"/>
          </a:p>
          <a:p>
            <a:pPr eaLnBrk="1" hangingPunct="1"/>
            <a:endParaRPr lang="pl-PL" sz="3600" b="1" dirty="0" smtClean="0"/>
          </a:p>
          <a:p>
            <a:pPr eaLnBrk="1" hangingPunct="1"/>
            <a:endParaRPr lang="pl-PL" sz="3600" b="1" dirty="0"/>
          </a:p>
          <a:p>
            <a:pPr eaLnBrk="1" hangingPunct="1"/>
            <a:endParaRPr lang="pl-PL" sz="3600" b="1" dirty="0" smtClean="0"/>
          </a:p>
          <a:p>
            <a:pPr eaLnBrk="1" hangingPunct="1"/>
            <a:endParaRPr lang="pl-PL" sz="3600" b="1" dirty="0"/>
          </a:p>
          <a:p>
            <a:pPr eaLnBrk="1" hangingPunct="1"/>
            <a:endParaRPr lang="pl-PL" sz="3600" b="1" dirty="0" smtClean="0"/>
          </a:p>
          <a:p>
            <a:pPr eaLnBrk="1" hangingPunct="1"/>
            <a:endParaRPr lang="pl-PL" sz="3600" b="1" dirty="0"/>
          </a:p>
          <a:p>
            <a:pPr eaLnBrk="1" hangingPunct="1"/>
            <a:endParaRPr lang="pl-PL" sz="3600" b="1" dirty="0" smtClean="0"/>
          </a:p>
          <a:p>
            <a:pPr eaLnBrk="1" hangingPunct="1"/>
            <a:endParaRPr lang="pl-PL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73416"/>
            <a:ext cx="5256584" cy="336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6" y="3094459"/>
            <a:ext cx="80962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835696" y="231031"/>
            <a:ext cx="5328592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mbria Math"/>
              </a:rPr>
              <a:t>B</a:t>
            </a:r>
            <a:r>
              <a:rPr lang="pl-PL" b="1" baseline="-25000" dirty="0">
                <a:latin typeface="Cambria Math"/>
                <a:sym typeface="Symbol"/>
              </a:rPr>
              <a:t> </a:t>
            </a:r>
            <a:r>
              <a:rPr lang="pl-PL" sz="2400" b="1" dirty="0" smtClean="0">
                <a:latin typeface="Cambria Math"/>
              </a:rPr>
              <a:t> </a:t>
            </a:r>
            <a:r>
              <a:rPr lang="pl-PL" sz="2400" b="1" dirty="0" smtClean="0">
                <a:latin typeface="Cambria Math"/>
                <a:sym typeface="Symbol"/>
              </a:rPr>
              <a:t></a:t>
            </a:r>
            <a:r>
              <a:rPr lang="pl-PL" sz="2400" b="1" dirty="0" smtClean="0">
                <a:latin typeface="Cambria Math"/>
              </a:rPr>
              <a:t>  B</a:t>
            </a:r>
            <a:r>
              <a:rPr lang="pl-PL" sz="2400" b="1" baseline="30000" dirty="0" smtClean="0">
                <a:latin typeface="Cambria Math"/>
              </a:rPr>
              <a:t>0 </a:t>
            </a:r>
            <a:r>
              <a:rPr lang="pl-PL" sz="2400" b="1" dirty="0" smtClean="0">
                <a:latin typeface="Cambria Math"/>
              </a:rPr>
              <a:t>-- &gt; J/</a:t>
            </a:r>
            <a:r>
              <a:rPr lang="pl-PL" sz="2400" b="1" dirty="0" smtClean="0">
                <a:latin typeface="Cambria Math"/>
                <a:sym typeface="Symbol"/>
              </a:rPr>
              <a:t>  K</a:t>
            </a:r>
            <a:r>
              <a:rPr lang="pl-PL" sz="2400" b="1" baseline="-25000" dirty="0" smtClean="0">
                <a:latin typeface="Cambria Math"/>
                <a:sym typeface="Symbol"/>
              </a:rPr>
              <a:t>+</a:t>
            </a:r>
            <a:r>
              <a:rPr lang="pl-PL" sz="2400" b="1" dirty="0" smtClean="0">
                <a:latin typeface="Cambria Math"/>
                <a:sym typeface="Symbol"/>
              </a:rPr>
              <a:t>  - -&gt; </a:t>
            </a:r>
            <a:r>
              <a:rPr lang="pl-PL" b="1" dirty="0">
                <a:latin typeface="Cambria Math"/>
              </a:rPr>
              <a:t>J/</a:t>
            </a:r>
            <a:r>
              <a:rPr lang="pl-PL" b="1" dirty="0">
                <a:latin typeface="Cambria Math"/>
                <a:sym typeface="Symbol"/>
              </a:rPr>
              <a:t> </a:t>
            </a:r>
            <a:r>
              <a:rPr lang="pl-PL" b="1" dirty="0" smtClean="0">
                <a:latin typeface="Cambria Math"/>
                <a:sym typeface="Symbol"/>
              </a:rPr>
              <a:t> </a:t>
            </a:r>
            <a:endParaRPr lang="pl-PL" sz="2400" b="1" dirty="0" smtClean="0">
              <a:latin typeface="Cambria Math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835696" y="735087"/>
            <a:ext cx="5328592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mbria Math"/>
              </a:rPr>
              <a:t>B</a:t>
            </a:r>
            <a:r>
              <a:rPr lang="pl-PL" b="1" baseline="-25000" dirty="0">
                <a:latin typeface="Cambria Math"/>
                <a:sym typeface="Symbol"/>
              </a:rPr>
              <a:t> </a:t>
            </a:r>
            <a:r>
              <a:rPr lang="pl-PL" b="1" baseline="-25000" dirty="0" smtClean="0">
                <a:latin typeface="Cambria Math"/>
                <a:sym typeface="Symbol"/>
              </a:rPr>
              <a:t>+   </a:t>
            </a:r>
            <a:r>
              <a:rPr lang="pl-PL" sz="2400" b="1" dirty="0" smtClean="0">
                <a:latin typeface="Cambria Math"/>
                <a:sym typeface="Symbol"/>
              </a:rPr>
              <a:t></a:t>
            </a:r>
            <a:r>
              <a:rPr lang="pl-PL" sz="2400" b="1" dirty="0" smtClean="0">
                <a:latin typeface="Cambria Math"/>
              </a:rPr>
              <a:t>  B</a:t>
            </a:r>
            <a:r>
              <a:rPr lang="pl-PL" sz="2400" b="1" baseline="30000" dirty="0" smtClean="0">
                <a:latin typeface="Cambria Math"/>
              </a:rPr>
              <a:t>0</a:t>
            </a:r>
            <a:r>
              <a:rPr lang="pl-PL" sz="2400" b="1" dirty="0" smtClean="0">
                <a:latin typeface="Cambria Math"/>
              </a:rPr>
              <a:t> -- &gt; J/</a:t>
            </a:r>
            <a:r>
              <a:rPr lang="pl-PL" sz="2400" b="1" dirty="0" smtClean="0">
                <a:latin typeface="Cambria Math"/>
                <a:sym typeface="Symbol"/>
              </a:rPr>
              <a:t>  K</a:t>
            </a:r>
            <a:r>
              <a:rPr lang="pl-PL" sz="2400" b="1" baseline="-25000" dirty="0" smtClean="0">
                <a:latin typeface="Cambria Math"/>
                <a:sym typeface="Symbol"/>
              </a:rPr>
              <a:t></a:t>
            </a:r>
            <a:r>
              <a:rPr lang="pl-PL" sz="2400" b="1" dirty="0" smtClean="0">
                <a:latin typeface="Cambria Math"/>
                <a:sym typeface="Symbol"/>
              </a:rPr>
              <a:t> - -&gt; </a:t>
            </a:r>
            <a:r>
              <a:rPr lang="pl-PL" b="1" dirty="0">
                <a:latin typeface="Cambria Math"/>
              </a:rPr>
              <a:t>J/</a:t>
            </a:r>
            <a:r>
              <a:rPr lang="pl-PL" b="1" dirty="0">
                <a:latin typeface="Cambria Math"/>
                <a:sym typeface="Symbol"/>
              </a:rPr>
              <a:t> </a:t>
            </a:r>
            <a:r>
              <a:rPr lang="pl-PL" b="1" dirty="0" smtClean="0">
                <a:latin typeface="Cambria Math"/>
                <a:sym typeface="Symbol"/>
              </a:rPr>
              <a:t> 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endParaRPr lang="pl-PL" b="1" baseline="30000" dirty="0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0684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-36512" y="1978667"/>
            <a:ext cx="9180512" cy="562679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smtClean="0"/>
              <a:t>                      </a:t>
            </a:r>
            <a:r>
              <a:rPr lang="pl-PL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6000" b="1" dirty="0" smtClean="0">
                <a:latin typeface="Arial" pitchFamily="34" charset="0"/>
                <a:cs typeface="Arial" pitchFamily="34" charset="0"/>
              </a:rPr>
              <a:t>KLOE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pl-PL" sz="4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Arial" pitchFamily="34" charset="0"/>
              </a:rPr>
              <a:t>co</a:t>
            </a:r>
            <a:r>
              <a:rPr lang="pl-PL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mpleted</a:t>
            </a:r>
            <a:r>
              <a:rPr lang="pl-PL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data </a:t>
            </a:r>
            <a:r>
              <a:rPr lang="pl-PL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taking</a:t>
            </a:r>
            <a:r>
              <a:rPr lang="pl-PL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with 2.5 fb</a:t>
            </a:r>
            <a:r>
              <a:rPr lang="pl-PL" sz="4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-1</a:t>
            </a: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4400" b="1" baseline="30000" dirty="0">
              <a:effectLst>
                <a:outerShdw blurRad="38100" dist="38100" dir="2700000" algn="tl">
                  <a:srgbClr val="C0C0C0"/>
                </a:outerShdw>
              </a:effectLst>
              <a:ea typeface="MS Gothic" charset="0"/>
              <a:cs typeface="MS Gothic" charset="0"/>
            </a:endParaRP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~ </a:t>
            </a:r>
            <a:r>
              <a:rPr lang="pl-PL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8 ∙ </a:t>
            </a:r>
            <a:r>
              <a:rPr lang="pl-PL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10</a:t>
            </a:r>
            <a:r>
              <a:rPr lang="pl-PL" sz="5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9</a:t>
            </a:r>
            <a:r>
              <a:rPr lang="pl-PL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  <a:r>
              <a:rPr lang="en-GB" sz="5400" dirty="0" smtClean="0">
                <a:latin typeface="Symbol" pitchFamily="18" charset="2"/>
                <a:ea typeface="MS Gothic"/>
                <a:cs typeface="MS Gothic"/>
              </a:rPr>
              <a:t></a:t>
            </a:r>
            <a:r>
              <a:rPr lang="pl-PL" sz="5400" dirty="0" smtClean="0">
                <a:latin typeface="Symbol" pitchFamily="18" charset="2"/>
                <a:ea typeface="MS Gothic"/>
                <a:cs typeface="MS Gothic"/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~ 2.5 10</a:t>
            </a:r>
            <a:r>
              <a:rPr lang="pl-PL" sz="5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9</a:t>
            </a:r>
            <a:r>
              <a:rPr lang="pl-PL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  <a:r>
              <a:rPr lang="pl-PL" sz="4400" b="1" dirty="0" smtClean="0">
                <a:sym typeface="Symbol" pitchFamily="18" charset="2"/>
              </a:rPr>
              <a:t>K</a:t>
            </a:r>
            <a:r>
              <a:rPr lang="pl-PL" sz="4400" b="1" baseline="30000" dirty="0" smtClean="0">
                <a:sym typeface="Symbol" pitchFamily="18" charset="2"/>
              </a:rPr>
              <a:t>0</a:t>
            </a:r>
            <a:r>
              <a:rPr lang="pl-PL" sz="4400" b="1" dirty="0" smtClean="0">
                <a:sym typeface="Symbol" pitchFamily="18" charset="2"/>
              </a:rPr>
              <a:t>K</a:t>
            </a:r>
            <a:r>
              <a:rPr lang="pl-PL" sz="4400" b="1" baseline="30000" dirty="0" smtClean="0">
                <a:sym typeface="Symbol" pitchFamily="18" charset="2"/>
              </a:rPr>
              <a:t>0</a:t>
            </a:r>
            <a:r>
              <a:rPr lang="pl-PL" sz="4400" b="1" dirty="0" smtClean="0">
                <a:sym typeface="Symbol" pitchFamily="18" charset="2"/>
              </a:rPr>
              <a:t> </a:t>
            </a:r>
            <a:r>
              <a:rPr lang="pl-PL" sz="4400" b="1" dirty="0" err="1" smtClean="0">
                <a:sym typeface="Symbol" pitchFamily="18" charset="2"/>
              </a:rPr>
              <a:t>entangled</a:t>
            </a:r>
            <a:r>
              <a:rPr lang="pl-PL" sz="4400" b="1" dirty="0" smtClean="0">
                <a:sym typeface="Symbol" pitchFamily="18" charset="2"/>
              </a:rPr>
              <a:t> </a:t>
            </a:r>
            <a:r>
              <a:rPr lang="pl-PL" sz="4400" b="1" dirty="0" err="1" smtClean="0">
                <a:sym typeface="Symbol" pitchFamily="18" charset="2"/>
              </a:rPr>
              <a:t>pairs</a:t>
            </a:r>
            <a:endParaRPr lang="pl-PL" sz="4400" b="1" dirty="0" smtClean="0">
              <a:sym typeface="Symbol" pitchFamily="18" charset="2"/>
            </a:endParaRPr>
          </a:p>
          <a:p>
            <a:pPr>
              <a:lnSpc>
                <a:spcPct val="78000"/>
              </a:lnSpc>
              <a:buClr>
                <a:srgbClr val="A72C0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~ 3</a:t>
            </a:r>
            <a:r>
              <a:rPr lang="pl-PL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.6 </a:t>
            </a:r>
            <a:r>
              <a:rPr lang="pl-PL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10</a:t>
            </a:r>
            <a:r>
              <a:rPr lang="pl-PL" sz="5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9</a:t>
            </a:r>
            <a:r>
              <a:rPr lang="pl-PL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MS Gothic" charset="0"/>
              </a:rPr>
              <a:t> </a:t>
            </a:r>
            <a:r>
              <a:rPr lang="pl-PL" sz="4400" b="1" dirty="0" smtClean="0">
                <a:sym typeface="Symbol" pitchFamily="18" charset="2"/>
              </a:rPr>
              <a:t>K</a:t>
            </a:r>
            <a:r>
              <a:rPr lang="pl-PL" sz="4400" b="1" baseline="30000" dirty="0" smtClean="0">
                <a:sym typeface="Symbol" pitchFamily="18" charset="2"/>
              </a:rPr>
              <a:t>+</a:t>
            </a:r>
            <a:r>
              <a:rPr lang="pl-PL" sz="4400" b="1" dirty="0" smtClean="0">
                <a:sym typeface="Symbol" pitchFamily="18" charset="2"/>
              </a:rPr>
              <a:t>K</a:t>
            </a:r>
            <a:r>
              <a:rPr lang="pl-PL" sz="4400" b="1" baseline="30000" dirty="0" smtClean="0">
                <a:sym typeface="Symbol" pitchFamily="18" charset="2"/>
              </a:rPr>
              <a:t>- </a:t>
            </a:r>
            <a:r>
              <a:rPr lang="pl-PL" sz="4400" b="1" dirty="0" err="1" smtClean="0">
                <a:sym typeface="Symbol" pitchFamily="18" charset="2"/>
              </a:rPr>
              <a:t>pairs</a:t>
            </a:r>
            <a:endParaRPr lang="pl-PL" sz="5400" b="1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sym typeface="Symbol" pitchFamily="18" charset="2"/>
              </a:rPr>
              <a:t>   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7712312"/>
            <a:ext cx="9144000" cy="147732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   </a:t>
            </a:r>
            <a:r>
              <a:rPr lang="pl-PL" sz="3600" b="1" dirty="0" smtClean="0"/>
              <a:t>    </a:t>
            </a:r>
            <a:r>
              <a:rPr lang="pl-PL" sz="3600" b="1" dirty="0" err="1" smtClean="0"/>
              <a:t>this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presentation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is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based</a:t>
            </a:r>
            <a:r>
              <a:rPr lang="pl-PL" sz="3600" b="1" dirty="0" smtClean="0"/>
              <a:t> on</a:t>
            </a:r>
          </a:p>
          <a:p>
            <a:r>
              <a:rPr lang="pl-PL" sz="3600" b="1" dirty="0" smtClean="0"/>
              <a:t>                           ~  </a:t>
            </a:r>
            <a:r>
              <a:rPr lang="pl-PL" sz="5400" b="1" dirty="0" smtClean="0"/>
              <a:t>3 · 10</a:t>
            </a:r>
            <a:r>
              <a:rPr lang="pl-PL" sz="5400" b="1" baseline="30000" dirty="0" smtClean="0"/>
              <a:t>7</a:t>
            </a:r>
            <a:endParaRPr lang="pl-PL" sz="5400" b="1" baseline="30000" dirty="0"/>
          </a:p>
        </p:txBody>
      </p:sp>
      <p:cxnSp>
        <p:nvCxnSpPr>
          <p:cNvPr id="3" name="Łącznik prostoliniowy 2"/>
          <p:cNvCxnSpPr/>
          <p:nvPr/>
        </p:nvCxnSpPr>
        <p:spPr>
          <a:xfrm>
            <a:off x="3347864" y="5589240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752527" cy="48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267464"/>
            <a:ext cx="3851920" cy="15423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8000"/>
              </a:lnSpc>
            </a:pPr>
            <a:r>
              <a:rPr lang="en-GB" sz="4000" b="1" dirty="0">
                <a:solidFill>
                  <a:schemeClr val="accent6"/>
                </a:solidFill>
                <a:latin typeface="Palatino Linotype" pitchFamily="18" charset="0"/>
              </a:rPr>
              <a:t>KLOE</a:t>
            </a:r>
            <a:r>
              <a:rPr lang="en-GB" sz="28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endParaRPr lang="pl-PL" sz="2800" b="1" dirty="0" smtClean="0">
              <a:solidFill>
                <a:schemeClr val="accent6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8000"/>
              </a:lnSpc>
            </a:pPr>
            <a:r>
              <a:rPr lang="en-GB" sz="2800" b="1" dirty="0" smtClean="0">
                <a:solidFill>
                  <a:srgbClr val="000000"/>
                </a:solidFill>
                <a:latin typeface="Palatino Linotype" pitchFamily="18" charset="0"/>
              </a:rPr>
              <a:t>      </a:t>
            </a:r>
            <a:endParaRPr lang="pl-PL" sz="2800" b="1" dirty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8000"/>
              </a:lnSpc>
            </a:pPr>
            <a:r>
              <a:rPr lang="en-GB" sz="2800" b="1" dirty="0">
                <a:solidFill>
                  <a:schemeClr val="accent6"/>
                </a:solidFill>
                <a:latin typeface="Palatino Linotype" pitchFamily="18" charset="0"/>
              </a:rPr>
              <a:t>K </a:t>
            </a:r>
            <a:r>
              <a:rPr lang="en-GB" sz="2800" b="1" dirty="0" err="1">
                <a:solidFill>
                  <a:schemeClr val="accent6"/>
                </a:solidFill>
                <a:latin typeface="Palatino Linotype" pitchFamily="18" charset="0"/>
              </a:rPr>
              <a:t>LO</a:t>
            </a:r>
            <a:r>
              <a:rPr lang="en-GB" sz="2800" b="1" dirty="0" err="1">
                <a:solidFill>
                  <a:srgbClr val="000000"/>
                </a:solidFill>
                <a:latin typeface="Palatino Linotype" pitchFamily="18" charset="0"/>
              </a:rPr>
              <a:t>ng</a:t>
            </a:r>
            <a:r>
              <a:rPr lang="en-GB" sz="2800" b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n-GB" sz="2800" b="1" dirty="0">
                <a:solidFill>
                  <a:schemeClr val="accent6"/>
                </a:solidFill>
                <a:latin typeface="Palatino Linotype" pitchFamily="18" charset="0"/>
              </a:rPr>
              <a:t>E</a:t>
            </a:r>
            <a:r>
              <a:rPr lang="en-GB" sz="2800" b="1" dirty="0">
                <a:solidFill>
                  <a:srgbClr val="000000"/>
                </a:solidFill>
                <a:latin typeface="Palatino Linotype" pitchFamily="18" charset="0"/>
              </a:rPr>
              <a:t>xperiment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879475" y="4254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0" y="2060848"/>
            <a:ext cx="3851920" cy="150810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 err="1">
                <a:solidFill>
                  <a:srgbClr val="231D49"/>
                </a:solidFill>
              </a:rPr>
              <a:t>Drift</a:t>
            </a:r>
            <a:r>
              <a:rPr lang="pl-PL" sz="3200" b="1" dirty="0">
                <a:solidFill>
                  <a:srgbClr val="231D49"/>
                </a:solidFill>
              </a:rPr>
              <a:t> </a:t>
            </a:r>
            <a:r>
              <a:rPr lang="pl-PL" sz="3200" b="1" dirty="0" err="1">
                <a:solidFill>
                  <a:srgbClr val="231D49"/>
                </a:solidFill>
              </a:rPr>
              <a:t>chamber</a:t>
            </a:r>
            <a:endParaRPr lang="pl-PL" sz="3200" b="1" dirty="0">
              <a:solidFill>
                <a:srgbClr val="231D49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231D49"/>
                </a:solidFill>
              </a:rPr>
              <a:t>Gas: </a:t>
            </a:r>
            <a:r>
              <a:rPr lang="en-US" sz="1800" b="1" dirty="0">
                <a:solidFill>
                  <a:srgbClr val="231D49"/>
                </a:solidFill>
              </a:rPr>
              <a:t>90% He + 10% C</a:t>
            </a:r>
            <a:r>
              <a:rPr lang="en-US" sz="1800" b="1" baseline="-25000" dirty="0">
                <a:solidFill>
                  <a:srgbClr val="231D49"/>
                </a:solidFill>
              </a:rPr>
              <a:t>4</a:t>
            </a:r>
            <a:r>
              <a:rPr lang="en-US" sz="1800" b="1" dirty="0">
                <a:solidFill>
                  <a:srgbClr val="231D49"/>
                </a:solidFill>
              </a:rPr>
              <a:t>H</a:t>
            </a:r>
            <a:r>
              <a:rPr lang="en-US" sz="1800" b="1" baseline="-25000" dirty="0">
                <a:solidFill>
                  <a:srgbClr val="231D49"/>
                </a:solidFill>
              </a:rPr>
              <a:t>10</a:t>
            </a:r>
          </a:p>
          <a:p>
            <a:pPr>
              <a:defRPr/>
            </a:pPr>
            <a:r>
              <a:rPr lang="el-GR" sz="2000" dirty="0">
                <a:solidFill>
                  <a:srgbClr val="231D49"/>
                </a:solidFill>
              </a:rPr>
              <a:t>δ</a:t>
            </a:r>
            <a:r>
              <a:rPr lang="pl-PL" sz="2000" b="1" dirty="0">
                <a:solidFill>
                  <a:srgbClr val="231D49"/>
                </a:solidFill>
              </a:rPr>
              <a:t>p</a:t>
            </a:r>
            <a:r>
              <a:rPr lang="pl-PL" sz="2000" b="1" baseline="-25000" dirty="0">
                <a:solidFill>
                  <a:srgbClr val="231D49"/>
                </a:solidFill>
              </a:rPr>
              <a:t>t</a:t>
            </a:r>
            <a:r>
              <a:rPr lang="pl-PL" sz="2000" b="1" dirty="0">
                <a:solidFill>
                  <a:srgbClr val="231D49"/>
                </a:solidFill>
              </a:rPr>
              <a:t> / </a:t>
            </a:r>
            <a:r>
              <a:rPr lang="pl-PL" sz="2000" b="1" dirty="0" err="1">
                <a:solidFill>
                  <a:srgbClr val="231D49"/>
                </a:solidFill>
              </a:rPr>
              <a:t>p</a:t>
            </a:r>
            <a:r>
              <a:rPr lang="pl-PL" sz="2000" b="1" baseline="-25000" dirty="0" err="1">
                <a:solidFill>
                  <a:srgbClr val="231D49"/>
                </a:solidFill>
              </a:rPr>
              <a:t>t</a:t>
            </a:r>
            <a:r>
              <a:rPr lang="pl-PL" sz="2000" b="1" baseline="-25000" dirty="0">
                <a:solidFill>
                  <a:srgbClr val="231D49"/>
                </a:solidFill>
              </a:rPr>
              <a:t> </a:t>
            </a:r>
            <a:r>
              <a:rPr lang="pl-PL" sz="2000" b="1" dirty="0">
                <a:solidFill>
                  <a:srgbClr val="231D49"/>
                </a:solidFill>
              </a:rPr>
              <a:t>&lt; 0.4% (</a:t>
            </a:r>
            <a:r>
              <a:rPr lang="el-GR" sz="2000" b="1" dirty="0">
                <a:solidFill>
                  <a:srgbClr val="231D49"/>
                </a:solidFill>
              </a:rPr>
              <a:t>θ&gt;45°)</a:t>
            </a:r>
          </a:p>
          <a:p>
            <a:pPr>
              <a:defRPr/>
            </a:pPr>
            <a:r>
              <a:rPr lang="el-GR" sz="2000" dirty="0">
                <a:solidFill>
                  <a:srgbClr val="231D49"/>
                </a:solidFill>
              </a:rPr>
              <a:t>σ</a:t>
            </a:r>
            <a:r>
              <a:rPr lang="pl-PL" sz="2000" b="1" baseline="-25000" dirty="0" err="1">
                <a:solidFill>
                  <a:srgbClr val="231D49"/>
                </a:solidFill>
              </a:rPr>
              <a:t>xy</a:t>
            </a:r>
            <a:r>
              <a:rPr lang="pl-PL" sz="2000" b="1" dirty="0">
                <a:solidFill>
                  <a:srgbClr val="231D49"/>
                </a:solidFill>
              </a:rPr>
              <a:t> ≈ 150 </a:t>
            </a:r>
            <a:r>
              <a:rPr lang="el-GR" sz="2000" b="1" dirty="0">
                <a:solidFill>
                  <a:srgbClr val="231D49"/>
                </a:solidFill>
              </a:rPr>
              <a:t>μ</a:t>
            </a:r>
            <a:r>
              <a:rPr lang="pl-PL" sz="2000" b="1" dirty="0">
                <a:solidFill>
                  <a:srgbClr val="231D49"/>
                </a:solidFill>
              </a:rPr>
              <a:t>m ; </a:t>
            </a:r>
            <a:r>
              <a:rPr lang="el-GR" sz="2000" b="1" dirty="0">
                <a:solidFill>
                  <a:srgbClr val="231D49"/>
                </a:solidFill>
              </a:rPr>
              <a:t>σ</a:t>
            </a:r>
            <a:r>
              <a:rPr lang="pl-PL" sz="2000" b="1" baseline="-25000" dirty="0">
                <a:solidFill>
                  <a:srgbClr val="231D49"/>
                </a:solidFill>
              </a:rPr>
              <a:t>z</a:t>
            </a:r>
            <a:r>
              <a:rPr lang="pl-PL" sz="2000" b="1" dirty="0">
                <a:solidFill>
                  <a:srgbClr val="231D49"/>
                </a:solidFill>
              </a:rPr>
              <a:t> ≈ 2 mm</a:t>
            </a:r>
            <a:endParaRPr lang="pl-PL" sz="2000" dirty="0">
              <a:solidFill>
                <a:srgbClr val="231D49"/>
              </a:solidFill>
            </a:endParaRPr>
          </a:p>
        </p:txBody>
      </p:sp>
      <p:sp>
        <p:nvSpPr>
          <p:cNvPr id="10256" name="Prostokąt 40"/>
          <p:cNvSpPr>
            <a:spLocks noChangeArrowheads="1"/>
          </p:cNvSpPr>
          <p:nvPr/>
        </p:nvSpPr>
        <p:spPr bwMode="auto">
          <a:xfrm>
            <a:off x="0" y="3861048"/>
            <a:ext cx="3851920" cy="196977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EM </a:t>
            </a:r>
            <a:r>
              <a:rPr lang="pl-PL" sz="3200" b="1" dirty="0" err="1" smtClean="0">
                <a:solidFill>
                  <a:srgbClr val="FF0000"/>
                </a:solidFill>
              </a:rPr>
              <a:t>calorimeter</a:t>
            </a:r>
            <a:endParaRPr lang="pl-PL" sz="3200" b="1" dirty="0">
              <a:solidFill>
                <a:srgbClr val="FF0000"/>
              </a:solidFill>
            </a:endParaRPr>
          </a:p>
          <a:p>
            <a:r>
              <a:rPr lang="pl-PL" sz="1800" b="1" dirty="0" err="1">
                <a:solidFill>
                  <a:srgbClr val="FF0000"/>
                </a:solidFill>
              </a:rPr>
              <a:t>lead</a:t>
            </a:r>
            <a:r>
              <a:rPr lang="pl-PL" sz="1800" b="1" dirty="0">
                <a:solidFill>
                  <a:srgbClr val="FF0000"/>
                </a:solidFill>
              </a:rPr>
              <a:t>/</a:t>
            </a:r>
            <a:r>
              <a:rPr lang="pl-PL" sz="1800" b="1" dirty="0" err="1">
                <a:solidFill>
                  <a:srgbClr val="FF0000"/>
                </a:solidFill>
              </a:rPr>
              <a:t>scintillating</a:t>
            </a:r>
            <a:r>
              <a:rPr lang="pl-PL" sz="1800" b="1" dirty="0">
                <a:solidFill>
                  <a:srgbClr val="FF0000"/>
                </a:solidFill>
              </a:rPr>
              <a:t> </a:t>
            </a:r>
            <a:r>
              <a:rPr lang="pl-PL" sz="1800" b="1" dirty="0" err="1">
                <a:solidFill>
                  <a:srgbClr val="FF0000"/>
                </a:solidFill>
              </a:rPr>
              <a:t>fibers</a:t>
            </a:r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b="1" dirty="0">
                <a:solidFill>
                  <a:srgbClr val="FF0000"/>
                </a:solidFill>
              </a:rPr>
              <a:t>98% solid </a:t>
            </a:r>
            <a:r>
              <a:rPr lang="pl-PL" sz="1800" b="1" dirty="0" err="1">
                <a:solidFill>
                  <a:srgbClr val="FF0000"/>
                </a:solidFill>
              </a:rPr>
              <a:t>angle</a:t>
            </a:r>
            <a:r>
              <a:rPr lang="pl-PL" sz="1800" b="1" dirty="0">
                <a:solidFill>
                  <a:srgbClr val="FF0000"/>
                </a:solidFill>
              </a:rPr>
              <a:t> </a:t>
            </a:r>
            <a:r>
              <a:rPr lang="pl-PL" sz="1800" b="1" dirty="0" err="1">
                <a:solidFill>
                  <a:srgbClr val="FF0000"/>
                </a:solidFill>
              </a:rPr>
              <a:t>coverage</a:t>
            </a:r>
            <a:endParaRPr lang="pl-PL" sz="1800" b="1" dirty="0">
              <a:solidFill>
                <a:srgbClr val="FF0000"/>
              </a:solidFill>
            </a:endParaRPr>
          </a:p>
          <a:p>
            <a:r>
              <a:rPr lang="el-GR" sz="1800" b="1" dirty="0">
                <a:solidFill>
                  <a:srgbClr val="FF0000"/>
                </a:solidFill>
              </a:rPr>
              <a:t>σΕ / </a:t>
            </a:r>
            <a:r>
              <a:rPr lang="pl-PL" sz="1800" b="1" dirty="0">
                <a:solidFill>
                  <a:srgbClr val="FF0000"/>
                </a:solidFill>
              </a:rPr>
              <a:t>E = 5.7% / √(E(</a:t>
            </a:r>
            <a:r>
              <a:rPr lang="pl-PL" sz="1800" b="1" dirty="0" err="1">
                <a:solidFill>
                  <a:srgbClr val="FF0000"/>
                </a:solidFill>
              </a:rPr>
              <a:t>GeV</a:t>
            </a:r>
            <a:r>
              <a:rPr lang="pl-PL" sz="1800" b="1" dirty="0">
                <a:solidFill>
                  <a:srgbClr val="FF0000"/>
                </a:solidFill>
              </a:rPr>
              <a:t>))</a:t>
            </a:r>
          </a:p>
          <a:p>
            <a:r>
              <a:rPr lang="el-GR" sz="1800" b="1" dirty="0">
                <a:solidFill>
                  <a:srgbClr val="FF0000"/>
                </a:solidFill>
              </a:rPr>
              <a:t>σ</a:t>
            </a:r>
            <a:r>
              <a:rPr lang="pl-PL" sz="1800" b="1" dirty="0">
                <a:solidFill>
                  <a:srgbClr val="FF0000"/>
                </a:solidFill>
              </a:rPr>
              <a:t>t = </a:t>
            </a:r>
            <a:r>
              <a:rPr lang="pl-PL" sz="1800" b="1" dirty="0" smtClean="0">
                <a:solidFill>
                  <a:srgbClr val="FF0000"/>
                </a:solidFill>
              </a:rPr>
              <a:t>55 </a:t>
            </a:r>
            <a:r>
              <a:rPr lang="pl-PL" sz="1800" b="1" dirty="0" err="1">
                <a:solidFill>
                  <a:srgbClr val="FF0000"/>
                </a:solidFill>
              </a:rPr>
              <a:t>ps</a:t>
            </a:r>
            <a:r>
              <a:rPr lang="pl-PL" sz="1800" b="1" dirty="0">
                <a:solidFill>
                  <a:srgbClr val="FF0000"/>
                </a:solidFill>
              </a:rPr>
              <a:t> / √(E(</a:t>
            </a:r>
            <a:r>
              <a:rPr lang="pl-PL" sz="1800" b="1" dirty="0" err="1">
                <a:solidFill>
                  <a:srgbClr val="FF0000"/>
                </a:solidFill>
              </a:rPr>
              <a:t>GeV</a:t>
            </a:r>
            <a:r>
              <a:rPr lang="pl-PL" sz="1800" b="1" dirty="0">
                <a:solidFill>
                  <a:srgbClr val="FF0000"/>
                </a:solidFill>
              </a:rPr>
              <a:t>))⊕100 </a:t>
            </a:r>
            <a:r>
              <a:rPr lang="pl-PL" sz="1800" b="1" dirty="0" err="1">
                <a:solidFill>
                  <a:srgbClr val="FF0000"/>
                </a:solidFill>
              </a:rPr>
              <a:t>ps</a:t>
            </a:r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b="1" dirty="0">
                <a:solidFill>
                  <a:srgbClr val="FF0000"/>
                </a:solidFill>
              </a:rPr>
              <a:t>PID </a:t>
            </a:r>
            <a:r>
              <a:rPr lang="pl-PL" sz="1800" b="1" dirty="0" err="1">
                <a:solidFill>
                  <a:srgbClr val="FF0000"/>
                </a:solidFill>
              </a:rPr>
              <a:t>capabilities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33" name="Prostokąt 40"/>
          <p:cNvSpPr>
            <a:spLocks noChangeArrowheads="1"/>
          </p:cNvSpPr>
          <p:nvPr/>
        </p:nvSpPr>
        <p:spPr bwMode="auto">
          <a:xfrm>
            <a:off x="4355976" y="5373216"/>
            <a:ext cx="4752528" cy="46166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pl-PL" b="1" dirty="0" smtClean="0"/>
              <a:t>            </a:t>
            </a:r>
            <a:r>
              <a:rPr lang="pl-PL" b="1" dirty="0" err="1" smtClean="0"/>
              <a:t>Magnetic</a:t>
            </a:r>
            <a:r>
              <a:rPr lang="pl-PL" b="1" dirty="0" smtClean="0"/>
              <a:t> field 0.52 Tesla</a:t>
            </a:r>
            <a:endParaRPr lang="pl-PL" b="1" dirty="0"/>
          </a:p>
        </p:txBody>
      </p:sp>
      <p:pic>
        <p:nvPicPr>
          <p:cNvPr id="34" name="Picture 12" descr="kloe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09" y="272032"/>
            <a:ext cx="1754811" cy="10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83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ChangeArrowheads="1"/>
          </p:cNvSpPr>
          <p:nvPr/>
        </p:nvSpPr>
        <p:spPr bwMode="auto">
          <a:xfrm>
            <a:off x="468313" y="-27384"/>
            <a:ext cx="8675687" cy="72072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04" name="pole tekstowe 7"/>
          <p:cNvSpPr txBox="1">
            <a:spLocks noChangeArrowheads="1"/>
          </p:cNvSpPr>
          <p:nvPr/>
        </p:nvSpPr>
        <p:spPr bwMode="auto">
          <a:xfrm>
            <a:off x="1691680" y="-27384"/>
            <a:ext cx="572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dirty="0" err="1">
                <a:solidFill>
                  <a:schemeClr val="bg1"/>
                </a:solidFill>
              </a:rPr>
              <a:t>Ks</a:t>
            </a:r>
            <a:r>
              <a:rPr lang="pl-PL" sz="2800" dirty="0">
                <a:solidFill>
                  <a:schemeClr val="bg1"/>
                </a:solidFill>
              </a:rPr>
              <a:t>  </a:t>
            </a:r>
            <a:r>
              <a:rPr lang="pl-PL" sz="2800" dirty="0" err="1">
                <a:solidFill>
                  <a:schemeClr val="bg1"/>
                </a:solidFill>
              </a:rPr>
              <a:t>tagging</a:t>
            </a:r>
            <a:r>
              <a:rPr lang="pl-PL" sz="2800" dirty="0">
                <a:solidFill>
                  <a:schemeClr val="bg1"/>
                </a:solidFill>
              </a:rPr>
              <a:t>  a </a:t>
            </a:r>
            <a:r>
              <a:rPr lang="pl-PL" sz="2800" dirty="0" err="1">
                <a:solidFill>
                  <a:schemeClr val="bg1"/>
                </a:solidFill>
              </a:rPr>
              <a:t>unique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feature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at</a:t>
            </a:r>
            <a:r>
              <a:rPr lang="pl-PL" sz="2800" dirty="0">
                <a:solidFill>
                  <a:schemeClr val="bg1"/>
                </a:solidFill>
              </a:rPr>
              <a:t> KLOE</a:t>
            </a:r>
          </a:p>
        </p:txBody>
      </p:sp>
      <p:pic>
        <p:nvPicPr>
          <p:cNvPr id="51205" name="Picture 4" descr="C:\Documents and Settings\moskal.UNIWERYT-9C7323\Pulpit\Zrzut ekranu 2010-06-08 (godz. 00.31.5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8" y="1356394"/>
            <a:ext cx="44608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C:\Documents and Settings\moskal.UNIWERYT-9C7323\Pulpit\Zrzut ekranu 2010-06-08 (godz. 00.31.3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9" y="1356394"/>
            <a:ext cx="4500563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3"/>
          <p:cNvSpPr txBox="1">
            <a:spLocks noChangeArrowheads="1"/>
          </p:cNvSpPr>
          <p:nvPr/>
        </p:nvSpPr>
        <p:spPr bwMode="auto">
          <a:xfrm>
            <a:off x="9525" y="5401791"/>
            <a:ext cx="9144000" cy="2000548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4400" dirty="0">
                <a:cs typeface="Times New Roman" pitchFamily="18" charset="0"/>
                <a:sym typeface="Wingdings" pitchFamily="2" charset="2"/>
              </a:rPr>
              <a:t>φ</a:t>
            </a:r>
            <a:r>
              <a:rPr lang="pl-PL" sz="4400" dirty="0">
                <a:cs typeface="Times New Roman" pitchFamily="18" charset="0"/>
                <a:sym typeface="Wingdings" pitchFamily="2" charset="2"/>
              </a:rPr>
              <a:t>: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   J</a:t>
            </a:r>
            <a:r>
              <a:rPr lang="pl-PL" sz="3600" b="1" baseline="30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CP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= 1</a:t>
            </a:r>
            <a:r>
              <a:rPr lang="pl-PL" sz="5400" b="1" baseline="30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--</a:t>
            </a:r>
            <a:r>
              <a:rPr lang="pl-PL" sz="3600" b="1" dirty="0" smtClean="0"/>
              <a:t>   </a:t>
            </a:r>
            <a:r>
              <a:rPr lang="pl-PL" sz="3600" b="1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sz="3600" b="1" baseline="-25000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</a:t>
            </a:r>
            <a:r>
              <a:rPr lang="pl-PL" sz="3600" b="1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sz="3600" b="1" baseline="-25000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L </a:t>
            </a:r>
            <a:r>
              <a:rPr lang="pl-PL" sz="3600" b="1" dirty="0" err="1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are</a:t>
            </a:r>
            <a:r>
              <a:rPr lang="pl-PL" sz="3600" b="1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quantum </a:t>
            </a:r>
            <a:r>
              <a:rPr lang="pl-PL" sz="3600" b="1" dirty="0" err="1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entangled</a:t>
            </a:r>
            <a:endParaRPr lang="pl-PL" sz="3600" b="1" dirty="0" smtClean="0"/>
          </a:p>
          <a:p>
            <a:r>
              <a:rPr lang="it-IT" sz="4000" b="1" dirty="0" smtClean="0"/>
              <a:t>e</a:t>
            </a:r>
            <a:r>
              <a:rPr lang="it-IT" sz="4000" b="1" baseline="30000" dirty="0" smtClean="0"/>
              <a:t>+</a:t>
            </a:r>
            <a:r>
              <a:rPr lang="it-IT" sz="4000" b="1" dirty="0" smtClean="0"/>
              <a:t>e</a:t>
            </a:r>
            <a:r>
              <a:rPr lang="it-IT" sz="5400" b="1" baseline="30000" dirty="0" smtClean="0"/>
              <a:t>-</a:t>
            </a:r>
            <a:r>
              <a:rPr lang="it-IT" sz="3600" dirty="0" smtClean="0">
                <a:sym typeface="Symbol" pitchFamily="18" charset="2"/>
              </a:rPr>
              <a:t> </a:t>
            </a:r>
            <a:r>
              <a:rPr lang="it-IT" sz="4000" b="1" dirty="0">
                <a:sym typeface="Symbol" pitchFamily="18" charset="2"/>
              </a:rPr>
              <a:t></a:t>
            </a:r>
            <a:r>
              <a:rPr lang="pl-PL" sz="3600" dirty="0">
                <a:sym typeface="Wingdings" pitchFamily="2" charset="2"/>
              </a:rPr>
              <a:t> </a:t>
            </a:r>
            <a:r>
              <a:rPr lang="el-GR" sz="4400" dirty="0">
                <a:cs typeface="Times New Roman" pitchFamily="18" charset="0"/>
                <a:sym typeface="Wingdings" pitchFamily="2" charset="2"/>
              </a:rPr>
              <a:t>φ</a:t>
            </a:r>
            <a:r>
              <a:rPr lang="pl-PL" sz="3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44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|</a:t>
            </a:r>
            <a:r>
              <a:rPr lang="pl-PL" sz="36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sz="3600" b="1" baseline="-25000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S,</a:t>
            </a:r>
            <a:r>
              <a:rPr lang="pl-PL" sz="36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p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&gt;|K</a:t>
            </a:r>
            <a:r>
              <a:rPr lang="pl-PL" sz="36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L,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-p&gt;</a:t>
            </a:r>
            <a:r>
              <a:rPr lang="pl-PL" sz="36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-|K</a:t>
            </a:r>
            <a:r>
              <a:rPr lang="pl-PL" sz="36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S,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-p&gt;|</a:t>
            </a:r>
            <a:r>
              <a:rPr lang="pl-PL" sz="36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sz="3600" b="1" baseline="-25000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L,</a:t>
            </a:r>
            <a:r>
              <a:rPr lang="pl-PL" sz="3600" b="1" dirty="0" err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p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&gt;</a:t>
            </a:r>
          </a:p>
          <a:p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</a:t>
            </a:r>
            <a:endParaRPr lang="pl-PL" sz="3600" b="1" baseline="30000" dirty="0">
              <a:latin typeface="Palatino Linotype" pitchFamily="18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51208" name="Prostokąt 9"/>
          <p:cNvSpPr>
            <a:spLocks noChangeArrowheads="1"/>
          </p:cNvSpPr>
          <p:nvPr/>
        </p:nvSpPr>
        <p:spPr bwMode="auto">
          <a:xfrm>
            <a:off x="1571625" y="6824663"/>
            <a:ext cx="639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KLOE:  </a:t>
            </a:r>
            <a:r>
              <a:rPr lang="el-GR" b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τ</a:t>
            </a:r>
            <a:r>
              <a:rPr lang="pl-PL" b="1" baseline="-2500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 </a:t>
            </a:r>
            <a:r>
              <a:rPr lang="pl-PL" b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= 89.56 ±  0.03 ±  0.07  ps   ( ~0.1%)  </a:t>
            </a:r>
            <a:endParaRPr lang="pl-PL"/>
          </a:p>
        </p:txBody>
      </p:sp>
      <p:sp>
        <p:nvSpPr>
          <p:cNvPr id="51209" name="Prostokąt 10"/>
          <p:cNvSpPr>
            <a:spLocks noChangeArrowheads="1"/>
          </p:cNvSpPr>
          <p:nvPr/>
        </p:nvSpPr>
        <p:spPr bwMode="auto">
          <a:xfrm>
            <a:off x="1714500" y="7253288"/>
            <a:ext cx="595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SETP0        KLOE-2    5 fb</a:t>
            </a:r>
            <a:r>
              <a:rPr lang="pl-PL" b="1" baseline="3000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-1</a:t>
            </a:r>
            <a:r>
              <a:rPr lang="pl-PL" b="1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       ( ~0.03 %)  </a:t>
            </a:r>
            <a:endParaRPr lang="pl-PL"/>
          </a:p>
        </p:txBody>
      </p:sp>
      <p:pic>
        <p:nvPicPr>
          <p:cNvPr id="12" name="Picture 12" descr="kloe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83" y="-27384"/>
            <a:ext cx="935929" cy="57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7" y="-27384"/>
            <a:ext cx="866650" cy="57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36512" y="620688"/>
            <a:ext cx="9213404" cy="830997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</a:t>
            </a:r>
            <a:r>
              <a:rPr lang="pl-PL" sz="3600" b="1" dirty="0" smtClean="0"/>
              <a:t>                 </a:t>
            </a:r>
            <a:r>
              <a:rPr lang="it-IT" sz="4000" b="1" dirty="0" smtClean="0"/>
              <a:t>e</a:t>
            </a:r>
            <a:r>
              <a:rPr lang="it-IT" sz="4000" b="1" baseline="30000" dirty="0" smtClean="0"/>
              <a:t>+</a:t>
            </a:r>
            <a:r>
              <a:rPr lang="it-IT" sz="4000" b="1" dirty="0" smtClean="0"/>
              <a:t>e</a:t>
            </a:r>
            <a:r>
              <a:rPr lang="it-IT" sz="5400" b="1" baseline="30000" dirty="0" smtClean="0"/>
              <a:t>-</a:t>
            </a:r>
            <a:r>
              <a:rPr lang="it-IT" sz="3600" dirty="0" smtClean="0">
                <a:sym typeface="Symbol" pitchFamily="18" charset="2"/>
              </a:rPr>
              <a:t> </a:t>
            </a:r>
            <a:r>
              <a:rPr lang="it-IT" sz="4000" b="1" dirty="0">
                <a:sym typeface="Symbol" pitchFamily="18" charset="2"/>
              </a:rPr>
              <a:t></a:t>
            </a:r>
            <a:r>
              <a:rPr lang="pl-PL" sz="3600" dirty="0">
                <a:sym typeface="Wingdings" pitchFamily="2" charset="2"/>
              </a:rPr>
              <a:t> </a:t>
            </a:r>
            <a:r>
              <a:rPr lang="el-GR" sz="4400" dirty="0" smtClean="0">
                <a:cs typeface="Times New Roman" pitchFamily="18" charset="0"/>
                <a:sym typeface="Wingdings" pitchFamily="2" charset="2"/>
              </a:rPr>
              <a:t>φ</a:t>
            </a:r>
            <a:r>
              <a:rPr lang="pl-PL" sz="36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4400" b="1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K</a:t>
            </a:r>
            <a:r>
              <a:rPr lang="pl-PL" sz="36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S</a:t>
            </a:r>
            <a:r>
              <a:rPr lang="pl-PL" sz="3600" b="1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sz="3600" b="1" baseline="-25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L </a:t>
            </a:r>
            <a:r>
              <a:rPr lang="pl-PL" sz="3600" b="1" baseline="-25000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pl-PL" sz="4800" b="1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(</a:t>
            </a:r>
            <a:r>
              <a:rPr lang="pl-PL" sz="3600" b="1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pl-PL" sz="4400" b="1" baseline="30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+</a:t>
            </a:r>
            <a:r>
              <a:rPr lang="pl-PL" sz="3600" b="1" baseline="30000" dirty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pl-PL" sz="3600" b="1" dirty="0" smtClean="0">
                <a:latin typeface="Palatino Linotype" pitchFamily="18" charset="0"/>
                <a:ea typeface="MS PGothic" pitchFamily="34" charset="-128"/>
                <a:sym typeface="Symbol" pitchFamily="18" charset="2"/>
              </a:rPr>
              <a:t>K</a:t>
            </a:r>
            <a:r>
              <a:rPr lang="it-IT" sz="5400" b="1" baseline="30000" dirty="0" smtClean="0"/>
              <a:t>-</a:t>
            </a:r>
            <a:r>
              <a:rPr lang="pl-PL" sz="4800" b="1" dirty="0" smtClean="0">
                <a:latin typeface="Palatino Linotype" panose="02040502050505030304" pitchFamily="18" charset="0"/>
              </a:rPr>
              <a:t>)</a:t>
            </a:r>
            <a:endParaRPr lang="pl-PL" sz="3200" b="1" dirty="0">
              <a:latin typeface="Palatino Linotype" pitchFamily="18" charset="0"/>
              <a:ea typeface="MS PGothic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47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9096141"/>
            <a:ext cx="9180512" cy="347787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est of </a:t>
            </a:r>
            <a:r>
              <a:rPr lang="pl-PL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harge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symmetry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for the eta-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of ABC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8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l-PL" sz="44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9163" y="1196752"/>
            <a:ext cx="9209675" cy="579645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Indeed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KLOE/KLOE-2: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limit on the CP violating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pl-PL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→3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28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723 (2013) 54</a:t>
            </a: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CPT and Lorentz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B 730 (2014)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89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absolute branching ratio of the K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→ 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−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π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(γ)</a:t>
            </a:r>
            <a:endParaRPr lang="pl-PL" sz="2800" b="1" dirty="0">
              <a:latin typeface="+mj-lt"/>
              <a:cs typeface="Arial" panose="020B0604020202020204" pitchFamily="34" charset="0"/>
            </a:endParaRP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pl-PL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arXive</a:t>
            </a:r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1407.2028</a:t>
            </a:r>
            <a:endParaRPr lang="pl-P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pl-PL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800" b="1" baseline="-25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71595" y="1514401"/>
            <a:ext cx="7236276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CP </a:t>
            </a:r>
            <a:r>
              <a:rPr lang="pl-PL" b="1" dirty="0" err="1" smtClean="0">
                <a:latin typeface="Cambria Math"/>
                <a:sym typeface="Symbol"/>
              </a:rPr>
              <a:t>allowed</a:t>
            </a:r>
            <a:r>
              <a:rPr lang="pl-PL" b="1" dirty="0" smtClean="0">
                <a:latin typeface="Cambria Math"/>
                <a:sym typeface="Symbol"/>
              </a:rPr>
              <a:t>: K</a:t>
            </a:r>
            <a:r>
              <a:rPr lang="pl-PL" b="1" baseline="-25000" dirty="0" smtClean="0">
                <a:latin typeface="Cambria Math"/>
                <a:sym typeface="Symbol"/>
              </a:rPr>
              <a:t>L</a:t>
            </a:r>
            <a:r>
              <a:rPr lang="pl-PL" b="1" dirty="0" smtClean="0">
                <a:latin typeface="Times New Roman"/>
                <a:cs typeface="Times New Roman"/>
                <a:sym typeface="Symbol"/>
              </a:rPr>
              <a:t>→</a:t>
            </a:r>
            <a:r>
              <a:rPr lang="pl-PL" b="1" dirty="0" smtClean="0">
                <a:latin typeface="Cambria Math"/>
                <a:sym typeface="Symbol"/>
              </a:rPr>
              <a:t></a:t>
            </a:r>
            <a:r>
              <a:rPr lang="pl-PL" b="1" baseline="30000" dirty="0" smtClean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Cambria Math"/>
                <a:sym typeface="Symbol"/>
              </a:rPr>
              <a:t>          CP </a:t>
            </a:r>
            <a:r>
              <a:rPr lang="pl-PL" b="1" dirty="0" err="1" smtClean="0">
                <a:latin typeface="Cambria Math"/>
                <a:sym typeface="Symbol"/>
              </a:rPr>
              <a:t>violating</a:t>
            </a:r>
            <a:r>
              <a:rPr lang="pl-PL" b="1" dirty="0" smtClean="0">
                <a:latin typeface="Cambria Math"/>
                <a:sym typeface="Symbol"/>
              </a:rPr>
              <a:t>:  </a:t>
            </a:r>
            <a:r>
              <a:rPr lang="pl-PL" sz="2400" b="1" dirty="0" smtClean="0">
                <a:latin typeface="Cambria Math"/>
                <a:sym typeface="Symbol"/>
              </a:rPr>
              <a:t>K</a:t>
            </a:r>
            <a:r>
              <a:rPr lang="pl-PL" b="1" baseline="-25000" dirty="0" smtClean="0">
                <a:latin typeface="Cambria Math"/>
                <a:sym typeface="Symbol"/>
              </a:rPr>
              <a:t>L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Cambria Math"/>
                <a:sym typeface="Symbol"/>
              </a:rPr>
              <a:t></a:t>
            </a:r>
            <a:endParaRPr lang="pl-PL" b="1" baseline="30000" dirty="0">
              <a:latin typeface="Cambria Math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1595" y="2192090"/>
            <a:ext cx="7384781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CP </a:t>
            </a:r>
            <a:r>
              <a:rPr lang="pl-PL" b="1" dirty="0" err="1" smtClean="0">
                <a:latin typeface="Cambria Math"/>
                <a:sym typeface="Symbol"/>
              </a:rPr>
              <a:t>allowed</a:t>
            </a:r>
            <a:r>
              <a:rPr lang="pl-PL" b="1" dirty="0" smtClean="0">
                <a:latin typeface="Cambria Math"/>
                <a:sym typeface="Symbol"/>
              </a:rPr>
              <a:t>: K</a:t>
            </a:r>
            <a:r>
              <a:rPr lang="pl-PL" b="1" baseline="-25000" dirty="0" smtClean="0">
                <a:latin typeface="Cambria Math"/>
                <a:sym typeface="Symbol"/>
              </a:rPr>
              <a:t>S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Times New Roman"/>
                <a:cs typeface="Times New Roman"/>
                <a:sym typeface="Symbol"/>
              </a:rPr>
              <a:t>→</a:t>
            </a:r>
            <a:r>
              <a:rPr lang="pl-PL" b="1" dirty="0" smtClean="0">
                <a:latin typeface="Cambria Math"/>
                <a:sym typeface="Symbol"/>
              </a:rPr>
              <a:t>            CP </a:t>
            </a:r>
            <a:r>
              <a:rPr lang="pl-PL" b="1" dirty="0" err="1" smtClean="0">
                <a:latin typeface="Cambria Math"/>
                <a:sym typeface="Symbol"/>
              </a:rPr>
              <a:t>violating</a:t>
            </a:r>
            <a:r>
              <a:rPr lang="pl-PL" b="1" dirty="0" smtClean="0">
                <a:latin typeface="Cambria Math"/>
                <a:sym typeface="Symbol"/>
              </a:rPr>
              <a:t>: </a:t>
            </a:r>
            <a:r>
              <a:rPr lang="pl-PL" sz="2400" b="1" dirty="0" smtClean="0">
                <a:latin typeface="Cambria Math"/>
                <a:sym typeface="Symbol"/>
              </a:rPr>
              <a:t>K</a:t>
            </a:r>
            <a:r>
              <a:rPr lang="pl-PL" sz="2400" b="1" baseline="-25000" dirty="0" smtClean="0">
                <a:latin typeface="Cambria Math"/>
                <a:sym typeface="Symbol"/>
              </a:rPr>
              <a:t>S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endParaRPr lang="pl-PL" b="1" baseline="30000" dirty="0">
              <a:latin typeface="Cambria Math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71347" y="577255"/>
            <a:ext cx="5344733" cy="92333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pl-PL" sz="1800" dirty="0" smtClean="0"/>
              <a:t>J. H. </a:t>
            </a:r>
            <a:r>
              <a:rPr lang="pl-PL" sz="1800" dirty="0" err="1" smtClean="0"/>
              <a:t>Christenson</a:t>
            </a:r>
            <a:r>
              <a:rPr lang="pl-PL" sz="1800" dirty="0" smtClean="0"/>
              <a:t>, J. W. Cronin, V. L. Fitch, R. </a:t>
            </a:r>
            <a:r>
              <a:rPr lang="pl-PL" sz="1800" dirty="0" err="1" smtClean="0"/>
              <a:t>Turlay</a:t>
            </a:r>
            <a:endParaRPr lang="pl-PL" sz="1800" dirty="0" smtClean="0"/>
          </a:p>
          <a:p>
            <a:r>
              <a:rPr lang="en-US" sz="1800" dirty="0" smtClean="0"/>
              <a:t>"</a:t>
            </a:r>
            <a:r>
              <a:rPr lang="en-US" sz="1800" dirty="0"/>
              <a:t>Evidence for the 2π Decay of the </a:t>
            </a:r>
            <a:r>
              <a:rPr lang="en-US" sz="1800" dirty="0" smtClean="0"/>
              <a:t>K</a:t>
            </a:r>
            <a:r>
              <a:rPr lang="en-US" sz="1800" baseline="30000" dirty="0" smtClean="0"/>
              <a:t>0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Meson System". </a:t>
            </a:r>
            <a:endParaRPr lang="pl-PL" sz="1800" dirty="0" smtClean="0"/>
          </a:p>
          <a:p>
            <a:r>
              <a:rPr lang="en-US" sz="1800" dirty="0" smtClean="0"/>
              <a:t>Physical </a:t>
            </a:r>
            <a:r>
              <a:rPr lang="en-US" sz="1800" dirty="0"/>
              <a:t>Review Letters </a:t>
            </a:r>
            <a:r>
              <a:rPr lang="en-US" sz="1800" b="1" dirty="0" smtClean="0"/>
              <a:t>13</a:t>
            </a:r>
            <a:r>
              <a:rPr lang="en-US" sz="1800" dirty="0" smtClean="0"/>
              <a:t> </a:t>
            </a:r>
            <a:r>
              <a:rPr lang="pl-PL" sz="1800" dirty="0" smtClean="0"/>
              <a:t>(</a:t>
            </a:r>
            <a:r>
              <a:rPr lang="en-US" sz="1800" dirty="0" smtClean="0"/>
              <a:t>1964</a:t>
            </a:r>
            <a:r>
              <a:rPr lang="pl-PL" sz="1800" dirty="0" smtClean="0"/>
              <a:t>)  138</a:t>
            </a:r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411760" y="2665487"/>
            <a:ext cx="3721153" cy="83099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mbria Math"/>
                <a:sym typeface="Symbol"/>
              </a:rPr>
              <a:t>CP </a:t>
            </a:r>
            <a:r>
              <a:rPr lang="pl-PL" b="1" dirty="0" err="1" smtClean="0">
                <a:latin typeface="Cambria Math"/>
                <a:sym typeface="Symbol"/>
              </a:rPr>
              <a:t>violating</a:t>
            </a:r>
            <a:r>
              <a:rPr lang="pl-PL" b="1" dirty="0" smtClean="0">
                <a:latin typeface="Cambria Math"/>
                <a:sym typeface="Symbol"/>
              </a:rPr>
              <a:t>:  </a:t>
            </a:r>
            <a:r>
              <a:rPr lang="pl-PL" sz="2400" b="1" dirty="0" smtClean="0">
                <a:latin typeface="Cambria Math"/>
                <a:sym typeface="Symbol"/>
              </a:rPr>
              <a:t>K</a:t>
            </a:r>
            <a:r>
              <a:rPr lang="pl-PL" sz="2400" b="1" baseline="-25000" dirty="0" smtClean="0">
                <a:latin typeface="Cambria Math"/>
                <a:sym typeface="Symbol"/>
              </a:rPr>
              <a:t>S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sz="2400" b="1" dirty="0" smtClean="0">
                <a:latin typeface="Cambria Math"/>
                <a:sym typeface="Symbol"/>
              </a:rPr>
              <a:t> 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</a:t>
            </a:r>
            <a:r>
              <a:rPr lang="pl-PL" b="1" dirty="0" smtClean="0">
                <a:latin typeface="Cambria Math"/>
                <a:sym typeface="Symbol"/>
              </a:rPr>
              <a:t></a:t>
            </a:r>
            <a:r>
              <a:rPr lang="pl-PL" b="1" baseline="30000" dirty="0" smtClean="0">
                <a:latin typeface="Cambria Math"/>
                <a:sym typeface="Symbol"/>
              </a:rPr>
              <a:t>0     </a:t>
            </a:r>
          </a:p>
          <a:p>
            <a:r>
              <a:rPr lang="pl-PL" b="1" baseline="30000" dirty="0">
                <a:latin typeface="Cambria Math"/>
                <a:sym typeface="Symbol"/>
              </a:rPr>
              <a:t> </a:t>
            </a:r>
            <a:r>
              <a:rPr lang="pl-PL" b="1" baseline="30000" dirty="0" smtClean="0">
                <a:latin typeface="Cambria Math"/>
                <a:sym typeface="Symbol"/>
              </a:rPr>
              <a:t>     </a:t>
            </a:r>
            <a:r>
              <a:rPr lang="pl-PL" b="1" dirty="0" err="1" smtClean="0">
                <a:latin typeface="Cambria Math"/>
                <a:sym typeface="Symbol"/>
              </a:rPr>
              <a:t>never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observed</a:t>
            </a:r>
            <a:r>
              <a:rPr lang="pl-PL" b="1" dirty="0" smtClean="0">
                <a:latin typeface="Cambria Math"/>
                <a:sym typeface="Symbol"/>
              </a:rPr>
              <a:t> </a:t>
            </a:r>
            <a:r>
              <a:rPr lang="pl-PL" b="1" dirty="0" err="1" smtClean="0">
                <a:latin typeface="Cambria Math"/>
                <a:sym typeface="Symbol"/>
              </a:rPr>
              <a:t>so</a:t>
            </a:r>
            <a:r>
              <a:rPr lang="pl-PL" b="1" dirty="0" smtClean="0">
                <a:latin typeface="Cambria Math"/>
                <a:sym typeface="Symbol"/>
              </a:rPr>
              <a:t> far !</a:t>
            </a:r>
            <a:endParaRPr lang="pl-PL" b="1" dirty="0">
              <a:latin typeface="Cambria Math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8761" y="44624"/>
            <a:ext cx="7745454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2800" b="1" dirty="0"/>
              <a:t>50th anniversary of the discovery of CP violation</a:t>
            </a:r>
            <a:r>
              <a:rPr lang="pl-PL" sz="2800" b="1" dirty="0" smtClean="0"/>
              <a:t> </a:t>
            </a:r>
            <a:endParaRPr lang="pl-PL" sz="2800" b="1" dirty="0"/>
          </a:p>
        </p:txBody>
      </p:sp>
      <p:sp>
        <p:nvSpPr>
          <p:cNvPr id="10" name="Prostokąt 9"/>
          <p:cNvSpPr/>
          <p:nvPr/>
        </p:nvSpPr>
        <p:spPr>
          <a:xfrm>
            <a:off x="251520" y="3501008"/>
            <a:ext cx="8568952" cy="58477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pl-PL" sz="3200" dirty="0">
                <a:solidFill>
                  <a:schemeClr val="accent2"/>
                </a:solidFill>
              </a:rPr>
              <a:t>SM  </a:t>
            </a:r>
            <a:r>
              <a:rPr lang="pl-PL" altLang="pl-PL" sz="3200" dirty="0">
                <a:solidFill>
                  <a:schemeClr val="accent2"/>
                </a:solidFill>
              </a:rPr>
              <a:t>  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(K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3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) =  (K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3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) |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000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|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  BR(K</a:t>
            </a:r>
            <a:r>
              <a:rPr lang="en-US" altLang="pl-PL" baseline="-25000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3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altLang="pl-PL" dirty="0">
                <a:solidFill>
                  <a:schemeClr val="accent2"/>
                </a:solidFill>
                <a:sym typeface="Symbol" pitchFamily="18" charset="2"/>
              </a:rPr>
              <a:t>) ~ 210</a:t>
            </a:r>
            <a:r>
              <a:rPr lang="en-US" altLang="pl-PL" baseline="30000" dirty="0">
                <a:solidFill>
                  <a:schemeClr val="accent2"/>
                </a:solidFill>
                <a:sym typeface="Symbol" pitchFamily="18" charset="2"/>
              </a:rPr>
              <a:t>-9</a:t>
            </a:r>
            <a:endParaRPr lang="pl-PL" altLang="pl-PL" baseline="30000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62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-72118" y="5410200"/>
            <a:ext cx="9153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pl-PL" sz="2000" b="1" dirty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K</a:t>
            </a:r>
            <a:r>
              <a:rPr lang="pl-PL" sz="2000" baseline="-25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 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→ 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el-GR" sz="2000" dirty="0">
                <a:latin typeface="Cambria" pitchFamily="18" charset="0"/>
                <a:cs typeface="Times New Roman" pitchFamily="18" charset="0"/>
              </a:rPr>
              <a:t>π</a:t>
            </a:r>
            <a:r>
              <a:rPr lang="pl-PL" sz="2000" baseline="30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0 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→ 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el-GR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γ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		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K</a:t>
            </a:r>
            <a:r>
              <a:rPr lang="pl-PL" sz="2000" baseline="-25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→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2</a:t>
            </a:r>
            <a:r>
              <a:rPr lang="el-GR" sz="2000" dirty="0" smtClean="0">
                <a:latin typeface="Cambria" pitchFamily="18" charset="0"/>
                <a:cs typeface="Times New Roman" pitchFamily="18" charset="0"/>
              </a:rPr>
              <a:t>π</a:t>
            </a:r>
            <a:r>
              <a:rPr lang="pl-PL" sz="2000" baseline="30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0 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+ 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2 </a:t>
            </a:r>
            <a:r>
              <a:rPr lang="pl-PL" sz="200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splitted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clasters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/ </a:t>
            </a:r>
            <a:r>
              <a:rPr lang="pl-PL" sz="200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accidental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pl-PL" sz="200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coincidences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DAPHNE</a:t>
            </a:r>
            <a:endParaRPr lang="pl-PL" sz="20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</a:pP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				 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K</a:t>
            </a:r>
            <a:r>
              <a:rPr lang="pl-PL" sz="2000" baseline="-25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L</a:t>
            </a:r>
            <a:r>
              <a:rPr lang="pl-PL" sz="2000" baseline="30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→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3</a:t>
            </a:r>
            <a:r>
              <a:rPr lang="el-GR" sz="2000" dirty="0" smtClean="0">
                <a:latin typeface="Cambria" pitchFamily="18" charset="0"/>
                <a:cs typeface="Times New Roman" pitchFamily="18" charset="0"/>
              </a:rPr>
              <a:t>π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 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K</a:t>
            </a:r>
            <a:r>
              <a:rPr lang="pl-PL" sz="2000" baseline="-25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 </a:t>
            </a:r>
            <a:r>
              <a:rPr lang="pl-PL" sz="20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→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Cambria" pitchFamily="18" charset="0"/>
                <a:cs typeface="Times New Roman" pitchFamily="18" charset="0"/>
              </a:rPr>
              <a:t>π</a:t>
            </a:r>
            <a:r>
              <a:rPr lang="pl-PL" sz="2000" baseline="30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+</a:t>
            </a:r>
            <a:r>
              <a:rPr lang="el-GR" sz="2000" dirty="0" smtClean="0">
                <a:latin typeface="Cambria" pitchFamily="18" charset="0"/>
                <a:cs typeface="Times New Roman" pitchFamily="18" charset="0"/>
              </a:rPr>
              <a:t> π</a:t>
            </a:r>
            <a:r>
              <a:rPr lang="pl-PL" sz="2000" baseline="30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-  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(„</a:t>
            </a:r>
            <a:r>
              <a:rPr lang="pl-PL" sz="200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fake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K</a:t>
            </a:r>
            <a:r>
              <a:rPr lang="pl-PL" sz="2000" baseline="-25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L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crash</a:t>
            </a:r>
            <a:r>
              <a:rPr lang="pl-PL" sz="20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”)</a:t>
            </a:r>
            <a:endParaRPr lang="pl-PL" sz="20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-57150" y="866775"/>
            <a:ext cx="9220200" cy="4391025"/>
            <a:chOff x="-57150" y="609600"/>
            <a:chExt cx="9220200" cy="4391025"/>
          </a:xfrm>
        </p:grpSpPr>
        <p:grpSp>
          <p:nvGrpSpPr>
            <p:cNvPr id="8195" name="Grupa 4"/>
            <p:cNvGrpSpPr>
              <a:grpSpLocks/>
            </p:cNvGrpSpPr>
            <p:nvPr/>
          </p:nvGrpSpPr>
          <p:grpSpPr bwMode="auto">
            <a:xfrm>
              <a:off x="-57150" y="609600"/>
              <a:ext cx="6213326" cy="4391025"/>
              <a:chOff x="402705" y="1053305"/>
              <a:chExt cx="6213326" cy="4391025"/>
            </a:xfrm>
          </p:grpSpPr>
          <p:grpSp>
            <p:nvGrpSpPr>
              <p:cNvPr id="8220" name="Grupa 3"/>
              <p:cNvGrpSpPr>
                <a:grpSpLocks/>
              </p:cNvGrpSpPr>
              <p:nvPr/>
            </p:nvGrpSpPr>
            <p:grpSpPr bwMode="auto">
              <a:xfrm>
                <a:off x="402705" y="1053305"/>
                <a:ext cx="6213326" cy="4391025"/>
                <a:chOff x="0" y="0"/>
                <a:chExt cx="6213326" cy="4391025"/>
              </a:xfrm>
            </p:grpSpPr>
            <p:grpSp>
              <p:nvGrpSpPr>
                <p:cNvPr id="8222" name="Grupa 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10100" cy="4391025"/>
                  <a:chOff x="0" y="0"/>
                  <a:chExt cx="4610100" cy="4391025"/>
                </a:xfrm>
              </p:grpSpPr>
              <p:pic>
                <p:nvPicPr>
                  <p:cNvPr id="824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4610100" cy="43910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242" name="Line 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00113" y="908050"/>
                    <a:ext cx="1368425" cy="13684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23" name="Group 3"/>
                <p:cNvGrpSpPr>
                  <a:grpSpLocks/>
                </p:cNvGrpSpPr>
                <p:nvPr/>
              </p:nvGrpSpPr>
              <p:grpSpPr bwMode="auto">
                <a:xfrm>
                  <a:off x="468313" y="279400"/>
                  <a:ext cx="5745013" cy="3978272"/>
                  <a:chOff x="468313" y="279375"/>
                  <a:chExt cx="5745013" cy="3978300"/>
                </a:xfrm>
              </p:grpSpPr>
              <p:sp>
                <p:nvSpPr>
                  <p:cNvPr id="822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2268538" y="2276475"/>
                    <a:ext cx="71437" cy="18716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822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313" y="3284538"/>
                    <a:ext cx="71437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2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27088" y="836613"/>
                    <a:ext cx="71437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2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1196975"/>
                    <a:ext cx="71438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2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3933825"/>
                    <a:ext cx="71438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29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1188" y="2276475"/>
                    <a:ext cx="1655762" cy="9366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8230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8538" y="1268413"/>
                    <a:ext cx="1655762" cy="10080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823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692275" y="333375"/>
                    <a:ext cx="71438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32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63713" y="476250"/>
                    <a:ext cx="504825" cy="179863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55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6013" y="1339832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823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04256" y="4184650"/>
                    <a:ext cx="71437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3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39975" y="279375"/>
                    <a:ext cx="108000" cy="108000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946" y="804394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5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3090" y="1266062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5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8950" y="2820631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6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6862" y="3282301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6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2766" y="2274182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6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7426" y="1380463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6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0638" y="2973032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  <p:sp>
                <p:nvSpPr>
                  <p:cNvPr id="6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7426" y="2994267"/>
                    <a:ext cx="215900" cy="4616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sym typeface="Symbol"/>
                      </a:rPr>
                      <a:t></a:t>
                    </a:r>
                    <a:endParaRPr lang="pl-PL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athematica1" pitchFamily="2" charset="2"/>
                      <a:cs typeface="+mn-cs"/>
                    </a:endParaRPr>
                  </a:p>
                </p:txBody>
              </p:sp>
            </p:grpSp>
          </p:grpSp>
          <p:sp>
            <p:nvSpPr>
              <p:cNvPr id="8221" name="Line 5"/>
              <p:cNvSpPr>
                <a:spLocks noChangeShapeType="1"/>
              </p:cNvSpPr>
              <p:nvPr/>
            </p:nvSpPr>
            <p:spPr bwMode="auto">
              <a:xfrm>
                <a:off x="2671243" y="3361774"/>
                <a:ext cx="936625" cy="1512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Dot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8198" name="Grupa 8"/>
            <p:cNvGrpSpPr>
              <a:grpSpLocks/>
            </p:cNvGrpSpPr>
            <p:nvPr/>
          </p:nvGrpSpPr>
          <p:grpSpPr bwMode="auto">
            <a:xfrm>
              <a:off x="4552950" y="609600"/>
              <a:ext cx="4610100" cy="4391025"/>
              <a:chOff x="4552275" y="918151"/>
              <a:chExt cx="4610100" cy="4391025"/>
            </a:xfrm>
          </p:grpSpPr>
          <p:grpSp>
            <p:nvGrpSpPr>
              <p:cNvPr id="8201" name="Grupa 7"/>
              <p:cNvGrpSpPr>
                <a:grpSpLocks/>
              </p:cNvGrpSpPr>
              <p:nvPr/>
            </p:nvGrpSpPr>
            <p:grpSpPr bwMode="auto">
              <a:xfrm>
                <a:off x="4552275" y="918151"/>
                <a:ext cx="4610100" cy="4391025"/>
                <a:chOff x="4724119" y="1354040"/>
                <a:chExt cx="4610100" cy="4391025"/>
              </a:xfrm>
            </p:grpSpPr>
            <p:grpSp>
              <p:nvGrpSpPr>
                <p:cNvPr id="8203" name="Grupa 50"/>
                <p:cNvGrpSpPr>
                  <a:grpSpLocks/>
                </p:cNvGrpSpPr>
                <p:nvPr/>
              </p:nvGrpSpPr>
              <p:grpSpPr bwMode="auto">
                <a:xfrm>
                  <a:off x="4724119" y="1354040"/>
                  <a:ext cx="4610100" cy="4391025"/>
                  <a:chOff x="0" y="0"/>
                  <a:chExt cx="4610100" cy="4391025"/>
                </a:xfrm>
              </p:grpSpPr>
              <p:pic>
                <p:nvPicPr>
                  <p:cNvPr id="820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4610100" cy="43910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8206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468313" y="279400"/>
                    <a:ext cx="3527425" cy="3978275"/>
                    <a:chOff x="468313" y="279375"/>
                    <a:chExt cx="3527425" cy="3978300"/>
                  </a:xfrm>
                </p:grpSpPr>
                <p:sp>
                  <p:nvSpPr>
                    <p:cNvPr id="8207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68538" y="2276475"/>
                      <a:ext cx="71437" cy="187166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Dot"/>
                      <a:round/>
                      <a:headEnd/>
                      <a:tailEnd type="stealth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08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313" y="3284538"/>
                      <a:ext cx="71437" cy="730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09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4300" y="1196975"/>
                      <a:ext cx="71438" cy="730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10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1188" y="2276475"/>
                      <a:ext cx="1655762" cy="93662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Dot"/>
                      <a:round/>
                      <a:headEnd/>
                      <a:tailEnd type="stealth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11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8538" y="1268413"/>
                      <a:ext cx="1655762" cy="100806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Dot"/>
                      <a:round/>
                      <a:headEnd/>
                      <a:tailEnd type="stealth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12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2275" y="333375"/>
                      <a:ext cx="71438" cy="730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13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763713" y="476250"/>
                      <a:ext cx="504825" cy="179863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lgDashDot"/>
                      <a:round/>
                      <a:headEnd/>
                      <a:tailEnd type="stealth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1913" y="2708265"/>
                      <a:ext cx="215900" cy="4616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defRPr/>
                      </a:pP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thematica1" pitchFamily="2" charset="2"/>
                        <a:cs typeface="+mn-cs"/>
                      </a:endParaRPr>
                    </a:p>
                  </p:txBody>
                </p:sp>
                <p:sp>
                  <p:nvSpPr>
                    <p:cNvPr id="821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256" y="4184650"/>
                      <a:ext cx="71437" cy="730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18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9975" y="279375"/>
                      <a:ext cx="108000" cy="108000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</p:grpSp>
            </p:grpSp>
            <p:sp>
              <p:nvSpPr>
                <p:cNvPr id="8204" name="Oval 4"/>
                <p:cNvSpPr>
                  <a:spLocks noChangeArrowheads="1"/>
                </p:cNvSpPr>
                <p:nvPr/>
              </p:nvSpPr>
              <p:spPr bwMode="auto">
                <a:xfrm>
                  <a:off x="7410169" y="5547210"/>
                  <a:ext cx="71437" cy="730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8202" name="Oval 4"/>
              <p:cNvSpPr>
                <a:spLocks noChangeArrowheads="1"/>
              </p:cNvSpPr>
              <p:nvPr/>
            </p:nvSpPr>
            <p:spPr bwMode="auto">
              <a:xfrm>
                <a:off x="8632604" y="2516719"/>
                <a:ext cx="71437" cy="730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47807" y="6841058"/>
            <a:ext cx="2133600" cy="2603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11</a:t>
            </a:r>
            <a:endParaRPr lang="pl-PL" dirty="0"/>
          </a:p>
        </p:txBody>
      </p:sp>
      <p:sp>
        <p:nvSpPr>
          <p:cNvPr id="51" name="Prostokąt 1"/>
          <p:cNvSpPr>
            <a:spLocks noChangeArrowheads="1"/>
          </p:cNvSpPr>
          <p:nvPr/>
        </p:nvSpPr>
        <p:spPr bwMode="auto">
          <a:xfrm>
            <a:off x="0" y="-171400"/>
            <a:ext cx="9144000" cy="14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SELECTION OF </a:t>
            </a:r>
            <a:r>
              <a:rPr lang="pl-PL" sz="3200" b="1" dirty="0">
                <a:latin typeface="Cambria Math"/>
                <a:sym typeface="Symbol"/>
              </a:rPr>
              <a:t>K</a:t>
            </a:r>
            <a:r>
              <a:rPr lang="pl-PL" sz="3200" b="1" baseline="-25000" dirty="0">
                <a:latin typeface="Cambria Math"/>
                <a:sym typeface="Symbol"/>
              </a:rPr>
              <a:t>S</a:t>
            </a:r>
            <a:r>
              <a:rPr lang="pl-PL" sz="3200" b="1" dirty="0">
                <a:latin typeface="Cambria Math"/>
                <a:sym typeface="Symbol"/>
              </a:rPr>
              <a:t> </a:t>
            </a:r>
            <a:r>
              <a:rPr lang="pl-PL" sz="3200" b="1" dirty="0">
                <a:latin typeface="Times New Roman"/>
                <a:cs typeface="Times New Roman"/>
                <a:sym typeface="Symbol"/>
              </a:rPr>
              <a:t>→</a:t>
            </a:r>
            <a:r>
              <a:rPr lang="pl-PL" sz="3200" b="1" dirty="0" smtClean="0">
                <a:latin typeface="Cambria Math"/>
                <a:sym typeface="Symbol"/>
              </a:rPr>
              <a:t></a:t>
            </a:r>
            <a:r>
              <a:rPr lang="pl-PL" sz="3200" b="1" baseline="30000" dirty="0">
                <a:latin typeface="Cambria Math"/>
                <a:sym typeface="Symbol"/>
              </a:rPr>
              <a:t>0</a:t>
            </a:r>
            <a:r>
              <a:rPr lang="pl-PL" sz="3200" b="1" dirty="0">
                <a:latin typeface="Cambria Math"/>
                <a:sym typeface="Symbol"/>
              </a:rPr>
              <a:t></a:t>
            </a:r>
            <a:r>
              <a:rPr lang="pl-PL" sz="3200" b="1" baseline="30000" dirty="0">
                <a:latin typeface="Cambria Math"/>
                <a:sym typeface="Symbol"/>
              </a:rPr>
              <a:t>0</a:t>
            </a:r>
            <a:r>
              <a:rPr lang="pl-PL" sz="3200" b="1" dirty="0">
                <a:latin typeface="Cambria Math"/>
                <a:sym typeface="Symbol"/>
              </a:rPr>
              <a:t></a:t>
            </a:r>
            <a:r>
              <a:rPr lang="pl-PL" sz="3200" b="1" baseline="30000" dirty="0" smtClean="0">
                <a:latin typeface="Cambria Math"/>
                <a:sym typeface="Symbol"/>
              </a:rPr>
              <a:t>0   </a:t>
            </a:r>
            <a:r>
              <a:rPr lang="pl-PL" sz="3200" b="1" dirty="0" err="1" smtClean="0">
                <a:latin typeface="Cambria Math"/>
                <a:sym typeface="Symbol"/>
              </a:rPr>
              <a:t>events</a:t>
            </a:r>
            <a:endParaRPr lang="pl-PL" sz="3200" b="1" dirty="0">
              <a:latin typeface="Cambria Math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endParaRPr lang="pl-PL" sz="3200" b="1" baseline="30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         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SIGNAL			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BACKGROUND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7649369" y="4722525"/>
            <a:ext cx="161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latin typeface="Cambria" pitchFamily="18" charset="0"/>
              </a:rPr>
              <a:t>Splitted</a:t>
            </a:r>
            <a:r>
              <a:rPr lang="pl-PL" sz="1600" b="1" dirty="0" smtClean="0">
                <a:latin typeface="Cambria" pitchFamily="18" charset="0"/>
              </a:rPr>
              <a:t> </a:t>
            </a:r>
            <a:r>
              <a:rPr lang="pl-PL" sz="1600" b="1" dirty="0" err="1" smtClean="0">
                <a:latin typeface="Cambria" pitchFamily="18" charset="0"/>
              </a:rPr>
              <a:t>clusters</a:t>
            </a:r>
            <a:endParaRPr lang="pl-PL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6814482" y="4876800"/>
            <a:ext cx="608091" cy="4690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l-PL"/>
          </a:p>
        </p:txBody>
      </p:sp>
      <p:cxnSp>
        <p:nvCxnSpPr>
          <p:cNvPr id="54" name="Łącznik prosty ze strzałką 53"/>
          <p:cNvCxnSpPr>
            <a:endCxn id="52" idx="0"/>
          </p:cNvCxnSpPr>
          <p:nvPr/>
        </p:nvCxnSpPr>
        <p:spPr bwMode="auto">
          <a:xfrm flipH="1">
            <a:off x="8458370" y="2710226"/>
            <a:ext cx="246346" cy="201229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58" name="Oval 10"/>
          <p:cNvSpPr>
            <a:spLocks noChangeArrowheads="1"/>
          </p:cNvSpPr>
          <p:nvPr/>
        </p:nvSpPr>
        <p:spPr bwMode="auto">
          <a:xfrm rot="15134221">
            <a:off x="8295257" y="2071383"/>
            <a:ext cx="608091" cy="4690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l-PL"/>
          </a:p>
        </p:txBody>
      </p:sp>
      <p:cxnSp>
        <p:nvCxnSpPr>
          <p:cNvPr id="61" name="Łącznik prosty ze strzałką 60"/>
          <p:cNvCxnSpPr/>
          <p:nvPr/>
        </p:nvCxnSpPr>
        <p:spPr bwMode="auto">
          <a:xfrm>
            <a:off x="7428918" y="5044741"/>
            <a:ext cx="226796" cy="7360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2" name="pole tekstowe 1"/>
          <p:cNvSpPr txBox="1"/>
          <p:nvPr/>
        </p:nvSpPr>
        <p:spPr>
          <a:xfrm>
            <a:off x="6228184" y="1988840"/>
            <a:ext cx="30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ym typeface="Symbol"/>
              </a:rPr>
              <a:t></a:t>
            </a:r>
            <a:endParaRPr lang="pl-PL" b="1" dirty="0"/>
          </a:p>
        </p:txBody>
      </p:sp>
      <p:sp>
        <p:nvSpPr>
          <p:cNvPr id="70" name="pole tekstowe 69"/>
          <p:cNvSpPr txBox="1"/>
          <p:nvPr/>
        </p:nvSpPr>
        <p:spPr>
          <a:xfrm>
            <a:off x="5868144" y="3543399"/>
            <a:ext cx="30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ym typeface="Symbol"/>
              </a:rPr>
              <a:t></a:t>
            </a:r>
            <a:endParaRPr lang="pl-PL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6588224" y="4149080"/>
            <a:ext cx="30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ym typeface="Symbol"/>
              </a:rPr>
              <a:t></a:t>
            </a:r>
            <a:endParaRPr lang="pl-PL" b="1" dirty="0"/>
          </a:p>
        </p:txBody>
      </p:sp>
      <p:sp>
        <p:nvSpPr>
          <p:cNvPr id="73" name="pole tekstowe 72"/>
          <p:cNvSpPr txBox="1"/>
          <p:nvPr/>
        </p:nvSpPr>
        <p:spPr>
          <a:xfrm>
            <a:off x="7507609" y="2564904"/>
            <a:ext cx="30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ym typeface="Symbol"/>
              </a:rPr>
              <a:t>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535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14117</TotalTime>
  <Words>2404</Words>
  <Application>Microsoft Office PowerPoint</Application>
  <PresentationFormat>Pokaz na ekranie (4:3)</PresentationFormat>
  <Paragraphs>392</Paragraphs>
  <Slides>35</Slides>
  <Notes>16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7" baseType="lpstr">
      <vt:lpstr>Standarddesign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Moskal</cp:lastModifiedBy>
  <cp:revision>1350</cp:revision>
  <dcterms:created xsi:type="dcterms:W3CDTF">1601-01-01T00:00:00Z</dcterms:created>
  <dcterms:modified xsi:type="dcterms:W3CDTF">2014-07-30T00:54:50Z</dcterms:modified>
</cp:coreProperties>
</file>