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58" r:id="rId2"/>
    <p:sldMasterId id="2147483870" r:id="rId3"/>
    <p:sldMasterId id="2147483889" r:id="rId4"/>
    <p:sldMasterId id="2147483931" r:id="rId5"/>
    <p:sldMasterId id="2147484021" r:id="rId6"/>
    <p:sldMasterId id="2147484072" r:id="rId7"/>
    <p:sldMasterId id="2147484100" r:id="rId8"/>
    <p:sldMasterId id="2147484117" r:id="rId9"/>
  </p:sldMasterIdLst>
  <p:notesMasterIdLst>
    <p:notesMasterId r:id="rId76"/>
  </p:notesMasterIdLst>
  <p:sldIdLst>
    <p:sldId id="768" r:id="rId10"/>
    <p:sldId id="657" r:id="rId11"/>
    <p:sldId id="603" r:id="rId12"/>
    <p:sldId id="668" r:id="rId13"/>
    <p:sldId id="672" r:id="rId14"/>
    <p:sldId id="589" r:id="rId15"/>
    <p:sldId id="584" r:id="rId16"/>
    <p:sldId id="679" r:id="rId17"/>
    <p:sldId id="268" r:id="rId18"/>
    <p:sldId id="599" r:id="rId19"/>
    <p:sldId id="680" r:id="rId20"/>
    <p:sldId id="662" r:id="rId21"/>
    <p:sldId id="688" r:id="rId22"/>
    <p:sldId id="416" r:id="rId23"/>
    <p:sldId id="659" r:id="rId24"/>
    <p:sldId id="665" r:id="rId25"/>
    <p:sldId id="666" r:id="rId26"/>
    <p:sldId id="767" r:id="rId27"/>
    <p:sldId id="660" r:id="rId28"/>
    <p:sldId id="663" r:id="rId29"/>
    <p:sldId id="664" r:id="rId30"/>
    <p:sldId id="673" r:id="rId31"/>
    <p:sldId id="675" r:id="rId32"/>
    <p:sldId id="762" r:id="rId33"/>
    <p:sldId id="704" r:id="rId34"/>
    <p:sldId id="763" r:id="rId35"/>
    <p:sldId id="706" r:id="rId36"/>
    <p:sldId id="738" r:id="rId37"/>
    <p:sldId id="718" r:id="rId38"/>
    <p:sldId id="764" r:id="rId39"/>
    <p:sldId id="711" r:id="rId40"/>
    <p:sldId id="669" r:id="rId41"/>
    <p:sldId id="653" r:id="rId42"/>
    <p:sldId id="636" r:id="rId43"/>
    <p:sldId id="417" r:id="rId44"/>
    <p:sldId id="696" r:id="rId45"/>
    <p:sldId id="582" r:id="rId46"/>
    <p:sldId id="572" r:id="rId47"/>
    <p:sldId id="573" r:id="rId48"/>
    <p:sldId id="574" r:id="rId49"/>
    <p:sldId id="575" r:id="rId50"/>
    <p:sldId id="583" r:id="rId51"/>
    <p:sldId id="766" r:id="rId52"/>
    <p:sldId id="765" r:id="rId53"/>
    <p:sldId id="751" r:id="rId54"/>
    <p:sldId id="702" r:id="rId55"/>
    <p:sldId id="670" r:id="rId56"/>
    <p:sldId id="633" r:id="rId57"/>
    <p:sldId id="355" r:id="rId58"/>
    <p:sldId id="752" r:id="rId59"/>
    <p:sldId id="754" r:id="rId60"/>
    <p:sldId id="756" r:id="rId61"/>
    <p:sldId id="778" r:id="rId62"/>
    <p:sldId id="761" r:id="rId63"/>
    <p:sldId id="701" r:id="rId64"/>
    <p:sldId id="733" r:id="rId65"/>
    <p:sldId id="777" r:id="rId66"/>
    <p:sldId id="737" r:id="rId67"/>
    <p:sldId id="769" r:id="rId68"/>
    <p:sldId id="770" r:id="rId69"/>
    <p:sldId id="771" r:id="rId70"/>
    <p:sldId id="772" r:id="rId71"/>
    <p:sldId id="773" r:id="rId72"/>
    <p:sldId id="774" r:id="rId73"/>
    <p:sldId id="775" r:id="rId74"/>
    <p:sldId id="776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CDEC"/>
    <a:srgbClr val="FF66CC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202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6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10.wmf"/><Relationship Id="rId4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6" Type="http://schemas.openxmlformats.org/officeDocument/2006/relationships/image" Target="../media/image113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Relationship Id="rId9" Type="http://schemas.openxmlformats.org/officeDocument/2006/relationships/image" Target="../media/image11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Relationship Id="rId4" Type="http://schemas.openxmlformats.org/officeDocument/2006/relationships/image" Target="../media/image1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D5688-FD22-47A4-905A-204011D66B79}" type="datetimeFigureOut">
              <a:rPr lang="en-US" smtClean="0"/>
              <a:pPr/>
              <a:t>7/30/2014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EB106-9281-44B3-A133-8A7D35F44697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2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D61A-852F-4355-B9D7-341E42E86AE1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06A60-C8CD-4929-8EDA-98822B1AE581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8500"/>
            <a:ext cx="4575175" cy="3430588"/>
          </a:xfrm>
          <a:ln/>
        </p:spPr>
      </p:sp>
      <p:sp>
        <p:nvSpPr>
          <p:cNvPr id="101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979" y="4351902"/>
            <a:ext cx="5476043" cy="4094263"/>
          </a:xfrm>
        </p:spPr>
        <p:txBody>
          <a:bodyPr/>
          <a:lstStyle/>
          <a:p>
            <a:r>
              <a:rPr lang="en-US"/>
              <a:t>Essentially the t quark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95FFB7-13E3-4627-8708-18BA3CB5CD95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6913"/>
            <a:ext cx="4576763" cy="343217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979" y="4351903"/>
            <a:ext cx="5476043" cy="4095734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6815-C9E7-41B9-8E16-985668D0578E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0AED-115E-4F91-A749-DE2126028512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7525-36E0-49EE-B60A-FD093036E4DE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562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5AA3C-1968-4BAB-8686-A0953BAF0425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773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EB61-2B64-4761-A307-5F691095D857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868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43F6-C57C-4148-83ED-72C9C53011D4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270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8F4D-8B20-4484-8A09-DAA558E9DD11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860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B5ED7DE-E7C8-4785-905D-41036E4268A5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719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0AED-115E-4F91-A749-DE2126028512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632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E7F5-2200-49DD-848A-BB7030E5DA3C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467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0027E368-AE23-4EE8-95B3-039313C782E3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F6EDB3-51BD-4664-9C27-2E8829AC7EB7}" type="slidenum">
              <a:rPr lang="en-US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8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E7F5-2200-49DD-848A-BB7030E5DA3C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0027E368-AE23-4EE8-95B3-039313C782E3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F6EDB3-51BD-4664-9C27-2E8829AC7EB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7B9A625-1B9A-44B4-AD0D-CCA53522C991}" type="datetimeFigureOut">
              <a:rPr lang="en-US"/>
              <a:pPr/>
              <a:t>7/30/2014</a:t>
            </a:fld>
            <a:endParaRPr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15849AB-2EE5-452D-81FC-5988F53C2420}" type="slidenum">
              <a:rPr/>
              <a:pPr/>
              <a:t>‹N°›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D8C4-9D66-47E1-873F-B19FD84C311A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F4E7ED"/>
                </a:solidFill>
              </a:rPr>
              <a:pPr/>
              <a:t>7/30/2014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4E7E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F4E7ED"/>
                </a:solidFill>
              </a:rPr>
              <a:pPr/>
              <a:t>‹N°›</a:t>
            </a:fld>
            <a:endParaRPr lang="en-US">
              <a:solidFill>
                <a:srgbClr val="F4E7ED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imes New Roman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471A9BB-E057-44B6-8D5A-BE1175516960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61E6C-CCE4-46BF-9A0E-FE53A93A1A8F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10424-6610-4C9C-8064-708938C90DB1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2D0D5-7EB8-4449-9064-797E33A52C47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A7E07-7A47-4225-A43F-57862F2EC6C2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85D2A-B2A9-41F6-9908-6F96115FB2CC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10B5-7C56-4D91-A722-E836DB927A9C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405CE-E71E-47D5-A3A4-49DE8205CB93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5169E-25F7-4368-809C-9DDDA44FFA7C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2372B-6898-4165-80DA-95FAB08AE7C0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F8CA7-56DC-4369-9E08-D3D3C74FB91A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81B3A-8B14-455A-9019-4934EF54B152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77988" y="2362200"/>
            <a:ext cx="7466012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13700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0841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74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21C2EB-3BA1-4540-A7D9-38D0DF358B4B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FD430-FFB4-44B5-92B7-E46BAE4A563A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749D3-B56F-44F6-9CA2-1945C286121A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7E290-7697-4FFA-AE47-CAC94E5D0AE3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BD94F-08B7-4414-AD06-7AEF69BECCE5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7525-36E0-49EE-B60A-FD093036E4DE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733D1-DC37-4193-9C22-F5071811AC23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D2772-9124-4E29-BF8C-EE41F6A3DDD4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F7087-26C8-4018-8DED-D30EB033E7C3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EF92D-CE9E-4E19-B568-47154E2C6729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661EC-B45E-4222-8A44-C212862736EF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6725"/>
            <a:ext cx="1943100" cy="5629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6725"/>
            <a:ext cx="5676900" cy="5629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1A405-8277-4686-A5E4-85CB2E98767C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77988" y="2362200"/>
            <a:ext cx="7466012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13700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0841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741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21C2EB-3BA1-4540-A7D9-38D0DF358B4B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FD430-FFB4-44B5-92B7-E46BAE4A563A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749D3-B56F-44F6-9CA2-1945C286121A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7E290-7697-4FFA-AE47-CAC94E5D0AE3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5AA3C-1968-4BAB-8686-A0953BAF0425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BD94F-08B7-4414-AD06-7AEF69BECCE5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733D1-DC37-4193-9C22-F5071811AC23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D2772-9124-4E29-BF8C-EE41F6A3DDD4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F7087-26C8-4018-8DED-D30EB033E7C3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EF92D-CE9E-4E19-B568-47154E2C6729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661EC-B45E-4222-8A44-C212862736EF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6725"/>
            <a:ext cx="1943100" cy="5629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6725"/>
            <a:ext cx="5676900" cy="5629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1A405-8277-4686-A5E4-85CB2E98767C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Siegen, December 7, 2006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A. Ceccucci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F6EDB3-51BD-4664-9C27-2E8829AC7EB7}" type="slidenum">
              <a:rPr lang="en-US">
                <a:solidFill>
                  <a:srgbClr val="FFFFFF"/>
                </a:solidFill>
              </a:rPr>
              <a:pPr/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 dir="in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B8F0A-E7D9-43AB-A0C9-F637115167C0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6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2C9FA-65FB-4327-BAA0-E7749B602320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0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EB61-2B64-4761-A307-5F691095D857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8D691-4C2B-44D9-AD94-2699E59075C8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45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B6D96-7B56-43D4-B380-A3DFD5C22D2D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5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34D68-70CD-4749-BA6B-37AB2DE5F319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471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2E1AC-74C6-4A84-AF74-B2ED381CD896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15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D72D2-4804-497B-927E-D8D6E5D481EC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204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A2387-3592-47C3-B7DC-FBB1555A6F24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51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C501A-3731-4F56-884A-B179C11C3A3A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754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C664C-6C18-46E3-B0F2-6B65F53347D1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714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A4E298-259F-40BE-8AEF-D5BB344D0651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448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BFC26E-A31E-4615-A8EF-F8E109DBCCD1}" type="slidenum">
              <a:rPr lang="en-GB" altLang="en-US">
                <a:solidFill>
                  <a:srgbClr val="000000"/>
                </a:solidFill>
              </a:rPr>
              <a:pPr/>
              <a:t>‹N°›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3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43F6-C57C-4148-83ED-72C9C53011D4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6815-C9E7-41B9-8E16-985668D0578E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93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D8C4-9D66-47E1-873F-B19FD84C311A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17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10B5-7C56-4D91-A722-E836DB927A9C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7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7525-36E0-49EE-B60A-FD093036E4DE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839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5AA3C-1968-4BAB-8686-A0953BAF0425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43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EB61-2B64-4761-A307-5F691095D857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065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43F6-C57C-4148-83ED-72C9C53011D4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375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8F4D-8B20-4484-8A09-DAA558E9DD11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379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B5ED7DE-E7C8-4785-905D-41036E4268A5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058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0AED-115E-4F91-A749-DE2126028512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2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8F4D-8B20-4484-8A09-DAA558E9DD11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E7F5-2200-49DD-848A-BB7030E5DA3C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438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0027E368-AE23-4EE8-95B3-039313C782E3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F6EDB3-51BD-4664-9C27-2E8829AC7EB7}" type="slidenum">
              <a:rPr lang="en-US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544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C79F251-6959-4518-B40F-9FC5FCB31279}" type="datetime1">
              <a:rPr lang="en-US" altLang="ja-JP" smtClean="0"/>
              <a:pPr>
                <a:defRPr/>
              </a:pPr>
              <a:t>7/30/2014</a:t>
            </a:fld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31FE45C-8A04-4947-9ECF-EBD657804773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615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C4DF5E-B297-4C61-8651-D3CE0B1307AE}" type="datetime1">
              <a:rPr lang="en-US" altLang="ja-JP" smtClean="0"/>
              <a:pPr>
                <a:defRPr/>
              </a:pPr>
              <a:t>7/30/2014</a:t>
            </a:fld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E1E180EB-B945-40DF-B07C-2146117C3BC0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407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3F204-A2ED-471A-A212-0ACDC7E95A6C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A3417-0DB1-46E5-9128-C70E4EFA03EB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98C75-DF65-4E9A-AA3D-508E107DA951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93ED0-916F-4EBE-807D-33C0BA10B8C7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B0D3B-62DA-421E-9932-380CD3D9C585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C97D1-1BDD-49C9-9790-9FB15715A92F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B5ED7DE-E7C8-4785-905D-41036E4268A5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896B3-2FF0-471D-BD84-BCFEFA7C6332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8EFE7-F212-48EC-8171-A0CD1D2E9281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EA05C-CEB0-42B8-8173-75403B0384DB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58A38-576D-43E1-86FB-A54EE6562AD1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260350"/>
            <a:ext cx="1995488" cy="5835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60350"/>
            <a:ext cx="5838825" cy="5835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D0253-3A49-4635-A79F-C550F5BF4C25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2400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32035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77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4AA1831-86FE-4980-858D-845126C001C4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2400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32035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77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81A29B-8C24-460D-AE3F-ACEB70C98AB7}" type="slidenum">
              <a:rPr lang="en-US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6815-C9E7-41B9-8E16-985668D0578E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06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D8C4-9D66-47E1-873F-B19FD84C311A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308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10B5-7C56-4D91-A722-E836DB927A9C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92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C974B62-5870-4A8F-9641-D7572EA1BD6F}" type="datetime1">
              <a:rPr lang="en-US" smtClean="0"/>
              <a:pPr/>
              <a:t>7/30/2014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b="1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21C8C74-CC20-48BD-A100-58C5FFD0F89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7B9A625-1B9A-44B4-AD0D-CCA53522C991}" type="datetimeFigureOut">
              <a:rPr lang="en-US" smtClean="0">
                <a:solidFill>
                  <a:srgbClr val="B13F9A"/>
                </a:solidFill>
              </a:rPr>
              <a:pPr/>
              <a:t>7/30/2014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15849AB-2EE5-452D-81FC-5988F53C2420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E284C1-BA41-4085-A18B-335B268F04D2}" type="slidenum">
              <a:rPr lang="en-US">
                <a:solidFill>
                  <a:srgbClr val="FFFFFF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C0030"/>
            </a:gs>
            <a:gs pos="50000">
              <a:srgbClr val="0A0067"/>
            </a:gs>
            <a:gs pos="100000">
              <a:srgbClr val="0C00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66725"/>
            <a:ext cx="66294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28AE304-CD99-4B0A-8F48-A4172F38AAE8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2000" b="1">
          <a:solidFill>
            <a:schemeClr val="hlink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hlink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C0030"/>
            </a:gs>
            <a:gs pos="50000">
              <a:srgbClr val="0A0067"/>
            </a:gs>
            <a:gs pos="100000">
              <a:srgbClr val="0C00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66725"/>
            <a:ext cx="66294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28AE304-CD99-4B0A-8F48-A4172F38AAE8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4116" r:id="rId12"/>
  </p:sldLayoutIdLst>
  <p:transition spd="slow">
    <p:zoom dir="in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2000" b="1">
          <a:solidFill>
            <a:schemeClr val="hlink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hlink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Kliknij, aby edytować styl wzorca tytułu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Kliknij, aby edytować style wzorca tekstu</a:t>
            </a:r>
          </a:p>
          <a:p>
            <a:pPr lvl="1"/>
            <a:r>
              <a:rPr lang="en-GB" altLang="en-US" smtClean="0"/>
              <a:t>Drugi poziom</a:t>
            </a:r>
          </a:p>
          <a:p>
            <a:pPr lvl="2"/>
            <a:r>
              <a:rPr lang="en-GB" altLang="en-US" smtClean="0"/>
              <a:t>Trzeci poziom</a:t>
            </a:r>
          </a:p>
          <a:p>
            <a:pPr lvl="3"/>
            <a:r>
              <a:rPr lang="en-GB" altLang="en-US" smtClean="0"/>
              <a:t>Czwarty poziom</a:t>
            </a:r>
          </a:p>
          <a:p>
            <a:pPr lvl="4"/>
            <a:r>
              <a:rPr lang="en-GB" altLang="en-US" smtClean="0"/>
              <a:t>Piąty poziom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Siegen, December 7, 2006 </a:t>
            </a: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00"/>
                </a:solidFill>
              </a:rPr>
              <a:t>A. Ceccucci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1CA940-7965-4062-9147-A95617EBE3C7}" type="slidenum">
              <a:rPr lang="en-GB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9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C974B62-5870-4A8F-9641-D7572EA1BD6F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b="1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7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260350"/>
            <a:ext cx="7772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320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256E89-C096-402D-8760-6E7183B12ED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bg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FF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rgbClr val="0033CC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C974B62-5870-4A8F-9641-D7572EA1BD6F}" type="datetime1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7/30/2014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b="1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‹N°›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89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.jpeg"/><Relationship Id="rId4" Type="http://schemas.openxmlformats.org/officeDocument/2006/relationships/image" Target="../media/image28.wmf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44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29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48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3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image" Target="../media/image4.wmf"/><Relationship Id="rId9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39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4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0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8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7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115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12.wmf"/><Relationship Id="rId17" Type="http://schemas.openxmlformats.org/officeDocument/2006/relationships/oleObject" Target="../embeddings/oleObject49.bin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114.wmf"/><Relationship Id="rId20" Type="http://schemas.openxmlformats.org/officeDocument/2006/relationships/image" Target="../media/image116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9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111.wmf"/><Relationship Id="rId19" Type="http://schemas.openxmlformats.org/officeDocument/2006/relationships/oleObject" Target="../embeddings/oleObject50.bin"/><Relationship Id="rId4" Type="http://schemas.openxmlformats.org/officeDocument/2006/relationships/image" Target="../media/image108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113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8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5.wmf"/><Relationship Id="rId12" Type="http://schemas.openxmlformats.org/officeDocument/2006/relationships/image" Target="../media/image128.jpe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127.wmf"/><Relationship Id="rId5" Type="http://schemas.openxmlformats.org/officeDocument/2006/relationships/image" Target="../media/image124.wmf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12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47864" y="908720"/>
            <a:ext cx="5105400" cy="2868168"/>
          </a:xfrm>
        </p:spPr>
        <p:txBody>
          <a:bodyPr/>
          <a:lstStyle/>
          <a:p>
            <a:r>
              <a:rPr lang="en-US" dirty="0" err="1" smtClean="0"/>
              <a:t>Kaon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419872" y="3861048"/>
            <a:ext cx="5114778" cy="1101248"/>
          </a:xfrm>
        </p:spPr>
        <p:txBody>
          <a:bodyPr/>
          <a:lstStyle/>
          <a:p>
            <a:r>
              <a:rPr lang="en-US" dirty="0" smtClean="0"/>
              <a:t>Augusto Ceccucci / CERN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59832" y="5085184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Xth</a:t>
            </a:r>
            <a:r>
              <a:rPr lang="en-US" b="1" dirty="0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 </a:t>
            </a:r>
            <a:r>
              <a:rPr lang="en-US" b="1" dirty="0" err="1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Rencontres</a:t>
            </a:r>
            <a:r>
              <a:rPr lang="en-US" b="1" dirty="0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 du Vietnam</a:t>
            </a:r>
          </a:p>
          <a:p>
            <a:pPr algn="ctr"/>
            <a:r>
              <a:rPr lang="en-US" b="1" dirty="0" err="1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Flavour</a:t>
            </a:r>
            <a:r>
              <a:rPr lang="en-US" b="1" dirty="0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 Physics Conference</a:t>
            </a:r>
          </a:p>
          <a:p>
            <a:pPr algn="ctr"/>
            <a:r>
              <a:rPr lang="en-US" b="1" dirty="0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ICISE, </a:t>
            </a:r>
            <a:r>
              <a:rPr lang="en-US" b="1" dirty="0" err="1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Quy</a:t>
            </a:r>
            <a:r>
              <a:rPr lang="en-US" b="1" dirty="0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 </a:t>
            </a:r>
            <a:r>
              <a:rPr lang="en-US" b="1" dirty="0" err="1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Nhon,VN</a:t>
            </a:r>
            <a:r>
              <a:rPr lang="en-US" b="1" dirty="0" smtClean="0">
                <a:solidFill>
                  <a:srgbClr val="B13F9A">
                    <a:lumMod val="20000"/>
                    <a:lumOff val="80000"/>
                  </a:srgbClr>
                </a:solidFill>
              </a:rPr>
              <a:t>, July 27 - August 2, 2014</a:t>
            </a:r>
            <a:endParaRPr lang="en-US" b="1" dirty="0">
              <a:solidFill>
                <a:srgbClr val="B13F9A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7" name="Picture 6" descr="Flavou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311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2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629400" cy="802035"/>
          </a:xfrm>
        </p:spPr>
        <p:txBody>
          <a:bodyPr/>
          <a:lstStyle/>
          <a:p>
            <a:r>
              <a:rPr lang="en-US" dirty="0" smtClean="0"/>
              <a:t>Direct CP Violation 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043608" y="5445224"/>
          <a:ext cx="7229825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98" name="Equation" r:id="rId3" imgW="3213100" imgH="444500" progId="Equation.3">
                  <p:embed/>
                </p:oleObj>
              </mc:Choice>
              <mc:Fallback>
                <p:oleObj name="Equation" r:id="rId3" imgW="3213100" imgH="444500" progId="Equation.3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5445224"/>
                        <a:ext cx="7229825" cy="86409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148064" y="1340768"/>
            <a:ext cx="3302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Book Antiqua" pitchFamily="18" charset="0"/>
              </a:rPr>
              <a:t>Re </a:t>
            </a:r>
            <a:r>
              <a:rPr lang="en-US" sz="2000" b="1" dirty="0" smtClean="0">
                <a:solidFill>
                  <a:srgbClr val="FFFFFF"/>
                </a:solidFill>
                <a:latin typeface="Symbol" pitchFamily="18" charset="2"/>
              </a:rPr>
              <a:t>e</a:t>
            </a:r>
            <a:r>
              <a:rPr lang="en-US" sz="2000" b="1" dirty="0" smtClean="0">
                <a:solidFill>
                  <a:srgbClr val="FFFFFF"/>
                </a:solidFill>
                <a:latin typeface="Book Antiqua" pitchFamily="18" charset="0"/>
              </a:rPr>
              <a:t>’/</a:t>
            </a:r>
            <a:r>
              <a:rPr lang="en-US" sz="2000" b="1" dirty="0" smtClean="0">
                <a:solidFill>
                  <a:srgbClr val="FFFFFF"/>
                </a:solidFill>
                <a:latin typeface="Symbol" pitchFamily="18" charset="2"/>
              </a:rPr>
              <a:t>e</a:t>
            </a:r>
            <a:r>
              <a:rPr lang="en-US" sz="2000" b="1" dirty="0" smtClean="0">
                <a:solidFill>
                  <a:srgbClr val="FFFFFF"/>
                </a:solidFill>
                <a:latin typeface="Book Antiqua" pitchFamily="18" charset="0"/>
              </a:rPr>
              <a:t>=(1.68 </a:t>
            </a:r>
            <a:r>
              <a:rPr lang="en-US" sz="2000" b="1" dirty="0" smtClean="0">
                <a:solidFill>
                  <a:srgbClr val="FFFFFF"/>
                </a:solidFill>
                <a:latin typeface="Book Antiqua" pitchFamily="18" charset="0"/>
                <a:cs typeface="Arial" pitchFamily="34" charset="0"/>
              </a:rPr>
              <a:t>± 0.20) </a:t>
            </a:r>
            <a:r>
              <a:rPr lang="en-US" sz="2000" b="1" dirty="0" smtClean="0">
                <a:solidFill>
                  <a:srgbClr val="FFFFFF"/>
                </a:solidFill>
                <a:latin typeface="Book Antiqua" pitchFamily="18" charset="0"/>
                <a:cs typeface="Arial" pitchFamily="34" charset="0"/>
                <a:sym typeface="Symbol" pitchFamily="18" charset="2"/>
              </a:rPr>
              <a:t> 10</a:t>
            </a:r>
            <a:r>
              <a:rPr lang="en-US" sz="2000" b="1" baseline="30000" dirty="0" smtClean="0">
                <a:solidFill>
                  <a:srgbClr val="FFFFFF"/>
                </a:solidFill>
                <a:latin typeface="Book Antiqua" pitchFamily="18" charset="0"/>
                <a:cs typeface="Arial" pitchFamily="34" charset="0"/>
                <a:sym typeface="Symbol" pitchFamily="18" charset="2"/>
              </a:rPr>
              <a:t>-3</a:t>
            </a:r>
            <a:r>
              <a:rPr lang="en-US" sz="2000" b="1" dirty="0" smtClean="0">
                <a:solidFill>
                  <a:srgbClr val="FFFFFF"/>
                </a:solidFill>
                <a:latin typeface="Book Antiqua" pitchFamily="18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FFFFFF"/>
              </a:solidFill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17" name="Picture 6" descr="c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7800" y="0"/>
            <a:ext cx="1346200" cy="1346200"/>
          </a:xfrm>
          <a:prstGeom prst="rect">
            <a:avLst/>
          </a:prstGeom>
          <a:noFill/>
        </p:spPr>
      </p:pic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51520" y="2060848"/>
          <a:ext cx="1363458" cy="402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99" name="Equation" r:id="rId6" imgW="774364" imgH="228501" progId="Equation.3">
                  <p:embed/>
                </p:oleObj>
              </mc:Choice>
              <mc:Fallback>
                <p:oleObj name="Equation" r:id="rId6" imgW="774364" imgH="228501" progId="Equation.3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060848"/>
                        <a:ext cx="1363458" cy="4023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9252" name="Picture 1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700808"/>
            <a:ext cx="5040560" cy="242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253" name="Picture 1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1844824"/>
            <a:ext cx="4067944" cy="300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87624" y="4221088"/>
            <a:ext cx="111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9125786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Lattice QCD and epsilon’/epsilon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computation of non-</a:t>
            </a:r>
            <a:r>
              <a:rPr lang="en-US" dirty="0" err="1" smtClean="0"/>
              <a:t>leptonic</a:t>
            </a:r>
            <a:r>
              <a:rPr lang="en-US" dirty="0" smtClean="0"/>
              <a:t> matrix elements is very complex</a:t>
            </a:r>
          </a:p>
          <a:p>
            <a:r>
              <a:rPr lang="en-US" dirty="0" smtClean="0"/>
              <a:t>Important progress on the </a:t>
            </a:r>
            <a:r>
              <a:rPr lang="en-US" i="1" dirty="0" smtClean="0"/>
              <a:t>K</a:t>
            </a:r>
            <a:r>
              <a:rPr lang="en-US" i="1" dirty="0" smtClean="0">
                <a:latin typeface="Arial"/>
                <a:cs typeface="Arial"/>
              </a:rPr>
              <a:t>→ </a:t>
            </a:r>
            <a:r>
              <a:rPr lang="en-US" i="1" dirty="0" smtClean="0">
                <a:latin typeface="Symbol" panose="05050102010706020507" pitchFamily="18" charset="2"/>
              </a:rPr>
              <a:t>pp</a:t>
            </a:r>
            <a:r>
              <a:rPr lang="en-US" i="1" dirty="0" smtClean="0"/>
              <a:t> </a:t>
            </a:r>
            <a:r>
              <a:rPr lang="en-US" dirty="0" smtClean="0"/>
              <a:t>(I=2) amplitudes (arXiv:1206.5142, </a:t>
            </a:r>
            <a:r>
              <a:rPr lang="en-US" dirty="0" err="1" smtClean="0"/>
              <a:t>T.Blum</a:t>
            </a:r>
            <a:r>
              <a:rPr lang="en-US" dirty="0" smtClean="0"/>
              <a:t>, P. Boyle, N. Christ et al.) which translates into an  electroweak penguin contribution: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 is hope for a </a:t>
            </a:r>
            <a:r>
              <a:rPr lang="en-US" i="1" dirty="0" err="1" smtClean="0"/>
              <a:t>ab</a:t>
            </a:r>
            <a:r>
              <a:rPr lang="en-US" i="1" dirty="0" smtClean="0"/>
              <a:t> initio </a:t>
            </a:r>
            <a:r>
              <a:rPr lang="en-US" dirty="0" smtClean="0"/>
              <a:t>calculation of the QCD penguin which is even more difficult </a:t>
            </a:r>
          </a:p>
          <a:p>
            <a:r>
              <a:rPr lang="en-US" dirty="0" smtClean="0"/>
              <a:t>Epsilon’/Epsilon is very sensitive to new physics, a reliable determination of the SM contribution is very important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59632" y="3789040"/>
          <a:ext cx="5574813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978" name="Equation" r:id="rId3" imgW="3047760" imgH="393480" progId="Equation.3">
                  <p:embed/>
                </p:oleObj>
              </mc:Choice>
              <mc:Fallback>
                <p:oleObj name="Equation" r:id="rId3" imgW="30477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789040"/>
                        <a:ext cx="5574813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/>
          <a:lstStyle/>
          <a:p>
            <a:r>
              <a:rPr lang="en-US" dirty="0" smtClean="0"/>
              <a:t>UNITARITY TRIANGLES (UT)</a:t>
            </a:r>
            <a:endParaRPr lang="en-US" dirty="0"/>
          </a:p>
        </p:txBody>
      </p:sp>
      <p:pic>
        <p:nvPicPr>
          <p:cNvPr id="848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6732240" cy="556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35696" y="6488668"/>
            <a:ext cx="5170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R.F. Lebed, PRD 55, 348, </a:t>
            </a:r>
            <a:r>
              <a:rPr lang="en-US" dirty="0" err="1" smtClean="0"/>
              <a:t>hep</a:t>
            </a:r>
            <a:r>
              <a:rPr lang="en-US" dirty="0" smtClean="0"/>
              <a:t>-ph/9607305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03648" y="908720"/>
            <a:ext cx="2808312" cy="1152128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2272E-8A61-4B8C-87C4-3F60B8E7AF90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98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620688"/>
            <a:ext cx="6956425" cy="3683000"/>
          </a:xfrm>
        </p:spPr>
      </p:pic>
      <p:sp>
        <p:nvSpPr>
          <p:cNvPr id="39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Kaon</a:t>
            </a:r>
            <a:r>
              <a:rPr lang="en-US" dirty="0" smtClean="0"/>
              <a:t> </a:t>
            </a:r>
            <a:r>
              <a:rPr lang="en-US" dirty="0"/>
              <a:t>Rare </a:t>
            </a:r>
            <a:r>
              <a:rPr lang="en-US" dirty="0" smtClean="0"/>
              <a:t>Decays (Overview) </a:t>
            </a:r>
            <a:endParaRPr lang="en-US" dirty="0"/>
          </a:p>
        </p:txBody>
      </p:sp>
      <p:sp>
        <p:nvSpPr>
          <p:cNvPr id="398344" name="Line 8"/>
          <p:cNvSpPr>
            <a:spLocks noChangeShapeType="1"/>
          </p:cNvSpPr>
          <p:nvPr/>
        </p:nvSpPr>
        <p:spPr bwMode="auto">
          <a:xfrm>
            <a:off x="4481513" y="2214563"/>
            <a:ext cx="9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FFFFFF"/>
              </a:solidFill>
            </a:endParaRPr>
          </a:p>
        </p:txBody>
      </p:sp>
      <p:sp>
        <p:nvSpPr>
          <p:cNvPr id="398352" name="Text Box 16"/>
          <p:cNvSpPr txBox="1">
            <a:spLocks noChangeArrowheads="1"/>
          </p:cNvSpPr>
          <p:nvPr/>
        </p:nvSpPr>
        <p:spPr bwMode="auto">
          <a:xfrm>
            <a:off x="6588224" y="1556792"/>
            <a:ext cx="750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</a:rPr>
              <a:t>|</a:t>
            </a:r>
            <a:r>
              <a:rPr lang="en-US" sz="2400" b="1" dirty="0" err="1" smtClean="0">
                <a:solidFill>
                  <a:srgbClr val="0000FF"/>
                </a:solidFill>
              </a:rPr>
              <a:t>V</a:t>
            </a:r>
            <a:r>
              <a:rPr lang="en-US" sz="2400" b="1" baseline="-25000" dirty="0" err="1" smtClean="0">
                <a:solidFill>
                  <a:srgbClr val="0000FF"/>
                </a:solidFill>
              </a:rPr>
              <a:t>td</a:t>
            </a:r>
            <a:r>
              <a:rPr lang="en-US" sz="2400" b="1" dirty="0" smtClean="0">
                <a:solidFill>
                  <a:srgbClr val="0000FF"/>
                </a:solidFill>
              </a:rPr>
              <a:t>|</a:t>
            </a:r>
          </a:p>
        </p:txBody>
      </p:sp>
      <p:sp>
        <p:nvSpPr>
          <p:cNvPr id="398356" name="Rectangle 20"/>
          <p:cNvSpPr>
            <a:spLocks noChangeArrowheads="1"/>
          </p:cNvSpPr>
          <p:nvPr/>
        </p:nvSpPr>
        <p:spPr bwMode="auto">
          <a:xfrm>
            <a:off x="2483768" y="3068960"/>
            <a:ext cx="4464050" cy="1223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FFFFFF"/>
              </a:solidFill>
            </a:endParaRPr>
          </a:p>
        </p:txBody>
      </p:sp>
      <p:pic>
        <p:nvPicPr>
          <p:cNvPr id="398355" name="Picture 19" descr="Gino_Ra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5580062" cy="3768725"/>
          </a:xfrm>
          <a:prstGeom prst="rect">
            <a:avLst/>
          </a:prstGeom>
          <a:noFill/>
        </p:spPr>
      </p:pic>
      <p:sp>
        <p:nvSpPr>
          <p:cNvPr id="398357" name="Text Box 21"/>
          <p:cNvSpPr txBox="1">
            <a:spLocks noChangeArrowheads="1"/>
          </p:cNvSpPr>
          <p:nvPr/>
        </p:nvSpPr>
        <p:spPr bwMode="auto">
          <a:xfrm>
            <a:off x="7575550" y="5824538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G. Isidori</a:t>
            </a:r>
          </a:p>
        </p:txBody>
      </p:sp>
    </p:spTree>
  </p:cSld>
  <p:clrMapOvr>
    <a:masterClrMapping/>
  </p:clrMapOvr>
  <p:transition advTm="11849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629400" cy="730027"/>
          </a:xfrm>
        </p:spPr>
        <p:txBody>
          <a:bodyPr/>
          <a:lstStyle/>
          <a:p>
            <a:r>
              <a:rPr lang="en-US" dirty="0" smtClean="0"/>
              <a:t>Rare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52736"/>
            <a:ext cx="7772400" cy="4114800"/>
          </a:xfrm>
        </p:spPr>
        <p:txBody>
          <a:bodyPr/>
          <a:lstStyle/>
          <a:p>
            <a:endParaRPr lang="en-US" sz="2400" dirty="0" smtClean="0">
              <a:solidFill>
                <a:srgbClr val="FF99FF"/>
              </a:solidFill>
            </a:endParaRPr>
          </a:p>
          <a:p>
            <a:pPr marL="457200" indent="-457200"/>
            <a:r>
              <a:rPr lang="en-US" sz="2400" dirty="0" smtClean="0">
                <a:solidFill>
                  <a:srgbClr val="FFFF00"/>
                </a:solidFill>
              </a:rPr>
              <a:t>State of the art: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430-FFB4-44B5-92B7-E46BAE4A563A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772602"/>
              </p:ext>
            </p:extLst>
          </p:nvPr>
        </p:nvGraphicFramePr>
        <p:xfrm>
          <a:off x="611560" y="2204864"/>
          <a:ext cx="8002102" cy="2524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48" name="Équation" r:id="rId3" imgW="4012920" imgH="1269720" progId="Equation.3">
                  <p:embed/>
                </p:oleObj>
              </mc:Choice>
              <mc:Fallback>
                <p:oleObj name="Équation" r:id="rId3" imgW="4012920" imgH="1269720" progId="Equation.3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204864"/>
                        <a:ext cx="8002102" cy="252405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187624" y="4941168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[1] </a:t>
            </a:r>
            <a:r>
              <a:rPr lang="en-US" sz="1600" dirty="0" err="1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J.Brod</a:t>
            </a: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, </a:t>
            </a:r>
            <a:r>
              <a:rPr lang="en-US" sz="1600" dirty="0" err="1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M.Gorbahn</a:t>
            </a: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, PRD78, arXiv:0805.4119           </a:t>
            </a:r>
          </a:p>
          <a:p>
            <a:pPr marL="342900" indent="-342900">
              <a:defRPr/>
            </a:pP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[2] AGS-E787/E949 </a:t>
            </a:r>
            <a:r>
              <a:rPr lang="en-US" sz="1600" b="1" dirty="0" smtClean="0">
                <a:solidFill>
                  <a:srgbClr val="FFFFFF"/>
                </a:solidFill>
              </a:rPr>
              <a:t>PRL101, arXiv:0808.2459 </a:t>
            </a: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 </a:t>
            </a:r>
          </a:p>
          <a:p>
            <a:pPr marL="342900" indent="-342900">
              <a:defRPr/>
            </a:pP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[3] M. </a:t>
            </a:r>
            <a:r>
              <a:rPr lang="en-US" sz="1600" dirty="0" err="1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Gorbahn</a:t>
            </a: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, </a:t>
            </a:r>
            <a:r>
              <a:rPr lang="en-US" sz="1600" b="1" dirty="0" smtClean="0">
                <a:solidFill>
                  <a:srgbClr val="FFFFFF"/>
                </a:solidFill>
                <a:cs typeface="Arial" pitchFamily="34" charset="0"/>
              </a:rPr>
              <a:t>arXiv:0909.2221 </a:t>
            </a: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cs typeface="Arial" pitchFamily="34" charset="0"/>
              </a:rPr>
              <a:t> </a:t>
            </a:r>
          </a:p>
          <a:p>
            <a:pPr marL="342900" indent="-342900">
              <a:defRPr/>
            </a:pP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[4] KEK-E391a,   arXiv:0911.4789v1, </a:t>
            </a:r>
            <a:r>
              <a:rPr lang="en-US" sz="1600" b="1" dirty="0" smtClean="0"/>
              <a:t>PRD81 (2010) 072004</a:t>
            </a:r>
            <a:endParaRPr lang="en-US" sz="1600" dirty="0" smtClean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  <a:p>
            <a:pPr marL="342900" indent="-342900">
              <a:defRPr/>
            </a:pP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[5] A.J. Buras et al.,  EPJ C72, arXiv:1208.0934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[6] </a:t>
            </a:r>
            <a:r>
              <a:rPr lang="en-US" sz="1600" b="1" dirty="0" smtClean="0">
                <a:solidFill>
                  <a:srgbClr val="FFFFFF"/>
                </a:solidFill>
                <a:latin typeface="URWPalladioL-Bold"/>
              </a:rPr>
              <a:t>CMS PAS BPH-13-007; LHCb-CONF-2013-012</a:t>
            </a:r>
            <a:endParaRPr lang="en-US" sz="2400" dirty="0">
              <a:solidFill>
                <a:srgbClr val="FFFFFF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Unitarity</a:t>
            </a:r>
            <a:r>
              <a:rPr lang="en-US" dirty="0" smtClean="0"/>
              <a:t> Triangle for </a:t>
            </a:r>
            <a:r>
              <a:rPr lang="en-US" dirty="0" err="1" smtClean="0"/>
              <a:t>Kaons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7239000" cy="525898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When the </a:t>
            </a:r>
            <a:r>
              <a:rPr lang="en-US" dirty="0" err="1" smtClean="0"/>
              <a:t>bd</a:t>
            </a:r>
            <a:r>
              <a:rPr lang="en-US" dirty="0" smtClean="0"/>
              <a:t>  UT is used, the variables extracted from </a:t>
            </a:r>
            <a:r>
              <a:rPr lang="en-US" dirty="0" err="1" smtClean="0"/>
              <a:t>kaons</a:t>
            </a:r>
            <a:r>
              <a:rPr lang="en-US" dirty="0" smtClean="0"/>
              <a:t> are affected by an apparent parametric uncertainty due to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cb</a:t>
            </a:r>
            <a:endParaRPr lang="en-US" baseline="-25000" dirty="0" smtClean="0"/>
          </a:p>
          <a:p>
            <a:endParaRPr lang="en-US" baseline="-25000" dirty="0" smtClean="0"/>
          </a:p>
          <a:p>
            <a:r>
              <a:rPr lang="en-US" dirty="0" smtClean="0"/>
              <a:t>The six UTs are all born equal (in the SM they have the same measure of CP-violation, the </a:t>
            </a:r>
            <a:r>
              <a:rPr lang="en-US" dirty="0" err="1" smtClean="0"/>
              <a:t>Jarlskog</a:t>
            </a:r>
            <a:r>
              <a:rPr lang="en-US" dirty="0" smtClean="0"/>
              <a:t> invariant J</a:t>
            </a:r>
            <a:r>
              <a:rPr lang="en-US" baseline="-25000" dirty="0" smtClean="0"/>
              <a:t>CP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 remarkable feature is that in the </a:t>
            </a:r>
            <a:r>
              <a:rPr lang="en-US" i="1" dirty="0" err="1" smtClean="0"/>
              <a:t>ds</a:t>
            </a:r>
            <a:r>
              <a:rPr lang="en-US" dirty="0" smtClean="0"/>
              <a:t> UT </a:t>
            </a:r>
          </a:p>
          <a:p>
            <a:pPr>
              <a:buNone/>
            </a:pPr>
            <a:r>
              <a:rPr lang="en-US" dirty="0" smtClean="0"/>
              <a:t>                 </a:t>
            </a:r>
            <a:r>
              <a:rPr lang="en-US" i="1" dirty="0" smtClean="0"/>
              <a:t>J</a:t>
            </a:r>
            <a:r>
              <a:rPr lang="en-US" i="1" baseline="-25000" dirty="0" smtClean="0"/>
              <a:t>CP</a:t>
            </a:r>
            <a:r>
              <a:rPr lang="en-US" i="1" dirty="0" smtClean="0"/>
              <a:t>= 5.6 * </a:t>
            </a:r>
            <a:r>
              <a:rPr lang="en-US" i="1" dirty="0" err="1" smtClean="0"/>
              <a:t>sqrt</a:t>
            </a:r>
            <a:r>
              <a:rPr lang="en-US" i="1" dirty="0" smtClean="0"/>
              <a:t>(BR(K</a:t>
            </a:r>
            <a:r>
              <a:rPr lang="en-US" i="1" baseline="-25000" dirty="0" smtClean="0"/>
              <a:t>L</a:t>
            </a:r>
            <a:r>
              <a:rPr lang="en-US" i="1" dirty="0" smtClean="0">
                <a:latin typeface="Arial"/>
                <a:cs typeface="Arial"/>
              </a:rPr>
              <a:t>→</a:t>
            </a:r>
            <a:r>
              <a:rPr lang="en-US" i="1" dirty="0" smtClean="0">
                <a:latin typeface="Symbol" panose="05050102010706020507" pitchFamily="18" charset="2"/>
                <a:cs typeface="Arial"/>
              </a:rPr>
              <a:t>p</a:t>
            </a:r>
            <a:r>
              <a:rPr lang="en-US" i="1" baseline="30000" dirty="0" smtClean="0">
                <a:latin typeface="Arial"/>
                <a:cs typeface="Arial"/>
              </a:rPr>
              <a:t>0 </a:t>
            </a:r>
            <a:r>
              <a:rPr lang="en-US" i="1" dirty="0" smtClean="0">
                <a:latin typeface="Symbol" panose="05050102010706020507" pitchFamily="18" charset="2"/>
                <a:cs typeface="Arial"/>
              </a:rPr>
              <a:t>n n</a:t>
            </a:r>
            <a:r>
              <a:rPr lang="en-US" i="1" dirty="0" smtClean="0">
                <a:solidFill>
                  <a:prstClr val="black"/>
                </a:solidFill>
              </a:rPr>
              <a:t>))</a:t>
            </a:r>
            <a:endParaRPr lang="en-US" i="1" dirty="0" smtClean="0">
              <a:latin typeface="Symbol" panose="05050102010706020507" pitchFamily="18" charset="2"/>
            </a:endParaRPr>
          </a:p>
          <a:p>
            <a:pPr>
              <a:buNone/>
            </a:pPr>
            <a:r>
              <a:rPr lang="en-US" dirty="0" smtClean="0"/>
              <a:t>   This is a determination which is basically free from theoretical error (down to 1-2%)  </a:t>
            </a:r>
          </a:p>
          <a:p>
            <a:endParaRPr lang="en-US" dirty="0" smtClean="0"/>
          </a:p>
          <a:p>
            <a:r>
              <a:rPr lang="en-US" dirty="0" smtClean="0"/>
              <a:t>It is to be compared with the current J</a:t>
            </a:r>
            <a:r>
              <a:rPr lang="en-US" baseline="-25000" dirty="0" smtClean="0"/>
              <a:t>CP</a:t>
            </a:r>
            <a:r>
              <a:rPr lang="en-US" dirty="0" smtClean="0"/>
              <a:t> determination from the </a:t>
            </a:r>
            <a:r>
              <a:rPr lang="en-US" dirty="0" err="1" smtClean="0"/>
              <a:t>bd</a:t>
            </a:r>
            <a:r>
              <a:rPr lang="en-US" dirty="0" smtClean="0"/>
              <a:t> UT fit where the error ranges from 3% to 7% depending on the treatment of the errors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BRK0: (a Holy Grail of </a:t>
            </a:r>
            <a:r>
              <a:rPr lang="en-US" dirty="0" err="1" smtClean="0"/>
              <a:t>flavour</a:t>
            </a:r>
            <a:r>
              <a:rPr lang="en-US" dirty="0" smtClean="0"/>
              <a:t> physics)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52485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Why it is so special: </a:t>
            </a:r>
          </a:p>
          <a:p>
            <a:pPr marL="514350" indent="-514350">
              <a:buNone/>
            </a:pPr>
            <a:r>
              <a:rPr lang="en-US" sz="2100" dirty="0" smtClean="0"/>
              <a:t>1. Apart from a small admixture   (</a:t>
            </a:r>
            <a:r>
              <a:rPr lang="en-US" sz="2100" dirty="0" smtClean="0">
                <a:latin typeface="Symbol" pitchFamily="18" charset="2"/>
              </a:rPr>
              <a:t>e</a:t>
            </a:r>
            <a:r>
              <a:rPr lang="en-US" sz="2100" baseline="-25000" dirty="0" smtClean="0"/>
              <a:t>K</a:t>
            </a:r>
            <a:r>
              <a:rPr lang="en-US" sz="2100" dirty="0" smtClean="0"/>
              <a:t>~2.228 10</a:t>
            </a:r>
            <a:r>
              <a:rPr lang="en-US" sz="2100" baseline="30000" dirty="0" smtClean="0"/>
              <a:t>-3</a:t>
            </a:r>
            <a:r>
              <a:rPr lang="en-US" sz="2100" dirty="0" smtClean="0"/>
              <a:t> ), </a:t>
            </a:r>
            <a:r>
              <a:rPr lang="en-US" sz="2100" i="1" dirty="0" smtClean="0"/>
              <a:t>K</a:t>
            </a:r>
            <a:r>
              <a:rPr lang="en-US" sz="2100" i="1" baseline="30000" dirty="0" smtClean="0"/>
              <a:t>0</a:t>
            </a:r>
            <a:r>
              <a:rPr lang="en-US" sz="2100" i="1" baseline="-25000" dirty="0" smtClean="0"/>
              <a:t>L</a:t>
            </a:r>
            <a:r>
              <a:rPr lang="en-US" sz="2100" dirty="0" smtClean="0"/>
              <a:t> is a  CP </a:t>
            </a:r>
            <a:r>
              <a:rPr lang="en-US" sz="2100" dirty="0" err="1" smtClean="0"/>
              <a:t>eigenstate</a:t>
            </a:r>
            <a:r>
              <a:rPr lang="en-US" sz="2100" dirty="0" smtClean="0"/>
              <a:t>.  Neglecting the CP-even state we can write:</a:t>
            </a:r>
          </a:p>
          <a:p>
            <a:pPr marL="514350" indent="-514350">
              <a:buNone/>
            </a:pPr>
            <a:r>
              <a:rPr lang="en-US" dirty="0" smtClean="0"/>
              <a:t>     </a:t>
            </a:r>
            <a:endParaRPr lang="en-US" sz="1800" dirty="0" smtClean="0">
              <a:latin typeface="Lucida Sans Unicode"/>
              <a:cs typeface="Lucida Sans Unicode"/>
            </a:endParaRPr>
          </a:p>
          <a:p>
            <a:pPr marL="514350" indent="-514350">
              <a:buNone/>
            </a:pPr>
            <a:endParaRPr lang="en-US" sz="1800" dirty="0" smtClean="0">
              <a:latin typeface="Lucida Sans Unicode"/>
              <a:cs typeface="Lucida Sans Unicode"/>
            </a:endParaRPr>
          </a:p>
          <a:p>
            <a:pPr marL="514350" indent="-514350">
              <a:buNone/>
            </a:pPr>
            <a:endParaRPr lang="en-US" sz="2100" dirty="0" smtClean="0">
              <a:latin typeface="Lucida Sans Unicode"/>
              <a:cs typeface="Lucida Sans Unicode"/>
            </a:endParaRP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2. In taking the difference, the charm part (which is 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   almost real)  drops off and only the imaginary  part of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   the  top contribution remains! </a:t>
            </a:r>
          </a:p>
          <a:p>
            <a:pPr marL="514350" indent="-514350">
              <a:buNone/>
            </a:pPr>
            <a:endParaRPr lang="en-US" sz="2100" dirty="0" smtClean="0">
              <a:latin typeface="+mj-lt"/>
              <a:cs typeface="Lucida Sans Unicode"/>
            </a:endParaRP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3. The main experimental background (</a:t>
            </a:r>
            <a:r>
              <a:rPr lang="en-US" sz="2100" i="1" dirty="0" smtClean="0">
                <a:latin typeface="+mj-lt"/>
                <a:cs typeface="Lucida Sans Unicode"/>
              </a:rPr>
              <a:t>K</a:t>
            </a:r>
            <a:r>
              <a:rPr lang="en-US" sz="2100" i="1" baseline="30000" dirty="0" smtClean="0">
                <a:latin typeface="+mj-lt"/>
                <a:cs typeface="Lucida Sans Unicode"/>
              </a:rPr>
              <a:t>0</a:t>
            </a:r>
            <a:r>
              <a:rPr lang="en-US" sz="2100" i="1" baseline="-25000" dirty="0" smtClean="0">
                <a:latin typeface="+mj-lt"/>
                <a:cs typeface="Lucida Sans Unicode"/>
              </a:rPr>
              <a:t>L</a:t>
            </a:r>
            <a:r>
              <a:rPr lang="en-US" sz="2100" i="1" dirty="0" smtClean="0">
                <a:latin typeface="+mj-lt"/>
                <a:cs typeface="Lucida Sans Unicode"/>
              </a:rPr>
              <a:t> →</a:t>
            </a:r>
            <a:r>
              <a:rPr lang="en-US" sz="2100" i="1" dirty="0" smtClean="0">
                <a:latin typeface="Symbol" pitchFamily="18" charset="2"/>
                <a:cs typeface="Lucida Sans Unicode"/>
              </a:rPr>
              <a:t>p</a:t>
            </a:r>
            <a:r>
              <a:rPr lang="en-US" sz="2100" i="1" baseline="30000" dirty="0" smtClean="0">
                <a:latin typeface="+mj-lt"/>
                <a:cs typeface="Lucida Sans Unicode"/>
              </a:rPr>
              <a:t>0</a:t>
            </a:r>
            <a:r>
              <a:rPr lang="en-US" sz="2100" i="1" dirty="0" smtClean="0">
                <a:latin typeface="Symbol" pitchFamily="18" charset="2"/>
                <a:cs typeface="Lucida Sans Unicode"/>
              </a:rPr>
              <a:t>p</a:t>
            </a:r>
            <a:r>
              <a:rPr lang="en-US" sz="2100" i="1" baseline="30000" dirty="0" smtClean="0">
                <a:latin typeface="+mj-lt"/>
                <a:cs typeface="Lucida Sans Unicode"/>
              </a:rPr>
              <a:t>0</a:t>
            </a:r>
            <a:r>
              <a:rPr lang="en-US" sz="2100" i="1" dirty="0" smtClean="0">
                <a:latin typeface="+mj-lt"/>
                <a:cs typeface="Lucida Sans Unicode"/>
              </a:rPr>
              <a:t>) </a:t>
            </a:r>
            <a:r>
              <a:rPr lang="en-US" sz="2100" dirty="0" smtClean="0">
                <a:latin typeface="+mj-lt"/>
                <a:cs typeface="Lucida Sans Unicode"/>
              </a:rPr>
              <a:t>is 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   suppressed by CP conservation !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4. The very long  life time of the </a:t>
            </a:r>
            <a:r>
              <a:rPr lang="en-US" sz="2100" i="1" dirty="0" smtClean="0">
                <a:latin typeface="+mj-lt"/>
                <a:cs typeface="Lucida Sans Unicode"/>
              </a:rPr>
              <a:t>K</a:t>
            </a:r>
            <a:r>
              <a:rPr lang="en-US" sz="2100" i="1" baseline="30000" dirty="0" smtClean="0">
                <a:latin typeface="+mj-lt"/>
                <a:cs typeface="Lucida Sans Unicode"/>
              </a:rPr>
              <a:t>0</a:t>
            </a:r>
            <a:r>
              <a:rPr lang="en-US" sz="2100" i="1" baseline="-25000" dirty="0" smtClean="0">
                <a:latin typeface="+mj-lt"/>
                <a:cs typeface="Lucida Sans Unicode"/>
              </a:rPr>
              <a:t>L</a:t>
            </a:r>
            <a:r>
              <a:rPr lang="en-US" sz="2100" dirty="0" smtClean="0">
                <a:latin typeface="+mj-lt"/>
                <a:cs typeface="Lucida Sans Unicode"/>
              </a:rPr>
              <a:t> makes the interesting  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   partial width “measurable” (</a:t>
            </a:r>
            <a:r>
              <a:rPr lang="en-US" sz="2100" dirty="0" err="1" smtClean="0">
                <a:latin typeface="+mj-lt"/>
                <a:cs typeface="Lucida Sans Unicode"/>
              </a:rPr>
              <a:t>Br~O</a:t>
            </a:r>
            <a:r>
              <a:rPr lang="en-US" sz="2100" dirty="0" smtClean="0">
                <a:latin typeface="+mj-lt"/>
                <a:cs typeface="Lucida Sans Unicode"/>
              </a:rPr>
              <a:t>(10</a:t>
            </a:r>
            <a:r>
              <a:rPr lang="en-US" sz="2100" baseline="30000" dirty="0" smtClean="0">
                <a:latin typeface="+mj-lt"/>
                <a:cs typeface="Lucida Sans Unicode"/>
              </a:rPr>
              <a:t>-11</a:t>
            </a:r>
            <a:r>
              <a:rPr lang="en-US" sz="2100" dirty="0" smtClean="0">
                <a:latin typeface="+mj-lt"/>
                <a:cs typeface="Lucida Sans Unicode"/>
              </a:rPr>
              <a:t>))</a:t>
            </a:r>
          </a:p>
          <a:p>
            <a:pPr marL="514350" indent="-514350">
              <a:buNone/>
            </a:pPr>
            <a:r>
              <a:rPr lang="en-US" sz="2100" dirty="0" smtClean="0">
                <a:latin typeface="+mj-lt"/>
                <a:cs typeface="Lucida Sans Unicode"/>
              </a:rPr>
              <a:t> </a:t>
            </a:r>
            <a:endParaRPr lang="en-US" sz="2100" dirty="0" smtClean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868144" y="2780928"/>
          <a:ext cx="1573889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45" name="Equation" r:id="rId3" imgW="1079280" imgH="444240" progId="Equation.3">
                  <p:embed/>
                </p:oleObj>
              </mc:Choice>
              <mc:Fallback>
                <p:oleObj name="Equation" r:id="rId3" imgW="107928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2780928"/>
                        <a:ext cx="1573889" cy="648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55576" y="2780928"/>
          <a:ext cx="4460707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46" name="Equation" r:id="rId5" imgW="2717640" imgH="482400" progId="Equation.3">
                  <p:embed/>
                </p:oleObj>
              </mc:Choice>
              <mc:Fallback>
                <p:oleObj name="Equation" r:id="rId5" imgW="271764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780928"/>
                        <a:ext cx="4460707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699792" y="4653136"/>
          <a:ext cx="368377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47" name="Equation" r:id="rId7" imgW="2057400" imgH="241200" progId="Equation.3">
                  <p:embed/>
                </p:oleObj>
              </mc:Choice>
              <mc:Fallback>
                <p:oleObj name="Equation" r:id="rId7" imgW="20574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653136"/>
                        <a:ext cx="3683778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BRK0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95736" y="1124744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Formulas from A.J. Buras et al. RMP 80, 2008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1043608" y="1556792"/>
          <a:ext cx="5665787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14" name="Equation" r:id="rId3" imgW="2400120" imgH="469800" progId="Equation.3">
                  <p:embed/>
                </p:oleObj>
              </mc:Choice>
              <mc:Fallback>
                <p:oleObj name="Equation" r:id="rId3" imgW="2400120" imgH="469800" progId="Equation.3">
                  <p:embed/>
                  <p:pic>
                    <p:nvPicPr>
                      <p:cNvPr id="0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556792"/>
                        <a:ext cx="5665787" cy="1109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187624" y="2708920"/>
          <a:ext cx="4829854" cy="10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15" name="Equation" r:id="rId5" imgW="2209680" imgH="469800" progId="Equation.3">
                  <p:embed/>
                </p:oleObj>
              </mc:Choice>
              <mc:Fallback>
                <p:oleObj name="Equation" r:id="rId5" imgW="2209680" imgH="469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708920"/>
                        <a:ext cx="4829854" cy="10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51720" y="3501008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example: 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23528" y="4077072"/>
          <a:ext cx="2082477" cy="2249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16" name="Equation" r:id="rId7" imgW="1282680" imgH="1384200" progId="Equation.3">
                  <p:embed/>
                </p:oleObj>
              </mc:Choice>
              <mc:Fallback>
                <p:oleObj name="Equation" r:id="rId7" imgW="1282680" imgH="1384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077072"/>
                        <a:ext cx="2082477" cy="22494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851920" y="4005064"/>
          <a:ext cx="381635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17" name="Equation" r:id="rId9" imgW="2286000" imgH="482400" progId="Equation.3">
                  <p:embed/>
                </p:oleObj>
              </mc:Choice>
              <mc:Fallback>
                <p:oleObj name="Equation" r:id="rId9" imgW="2286000" imgH="482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4005064"/>
                        <a:ext cx="3816350" cy="80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851920" y="4941168"/>
          <a:ext cx="3672407" cy="452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18" name="Equation" r:id="rId11" imgW="1790640" imgH="228600" progId="Equation.3">
                  <p:embed/>
                </p:oleObj>
              </mc:Choice>
              <mc:Fallback>
                <p:oleObj name="Equation" r:id="rId11" imgW="179064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4941168"/>
                        <a:ext cx="3672407" cy="4523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35696" y="5877272"/>
            <a:ext cx="540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EXPERIMENT:   BR&lt;2.6 10</a:t>
            </a:r>
            <a:r>
              <a:rPr lang="en-US" b="1" baseline="30000" dirty="0" smtClean="0">
                <a:solidFill>
                  <a:schemeClr val="tx2"/>
                </a:solidFill>
              </a:rPr>
              <a:t>-8</a:t>
            </a:r>
            <a:r>
              <a:rPr lang="en-US" b="1" dirty="0" smtClean="0">
                <a:solidFill>
                  <a:schemeClr val="tx2"/>
                </a:solidFill>
              </a:rPr>
              <a:t> 90%CL  (E391a - KEK)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NEXT EXPERIMENT: KOTO   (E14, J-PARC) 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r>
              <a:rPr lang="en-US" dirty="0" smtClean="0"/>
              <a:t>KOTO</a:t>
            </a:r>
            <a:endParaRPr lang="en-US" dirty="0"/>
          </a:p>
        </p:txBody>
      </p:sp>
      <p:pic>
        <p:nvPicPr>
          <p:cNvPr id="4" name="Content Placeholder 3" descr="K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6320863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en-US" dirty="0" smtClean="0"/>
              <a:t> BRK+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61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95536" y="1196752"/>
          <a:ext cx="6570663" cy="184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62" name="Equation" r:id="rId5" imgW="3136680" imgH="812520" progId="Equation.3">
                  <p:embed/>
                </p:oleObj>
              </mc:Choice>
              <mc:Fallback>
                <p:oleObj name="Equation" r:id="rId5" imgW="3136680" imgH="81252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196752"/>
                        <a:ext cx="6570663" cy="184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88988" y="3068638"/>
          <a:ext cx="3603625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63" name="Equation" r:id="rId7" imgW="2209680" imgH="1676160" progId="Equation.3">
                  <p:embed/>
                </p:oleObj>
              </mc:Choice>
              <mc:Fallback>
                <p:oleObj name="Equation" r:id="rId7" imgW="2209680" imgH="16761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8" y="3068638"/>
                        <a:ext cx="3603625" cy="273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35696" y="6237312"/>
            <a:ext cx="485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Formulas from A.J. Buras et al. RMP 80, 2008</a:t>
            </a:r>
            <a:endParaRPr lang="en-US" dirty="0"/>
          </a:p>
        </p:txBody>
      </p:sp>
      <p:graphicFrame>
        <p:nvGraphicFramePr>
          <p:cNvPr id="514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619636"/>
              </p:ext>
            </p:extLst>
          </p:nvPr>
        </p:nvGraphicFramePr>
        <p:xfrm>
          <a:off x="3779912" y="4509120"/>
          <a:ext cx="3900573" cy="81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64" name="Equation" r:id="rId9" imgW="3213000" imgH="672840" progId="">
                  <p:embed/>
                </p:oleObj>
              </mc:Choice>
              <mc:Fallback>
                <p:oleObj name="Equation" r:id="rId9" imgW="3213000" imgH="6728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4509120"/>
                        <a:ext cx="3900573" cy="8171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344816" cy="1368152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For almost 70 years </a:t>
            </a:r>
            <a:r>
              <a:rPr lang="en-US" sz="2700" dirty="0" err="1" smtClean="0"/>
              <a:t>kaons</a:t>
            </a:r>
            <a:r>
              <a:rPr lang="en-US" sz="2700" dirty="0" smtClean="0"/>
              <a:t> have challenged our imagination and helped to build the Standard Model as we know it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concept of </a:t>
            </a:r>
            <a:r>
              <a:rPr lang="en-US" dirty="0" err="1" smtClean="0"/>
              <a:t>hadronic</a:t>
            </a:r>
            <a:r>
              <a:rPr lang="en-US" dirty="0" smtClean="0"/>
              <a:t> flavor originated from the associated production of </a:t>
            </a:r>
            <a:r>
              <a:rPr lang="en-US" dirty="0" err="1" smtClean="0"/>
              <a:t>kaons</a:t>
            </a:r>
            <a:endParaRPr lang="en-US" dirty="0" smtClean="0"/>
          </a:p>
          <a:p>
            <a:r>
              <a:rPr lang="en-US" dirty="0" smtClean="0"/>
              <a:t>Strangeness as a nearly conserved quantum number</a:t>
            </a:r>
          </a:p>
          <a:p>
            <a:r>
              <a:rPr lang="en-US" dirty="0" smtClean="0"/>
              <a:t>Meson-</a:t>
            </a:r>
            <a:r>
              <a:rPr lang="en-US" dirty="0" err="1" smtClean="0"/>
              <a:t>antimeson</a:t>
            </a:r>
            <a:r>
              <a:rPr lang="en-US" dirty="0" smtClean="0"/>
              <a:t> oscillation (short- and long-lived neutral </a:t>
            </a:r>
            <a:r>
              <a:rPr lang="en-US" dirty="0" err="1" smtClean="0"/>
              <a:t>kaons</a:t>
            </a:r>
            <a:r>
              <a:rPr lang="en-US" dirty="0" smtClean="0"/>
              <a:t>) </a:t>
            </a:r>
          </a:p>
          <a:p>
            <a:r>
              <a:rPr lang="en-US" dirty="0" smtClean="0">
                <a:latin typeface="Trebuchet MS" pitchFamily="34" charset="0"/>
              </a:rPr>
              <a:t>Final </a:t>
            </a:r>
            <a:r>
              <a:rPr lang="en-US" dirty="0" smtClean="0">
                <a:latin typeface="Trebuchet MS" pitchFamily="34" charset="0"/>
              </a:rPr>
              <a:t>states with different parity (</a:t>
            </a:r>
            <a:r>
              <a:rPr lang="en-US" i="1" dirty="0" smtClean="0">
                <a:latin typeface="Symbol" pitchFamily="18" charset="2"/>
              </a:rPr>
              <a:t>K-&gt;2p/3p , q-t </a:t>
            </a:r>
            <a:r>
              <a:rPr lang="en-US" i="1" dirty="0" smtClean="0"/>
              <a:t> </a:t>
            </a:r>
            <a:r>
              <a:rPr lang="en-US" dirty="0" smtClean="0"/>
              <a:t>puzzle) provided the stimulus for parity violation </a:t>
            </a:r>
            <a:r>
              <a:rPr lang="en-US" dirty="0" smtClean="0"/>
              <a:t>conjecture</a:t>
            </a:r>
          </a:p>
          <a:p>
            <a:r>
              <a:rPr lang="fr-CH" dirty="0" smtClean="0"/>
              <a:t>Quark model and SU(3)</a:t>
            </a:r>
          </a:p>
          <a:p>
            <a:pPr lvl="0">
              <a:buClr>
                <a:srgbClr val="B13F9A"/>
              </a:buClr>
            </a:pPr>
            <a:r>
              <a:rPr lang="en-US" dirty="0">
                <a:solidFill>
                  <a:prstClr val="black"/>
                </a:solidFill>
              </a:rPr>
              <a:t>Weak Universality and </a:t>
            </a:r>
            <a:r>
              <a:rPr lang="en-US" dirty="0" err="1">
                <a:solidFill>
                  <a:prstClr val="black"/>
                </a:solidFill>
              </a:rPr>
              <a:t>Flavour</a:t>
            </a:r>
            <a:r>
              <a:rPr lang="en-US" dirty="0">
                <a:solidFill>
                  <a:prstClr val="black"/>
                </a:solidFill>
              </a:rPr>
              <a:t> mixing (</a:t>
            </a:r>
            <a:r>
              <a:rPr lang="en-US" dirty="0" err="1">
                <a:solidFill>
                  <a:prstClr val="black"/>
                </a:solidFill>
              </a:rPr>
              <a:t>Cabibbo</a:t>
            </a:r>
            <a:r>
              <a:rPr lang="en-US" dirty="0">
                <a:solidFill>
                  <a:prstClr val="black"/>
                </a:solidFill>
              </a:rPr>
              <a:t> Angle) </a:t>
            </a:r>
            <a:endParaRPr lang="en-US" dirty="0" smtClean="0"/>
          </a:p>
          <a:p>
            <a:r>
              <a:rPr lang="en-US" i="1" dirty="0" smtClean="0">
                <a:latin typeface="Symbol" pitchFamily="18" charset="2"/>
              </a:rPr>
              <a:t>K</a:t>
            </a:r>
            <a:r>
              <a:rPr lang="en-US" i="1" baseline="30000" dirty="0" smtClean="0"/>
              <a:t>0</a:t>
            </a:r>
            <a:r>
              <a:rPr lang="en-US" i="1" baseline="-25000" dirty="0" smtClean="0"/>
              <a:t>L</a:t>
            </a:r>
            <a:r>
              <a:rPr lang="en-US" dirty="0" smtClean="0">
                <a:latin typeface="Lucida Sans Unicode"/>
                <a:cs typeface="Lucida Sans Unicode"/>
              </a:rPr>
              <a:t>→</a:t>
            </a:r>
            <a:r>
              <a:rPr lang="en-US" dirty="0" smtClean="0"/>
              <a:t> </a:t>
            </a:r>
            <a:r>
              <a:rPr lang="en-US" i="1" dirty="0" smtClean="0">
                <a:latin typeface="Symbol" pitchFamily="18" charset="2"/>
              </a:rPr>
              <a:t>pp </a:t>
            </a:r>
            <a:r>
              <a:rPr lang="en-US" dirty="0" smtClean="0"/>
              <a:t>:  CP Violation   </a:t>
            </a:r>
            <a:r>
              <a:rPr lang="en-US" dirty="0" smtClean="0">
                <a:solidFill>
                  <a:srgbClr val="FF0000"/>
                </a:solidFill>
              </a:rPr>
              <a:t>(50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Anniversary!!)</a:t>
            </a:r>
          </a:p>
          <a:p>
            <a:r>
              <a:rPr lang="en-US" dirty="0" smtClean="0"/>
              <a:t>Suppression of </a:t>
            </a:r>
            <a:r>
              <a:rPr lang="en-US" i="1" dirty="0" smtClean="0">
                <a:latin typeface="Symbol" pitchFamily="18" charset="2"/>
              </a:rPr>
              <a:t>K</a:t>
            </a:r>
            <a:r>
              <a:rPr lang="en-US" i="1" baseline="30000" dirty="0" smtClean="0"/>
              <a:t>0</a:t>
            </a:r>
            <a:r>
              <a:rPr lang="en-US" i="1" baseline="-25000" dirty="0" smtClean="0"/>
              <a:t>L</a:t>
            </a:r>
            <a:r>
              <a:rPr lang="en-US" i="1" dirty="0" smtClean="0">
                <a:latin typeface="Lucida Sans Unicode"/>
                <a:cs typeface="Lucida Sans Unicode"/>
              </a:rPr>
              <a:t>→</a:t>
            </a:r>
            <a:r>
              <a:rPr lang="en-US" i="1" dirty="0" smtClean="0"/>
              <a:t> </a:t>
            </a:r>
            <a:r>
              <a:rPr lang="en-US" i="1" dirty="0" smtClean="0">
                <a:latin typeface="Symbol" pitchFamily="18" charset="2"/>
              </a:rPr>
              <a:t>m</a:t>
            </a:r>
            <a:r>
              <a:rPr lang="en-US" i="1" baseline="30000" dirty="0" smtClean="0">
                <a:latin typeface="Symbol" pitchFamily="18" charset="2"/>
              </a:rPr>
              <a:t>+</a:t>
            </a:r>
            <a:r>
              <a:rPr lang="en-US" i="1" dirty="0" smtClean="0">
                <a:latin typeface="Symbol" pitchFamily="18" charset="2"/>
              </a:rPr>
              <a:t> m</a:t>
            </a:r>
            <a:r>
              <a:rPr lang="en-US" i="1" baseline="30000" dirty="0" smtClean="0">
                <a:latin typeface="Symbol" pitchFamily="18" charset="2"/>
              </a:rPr>
              <a:t>-</a:t>
            </a:r>
            <a:r>
              <a:rPr lang="en-US" dirty="0" smtClean="0"/>
              <a:t>, </a:t>
            </a:r>
            <a:r>
              <a:rPr lang="en-US" i="1" dirty="0" smtClean="0">
                <a:latin typeface="Symbol" pitchFamily="18" charset="2"/>
              </a:rPr>
              <a:t>K</a:t>
            </a:r>
            <a:r>
              <a:rPr lang="en-US" i="1" baseline="30000" dirty="0" smtClean="0">
                <a:latin typeface="Symbol" pitchFamily="18" charset="2"/>
              </a:rPr>
              <a:t>+</a:t>
            </a:r>
            <a:r>
              <a:rPr lang="en-US" i="1" dirty="0" smtClean="0">
                <a:latin typeface="Lucida Sans Unicode"/>
                <a:cs typeface="Lucida Sans Unicode"/>
              </a:rPr>
              <a:t>→</a:t>
            </a:r>
            <a:r>
              <a:rPr lang="en-US" i="1" dirty="0" smtClean="0"/>
              <a:t> </a:t>
            </a:r>
            <a:r>
              <a:rPr lang="en-US" i="1" dirty="0" smtClean="0">
                <a:latin typeface="Symbol" pitchFamily="18" charset="2"/>
              </a:rPr>
              <a:t>p</a:t>
            </a:r>
            <a:r>
              <a:rPr lang="en-US" i="1" baseline="30000" dirty="0" smtClean="0">
                <a:latin typeface="Symbol" pitchFamily="18" charset="2"/>
              </a:rPr>
              <a:t>+</a:t>
            </a:r>
            <a:r>
              <a:rPr lang="en-US" i="1" dirty="0" smtClean="0">
                <a:latin typeface="Symbol" pitchFamily="18" charset="2"/>
              </a:rPr>
              <a:t> </a:t>
            </a:r>
            <a:r>
              <a:rPr lang="en-US" i="1" dirty="0" err="1" smtClean="0">
                <a:latin typeface="Symbol" pitchFamily="18" charset="2"/>
              </a:rPr>
              <a:t>nn</a:t>
            </a:r>
            <a:r>
              <a:rPr lang="en-US" i="1" dirty="0" smtClean="0">
                <a:latin typeface="Symbol" pitchFamily="18" charset="2"/>
              </a:rPr>
              <a:t>, </a:t>
            </a:r>
            <a:r>
              <a:rPr lang="en-US" i="1" baseline="30000" dirty="0" smtClean="0">
                <a:latin typeface="Symbol" pitchFamily="18" charset="2"/>
              </a:rPr>
              <a:t> 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i="1" dirty="0" smtClean="0"/>
              <a:t>m</a:t>
            </a:r>
            <a:r>
              <a:rPr lang="en-US" dirty="0" smtClean="0"/>
              <a:t> lead to the GIM Mechanism</a:t>
            </a:r>
          </a:p>
          <a:p>
            <a:r>
              <a:rPr lang="en-US" dirty="0" smtClean="0"/>
              <a:t>Re(</a:t>
            </a:r>
            <a:r>
              <a:rPr lang="en-US" dirty="0" smtClean="0">
                <a:latin typeface="Symbol" pitchFamily="18" charset="2"/>
              </a:rPr>
              <a:t>e</a:t>
            </a:r>
            <a:r>
              <a:rPr lang="en-US" dirty="0" smtClean="0"/>
              <a:t>’/</a:t>
            </a:r>
            <a:r>
              <a:rPr lang="en-US" dirty="0" smtClean="0">
                <a:latin typeface="Symbol" pitchFamily="18" charset="2"/>
              </a:rPr>
              <a:t>e</a:t>
            </a:r>
            <a:r>
              <a:rPr lang="en-US" dirty="0" smtClean="0"/>
              <a:t>) </a:t>
            </a:r>
            <a:r>
              <a:rPr lang="en-US" dirty="0" smtClean="0">
                <a:sym typeface="Symbol"/>
              </a:rPr>
              <a:t> 0: </a:t>
            </a:r>
            <a:r>
              <a:rPr lang="en-US" dirty="0" smtClean="0"/>
              <a:t>Direct CP-Violation (first confirmation of KM </a:t>
            </a:r>
            <a:r>
              <a:rPr lang="en-US" dirty="0" err="1" smtClean="0"/>
              <a:t>ansatz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239000" cy="908720"/>
          </a:xfrm>
        </p:spPr>
        <p:txBody>
          <a:bodyPr>
            <a:normAutofit/>
          </a:bodyPr>
          <a:lstStyle/>
          <a:p>
            <a:r>
              <a:rPr lang="en-US" dirty="0" smtClean="0"/>
              <a:t>BRK+  (My Numerology)) </a:t>
            </a:r>
            <a:endParaRPr lang="en-US" dirty="0"/>
          </a:p>
        </p:txBody>
      </p:sp>
      <p:graphicFrame>
        <p:nvGraphicFramePr>
          <p:cNvPr id="84992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-1" y="1340768"/>
          <a:ext cx="7956377" cy="1595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0" name="Equation" r:id="rId3" imgW="4813200" imgH="965160" progId="Equation.3">
                  <p:embed/>
                </p:oleObj>
              </mc:Choice>
              <mc:Fallback>
                <p:oleObj name="Equation" r:id="rId3" imgW="4813200" imgH="9651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1340768"/>
                        <a:ext cx="7956377" cy="15956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3528" y="3757151"/>
          <a:ext cx="2664296" cy="371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1" name="Equation" r:id="rId5" imgW="1638000" imgH="228600" progId="Equation.3">
                  <p:embed/>
                </p:oleObj>
              </mc:Choice>
              <mc:Fallback>
                <p:oleObj name="Equation" r:id="rId5" imgW="16380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757151"/>
                        <a:ext cx="2664296" cy="3710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51520" y="4781474"/>
          <a:ext cx="3168352" cy="175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2" name="Equation" r:id="rId7" imgW="2108160" imgH="1168200" progId="Equation.3">
                  <p:embed/>
                </p:oleObj>
              </mc:Choice>
              <mc:Fallback>
                <p:oleObj name="Equation" r:id="rId7" imgW="2108160" imgH="1168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781474"/>
                        <a:ext cx="3168352" cy="17580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51920" y="3162663"/>
            <a:ext cx="4129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The charm- top-quark  interference </a:t>
            </a:r>
          </a:p>
          <a:p>
            <a:r>
              <a:rPr lang="fr-CH" b="1" dirty="0" err="1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fr-CH" b="1" dirty="0" err="1" smtClean="0">
                <a:solidFill>
                  <a:schemeClr val="bg2">
                    <a:lumMod val="50000"/>
                  </a:schemeClr>
                </a:solidFill>
              </a:rPr>
              <a:t>erm</a:t>
            </a:r>
            <a:r>
              <a:rPr lang="fr-CH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fr-CH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bg2">
                    <a:lumMod val="50000"/>
                  </a:schemeClr>
                </a:solidFill>
              </a:rPr>
              <a:t>comparatively</a:t>
            </a:r>
            <a:r>
              <a:rPr lang="fr-CH" b="1" dirty="0" smtClean="0">
                <a:solidFill>
                  <a:schemeClr val="bg2">
                    <a:lumMod val="50000"/>
                  </a:schemeClr>
                </a:solidFill>
              </a:rPr>
              <a:t> large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1920" y="4077072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For this set of </a:t>
            </a:r>
            <a:r>
              <a:rPr lang="en-US" dirty="0" smtClean="0">
                <a:solidFill>
                  <a:prstClr val="black"/>
                </a:solidFill>
              </a:rPr>
              <a:t>values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the</a:t>
            </a:r>
            <a:r>
              <a:rPr lang="en-US" dirty="0">
                <a:solidFill>
                  <a:prstClr val="black"/>
                </a:solidFill>
              </a:rPr>
              <a:t> m</a:t>
            </a:r>
            <a:r>
              <a:rPr lang="en-US" baseline="-25000" dirty="0">
                <a:solidFill>
                  <a:prstClr val="black"/>
                </a:solidFill>
              </a:rPr>
              <a:t>c</a:t>
            </a:r>
            <a:r>
              <a:rPr lang="en-US" dirty="0">
                <a:solidFill>
                  <a:prstClr val="black"/>
                </a:solidFill>
              </a:rPr>
              <a:t> parametric </a:t>
            </a:r>
            <a:r>
              <a:rPr lang="fr-CH" dirty="0" err="1" smtClean="0">
                <a:solidFill>
                  <a:prstClr val="black"/>
                </a:solidFill>
              </a:rPr>
              <a:t>uncertainty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 smtClean="0">
                <a:solidFill>
                  <a:prstClr val="black"/>
                </a:solidFill>
              </a:rPr>
              <a:t>is</a:t>
            </a:r>
            <a:r>
              <a:rPr lang="fr-CH" dirty="0">
                <a:solidFill>
                  <a:prstClr val="black"/>
                </a:solidFill>
              </a:rPr>
              <a:t>: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pPr lvl="0"/>
            <a:r>
              <a:rPr lang="en-US" dirty="0" err="1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dirty="0" err="1" smtClean="0">
                <a:solidFill>
                  <a:prstClr val="black"/>
                </a:solidFill>
              </a:rPr>
              <a:t>Br</a:t>
            </a:r>
            <a:r>
              <a:rPr lang="en-US" dirty="0" smtClean="0">
                <a:solidFill>
                  <a:prstClr val="black"/>
                </a:solidFill>
              </a:rPr>
              <a:t>/Br </a:t>
            </a:r>
            <a:r>
              <a:rPr lang="en-US" dirty="0">
                <a:solidFill>
                  <a:prstClr val="black"/>
                </a:solidFill>
              </a:rPr>
              <a:t>~ 0.68 </a:t>
            </a:r>
            <a:r>
              <a:rPr lang="en-US" dirty="0" err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dirty="0" err="1">
                <a:solidFill>
                  <a:prstClr val="black"/>
                </a:solidFill>
              </a:rPr>
              <a:t>P</a:t>
            </a:r>
            <a:r>
              <a:rPr lang="en-US" baseline="-25000" dirty="0" err="1">
                <a:solidFill>
                  <a:prstClr val="black"/>
                </a:solidFill>
              </a:rPr>
              <a:t>c</a:t>
            </a:r>
            <a:r>
              <a:rPr lang="en-US" dirty="0">
                <a:solidFill>
                  <a:prstClr val="black"/>
                </a:solidFill>
              </a:rPr>
              <a:t>/P</a:t>
            </a:r>
            <a:r>
              <a:rPr lang="en-US" baseline="-25000" dirty="0">
                <a:solidFill>
                  <a:prstClr val="black"/>
                </a:solidFill>
              </a:rPr>
              <a:t>c 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BRK+: Charm contribution parametric sensitivity</a:t>
            </a:r>
            <a:endParaRPr lang="en-US" dirty="0"/>
          </a:p>
        </p:txBody>
      </p:sp>
      <p:pic>
        <p:nvPicPr>
          <p:cNvPr id="850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48291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4272677"/>
            <a:ext cx="77716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the NNLO calculation (Buras, </a:t>
            </a:r>
            <a:r>
              <a:rPr lang="en-US" dirty="0" err="1" smtClean="0"/>
              <a:t>Gorbahn</a:t>
            </a:r>
            <a:r>
              <a:rPr lang="en-US" dirty="0" smtClean="0"/>
              <a:t>, </a:t>
            </a:r>
            <a:r>
              <a:rPr lang="en-US" dirty="0" err="1" smtClean="0"/>
              <a:t>Haisch</a:t>
            </a:r>
            <a:r>
              <a:rPr lang="en-US" dirty="0" smtClean="0"/>
              <a:t>, Nierste, 2006)  </a:t>
            </a:r>
          </a:p>
          <a:p>
            <a:r>
              <a:rPr lang="en-US" dirty="0" smtClean="0"/>
              <a:t>the charm scale error is now negligible. </a:t>
            </a:r>
          </a:p>
          <a:p>
            <a:r>
              <a:rPr lang="en-US" dirty="0" smtClean="0"/>
              <a:t>The main charm uncertainty now comes from the charm mass  </a:t>
            </a:r>
          </a:p>
          <a:p>
            <a:endParaRPr lang="en-US" dirty="0" smtClean="0"/>
          </a:p>
          <a:p>
            <a:r>
              <a:rPr lang="en-US" dirty="0" smtClean="0"/>
              <a:t>Effects of light quarks loops were computed by </a:t>
            </a:r>
            <a:r>
              <a:rPr lang="en-US" dirty="0" err="1" smtClean="0"/>
              <a:t>Mescia</a:t>
            </a:r>
            <a:r>
              <a:rPr lang="en-US" dirty="0" smtClean="0"/>
              <a:t> and Smith (2005)</a:t>
            </a:r>
          </a:p>
          <a:p>
            <a:endParaRPr lang="en-US" dirty="0" smtClean="0"/>
          </a:p>
          <a:p>
            <a:r>
              <a:rPr lang="en-US" dirty="0" smtClean="0"/>
              <a:t>Two loop EW corrections were computed by Brod, </a:t>
            </a:r>
            <a:r>
              <a:rPr lang="en-US" dirty="0" err="1" smtClean="0"/>
              <a:t>Gorbahn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Stamou</a:t>
            </a:r>
            <a:r>
              <a:rPr lang="en-US" dirty="0" smtClean="0"/>
              <a:t> (2011)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1"/>
          <p:cNvSpPr>
            <a:spLocks noChangeArrowheads="1"/>
          </p:cNvSpPr>
          <p:nvPr/>
        </p:nvSpPr>
        <p:spPr bwMode="auto">
          <a:xfrm>
            <a:off x="7086600" y="0"/>
            <a:ext cx="20574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5779" name="Title 6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Charged K Beams to measure BRK+</a:t>
            </a:r>
            <a:endParaRPr lang="en-US" i="1" dirty="0" smtClean="0"/>
          </a:p>
        </p:txBody>
      </p:sp>
      <p:sp>
        <p:nvSpPr>
          <p:cNvPr id="75780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“Stopped”</a:t>
            </a:r>
          </a:p>
          <a:p>
            <a:pPr lvl="1"/>
            <a:r>
              <a:rPr lang="en-US" sz="2000" smtClean="0"/>
              <a:t>Work in Kaon frame</a:t>
            </a:r>
          </a:p>
          <a:p>
            <a:pPr lvl="1"/>
            <a:r>
              <a:rPr lang="en-US" sz="2000" smtClean="0"/>
              <a:t>High Kaon purity (Electro-Magneto-static Separators)</a:t>
            </a:r>
          </a:p>
          <a:p>
            <a:pPr lvl="1"/>
            <a:r>
              <a:rPr lang="en-US" sz="2000" smtClean="0"/>
              <a:t>Compact Detectors</a:t>
            </a:r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75781" name="Content Placeholder 8"/>
          <p:cNvSpPr>
            <a:spLocks noGrp="1"/>
          </p:cNvSpPr>
          <p:nvPr>
            <p:ph sz="half" idx="2"/>
          </p:nvPr>
        </p:nvSpPr>
        <p:spPr>
          <a:xfrm>
            <a:off x="4211960" y="1052736"/>
            <a:ext cx="42672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“In-Flight”</a:t>
            </a:r>
          </a:p>
          <a:p>
            <a:pPr lvl="1"/>
            <a:r>
              <a:rPr lang="en-US" sz="2000" dirty="0" smtClean="0"/>
              <a:t>Decays in vacuum (no scattering, no interactions)</a:t>
            </a:r>
          </a:p>
          <a:p>
            <a:pPr lvl="1"/>
            <a:r>
              <a:rPr lang="en-US" sz="2000" dirty="0" smtClean="0"/>
              <a:t>RF separated or </a:t>
            </a:r>
            <a:r>
              <a:rPr lang="en-US" sz="2000" dirty="0" err="1" smtClean="0"/>
              <a:t>Unseparated</a:t>
            </a:r>
            <a:r>
              <a:rPr lang="en-US" sz="2000" dirty="0" smtClean="0"/>
              <a:t> beams</a:t>
            </a:r>
          </a:p>
          <a:p>
            <a:pPr lvl="1"/>
            <a:r>
              <a:rPr lang="en-US" sz="2000" dirty="0" smtClean="0"/>
              <a:t>Extended decay regions</a:t>
            </a:r>
          </a:p>
          <a:p>
            <a:pPr lvl="1">
              <a:buFontTx/>
              <a:buNone/>
            </a:pPr>
            <a:endParaRPr lang="en-US" sz="1600" dirty="0" smtClean="0"/>
          </a:p>
          <a:p>
            <a:pPr lvl="2"/>
            <a:endParaRPr lang="en-US" sz="1600" dirty="0" smtClean="0"/>
          </a:p>
          <a:p>
            <a:pPr lvl="1">
              <a:buFontTx/>
              <a:buNone/>
            </a:pPr>
            <a:endParaRPr lang="en-US" sz="2000" dirty="0" smtClean="0"/>
          </a:p>
          <a:p>
            <a:pPr>
              <a:buFontTx/>
              <a:buNone/>
            </a:pPr>
            <a:endParaRPr lang="en-US" sz="1400" dirty="0" smtClean="0"/>
          </a:p>
        </p:txBody>
      </p:sp>
      <p:sp>
        <p:nvSpPr>
          <p:cNvPr id="757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7AB98C-8A38-4908-A117-0B828F6F0A3B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38200" y="3352800"/>
          <a:ext cx="7046167" cy="2439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757"/>
                <a:gridCol w="1182010"/>
                <a:gridCol w="2057400"/>
                <a:gridCol w="3048000"/>
              </a:tblGrid>
              <a:tr h="3560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Machine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Meas. or UL</a:t>
                      </a:r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90% CL 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Notes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1154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Argonne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 5.7 x 10</a:t>
                      </a:r>
                      <a:r>
                        <a:rPr lang="en-US" sz="1400" baseline="30000" dirty="0" smtClean="0"/>
                        <a:t>-5  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Arial" pitchFamily="34" charset="0"/>
                        </a:rPr>
                        <a:t>Stopped; HL Bubble Chamber </a:t>
                      </a:r>
                      <a:endParaRPr lang="en-US" sz="1400" baseline="0" dirty="0">
                        <a:latin typeface="Arial" pitchFamily="34" charset="0"/>
                      </a:endParaRPr>
                    </a:p>
                  </a:txBody>
                  <a:tcPr/>
                </a:tc>
              </a:tr>
              <a:tr h="35440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Bevatron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 5.6 x 10</a:t>
                      </a:r>
                      <a:r>
                        <a:rPr lang="en-US" sz="1400" baseline="30000" dirty="0" smtClean="0"/>
                        <a:t>-7 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Stopped; Spark</a:t>
                      </a:r>
                      <a:r>
                        <a:rPr lang="en-US" sz="1400" baseline="0" dirty="0" smtClean="0"/>
                        <a:t> Chambers</a:t>
                      </a:r>
                      <a:endParaRPr lang="en-US" sz="1400" dirty="0"/>
                    </a:p>
                  </a:txBody>
                  <a:tcPr/>
                </a:tc>
              </a:tr>
              <a:tr h="35440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KEK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&lt;1.4 x 10</a:t>
                      </a:r>
                      <a:r>
                        <a:rPr lang="en-US" sz="1400" baseline="30000" dirty="0" smtClean="0"/>
                        <a:t>-7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Stopped; </a:t>
                      </a:r>
                      <a:r>
                        <a:rPr lang="en-US" sz="1400" dirty="0" smtClean="0">
                          <a:latin typeface="Symbol" pitchFamily="18" charset="2"/>
                        </a:rPr>
                        <a:t>p</a:t>
                      </a:r>
                      <a:r>
                        <a:rPr lang="en-US" sz="1400" baseline="30000" dirty="0" smtClean="0">
                          <a:latin typeface="Symbol" pitchFamily="18" charset="2"/>
                        </a:rPr>
                        <a:t>+</a:t>
                      </a:r>
                      <a:r>
                        <a:rPr lang="en-US" sz="140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sz="1400" dirty="0" smtClean="0">
                          <a:latin typeface="Symbol" pitchFamily="18" charset="2"/>
                          <a:sym typeface="Wingdings" pitchFamily="2" charset="2"/>
                        </a:rPr>
                        <a:t> m</a:t>
                      </a:r>
                      <a:r>
                        <a:rPr lang="en-US" sz="1400" baseline="30000" dirty="0" smtClean="0">
                          <a:latin typeface="Symbol" pitchFamily="18" charset="2"/>
                          <a:sym typeface="Wingdings" pitchFamily="2" charset="2"/>
                        </a:rPr>
                        <a:t>+</a:t>
                      </a:r>
                      <a:r>
                        <a:rPr lang="en-US" sz="1400" dirty="0" smtClean="0">
                          <a:latin typeface="Symbol" pitchFamily="18" charset="2"/>
                          <a:sym typeface="Wingdings" pitchFamily="2" charset="2"/>
                        </a:rPr>
                        <a:t>  </a:t>
                      </a:r>
                      <a:r>
                        <a:rPr lang="en-US" sz="1400" dirty="0" smtClean="0">
                          <a:sym typeface="Wingdings" pitchFamily="2" charset="2"/>
                        </a:rPr>
                        <a:t>e</a:t>
                      </a:r>
                      <a:r>
                        <a:rPr lang="en-US" sz="1400" baseline="30000" dirty="0" smtClean="0">
                          <a:sym typeface="Wingdings" pitchFamily="2" charset="2"/>
                        </a:rPr>
                        <a:t>+</a:t>
                      </a:r>
                      <a:endParaRPr lang="en-US" sz="1400" baseline="30000" dirty="0"/>
                    </a:p>
                  </a:txBody>
                  <a:tcPr/>
                </a:tc>
              </a:tr>
              <a:tr h="35440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E787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(1.57</a:t>
                      </a:r>
                      <a:r>
                        <a:rPr lang="en-US" sz="1400" baseline="30000" dirty="0" smtClean="0"/>
                        <a:t>+1.75</a:t>
                      </a:r>
                      <a:r>
                        <a:rPr lang="en-US" sz="1400" baseline="-25000" dirty="0" smtClean="0"/>
                        <a:t>-0.82</a:t>
                      </a:r>
                      <a:r>
                        <a:rPr lang="en-US" sz="1400" baseline="0" dirty="0" smtClean="0"/>
                        <a:t> ) </a:t>
                      </a:r>
                      <a:r>
                        <a:rPr lang="en-US" sz="1400" dirty="0" smtClean="0"/>
                        <a:t> x 10</a:t>
                      </a:r>
                      <a:r>
                        <a:rPr lang="en-US" sz="1400" baseline="30000" dirty="0" smtClean="0"/>
                        <a:t>-10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Stopped</a:t>
                      </a:r>
                      <a:endParaRPr lang="en-US" sz="1400" baseline="0" dirty="0"/>
                    </a:p>
                  </a:txBody>
                  <a:tcPr/>
                </a:tc>
              </a:tr>
              <a:tr h="35440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E949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(1.73</a:t>
                      </a:r>
                      <a:r>
                        <a:rPr lang="en-US" sz="1400" baseline="30000" dirty="0" smtClean="0"/>
                        <a:t>+1.15</a:t>
                      </a:r>
                      <a:r>
                        <a:rPr lang="en-US" sz="1400" baseline="-25000" dirty="0" smtClean="0"/>
                        <a:t>-1.05</a:t>
                      </a:r>
                      <a:r>
                        <a:rPr lang="en-US" sz="1400" baseline="0" dirty="0" smtClean="0"/>
                        <a:t> ) </a:t>
                      </a:r>
                      <a:r>
                        <a:rPr lang="en-US" sz="1400" dirty="0" smtClean="0"/>
                        <a:t> x 10</a:t>
                      </a:r>
                      <a:r>
                        <a:rPr lang="en-US" sz="1400" baseline="30000" dirty="0" smtClean="0"/>
                        <a:t>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Stopped; PPN1+PPN2   </a:t>
                      </a:r>
                      <a:endParaRPr lang="en-US" sz="1400" dirty="0"/>
                    </a:p>
                  </a:txBody>
                  <a:tcPr/>
                </a:tc>
              </a:tr>
              <a:tr h="35440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NA62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In-Flight; </a:t>
                      </a:r>
                      <a:r>
                        <a:rPr lang="en-US" sz="1400" dirty="0" err="1" smtClean="0"/>
                        <a:t>Unseparated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5841" name="TextBox 10"/>
          <p:cNvSpPr txBox="1">
            <a:spLocks noChangeArrowheads="1"/>
          </p:cNvSpPr>
          <p:nvPr/>
        </p:nvSpPr>
        <p:spPr bwMode="auto">
          <a:xfrm>
            <a:off x="7086600" y="15240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5"/>
          <p:cNvSpPr>
            <a:spLocks noChangeArrowheads="1"/>
          </p:cNvSpPr>
          <p:nvPr/>
        </p:nvSpPr>
        <p:spPr bwMode="auto">
          <a:xfrm>
            <a:off x="7086600" y="0"/>
            <a:ext cx="2057400" cy="990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7827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STATE OF THE ART: E787/E949 DECAYS at REST</a:t>
            </a:r>
          </a:p>
        </p:txBody>
      </p:sp>
      <p:pic>
        <p:nvPicPr>
          <p:cNvPr id="77832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371600"/>
            <a:ext cx="4283075" cy="4057650"/>
          </a:xfrm>
        </p:spPr>
      </p:pic>
      <p:grpSp>
        <p:nvGrpSpPr>
          <p:cNvPr id="2" name="Group 3"/>
          <p:cNvGrpSpPr>
            <a:grpSpLocks noGrp="1"/>
          </p:cNvGrpSpPr>
          <p:nvPr/>
        </p:nvGrpSpPr>
        <p:grpSpPr bwMode="auto">
          <a:xfrm>
            <a:off x="304800" y="1676400"/>
            <a:ext cx="4040188" cy="3951288"/>
            <a:chOff x="-10" y="2101"/>
            <a:chExt cx="2303" cy="2063"/>
          </a:xfrm>
        </p:grpSpPr>
        <p:pic>
          <p:nvPicPr>
            <p:cNvPr id="7783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552" t="18967" r="24709" b="49988"/>
            <a:stretch>
              <a:fillRect/>
            </a:stretch>
          </p:blipFill>
          <p:spPr bwMode="auto">
            <a:xfrm>
              <a:off x="-10" y="2101"/>
              <a:ext cx="2304" cy="20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7837" name="Text Box 5"/>
            <p:cNvSpPr txBox="1">
              <a:spLocks noChangeArrowheads="1"/>
            </p:cNvSpPr>
            <p:nvPr/>
          </p:nvSpPr>
          <p:spPr bwMode="auto">
            <a:xfrm rot="-5400000">
              <a:off x="1351" y="3323"/>
              <a:ext cx="578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spcBef>
                  <a:spcPts val="875"/>
                </a:spcBef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b="1">
                  <a:solidFill>
                    <a:srgbClr val="000000"/>
                  </a:solidFill>
                  <a:ea typeface="DejaVu Sans"/>
                  <a:cs typeface="DejaVu Sans"/>
                </a:rPr>
                <a:t>“PNN1”</a:t>
              </a:r>
            </a:p>
          </p:txBody>
        </p:sp>
        <p:sp>
          <p:nvSpPr>
            <p:cNvPr id="77838" name="Text Box 6"/>
            <p:cNvSpPr txBox="1">
              <a:spLocks noChangeArrowheads="1"/>
            </p:cNvSpPr>
            <p:nvPr/>
          </p:nvSpPr>
          <p:spPr bwMode="auto">
            <a:xfrm rot="-5400000">
              <a:off x="1087" y="3471"/>
              <a:ext cx="566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spcBef>
                  <a:spcPts val="875"/>
                </a:spcBef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400" b="1">
                  <a:solidFill>
                    <a:srgbClr val="000000"/>
                  </a:solidFill>
                  <a:ea typeface="DejaVu Sans"/>
                  <a:cs typeface="DejaVu Sans"/>
                </a:rPr>
                <a:t>“PNN2”</a:t>
              </a:r>
            </a:p>
          </p:txBody>
        </p:sp>
      </p:grpSp>
      <p:sp>
        <p:nvSpPr>
          <p:cNvPr id="77834" name="Rectangle 14"/>
          <p:cNvSpPr>
            <a:spLocks noChangeArrowheads="1"/>
          </p:cNvSpPr>
          <p:nvPr/>
        </p:nvSpPr>
        <p:spPr bwMode="auto">
          <a:xfrm>
            <a:off x="2411760" y="5661248"/>
            <a:ext cx="5284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B(</a:t>
            </a:r>
            <a:r>
              <a:rPr lang="en-US" sz="2400" b="1" i="1" dirty="0">
                <a:solidFill>
                  <a:srgbClr val="0000FF"/>
                </a:solidFill>
              </a:rPr>
              <a:t>K</a:t>
            </a:r>
            <a:r>
              <a:rPr lang="en-US" sz="2400" b="1" baseline="30000" dirty="0">
                <a:solidFill>
                  <a:srgbClr val="0000FF"/>
                </a:solidFill>
              </a:rPr>
              <a:t>+</a:t>
            </a:r>
            <a:r>
              <a:rPr lang="en-US" sz="2400" b="1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2400" b="1" baseline="30000" dirty="0">
                <a:solidFill>
                  <a:srgbClr val="0000FF"/>
                </a:solidFill>
                <a:sym typeface="Wingdings" pitchFamily="2" charset="2"/>
              </a:rPr>
              <a:t>+</a:t>
            </a:r>
            <a:r>
              <a:rPr lang="en-US" sz="2400" b="1" dirty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nn</a:t>
            </a:r>
            <a:r>
              <a:rPr lang="en-US" sz="2400" b="1" dirty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 ) = </a:t>
            </a:r>
            <a:r>
              <a:rPr lang="en-US" sz="2400" b="1" dirty="0">
                <a:solidFill>
                  <a:srgbClr val="0000FF"/>
                </a:solidFill>
              </a:rPr>
              <a:t>(1.73</a:t>
            </a:r>
            <a:r>
              <a:rPr lang="en-US" sz="2400" b="1" baseline="30000" dirty="0">
                <a:solidFill>
                  <a:srgbClr val="0000FF"/>
                </a:solidFill>
              </a:rPr>
              <a:t>+1.15</a:t>
            </a:r>
            <a:r>
              <a:rPr lang="en-US" sz="2400" b="1" baseline="-25000" dirty="0">
                <a:solidFill>
                  <a:srgbClr val="0000FF"/>
                </a:solidFill>
              </a:rPr>
              <a:t>-1.05</a:t>
            </a:r>
            <a:r>
              <a:rPr lang="en-US" sz="2400" b="1" dirty="0">
                <a:solidFill>
                  <a:srgbClr val="0000FF"/>
                </a:solidFill>
              </a:rPr>
              <a:t> )  x 10</a:t>
            </a:r>
            <a:r>
              <a:rPr lang="en-US" sz="2400" b="1" baseline="30000" dirty="0">
                <a:solidFill>
                  <a:srgbClr val="0000FF"/>
                </a:solidFill>
              </a:rPr>
              <a:t>-10</a:t>
            </a:r>
          </a:p>
        </p:txBody>
      </p:sp>
      <p:cxnSp>
        <p:nvCxnSpPr>
          <p:cNvPr id="77835" name="Straight Connector 17"/>
          <p:cNvCxnSpPr>
            <a:cxnSpLocks noChangeShapeType="1"/>
          </p:cNvCxnSpPr>
          <p:nvPr/>
        </p:nvCxnSpPr>
        <p:spPr bwMode="auto">
          <a:xfrm>
            <a:off x="3962400" y="5715000"/>
            <a:ext cx="152400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sp>
        <p:nvSpPr>
          <p:cNvPr id="16" name="Rectangle 15"/>
          <p:cNvSpPr/>
          <p:nvPr/>
        </p:nvSpPr>
        <p:spPr>
          <a:xfrm>
            <a:off x="1979712" y="63093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Arial"/>
              </a:rPr>
              <a:t>PRL101, arXiv:0808.2459, AGS-E787/E949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9" descr="mmiss_reso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4"/>
            <a:ext cx="4644008" cy="314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1880" y="1124744"/>
            <a:ext cx="7772400" cy="4114800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sz="2400" dirty="0" smtClean="0"/>
              <a:t>Kinematic rejection 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400" dirty="0" smtClean="0"/>
              <a:t>Charged particle rejection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400" dirty="0" smtClean="0"/>
              <a:t>Photon rejection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 separation and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 suppression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FBCC-6807-4576-9969-BFDF957774E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Future: NA62:  </a:t>
            </a:r>
            <a:r>
              <a:rPr lang="en-US" i="1" dirty="0" smtClean="0"/>
              <a:t>K</a:t>
            </a:r>
            <a:r>
              <a:rPr lang="en-US" i="1" baseline="30000" dirty="0" smtClean="0"/>
              <a:t>+</a:t>
            </a:r>
            <a:r>
              <a:rPr lang="en-US" i="1" dirty="0" smtClean="0"/>
              <a:t>→ </a:t>
            </a:r>
            <a:r>
              <a:rPr lang="en-US" i="1" dirty="0" err="1" smtClean="0">
                <a:latin typeface="Symbol" pitchFamily="18" charset="2"/>
              </a:rPr>
              <a:t>p</a:t>
            </a:r>
            <a:r>
              <a:rPr lang="en-US" i="1" baseline="30000" dirty="0" err="1" smtClean="0">
                <a:latin typeface="Symbol" pitchFamily="18" charset="2"/>
              </a:rPr>
              <a:t>+</a:t>
            </a:r>
            <a:r>
              <a:rPr lang="en-US" i="1" dirty="0" err="1" smtClean="0">
                <a:latin typeface="Symbol" pitchFamily="18" charset="2"/>
              </a:rPr>
              <a:t>nn</a:t>
            </a:r>
            <a:r>
              <a:rPr lang="en-US" i="1" dirty="0" smtClean="0">
                <a:latin typeface="Symbol" pitchFamily="18" charset="2"/>
              </a:rPr>
              <a:t>  </a:t>
            </a:r>
            <a:r>
              <a:rPr lang="en-US" dirty="0" smtClean="0">
                <a:latin typeface="Symbol" pitchFamily="18" charset="2"/>
              </a:rPr>
              <a:t/>
            </a:r>
            <a:br>
              <a:rPr lang="en-US" dirty="0" smtClean="0">
                <a:latin typeface="Symbol" pitchFamily="18" charset="2"/>
              </a:rPr>
            </a:br>
            <a:r>
              <a:rPr lang="en-US" dirty="0" smtClean="0"/>
              <a:t>in-flight decays  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475656" y="6093296"/>
            <a:ext cx="2736304" cy="504056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None/>
              <a:defRPr/>
            </a:pPr>
            <a:r>
              <a:rPr lang="en-US" sz="1600" b="1" dirty="0" smtClean="0">
                <a:latin typeface="Constantia"/>
              </a:rPr>
              <a:t>Missing Mass Resolution</a:t>
            </a:r>
            <a:endParaRPr lang="en-US" sz="1600" b="1" dirty="0">
              <a:latin typeface="Constant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556792"/>
            <a:ext cx="3617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Theme: Maintain a good </a:t>
            </a:r>
          </a:p>
          <a:p>
            <a:r>
              <a:rPr lang="en-US" dirty="0" smtClean="0"/>
              <a:t>signal/background ratio</a:t>
            </a:r>
          </a:p>
          <a:p>
            <a:r>
              <a:rPr lang="en-US" dirty="0" smtClean="0"/>
              <a:t>preserving the signal acceptance</a:t>
            </a:r>
          </a:p>
          <a:p>
            <a:r>
              <a:rPr lang="en-US" dirty="0" smtClean="0"/>
              <a:t>as much as possible </a:t>
            </a:r>
            <a:endParaRPr lang="en-US" dirty="0"/>
          </a:p>
        </p:txBody>
      </p:sp>
      <p:pic>
        <p:nvPicPr>
          <p:cNvPr id="11" name="Picture 2" descr="na62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068960"/>
            <a:ext cx="400794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48464" cy="1052736"/>
          </a:xfrm>
        </p:spPr>
        <p:txBody>
          <a:bodyPr/>
          <a:lstStyle/>
          <a:p>
            <a:r>
              <a:rPr lang="en-US" sz="3600" dirty="0" smtClean="0"/>
              <a:t>NA62 Layout  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430-FFB4-44B5-92B7-E46BAE4A563A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149080"/>
            <a:ext cx="5317604" cy="228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840662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8144" y="3861048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~10</a:t>
            </a:r>
            <a:r>
              <a:rPr lang="en-US" b="1" baseline="30000" dirty="0" smtClean="0">
                <a:solidFill>
                  <a:srgbClr val="FFFFFF"/>
                </a:solidFill>
                <a:latin typeface="Book Antiqua" pitchFamily="18" charset="0"/>
              </a:rPr>
              <a:t>12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 / s protons from SPS (400 </a:t>
            </a:r>
            <a:r>
              <a:rPr lang="en-US" b="1" dirty="0" err="1" smtClean="0">
                <a:solidFill>
                  <a:srgbClr val="FFFFFF"/>
                </a:solidFill>
                <a:latin typeface="Book Antiqua" pitchFamily="18" charset="0"/>
              </a:rPr>
              <a:t>GeV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/c) on Be  target (~1 </a:t>
            </a:r>
            <a:r>
              <a:rPr lang="en-US" b="1" dirty="0" smtClean="0">
                <a:solidFill>
                  <a:srgbClr val="FFFFFF"/>
                </a:solidFill>
                <a:latin typeface="Symbol" pitchFamily="18" charset="2"/>
              </a:rPr>
              <a:t>l)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750 MHz secondary beam: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Positive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FFFFFF"/>
                </a:solidFill>
                <a:latin typeface="Book Antiqua" pitchFamily="18" charset="0"/>
              </a:rPr>
              <a:t>Kaon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 fraction ~6%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rgbClr val="FFFFFF"/>
                </a:solidFill>
                <a:latin typeface="Book Antiqua" pitchFamily="18" charset="0"/>
              </a:rPr>
              <a:t> p/p ~ 1%</a:t>
            </a:r>
            <a:endParaRPr lang="en-US" b="1" dirty="0">
              <a:solidFill>
                <a:srgbClr val="FFFFFF"/>
              </a:solidFill>
              <a:latin typeface="Book Antiqua" pitchFamily="18" charset="0"/>
            </a:endParaRPr>
          </a:p>
        </p:txBody>
      </p:sp>
      <p:pic>
        <p:nvPicPr>
          <p:cNvPr id="7" name="Picture 2" descr="na62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NA62 BAG of TRICKS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SPS high energy beam line (x40 NA48/2)</a:t>
            </a:r>
          </a:p>
          <a:p>
            <a:r>
              <a:rPr lang="en-US" dirty="0" smtClean="0"/>
              <a:t>Novel Si pixel technology with &lt;200 </a:t>
            </a:r>
            <a:r>
              <a:rPr lang="en-US" dirty="0" err="1" smtClean="0"/>
              <a:t>ps</a:t>
            </a:r>
            <a:r>
              <a:rPr lang="en-US" dirty="0" smtClean="0"/>
              <a:t> time resolution/station  to cope with 10</a:t>
            </a:r>
            <a:r>
              <a:rPr lang="en-US" baseline="30000" dirty="0" smtClean="0"/>
              <a:t>9</a:t>
            </a:r>
            <a:r>
              <a:rPr lang="en-US" dirty="0" smtClean="0"/>
              <a:t> particles per second (</a:t>
            </a:r>
            <a:r>
              <a:rPr lang="en-US" dirty="0" err="1" smtClean="0"/>
              <a:t>Gigatracker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Developed large Straw Spectrometer operated under vacuum (10</a:t>
            </a:r>
            <a:r>
              <a:rPr lang="en-US" baseline="30000" dirty="0" smtClean="0"/>
              <a:t>-6</a:t>
            </a:r>
            <a:r>
              <a:rPr lang="en-US" dirty="0" smtClean="0"/>
              <a:t> mbar)</a:t>
            </a:r>
          </a:p>
          <a:p>
            <a:r>
              <a:rPr lang="en-US" dirty="0" smtClean="0"/>
              <a:t>Massive photon veto installation </a:t>
            </a:r>
          </a:p>
          <a:p>
            <a:r>
              <a:rPr lang="en-US" dirty="0" smtClean="0"/>
              <a:t>17 m long RICH (Neon) for </a:t>
            </a:r>
            <a:r>
              <a:rPr lang="en-US" dirty="0" err="1" smtClean="0"/>
              <a:t>pion</a:t>
            </a:r>
            <a:r>
              <a:rPr lang="en-US" dirty="0" smtClean="0"/>
              <a:t>/</a:t>
            </a:r>
            <a:r>
              <a:rPr lang="en-US" dirty="0" err="1" smtClean="0"/>
              <a:t>muon</a:t>
            </a:r>
            <a:r>
              <a:rPr lang="en-US" dirty="0" smtClean="0"/>
              <a:t> separation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57446"/>
            <a:ext cx="8229600" cy="1143000"/>
          </a:xfrm>
        </p:spPr>
        <p:txBody>
          <a:bodyPr/>
          <a:lstStyle/>
          <a:p>
            <a:r>
              <a:rPr lang="fr-CH" dirty="0" err="1" smtClean="0"/>
              <a:t>Gigatracker</a:t>
            </a:r>
            <a:r>
              <a:rPr lang="fr-CH" dirty="0" smtClean="0"/>
              <a:t> (GTK)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16832"/>
            <a:ext cx="8229600" cy="4389120"/>
          </a:xfrm>
        </p:spPr>
        <p:txBody>
          <a:bodyPr>
            <a:normAutofit fontScale="92500" lnSpcReduction="20000"/>
          </a:bodyPr>
          <a:lstStyle/>
          <a:p>
            <a:r>
              <a:rPr lang="fr-CH" dirty="0" err="1" smtClean="0"/>
              <a:t>Requirements</a:t>
            </a:r>
            <a:r>
              <a:rPr lang="fr-CH" dirty="0" smtClean="0"/>
              <a:t>: </a:t>
            </a:r>
          </a:p>
          <a:p>
            <a:pPr lvl="1"/>
            <a:r>
              <a:rPr lang="fr-CH" dirty="0" smtClean="0"/>
              <a:t>Total rate: ~1 GHz /station</a:t>
            </a:r>
          </a:p>
          <a:p>
            <a:pPr lvl="1">
              <a:buNone/>
            </a:pPr>
            <a:r>
              <a:rPr lang="fr-CH" dirty="0" smtClean="0"/>
              <a:t>    (</a:t>
            </a:r>
            <a:r>
              <a:rPr lang="fr-CH" dirty="0" err="1" smtClean="0"/>
              <a:t>hence</a:t>
            </a:r>
            <a:r>
              <a:rPr lang="fr-CH" dirty="0" smtClean="0"/>
              <a:t> the </a:t>
            </a:r>
            <a:r>
              <a:rPr lang="fr-CH" dirty="0" err="1" smtClean="0"/>
              <a:t>name</a:t>
            </a:r>
            <a:r>
              <a:rPr lang="fr-CH" dirty="0" smtClean="0"/>
              <a:t>!)</a:t>
            </a:r>
          </a:p>
          <a:p>
            <a:pPr lvl="1"/>
            <a:r>
              <a:rPr lang="fr-CH" dirty="0" smtClean="0"/>
              <a:t>Time </a:t>
            </a:r>
            <a:r>
              <a:rPr lang="fr-CH" dirty="0" err="1" smtClean="0"/>
              <a:t>resolution</a:t>
            </a:r>
            <a:r>
              <a:rPr lang="fr-CH" dirty="0" smtClean="0"/>
              <a:t>:   200 </a:t>
            </a:r>
            <a:r>
              <a:rPr lang="fr-CH" dirty="0" err="1" smtClean="0"/>
              <a:t>ps</a:t>
            </a:r>
            <a:r>
              <a:rPr lang="fr-CH" dirty="0" smtClean="0"/>
              <a:t> / station</a:t>
            </a:r>
          </a:p>
          <a:p>
            <a:pPr lvl="1"/>
            <a:r>
              <a:rPr lang="fr-CH" dirty="0" smtClean="0"/>
              <a:t>pixel size 300 </a:t>
            </a:r>
            <a:r>
              <a:rPr lang="fr-CH" dirty="0" smtClean="0">
                <a:latin typeface="Symbol" pitchFamily="18" charset="2"/>
              </a:rPr>
              <a:t>m</a:t>
            </a:r>
            <a:r>
              <a:rPr lang="fr-CH" dirty="0" smtClean="0"/>
              <a:t>m x 300 </a:t>
            </a:r>
            <a:r>
              <a:rPr lang="fr-CH" dirty="0" smtClean="0">
                <a:latin typeface="Symbol" pitchFamily="18" charset="2"/>
              </a:rPr>
              <a:t>m</a:t>
            </a:r>
            <a:r>
              <a:rPr lang="fr-CH" dirty="0" smtClean="0"/>
              <a:t>m</a:t>
            </a:r>
          </a:p>
          <a:p>
            <a:pPr lvl="1"/>
            <a:r>
              <a:rPr lang="fr-CH" dirty="0" err="1" smtClean="0"/>
              <a:t>Thickness</a:t>
            </a:r>
            <a:r>
              <a:rPr lang="fr-CH" dirty="0" smtClean="0"/>
              <a:t> : 0.5 % X</a:t>
            </a:r>
            <a:r>
              <a:rPr lang="fr-CH" baseline="-25000" dirty="0" smtClean="0"/>
              <a:t>0</a:t>
            </a:r>
            <a:r>
              <a:rPr lang="fr-CH" dirty="0" smtClean="0"/>
              <a:t> / station </a:t>
            </a:r>
          </a:p>
          <a:p>
            <a:pPr lvl="1"/>
            <a:r>
              <a:rPr lang="fr-CH" dirty="0" err="1" smtClean="0"/>
              <a:t>Expected</a:t>
            </a:r>
            <a:r>
              <a:rPr lang="fr-CH" dirty="0" smtClean="0"/>
              <a:t> fluence:  </a:t>
            </a:r>
          </a:p>
          <a:p>
            <a:pPr lvl="1">
              <a:buNone/>
            </a:pPr>
            <a:r>
              <a:rPr lang="fr-CH" dirty="0" smtClean="0"/>
              <a:t>    2 x 10</a:t>
            </a:r>
            <a:r>
              <a:rPr lang="fr-CH" baseline="30000" dirty="0" smtClean="0"/>
              <a:t>14</a:t>
            </a:r>
            <a:r>
              <a:rPr lang="fr-CH" dirty="0" smtClean="0"/>
              <a:t> 1 MeV </a:t>
            </a:r>
            <a:r>
              <a:rPr lang="fr-CH" dirty="0" err="1" smtClean="0"/>
              <a:t>n</a:t>
            </a:r>
            <a:r>
              <a:rPr lang="fr-CH" baseline="-25000" dirty="0" err="1" smtClean="0"/>
              <a:t>eq</a:t>
            </a:r>
            <a:r>
              <a:rPr lang="fr-CH" dirty="0" smtClean="0"/>
              <a:t>  / </a:t>
            </a:r>
            <a:r>
              <a:rPr lang="fr-CH" dirty="0" err="1" smtClean="0"/>
              <a:t>year</a:t>
            </a:r>
            <a:r>
              <a:rPr lang="fr-CH" dirty="0" smtClean="0"/>
              <a:t> / cm</a:t>
            </a:r>
            <a:r>
              <a:rPr lang="fr-CH" baseline="30000" dirty="0" smtClean="0"/>
              <a:t>2</a:t>
            </a:r>
          </a:p>
          <a:p>
            <a:r>
              <a:rPr lang="fr-CH" dirty="0" err="1" smtClean="0"/>
              <a:t>Technology</a:t>
            </a:r>
            <a:r>
              <a:rPr lang="fr-CH" dirty="0" smtClean="0"/>
              <a:t>: </a:t>
            </a:r>
          </a:p>
          <a:p>
            <a:pPr lvl="1"/>
            <a:r>
              <a:rPr lang="fr-CH" dirty="0" err="1" smtClean="0"/>
              <a:t>hybrid</a:t>
            </a:r>
            <a:r>
              <a:rPr lang="fr-CH" dirty="0" smtClean="0"/>
              <a:t> Si  pixel </a:t>
            </a:r>
          </a:p>
          <a:p>
            <a:pPr lvl="1"/>
            <a:r>
              <a:rPr lang="fr-CH" dirty="0" smtClean="0"/>
              <a:t>ASIC R/O chip 130 nm IBM </a:t>
            </a:r>
          </a:p>
          <a:p>
            <a:pPr lvl="1">
              <a:buNone/>
            </a:pPr>
            <a:r>
              <a:rPr lang="fr-CH" dirty="0" smtClean="0"/>
              <a:t>    CMOS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ToT</a:t>
            </a:r>
            <a:r>
              <a:rPr lang="fr-CH" dirty="0" smtClean="0"/>
              <a:t> front-end, DLL TDC</a:t>
            </a:r>
          </a:p>
          <a:p>
            <a:r>
              <a:rPr lang="fr-CH" dirty="0" err="1" smtClean="0"/>
              <a:t>Choice</a:t>
            </a:r>
            <a:r>
              <a:rPr lang="fr-CH" dirty="0" smtClean="0"/>
              <a:t> of </a:t>
            </a:r>
            <a:r>
              <a:rPr lang="fr-CH" dirty="0" err="1" smtClean="0"/>
              <a:t>sensor</a:t>
            </a:r>
            <a:r>
              <a:rPr lang="fr-CH" dirty="0" smtClean="0"/>
              <a:t>:</a:t>
            </a:r>
          </a:p>
          <a:p>
            <a:pPr lvl="1"/>
            <a:r>
              <a:rPr lang="fr-CH" dirty="0" err="1" smtClean="0"/>
              <a:t>Planar</a:t>
            </a:r>
            <a:r>
              <a:rPr lang="fr-CH" dirty="0" smtClean="0"/>
              <a:t> Si 200 </a:t>
            </a:r>
            <a:r>
              <a:rPr lang="fr-CH" dirty="0" smtClean="0">
                <a:latin typeface="Symbol" pitchFamily="18" charset="2"/>
              </a:rPr>
              <a:t>m</a:t>
            </a:r>
            <a:r>
              <a:rPr lang="fr-CH" dirty="0" smtClean="0"/>
              <a:t>m </a:t>
            </a:r>
            <a:r>
              <a:rPr lang="fr-CH" dirty="0" err="1" smtClean="0"/>
              <a:t>thick</a:t>
            </a:r>
            <a:r>
              <a:rPr lang="fr-CH" dirty="0" smtClean="0"/>
              <a:t> </a:t>
            </a:r>
          </a:p>
          <a:p>
            <a:pPr lvl="1"/>
            <a:endParaRPr lang="fr-CH" dirty="0" smtClean="0"/>
          </a:p>
          <a:p>
            <a:pPr lvl="1"/>
            <a:endParaRPr lang="fr-CH" dirty="0" smtClean="0"/>
          </a:p>
          <a:p>
            <a:pPr lvl="1"/>
            <a:endParaRPr lang="fr-CH" dirty="0" smtClean="0"/>
          </a:p>
          <a:p>
            <a:pPr lvl="1"/>
            <a:endParaRPr lang="fr-CH" dirty="0" smtClean="0"/>
          </a:p>
          <a:p>
            <a:pPr lvl="1"/>
            <a:endParaRPr lang="fr-CH" dirty="0" smtClean="0"/>
          </a:p>
          <a:p>
            <a:pPr lvl="1"/>
            <a:endParaRPr lang="fr-CH" dirty="0" smtClean="0"/>
          </a:p>
          <a:p>
            <a:pPr lvl="1"/>
            <a:endParaRPr lang="fr-CH" dirty="0" smtClean="0"/>
          </a:p>
          <a:p>
            <a:pPr lvl="1"/>
            <a:endParaRPr lang="fr-CH" dirty="0" smtClean="0"/>
          </a:p>
          <a:p>
            <a:pPr lvl="1">
              <a:buNone/>
            </a:pPr>
            <a:endParaRPr lang="fr-CH" dirty="0"/>
          </a:p>
          <a:p>
            <a:pPr marL="457200" lvl="1" indent="0">
              <a:buNone/>
            </a:pPr>
            <a:endParaRPr lang="fr-CH" dirty="0" smtClean="0"/>
          </a:p>
          <a:p>
            <a:endParaRPr lang="fr-CH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7" y="0"/>
            <a:ext cx="24812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04" y="1278196"/>
            <a:ext cx="3870677" cy="202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90437" y="1597789"/>
            <a:ext cx="1398588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CH" sz="1200" b="1" dirty="0" smtClean="0">
                <a:solidFill>
                  <a:srgbClr val="FF0000"/>
                </a:solidFill>
              </a:rPr>
              <a:t>CERN PS  T9 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CH" sz="1200" b="1" dirty="0" smtClean="0">
                <a:solidFill>
                  <a:srgbClr val="FF0000"/>
                </a:solidFill>
              </a:rPr>
              <a:t>(10 </a:t>
            </a:r>
            <a:r>
              <a:rPr lang="fr-CH" sz="1200" b="1" dirty="0" err="1" smtClean="0">
                <a:solidFill>
                  <a:srgbClr val="FF0000"/>
                </a:solidFill>
              </a:rPr>
              <a:t>GeV</a:t>
            </a:r>
            <a:r>
              <a:rPr lang="fr-CH" sz="1200" b="1" dirty="0" smtClean="0">
                <a:solidFill>
                  <a:srgbClr val="FF0000"/>
                </a:solidFill>
              </a:rPr>
              <a:t>/c  </a:t>
            </a:r>
            <a:r>
              <a:rPr lang="fr-CH" sz="1200" b="1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fr-CH" sz="1200" b="1" baseline="30000" dirty="0" smtClean="0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fr-CH" sz="1200" b="1" dirty="0" smtClean="0">
                <a:solidFill>
                  <a:srgbClr val="FF0000"/>
                </a:solidFill>
              </a:rPr>
              <a:t> / p)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10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04" y="3698211"/>
            <a:ext cx="3615496" cy="24082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890437" y="3313446"/>
            <a:ext cx="192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Prototype results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335699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GTK Demonstrator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7131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51477" y="188913"/>
            <a:ext cx="7793037" cy="768350"/>
          </a:xfrm>
        </p:spPr>
        <p:txBody>
          <a:bodyPr>
            <a:normAutofit/>
          </a:bodyPr>
          <a:lstStyle/>
          <a:p>
            <a:r>
              <a:rPr lang="fr-CH" sz="3600" dirty="0" smtClean="0"/>
              <a:t>NA62 STRAW TRACKER</a:t>
            </a:r>
            <a:endParaRPr lang="en-US" sz="3600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2482261" cy="3720485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20C-3D3E-F343-9563-C8829657BFF8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7" y="0"/>
            <a:ext cx="24876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0" r="16489"/>
          <a:stretch/>
        </p:blipFill>
        <p:spPr>
          <a:xfrm>
            <a:off x="4283968" y="980728"/>
            <a:ext cx="3960032" cy="5694431"/>
          </a:xfrm>
          <a:prstGeom prst="rect">
            <a:avLst/>
          </a:prstGeom>
        </p:spPr>
      </p:pic>
      <p:pic>
        <p:nvPicPr>
          <p:cNvPr id="16" name="Picture 15" descr="P318033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208069"/>
            <a:ext cx="3533241" cy="26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2566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-11201"/>
            <a:ext cx="8229600" cy="925601"/>
          </a:xfrm>
        </p:spPr>
        <p:txBody>
          <a:bodyPr/>
          <a:lstStyle/>
          <a:p>
            <a:r>
              <a:rPr lang="fr-CH" dirty="0" smtClean="0">
                <a:latin typeface="Helvetica" charset="0"/>
                <a:ea typeface="ＭＳ Ｐゴシック" charset="-128"/>
              </a:rPr>
              <a:t>NA62 LAV </a:t>
            </a:r>
            <a:endParaRPr lang="en-US" dirty="0" smtClean="0">
              <a:latin typeface="Helvetica" charset="0"/>
              <a:ea typeface="ＭＳ Ｐゴシック" charset="-128"/>
            </a:endParaRPr>
          </a:p>
        </p:txBody>
      </p:sp>
      <p:pic>
        <p:nvPicPr>
          <p:cNvPr id="9220" name="Picture 25" descr="Cable w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" b="10677"/>
          <a:stretch>
            <a:fillRect/>
          </a:stretch>
        </p:blipFill>
        <p:spPr bwMode="auto">
          <a:xfrm>
            <a:off x="177800" y="4105224"/>
            <a:ext cx="4259107" cy="270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572000" y="5733256"/>
            <a:ext cx="436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phototubes</a:t>
            </a:r>
            <a:r>
              <a:rPr lang="fr-CH" dirty="0" smtClean="0"/>
              <a:t> and </a:t>
            </a:r>
            <a:r>
              <a:rPr lang="fr-CH" dirty="0" err="1" smtClean="0"/>
              <a:t>their</a:t>
            </a:r>
            <a:r>
              <a:rPr lang="fr-CH" dirty="0" smtClean="0"/>
              <a:t> voltage </a:t>
            </a:r>
            <a:r>
              <a:rPr lang="fr-CH" dirty="0" err="1" smtClean="0"/>
              <a:t>dividers</a:t>
            </a:r>
            <a:r>
              <a:rPr lang="fr-CH" dirty="0" smtClean="0"/>
              <a:t> </a:t>
            </a:r>
          </a:p>
          <a:p>
            <a:r>
              <a:rPr lang="fr-CH" dirty="0"/>
              <a:t>a</a:t>
            </a:r>
            <a:r>
              <a:rPr lang="fr-CH" dirty="0" smtClean="0"/>
              <a:t>re </a:t>
            </a:r>
            <a:r>
              <a:rPr lang="fr-CH" dirty="0" err="1" smtClean="0"/>
              <a:t>operated</a:t>
            </a:r>
            <a:r>
              <a:rPr lang="fr-CH" dirty="0" smtClean="0"/>
              <a:t> </a:t>
            </a:r>
            <a:r>
              <a:rPr lang="fr-CH" dirty="0" err="1" smtClean="0"/>
              <a:t>under</a:t>
            </a:r>
            <a:r>
              <a:rPr lang="fr-CH" dirty="0" smtClean="0"/>
              <a:t>  vacuum</a:t>
            </a:r>
            <a:endParaRPr lang="en-US" dirty="0"/>
          </a:p>
        </p:txBody>
      </p:sp>
      <p:pic>
        <p:nvPicPr>
          <p:cNvPr id="8" name="Picture 2" descr="IMG_25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12625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capoccia\Desktop\P1050230.JPG"/>
          <p:cNvPicPr>
            <a:picLocks noChangeAspect="1" noChangeArrowheads="1"/>
          </p:cNvPicPr>
          <p:nvPr/>
        </p:nvPicPr>
        <p:blipFill>
          <a:blip r:embed="rId4" cstate="print"/>
          <a:srcRect l="6473" r="5501" b="8487"/>
          <a:stretch>
            <a:fillRect/>
          </a:stretch>
        </p:blipFill>
        <p:spPr bwMode="auto">
          <a:xfrm>
            <a:off x="5004048" y="2204864"/>
            <a:ext cx="3677109" cy="3104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" name="Picture 6" descr="na62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36" y="0"/>
            <a:ext cx="3033064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075191"/>
      </p:ext>
    </p:extLst>
  </p:cSld>
  <p:clrMapOvr>
    <a:masterClrMapping/>
  </p:clrMapOvr>
  <p:transition spd="slow" advTm="41024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24532"/>
              </p:ext>
            </p:extLst>
          </p:nvPr>
        </p:nvGraphicFramePr>
        <p:xfrm>
          <a:off x="0" y="0"/>
          <a:ext cx="44958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96" name="Equation" r:id="rId3" imgW="1257300" imgH="241300" progId="">
                  <p:embed/>
                </p:oleObj>
              </mc:Choice>
              <mc:Fallback>
                <p:oleObj name="Equation" r:id="rId3" imgW="1257300" imgH="241300" progId="">
                  <p:embed/>
                  <p:pic>
                    <p:nvPicPr>
                      <p:cNvPr id="0" name="Picture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495800" cy="777875"/>
                      </a:xfrm>
                      <a:prstGeom prst="rect">
                        <a:avLst/>
                      </a:prstGeom>
                      <a:solidFill>
                        <a:srgbClr val="FF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Siegen, December 7, 2006 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43808" y="6021288"/>
            <a:ext cx="4824536" cy="692274"/>
          </a:xfrm>
          <a:solidFill>
            <a:srgbClr val="FF66CC"/>
          </a:solidFill>
          <a:ln>
            <a:noFill/>
          </a:ln>
        </p:spPr>
        <p:txBody>
          <a:bodyPr/>
          <a:lstStyle/>
          <a:p>
            <a:r>
              <a:rPr lang="en-GB" altLang="en-US" sz="4000" dirty="0" smtClean="0">
                <a:solidFill>
                  <a:schemeClr val="bg1"/>
                </a:solidFill>
              </a:rPr>
              <a:t>50</a:t>
            </a:r>
            <a:r>
              <a:rPr lang="en-GB" altLang="en-US" sz="4000" baseline="30000" dirty="0" smtClean="0">
                <a:solidFill>
                  <a:schemeClr val="bg1"/>
                </a:solidFill>
              </a:rPr>
              <a:t>th</a:t>
            </a:r>
            <a:r>
              <a:rPr lang="en-GB" altLang="en-US" sz="4000" dirty="0" smtClean="0">
                <a:solidFill>
                  <a:schemeClr val="bg1"/>
                </a:solidFill>
              </a:rPr>
              <a:t> Anniversary!!!</a:t>
            </a:r>
            <a:endParaRPr lang="en-GB" altLang="en-US" sz="4000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C717-86C4-4C68-869F-C2C3688D15E3}" type="slidenum">
              <a:rPr lang="en-GB" altLang="en-US">
                <a:solidFill>
                  <a:srgbClr val="000000"/>
                </a:solidFill>
              </a:rPr>
              <a:pPr/>
              <a:t>3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11162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2768600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3419872" y="980728"/>
          <a:ext cx="4876800" cy="232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97" name="Obraz - mapa bitowa" r:id="rId6" imgW="18104762" imgH="8621328" progId="PBrush">
                  <p:embed/>
                </p:oleObj>
              </mc:Choice>
              <mc:Fallback>
                <p:oleObj name="Obraz - mapa bitowa" r:id="rId6" imgW="18104762" imgH="8621328" progId="PBrush">
                  <p:embed/>
                  <p:pic>
                    <p:nvPicPr>
                      <p:cNvPr id="0" name="Picture 1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980728"/>
                        <a:ext cx="4876800" cy="232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2590800" y="3284984"/>
            <a:ext cx="65532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l-PL" altLang="en-US" b="1" dirty="0" smtClean="0">
                <a:solidFill>
                  <a:srgbClr val="000000"/>
                </a:solidFill>
              </a:rPr>
              <a:t>   </a:t>
            </a:r>
            <a:r>
              <a:rPr lang="en-US" altLang="en-US" b="1" dirty="0" smtClean="0">
                <a:solidFill>
                  <a:srgbClr val="000000"/>
                </a:solidFill>
              </a:rPr>
              <a:t>       </a:t>
            </a:r>
            <a:r>
              <a:rPr lang="pl-PL" altLang="en-US" b="1" dirty="0" smtClean="0">
                <a:solidFill>
                  <a:srgbClr val="000000"/>
                </a:solidFill>
              </a:rPr>
              <a:t>V.L.Fitch     R.Turlay   J.W.Cronin   J.H.Christenson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l-PL" altLang="en-US" b="1" dirty="0" smtClean="0">
                <a:solidFill>
                  <a:srgbClr val="000000"/>
                </a:solidFill>
              </a:rPr>
              <a:t>                      </a:t>
            </a:r>
            <a:r>
              <a:rPr lang="pl-PL" altLang="en-US" i="1" dirty="0" smtClean="0">
                <a:solidFill>
                  <a:srgbClr val="333399"/>
                </a:solidFill>
              </a:rPr>
              <a:t>Phys. Rev. Lett. </a:t>
            </a:r>
            <a:r>
              <a:rPr lang="en-US" altLang="en-US" i="1" dirty="0" smtClean="0">
                <a:solidFill>
                  <a:srgbClr val="333399"/>
                </a:solidFill>
              </a:rPr>
              <a:t>1</a:t>
            </a:r>
            <a:r>
              <a:rPr lang="pl-PL" altLang="en-US" i="1" dirty="0" smtClean="0">
                <a:solidFill>
                  <a:srgbClr val="333399"/>
                </a:solidFill>
              </a:rPr>
              <a:t>3 (</a:t>
            </a:r>
            <a:r>
              <a:rPr lang="pl-PL" altLang="en-US" b="1" i="1" dirty="0" smtClean="0">
                <a:solidFill>
                  <a:srgbClr val="FF3300"/>
                </a:solidFill>
              </a:rPr>
              <a:t>1964</a:t>
            </a:r>
            <a:r>
              <a:rPr lang="pl-PL" altLang="en-US" i="1" dirty="0" smtClean="0">
                <a:solidFill>
                  <a:srgbClr val="333399"/>
                </a:solidFill>
              </a:rPr>
              <a:t>) 138</a:t>
            </a:r>
            <a:r>
              <a:rPr lang="pl-PL" altLang="en-US" dirty="0" smtClean="0">
                <a:solidFill>
                  <a:srgbClr val="333399"/>
                </a:solidFill>
              </a:rPr>
              <a:t>.</a:t>
            </a:r>
            <a:endParaRPr lang="en-GB" altLang="en-US" dirty="0" smtClean="0">
              <a:solidFill>
                <a:srgbClr val="333399"/>
              </a:solidFill>
            </a:endParaRPr>
          </a:p>
        </p:txBody>
      </p:sp>
      <p:pic>
        <p:nvPicPr>
          <p:cNvPr id="111622" name="Picture 6" descr="c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13462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282950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3131840" y="4869160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FF"/>
                </a:solidFill>
              </a:rPr>
              <a:t>Spark Chambers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7544" y="6230938"/>
            <a:ext cx="2304256" cy="2944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6629400" cy="1052736"/>
          </a:xfrm>
        </p:spPr>
        <p:txBody>
          <a:bodyPr/>
          <a:lstStyle/>
          <a:p>
            <a:r>
              <a:rPr lang="en-US" dirty="0" smtClean="0"/>
              <a:t>NA62 RICH</a:t>
            </a:r>
            <a:endParaRPr lang="en-US" dirty="0"/>
          </a:p>
        </p:txBody>
      </p:sp>
      <p:pic>
        <p:nvPicPr>
          <p:cNvPr id="3" name="Picture 6" descr="na62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987824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80728"/>
            <a:ext cx="3968097" cy="2976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1" b="12478"/>
          <a:stretch/>
        </p:blipFill>
        <p:spPr>
          <a:xfrm>
            <a:off x="179512" y="3933056"/>
            <a:ext cx="5688632" cy="2686132"/>
          </a:xfrm>
          <a:prstGeom prst="rect">
            <a:avLst/>
          </a:prstGeom>
        </p:spPr>
      </p:pic>
      <p:pic>
        <p:nvPicPr>
          <p:cNvPr id="6" name="Immagin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407063"/>
            <a:ext cx="3270564" cy="5450937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2400" cy="731168"/>
          </a:xfrm>
        </p:spPr>
        <p:txBody>
          <a:bodyPr/>
          <a:lstStyle/>
          <a:p>
            <a:r>
              <a:rPr lang="en-US" dirty="0" smtClean="0"/>
              <a:t>NA62 Sensitivity </a:t>
            </a:r>
            <a:endParaRPr lang="en-US" dirty="0"/>
          </a:p>
        </p:txBody>
      </p:sp>
      <p:pic>
        <p:nvPicPr>
          <p:cNvPr id="122470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875852" cy="461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na62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987824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A </a:t>
            </a:r>
            <a:r>
              <a:rPr lang="fr-CH" dirty="0" err="1" smtClean="0"/>
              <a:t>nice</a:t>
            </a:r>
            <a:r>
              <a:rPr lang="fr-CH" dirty="0" smtClean="0"/>
              <a:t> </a:t>
            </a:r>
            <a:r>
              <a:rPr lang="fr-CH" dirty="0" err="1" smtClean="0"/>
              <a:t>interplay</a:t>
            </a:r>
            <a:r>
              <a:rPr lang="fr-CH" dirty="0" smtClean="0"/>
              <a:t> </a:t>
            </a:r>
            <a:r>
              <a:rPr lang="fr-CH" dirty="0" err="1" smtClean="0"/>
              <a:t>betWEEn</a:t>
            </a:r>
            <a:r>
              <a:rPr lang="fr-CH" dirty="0" smtClean="0"/>
              <a:t> Kaons and BEES in the SM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649322"/>
              </p:ext>
            </p:extLst>
          </p:nvPr>
        </p:nvGraphicFramePr>
        <p:xfrm>
          <a:off x="1224119" y="1844824"/>
          <a:ext cx="5415081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068" name="Equation" r:id="rId3" imgW="2044440" imgH="1168200" progId="Equation.3">
                  <p:embed/>
                </p:oleObj>
              </mc:Choice>
              <mc:Fallback>
                <p:oleObj name="Equation" r:id="rId3" imgW="2044440" imgH="1168200" progId="Equation.3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119" y="1844824"/>
                        <a:ext cx="5415081" cy="30963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 err="1" smtClean="0">
                <a:solidFill>
                  <a:srgbClr val="FFFF00"/>
                </a:solidFill>
              </a:rPr>
              <a:t>Sensitivity</a:t>
            </a:r>
            <a:r>
              <a:rPr lang="fr-CH" b="1" dirty="0" smtClean="0">
                <a:solidFill>
                  <a:srgbClr val="FFFF00"/>
                </a:solidFill>
              </a:rPr>
              <a:t> BSM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28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8964488" cy="216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99592" y="5445224"/>
            <a:ext cx="395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Isidori</a:t>
            </a:r>
            <a:r>
              <a:rPr lang="fr-CH" dirty="0"/>
              <a:t> </a:t>
            </a:r>
            <a:r>
              <a:rPr lang="fr-CH" dirty="0" smtClean="0"/>
              <a:t>and </a:t>
            </a:r>
            <a:r>
              <a:rPr lang="fr-CH" dirty="0" err="1" smtClean="0"/>
              <a:t>Teubert</a:t>
            </a:r>
            <a:r>
              <a:rPr lang="fr-CH" dirty="0" smtClean="0"/>
              <a:t>, arXiv:1402.2844 </a:t>
            </a:r>
            <a:endParaRPr lang="en-US" dirty="0"/>
          </a:p>
        </p:txBody>
      </p:sp>
      <p:graphicFrame>
        <p:nvGraphicFramePr>
          <p:cNvPr id="1193985" name="Object 1"/>
          <p:cNvGraphicFramePr>
            <a:graphicFrameLocks noGrp="1" noChangeAspect="1"/>
          </p:cNvGraphicFramePr>
          <p:nvPr/>
        </p:nvGraphicFramePr>
        <p:xfrm>
          <a:off x="1043608" y="1700808"/>
          <a:ext cx="56642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009" name="Equation" r:id="rId4" imgW="2425700" imgH="431800" progId="Equation.3">
                  <p:embed/>
                </p:oleObj>
              </mc:Choice>
              <mc:Fallback>
                <p:oleObj name="Equation" r:id="rId4" imgW="2425700" imgH="431800" progId="Equation.3">
                  <p:embed/>
                  <p:pic>
                    <p:nvPicPr>
                      <p:cNvPr id="0" name="Picture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700808"/>
                        <a:ext cx="5664200" cy="10033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8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981460" cy="505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1144E-6A48-4F32-9A6E-5F2B9260F62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34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3768" y="6093296"/>
            <a:ext cx="3018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</a:rPr>
              <a:t>(courtesy by  Christopher Smith) 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6256" y="0"/>
            <a:ext cx="2267744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470648" cy="1143000"/>
          </a:xfrm>
        </p:spPr>
        <p:txBody>
          <a:bodyPr/>
          <a:lstStyle/>
          <a:p>
            <a:r>
              <a:rPr lang="en-US" dirty="0" err="1" smtClean="0"/>
              <a:t>Kaon</a:t>
            </a:r>
            <a:r>
              <a:rPr lang="en-US" dirty="0" smtClean="0"/>
              <a:t> Rare Decays and BSM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91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8946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Example: Rare </a:t>
            </a:r>
            <a:r>
              <a:rPr lang="en-US" sz="3200" i="1" dirty="0" smtClean="0"/>
              <a:t>K</a:t>
            </a:r>
            <a:r>
              <a:rPr lang="en-US" sz="3200" dirty="0" smtClean="0"/>
              <a:t> decay </a:t>
            </a:r>
            <a:br>
              <a:rPr lang="en-US" sz="3200" dirty="0" smtClean="0"/>
            </a:br>
            <a:r>
              <a:rPr lang="en-US" sz="3200" dirty="0" smtClean="0"/>
              <a:t>sensitivity to flavor violating </a:t>
            </a:r>
            <a:r>
              <a:rPr lang="en-US" sz="3200" i="1" dirty="0" smtClean="0"/>
              <a:t>Z’</a:t>
            </a:r>
            <a:endParaRPr lang="en-US" sz="3200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0"/>
            <a:ext cx="6444592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664" y="1196752"/>
            <a:ext cx="27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500093"/>
                </a:solidFill>
                <a:latin typeface="Book Antiqua" pitchFamily="18" charset="0"/>
              </a:rPr>
              <a:t>Buras, De Fazio, Girrbach </a:t>
            </a:r>
            <a:r>
              <a:rPr lang="en-US" sz="1400" dirty="0" err="1" smtClean="0">
                <a:solidFill>
                  <a:srgbClr val="500093"/>
                </a:solidFill>
                <a:latin typeface="Book Antiqua" pitchFamily="18" charset="0"/>
              </a:rPr>
              <a:t>arXiv</a:t>
            </a:r>
            <a:r>
              <a:rPr lang="en-US" sz="2400" dirty="0" smtClean="0">
                <a:solidFill>
                  <a:srgbClr val="500093"/>
                </a:solidFill>
                <a:latin typeface="Book Antiqua" pitchFamily="18" charset="0"/>
              </a:rPr>
              <a:t>:</a:t>
            </a:r>
            <a:endParaRPr lang="en-US" sz="2400" dirty="0">
              <a:solidFill>
                <a:srgbClr val="500093"/>
              </a:solidFill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3728" y="6165304"/>
            <a:ext cx="4804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Book Antiqua" pitchFamily="18" charset="0"/>
              </a:rPr>
              <a:t>Sensitivity beyond direct searches</a:t>
            </a:r>
            <a:endParaRPr lang="en-US" sz="24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861058">
            <a:off x="630443" y="1739507"/>
            <a:ext cx="2922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0093"/>
                </a:solidFill>
                <a:latin typeface="Book Antiqua" pitchFamily="18" charset="0"/>
              </a:rPr>
              <a:t> Grossman-</a:t>
            </a:r>
            <a:r>
              <a:rPr lang="en-US" sz="1000" dirty="0" err="1" smtClean="0">
                <a:solidFill>
                  <a:srgbClr val="500093"/>
                </a:solidFill>
                <a:latin typeface="Book Antiqua" pitchFamily="18" charset="0"/>
              </a:rPr>
              <a:t>Nir</a:t>
            </a:r>
            <a:r>
              <a:rPr lang="en-US" sz="1000" dirty="0" smtClean="0">
                <a:solidFill>
                  <a:srgbClr val="500093"/>
                </a:solidFill>
                <a:latin typeface="Book Antiqua" pitchFamily="18" charset="0"/>
              </a:rPr>
              <a:t> limit</a:t>
            </a:r>
            <a:endParaRPr lang="en-US" sz="1000" dirty="0">
              <a:solidFill>
                <a:srgbClr val="500093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638931">
            <a:off x="2450645" y="2747561"/>
            <a:ext cx="12843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FF"/>
                </a:solidFill>
                <a:latin typeface="Book Antiqua" pitchFamily="18" charset="0"/>
              </a:rPr>
              <a:t>Constrained MFV </a:t>
            </a:r>
            <a:endParaRPr lang="en-US" sz="1050" dirty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1844824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  <a:latin typeface="Book Antiqua" pitchFamily="18" charset="0"/>
              </a:rPr>
              <a:t>Allowed by AGS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  <a:latin typeface="Book Antiqua" pitchFamily="18" charset="0"/>
              </a:rPr>
              <a:t> E949/E787</a:t>
            </a:r>
            <a:endParaRPr lang="en-US" sz="10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720" y="1844824"/>
            <a:ext cx="1713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←         →</a:t>
            </a:r>
            <a:endParaRPr lang="en-US" sz="24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1916832"/>
            <a:ext cx="1596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  <a:latin typeface="Book Antiqua" pitchFamily="18" charset="0"/>
              </a:rPr>
              <a:t>Left Handed Z’ large </a:t>
            </a:r>
            <a:r>
              <a:rPr lang="en-US" sz="1000" dirty="0" err="1" smtClean="0">
                <a:solidFill>
                  <a:srgbClr val="FFFFFF"/>
                </a:solidFill>
                <a:latin typeface="Book Antiqua" pitchFamily="18" charset="0"/>
              </a:rPr>
              <a:t>V</a:t>
            </a:r>
            <a:r>
              <a:rPr lang="en-US" sz="1000" baseline="-25000" dirty="0" err="1" smtClean="0">
                <a:solidFill>
                  <a:srgbClr val="FFFFFF"/>
                </a:solidFill>
                <a:latin typeface="Book Antiqua" pitchFamily="18" charset="0"/>
              </a:rPr>
              <a:t>ub</a:t>
            </a:r>
            <a:endParaRPr lang="en-US" sz="1000" baseline="-250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8144" y="4149080"/>
            <a:ext cx="15969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  <a:latin typeface="Book Antiqua" pitchFamily="18" charset="0"/>
              </a:rPr>
              <a:t>Left Handed Z’ large </a:t>
            </a:r>
            <a:r>
              <a:rPr lang="en-US" sz="1000" dirty="0" err="1" smtClean="0">
                <a:solidFill>
                  <a:srgbClr val="FFFFFF"/>
                </a:solidFill>
                <a:latin typeface="Book Antiqua" pitchFamily="18" charset="0"/>
              </a:rPr>
              <a:t>V</a:t>
            </a:r>
            <a:r>
              <a:rPr lang="en-US" sz="1000" baseline="-25000" dirty="0" err="1" smtClean="0">
                <a:solidFill>
                  <a:srgbClr val="FFFFFF"/>
                </a:solidFill>
                <a:latin typeface="Book Antiqua" pitchFamily="18" charset="0"/>
              </a:rPr>
              <a:t>ub</a:t>
            </a:r>
            <a:endParaRPr lang="en-US" sz="1000" baseline="-25000" dirty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47664" y="5301208"/>
            <a:ext cx="720080" cy="288032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35696" y="5373216"/>
            <a:ext cx="504056" cy="144016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Leptonic</a:t>
            </a:r>
            <a:r>
              <a:rPr lang="en-US" dirty="0" smtClean="0"/>
              <a:t> and SEMILEPTONIC KAON DECAYs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Leptonic</a:t>
            </a:r>
            <a:r>
              <a:rPr lang="en-US" dirty="0" smtClean="0"/>
              <a:t> Decays: Decay Constants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0" y="3789040"/>
          <a:ext cx="4067944" cy="1050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02" name="Equation" r:id="rId3" imgW="3835400" imgH="990600" progId="Equation.3">
                  <p:embed/>
                </p:oleObj>
              </mc:Choice>
              <mc:Fallback>
                <p:oleObj name="Equation" r:id="rId3" imgW="3835400" imgH="990600" progId="Equation.3">
                  <p:embed/>
                  <p:pic>
                    <p:nvPicPr>
                      <p:cNvPr id="0" name="Picture 6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89040"/>
                        <a:ext cx="4067944" cy="10508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12776"/>
            <a:ext cx="7079704" cy="84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420888"/>
            <a:ext cx="2939405" cy="12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80112" y="2420888"/>
            <a:ext cx="206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Short-distance EW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correction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 descr="600px-Decayconstant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3" y="3284984"/>
            <a:ext cx="403244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467600" cy="1143000"/>
          </a:xfrm>
        </p:spPr>
        <p:txBody>
          <a:bodyPr>
            <a:normAutofit/>
          </a:bodyPr>
          <a:lstStyle/>
          <a:p>
            <a:r>
              <a:rPr lang="fr-CH" sz="3600" b="1" dirty="0" smtClean="0">
                <a:solidFill>
                  <a:srgbClr val="FFFF00"/>
                </a:solidFill>
              </a:rPr>
              <a:t>V</a:t>
            </a:r>
            <a:r>
              <a:rPr lang="fr-CH" sz="3600" b="1" baseline="-25000" dirty="0" smtClean="0">
                <a:solidFill>
                  <a:srgbClr val="FFFF00"/>
                </a:solidFill>
              </a:rPr>
              <a:t>us</a:t>
            </a:r>
            <a:r>
              <a:rPr lang="fr-CH" sz="3600" b="1" dirty="0" smtClean="0">
                <a:solidFill>
                  <a:srgbClr val="FFFF00"/>
                </a:solidFill>
              </a:rPr>
              <a:t> </a:t>
            </a:r>
            <a:r>
              <a:rPr lang="fr-CH" sz="3600" b="1" dirty="0" err="1">
                <a:solidFill>
                  <a:srgbClr val="FFFF00"/>
                </a:solidFill>
              </a:rPr>
              <a:t>f</a:t>
            </a:r>
            <a:r>
              <a:rPr lang="fr-CH" sz="3600" b="1" dirty="0" err="1" smtClean="0">
                <a:solidFill>
                  <a:srgbClr val="FFFF00"/>
                </a:solidFill>
              </a:rPr>
              <a:t>rom</a:t>
            </a:r>
            <a:r>
              <a:rPr lang="fr-CH" sz="3600" b="1" dirty="0" smtClean="0">
                <a:solidFill>
                  <a:srgbClr val="FFFF00"/>
                </a:solidFill>
              </a:rPr>
              <a:t> </a:t>
            </a:r>
            <a:r>
              <a:rPr lang="fr-CH" sz="3600" b="1" dirty="0" err="1" smtClean="0">
                <a:solidFill>
                  <a:srgbClr val="FFFF00"/>
                </a:solidFill>
              </a:rPr>
              <a:t>semileptonic</a:t>
            </a:r>
            <a:r>
              <a:rPr lang="fr-CH" sz="3600" b="1" dirty="0" smtClean="0">
                <a:solidFill>
                  <a:srgbClr val="FFFF00"/>
                </a:solidFill>
              </a:rPr>
              <a:t> </a:t>
            </a:r>
            <a:r>
              <a:rPr lang="fr-CH" sz="3600" b="1" dirty="0" err="1" smtClean="0">
                <a:solidFill>
                  <a:srgbClr val="FFFF00"/>
                </a:solidFill>
              </a:rPr>
              <a:t>decays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228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85281" cy="202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2999" y="3356992"/>
          <a:ext cx="8893497" cy="2932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649"/>
                <a:gridCol w="3008229"/>
                <a:gridCol w="1153985"/>
                <a:gridCol w="3470634"/>
              </a:tblGrid>
              <a:tr h="4813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 from Experiment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 from </a:t>
                      </a:r>
                    </a:p>
                    <a:p>
                      <a:r>
                        <a:rPr lang="en-US" sz="1400" dirty="0" smtClean="0"/>
                        <a:t>Theory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481313"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latin typeface="Symbol" pitchFamily="18" charset="2"/>
                        </a:rPr>
                        <a:t>G</a:t>
                      </a:r>
                      <a:r>
                        <a:rPr lang="en-US" sz="1400" i="1" dirty="0" smtClean="0"/>
                        <a:t>(K</a:t>
                      </a:r>
                      <a:r>
                        <a:rPr lang="en-US" sz="1400" i="1" baseline="-25000" dirty="0" smtClean="0">
                          <a:latin typeface="Brush Script MT" pitchFamily="66" charset="0"/>
                        </a:rPr>
                        <a:t>l</a:t>
                      </a:r>
                      <a:r>
                        <a:rPr lang="en-US" sz="1400" i="1" baseline="-25000" dirty="0" smtClean="0"/>
                        <a:t>3(</a:t>
                      </a:r>
                      <a:r>
                        <a:rPr lang="en-US" sz="1400" i="1" baseline="-25000" dirty="0" smtClean="0">
                          <a:latin typeface="Symbol" pitchFamily="18" charset="2"/>
                        </a:rPr>
                        <a:t>g</a:t>
                      </a:r>
                      <a:r>
                        <a:rPr lang="en-US" sz="1400" i="1" baseline="-25000" dirty="0" smtClean="0"/>
                        <a:t>)</a:t>
                      </a:r>
                      <a:r>
                        <a:rPr lang="en-US" sz="1400" i="1" baseline="0" dirty="0" smtClean="0"/>
                        <a:t>)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Rates with well determined</a:t>
                      </a:r>
                    </a:p>
                    <a:p>
                      <a:r>
                        <a:rPr lang="en-US" sz="1400" dirty="0" err="1" smtClean="0"/>
                        <a:t>radiative</a:t>
                      </a:r>
                      <a:r>
                        <a:rPr lang="en-US" sz="1400" baseline="0" dirty="0" smtClean="0"/>
                        <a:t> corrections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Blackadder ITC" pitchFamily="82" charset="0"/>
                        </a:rPr>
                        <a:t>f </a:t>
                      </a:r>
                      <a:r>
                        <a:rPr lang="en-US" sz="1400" baseline="-25000" dirty="0" smtClean="0">
                          <a:latin typeface="Blackadder ITC" pitchFamily="82" charset="0"/>
                        </a:rPr>
                        <a:t>+</a:t>
                      </a:r>
                      <a:r>
                        <a:rPr lang="en-US" sz="1400" i="1" baseline="30000" dirty="0" smtClean="0">
                          <a:latin typeface="Arial" pitchFamily="34" charset="0"/>
                        </a:rPr>
                        <a:t>K</a:t>
                      </a:r>
                      <a:r>
                        <a:rPr lang="en-US" sz="1400" baseline="30000" dirty="0" smtClean="0">
                          <a:latin typeface="Arial" pitchFamily="34" charset="0"/>
                        </a:rPr>
                        <a:t>0</a:t>
                      </a:r>
                      <a:r>
                        <a:rPr lang="en-US" sz="1400" baseline="30000" dirty="0" smtClean="0">
                          <a:latin typeface="Symbol" pitchFamily="18" charset="2"/>
                        </a:rPr>
                        <a:t>p-</a:t>
                      </a:r>
                      <a:r>
                        <a:rPr lang="en-US" sz="1400" dirty="0" smtClean="0"/>
                        <a:t>(0)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Hadroni</a:t>
                      </a:r>
                      <a:r>
                        <a:rPr lang="en-US" sz="1400" dirty="0" smtClean="0"/>
                        <a:t> matrix element (form factor)</a:t>
                      </a:r>
                    </a:p>
                    <a:p>
                      <a:r>
                        <a:rPr lang="en-US" sz="1400" dirty="0" smtClean="0"/>
                        <a:t>at zero</a:t>
                      </a:r>
                      <a:r>
                        <a:rPr lang="en-US" sz="1400" baseline="0" dirty="0" smtClean="0"/>
                        <a:t> momentum transfer (</a:t>
                      </a:r>
                      <a:r>
                        <a:rPr lang="en-US" sz="1400" baseline="0" dirty="0" smtClean="0">
                          <a:latin typeface="Brush Script MT" pitchFamily="66" charset="0"/>
                        </a:rPr>
                        <a:t>t </a:t>
                      </a:r>
                      <a:r>
                        <a:rPr lang="en-US" sz="1400" baseline="0" dirty="0" smtClean="0"/>
                        <a:t>=0)</a:t>
                      </a:r>
                      <a:endParaRPr lang="en-US" sz="1400" dirty="0"/>
                    </a:p>
                  </a:txBody>
                  <a:tcPr/>
                </a:tc>
              </a:tr>
              <a:tr h="34446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Branching</a:t>
                      </a:r>
                      <a:r>
                        <a:rPr lang="en-US" sz="1400" baseline="0" dirty="0" smtClean="0"/>
                        <a:t> Ratios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pitchFamily="18" charset="2"/>
                        </a:rPr>
                        <a:t>D</a:t>
                      </a:r>
                      <a:r>
                        <a:rPr lang="en-US" sz="1400" i="1" baseline="-25000" dirty="0" smtClean="0"/>
                        <a:t>K</a:t>
                      </a:r>
                      <a:r>
                        <a:rPr lang="en-US" sz="1400" baseline="30000" dirty="0" smtClean="0"/>
                        <a:t>SU(2)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Form factor</a:t>
                      </a:r>
                      <a:r>
                        <a:rPr lang="en-US" sz="1400" baseline="0" dirty="0" smtClean="0"/>
                        <a:t> correction for SU(2) breaking</a:t>
                      </a:r>
                      <a:endParaRPr lang="en-US" sz="1400" dirty="0"/>
                    </a:p>
                  </a:txBody>
                  <a:tcPr/>
                </a:tc>
              </a:tr>
              <a:tr h="34446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Lifetimes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481313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j-lt"/>
                        </a:rPr>
                        <a:t>I</a:t>
                      </a:r>
                      <a:r>
                        <a:rPr lang="en-US" sz="1400" baseline="-25000" dirty="0" err="1" smtClean="0"/>
                        <a:t>K</a:t>
                      </a:r>
                      <a:r>
                        <a:rPr lang="en-US" sz="1400" baseline="-25000" dirty="0" err="1" smtClean="0">
                          <a:latin typeface="Brush Script MT" pitchFamily="66" charset="0"/>
                        </a:rPr>
                        <a:t>l</a:t>
                      </a:r>
                      <a:r>
                        <a:rPr lang="en-US" sz="1400" dirty="0" smtClean="0">
                          <a:latin typeface="Symbol" pitchFamily="18" charset="2"/>
                        </a:rPr>
                        <a:t>({l}</a:t>
                      </a:r>
                      <a:r>
                        <a:rPr lang="en-US" sz="1400" baseline="-25000" dirty="0" err="1" smtClean="0"/>
                        <a:t>K</a:t>
                      </a:r>
                      <a:r>
                        <a:rPr lang="en-US" sz="1400" baseline="-25000" dirty="0" err="1" smtClean="0">
                          <a:latin typeface="Brush Script MT" pitchFamily="66" charset="0"/>
                        </a:rPr>
                        <a:t>l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Integral of form factor over phase </a:t>
                      </a:r>
                    </a:p>
                    <a:p>
                      <a:r>
                        <a:rPr lang="en-US" sz="1400" dirty="0" smtClean="0"/>
                        <a:t>space: parameterizes evolution in </a:t>
                      </a:r>
                      <a:r>
                        <a:rPr lang="en-US" sz="1400" dirty="0" smtClean="0">
                          <a:latin typeface="Brush Script MT" pitchFamily="66" charset="0"/>
                        </a:rPr>
                        <a:t>t</a:t>
                      </a:r>
                      <a:endParaRPr lang="en-US" sz="1400" dirty="0">
                        <a:latin typeface="Brush Script MT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sz="1400" i="1" baseline="-25000" dirty="0" err="1" smtClean="0"/>
                        <a:t>K</a:t>
                      </a:r>
                      <a:r>
                        <a:rPr lang="en-US" sz="1400" i="1" baseline="-25000" dirty="0" err="1" smtClean="0">
                          <a:latin typeface="Brush Script MT" pitchFamily="66" charset="0"/>
                        </a:rPr>
                        <a:t>l</a:t>
                      </a:r>
                      <a:r>
                        <a:rPr lang="en-US" sz="1400" i="0" baseline="30000" dirty="0" err="1" smtClean="0"/>
                        <a:t>EM</a:t>
                      </a:r>
                      <a:endParaRPr lang="en-US" sz="1400" baseline="30000" dirty="0" smtClean="0"/>
                    </a:p>
                    <a:p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Long</a:t>
                      </a:r>
                      <a:r>
                        <a:rPr lang="en-US" sz="1400" baseline="0" dirty="0" smtClean="0"/>
                        <a:t> distance EM effects</a:t>
                      </a:r>
                      <a:endParaRPr lang="en-US" sz="1400" dirty="0"/>
                    </a:p>
                  </a:txBody>
                  <a:tcPr/>
                </a:tc>
              </a:tr>
              <a:tr h="34446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K</a:t>
                      </a:r>
                      <a:r>
                        <a:rPr lang="en-US" sz="1400" baseline="-25000" dirty="0" smtClean="0"/>
                        <a:t>e3</a:t>
                      </a:r>
                      <a:r>
                        <a:rPr lang="en-US" sz="1400" dirty="0" smtClean="0"/>
                        <a:t>:</a:t>
                      </a:r>
                      <a:r>
                        <a:rPr lang="en-US" sz="1400" baseline="0" dirty="0" smtClean="0"/>
                        <a:t> Only </a:t>
                      </a:r>
                      <a:r>
                        <a:rPr lang="en-US" sz="1400" baseline="0" dirty="0" smtClean="0">
                          <a:latin typeface="Symbol" pitchFamily="18" charset="2"/>
                        </a:rPr>
                        <a:t>l</a:t>
                      </a:r>
                      <a:r>
                        <a:rPr lang="en-US" sz="1400" baseline="-25000" dirty="0" smtClean="0"/>
                        <a:t>+</a:t>
                      </a:r>
                      <a:r>
                        <a:rPr lang="en-US" sz="1400" baseline="0" dirty="0" smtClean="0"/>
                        <a:t> (or </a:t>
                      </a:r>
                      <a:r>
                        <a:rPr lang="en-US" sz="1400" baseline="0" dirty="0" smtClean="0">
                          <a:latin typeface="Symbol" pitchFamily="18" charset="2"/>
                        </a:rPr>
                        <a:t>l</a:t>
                      </a:r>
                      <a:r>
                        <a:rPr lang="en-US" sz="1400" baseline="-25000" dirty="0" smtClean="0"/>
                        <a:t>+</a:t>
                      </a:r>
                      <a:r>
                        <a:rPr lang="en-US" sz="1400" baseline="0" dirty="0" smtClean="0"/>
                        <a:t>’, </a:t>
                      </a:r>
                      <a:r>
                        <a:rPr lang="en-US" sz="1400" baseline="0" dirty="0" smtClean="0">
                          <a:latin typeface="Symbol" pitchFamily="18" charset="2"/>
                        </a:rPr>
                        <a:t>l</a:t>
                      </a:r>
                      <a:r>
                        <a:rPr lang="en-US" sz="1400" baseline="-25000" dirty="0" smtClean="0"/>
                        <a:t>+</a:t>
                      </a:r>
                      <a:r>
                        <a:rPr lang="en-US" sz="1400" baseline="0" dirty="0" smtClean="0"/>
                        <a:t>’’)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4446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dirty="0" smtClean="0"/>
                        <a:t>K</a:t>
                      </a:r>
                      <a:r>
                        <a:rPr lang="en-US" sz="1400" baseline="-250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: Need </a:t>
                      </a:r>
                      <a:r>
                        <a:rPr lang="en-US" sz="1400" baseline="0" dirty="0" smtClean="0">
                          <a:latin typeface="Symbol" pitchFamily="18" charset="2"/>
                        </a:rPr>
                        <a:t>l</a:t>
                      </a:r>
                      <a:r>
                        <a:rPr lang="en-US" sz="1400" baseline="-25000" dirty="0" smtClean="0"/>
                        <a:t>+</a:t>
                      </a:r>
                      <a:r>
                        <a:rPr lang="en-US" sz="1400" dirty="0" smtClean="0"/>
                        <a:t> and </a:t>
                      </a:r>
                      <a:r>
                        <a:rPr lang="en-US" sz="1400" baseline="0" dirty="0" smtClean="0">
                          <a:latin typeface="Symbol" pitchFamily="18" charset="2"/>
                        </a:rPr>
                        <a:t>l</a:t>
                      </a:r>
                      <a:r>
                        <a:rPr lang="en-US" sz="1400" baseline="-25000" dirty="0" smtClean="0">
                          <a:latin typeface="+mn-lt"/>
                        </a:rPr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“Modern” </a:t>
            </a:r>
            <a:r>
              <a:rPr lang="en-US" sz="3600" b="1" dirty="0" err="1" smtClean="0">
                <a:solidFill>
                  <a:srgbClr val="FFFF00"/>
                </a:solidFill>
              </a:rPr>
              <a:t>V</a:t>
            </a:r>
            <a:r>
              <a:rPr lang="en-US" sz="3600" b="1" baseline="-25000" dirty="0" err="1" smtClean="0">
                <a:solidFill>
                  <a:srgbClr val="FFFF00"/>
                </a:solidFill>
              </a:rPr>
              <a:t>us</a:t>
            </a:r>
            <a:r>
              <a:rPr lang="en-US" sz="3600" b="1" dirty="0" smtClean="0">
                <a:solidFill>
                  <a:srgbClr val="FFFF00"/>
                </a:solidFill>
              </a:rPr>
              <a:t> experimental input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39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966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06700"/>
            <a:ext cx="3024336" cy="23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1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221088"/>
            <a:ext cx="302803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148064" y="34290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charset="0"/>
              </a:rPr>
              <a:t>NA48/2</a:t>
            </a:r>
            <a:endParaRPr lang="en-US" sz="24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6336" y="479715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charset="0"/>
              </a:rPr>
              <a:t>NA48/2</a:t>
            </a:r>
            <a:endParaRPr lang="en-US" sz="2400" b="1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1966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4564701" cy="304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4581128"/>
            <a:ext cx="56414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The experiments determine the product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             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charset="0"/>
              </a:rPr>
              <a:t>V</a:t>
            </a:r>
            <a:r>
              <a:rPr lang="en-US" sz="2000" b="1" baseline="-25000" dirty="0" err="1" smtClean="0">
                <a:solidFill>
                  <a:srgbClr val="FFFF00"/>
                </a:solidFill>
                <a:latin typeface="Times New Roman" charset="0"/>
              </a:rPr>
              <a:t>us</a:t>
            </a:r>
            <a:r>
              <a:rPr lang="en-US" sz="2000" b="1" dirty="0" smtClean="0">
                <a:solidFill>
                  <a:srgbClr val="FFFF00"/>
                </a:solidFill>
                <a:latin typeface="Times New Roman" charset="0"/>
              </a:rPr>
              <a:t> f</a:t>
            </a:r>
            <a:r>
              <a:rPr lang="en-US" sz="2000" b="1" baseline="-25000" dirty="0" smtClean="0">
                <a:solidFill>
                  <a:srgbClr val="FFFF00"/>
                </a:solidFill>
                <a:latin typeface="Times New Roman" charset="0"/>
              </a:rPr>
              <a:t>+</a:t>
            </a:r>
            <a:r>
              <a:rPr lang="en-US" sz="2000" b="1" dirty="0" smtClean="0">
                <a:solidFill>
                  <a:srgbClr val="FFFF00"/>
                </a:solidFill>
                <a:latin typeface="Times New Roman" charset="0"/>
              </a:rPr>
              <a:t>(0) 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and </a:t>
            </a:r>
            <a:r>
              <a:rPr lang="en-US" sz="2000" b="1" dirty="0" err="1" smtClean="0">
                <a:solidFill>
                  <a:srgbClr val="66FFFF"/>
                </a:solidFill>
                <a:latin typeface="Times New Roman" charset="0"/>
              </a:rPr>
              <a:t>V</a:t>
            </a:r>
            <a:r>
              <a:rPr lang="en-US" sz="2000" b="1" baseline="-25000" dirty="0" err="1" smtClean="0">
                <a:solidFill>
                  <a:srgbClr val="66FFFF"/>
                </a:solidFill>
                <a:latin typeface="Times New Roman" charset="0"/>
              </a:rPr>
              <a:t>us</a:t>
            </a:r>
            <a:r>
              <a:rPr lang="en-US" sz="2000" b="1" dirty="0" err="1" smtClean="0">
                <a:solidFill>
                  <a:srgbClr val="66FFFF"/>
                </a:solidFill>
                <a:latin typeface="Times New Roman" charset="0"/>
              </a:rPr>
              <a:t>f</a:t>
            </a:r>
            <a:r>
              <a:rPr lang="en-US" sz="2000" b="1" baseline="-25000" dirty="0" err="1" smtClean="0">
                <a:solidFill>
                  <a:srgbClr val="66FFFF"/>
                </a:solidFill>
                <a:latin typeface="Times New Roman" charset="0"/>
              </a:rPr>
              <a:t>K</a:t>
            </a:r>
            <a:endParaRPr lang="en-US" sz="2000" b="1" dirty="0" smtClean="0">
              <a:solidFill>
                <a:srgbClr val="66FFFF"/>
              </a:solidFill>
              <a:latin typeface="Times New Roman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FFFFFF"/>
              </a:solidFill>
              <a:latin typeface="Times New Roman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Precise theoretical calculations (lattice QCD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and </a:t>
            </a:r>
            <a:r>
              <a:rPr lang="en-US" sz="2000" dirty="0" err="1" smtClean="0">
                <a:solidFill>
                  <a:srgbClr val="FFFFFF"/>
                </a:solidFill>
                <a:latin typeface="Times New Roman" charset="0"/>
              </a:rPr>
              <a:t>chiral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 perturbation theory) allow one to perform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stringent tests. The theory works very well for </a:t>
            </a:r>
            <a:r>
              <a:rPr lang="en-US" sz="2000" dirty="0" err="1" smtClean="0">
                <a:solidFill>
                  <a:srgbClr val="FFFFFF"/>
                </a:solidFill>
                <a:latin typeface="Times New Roman" charset="0"/>
              </a:rPr>
              <a:t>kaons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1052736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K</a:t>
            </a:r>
            <a:r>
              <a:rPr lang="en-US" sz="2400" b="1" baseline="30000" dirty="0" smtClean="0">
                <a:solidFill>
                  <a:srgbClr val="66FFFF"/>
                </a:solidFill>
                <a:cs typeface="Arial"/>
              </a:rPr>
              <a:t>±</a:t>
            </a:r>
            <a:r>
              <a:rPr lang="en-US" sz="2400" b="1" dirty="0" smtClean="0">
                <a:solidFill>
                  <a:srgbClr val="66FFFF"/>
                </a:solidFill>
                <a:latin typeface="Times New Roman" charset="0"/>
              </a:rPr>
              <a:t> </a:t>
            </a:r>
            <a:r>
              <a:rPr lang="en-US" sz="2400" b="1" dirty="0" smtClean="0">
                <a:solidFill>
                  <a:srgbClr val="66FFFF"/>
                </a:solidFill>
                <a:latin typeface="Lucida Sans Unicode"/>
                <a:cs typeface="Lucida Sans Unicode"/>
              </a:rPr>
              <a:t>→</a:t>
            </a:r>
            <a:r>
              <a:rPr lang="en-US" sz="2400" b="1" dirty="0" smtClean="0">
                <a:solidFill>
                  <a:srgbClr val="66FFFF"/>
                </a:solidFill>
                <a:latin typeface="Symbol" pitchFamily="18" charset="2"/>
                <a:cs typeface="Lucida Sans Unicode"/>
              </a:rPr>
              <a:t>p</a:t>
            </a:r>
            <a:r>
              <a:rPr lang="en-US" sz="2400" b="1" baseline="30000" dirty="0" smtClean="0">
                <a:solidFill>
                  <a:srgbClr val="66FFFF"/>
                </a:solidFill>
                <a:latin typeface="Symbol" pitchFamily="18" charset="2"/>
                <a:cs typeface="Lucida Sans Unicode"/>
              </a:rPr>
              <a:t>0</a:t>
            </a:r>
            <a:r>
              <a:rPr lang="en-US" sz="2400" b="1" dirty="0" smtClean="0">
                <a:solidFill>
                  <a:srgbClr val="66FFFF"/>
                </a:solidFill>
                <a:cs typeface="Arial"/>
              </a:rPr>
              <a:t> e</a:t>
            </a:r>
            <a:r>
              <a:rPr lang="en-US" sz="2400" b="1" baseline="30000" dirty="0" smtClean="0">
                <a:solidFill>
                  <a:srgbClr val="66FFFF"/>
                </a:solidFill>
                <a:cs typeface="Arial"/>
              </a:rPr>
              <a:t>±</a:t>
            </a:r>
            <a:r>
              <a:rPr lang="en-US" sz="2400" b="1" dirty="0" smtClean="0">
                <a:solidFill>
                  <a:srgbClr val="66FFFF"/>
                </a:solidFill>
                <a:cs typeface="Arial"/>
              </a:rPr>
              <a:t> </a:t>
            </a:r>
            <a:r>
              <a:rPr lang="en-US" sz="2400" b="1" dirty="0" smtClean="0">
                <a:solidFill>
                  <a:srgbClr val="66FFFF"/>
                </a:solidFill>
                <a:latin typeface="Symbol" pitchFamily="18" charset="2"/>
                <a:cs typeface="Arial"/>
              </a:rPr>
              <a:t>n</a:t>
            </a:r>
            <a:endParaRPr lang="en-US" sz="2400" b="1" dirty="0">
              <a:solidFill>
                <a:srgbClr val="66FFFF"/>
              </a:solidFill>
              <a:latin typeface="Symbol" pitchFamily="18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76256" y="3861048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K</a:t>
            </a:r>
            <a:r>
              <a:rPr lang="en-US" sz="2400" b="1" baseline="30000" dirty="0" smtClean="0">
                <a:solidFill>
                  <a:srgbClr val="66FFFF"/>
                </a:solidFill>
                <a:cs typeface="Arial"/>
              </a:rPr>
              <a:t>±</a:t>
            </a:r>
            <a:r>
              <a:rPr lang="en-US" sz="2400" b="1" dirty="0" smtClean="0">
                <a:solidFill>
                  <a:srgbClr val="66FFFF"/>
                </a:solidFill>
                <a:latin typeface="Times New Roman" charset="0"/>
              </a:rPr>
              <a:t> </a:t>
            </a:r>
            <a:r>
              <a:rPr lang="en-US" sz="2400" b="1" dirty="0" smtClean="0">
                <a:solidFill>
                  <a:srgbClr val="66FFFF"/>
                </a:solidFill>
                <a:latin typeface="Lucida Sans Unicode"/>
                <a:cs typeface="Lucida Sans Unicode"/>
              </a:rPr>
              <a:t>→</a:t>
            </a:r>
            <a:r>
              <a:rPr lang="en-US" sz="2400" b="1" dirty="0" smtClean="0">
                <a:solidFill>
                  <a:srgbClr val="66FFFF"/>
                </a:solidFill>
                <a:latin typeface="Symbol" pitchFamily="18" charset="2"/>
                <a:cs typeface="Lucida Sans Unicode"/>
              </a:rPr>
              <a:t>p</a:t>
            </a:r>
            <a:r>
              <a:rPr lang="en-US" sz="2400" b="1" baseline="30000" dirty="0" smtClean="0">
                <a:solidFill>
                  <a:srgbClr val="66FFFF"/>
                </a:solidFill>
                <a:latin typeface="Symbol" pitchFamily="18" charset="2"/>
                <a:cs typeface="Lucida Sans Unicode"/>
              </a:rPr>
              <a:t>0</a:t>
            </a:r>
            <a:r>
              <a:rPr lang="en-US" sz="2400" b="1" dirty="0" smtClean="0">
                <a:solidFill>
                  <a:srgbClr val="66FFFF"/>
                </a:solidFill>
                <a:latin typeface="Times New Roman" charset="0"/>
                <a:cs typeface="Arial"/>
              </a:rPr>
              <a:t> </a:t>
            </a:r>
            <a:r>
              <a:rPr lang="en-US" sz="2400" b="1" dirty="0" smtClean="0">
                <a:solidFill>
                  <a:srgbClr val="66FFFF"/>
                </a:solidFill>
                <a:latin typeface="Symbol" pitchFamily="18" charset="2"/>
                <a:cs typeface="Arial"/>
              </a:rPr>
              <a:t>m</a:t>
            </a:r>
            <a:r>
              <a:rPr lang="en-US" sz="2400" b="1" baseline="30000" dirty="0" smtClean="0">
                <a:solidFill>
                  <a:srgbClr val="66FFFF"/>
                </a:solidFill>
                <a:latin typeface="Times New Roman" charset="0"/>
                <a:cs typeface="Arial"/>
              </a:rPr>
              <a:t>±</a:t>
            </a:r>
            <a:r>
              <a:rPr lang="en-US" sz="2400" b="1" dirty="0" smtClean="0">
                <a:solidFill>
                  <a:srgbClr val="66FFFF"/>
                </a:solidFill>
                <a:latin typeface="Times New Roman" charset="0"/>
                <a:cs typeface="Arial"/>
              </a:rPr>
              <a:t> </a:t>
            </a:r>
            <a:r>
              <a:rPr lang="en-US" sz="2400" b="1" dirty="0" smtClean="0">
                <a:solidFill>
                  <a:srgbClr val="66FFFF"/>
                </a:solidFill>
                <a:latin typeface="Symbol" pitchFamily="18" charset="2"/>
                <a:cs typeface="Arial"/>
              </a:rPr>
              <a:t>n</a:t>
            </a:r>
            <a:endParaRPr lang="en-US" sz="2400" b="1" dirty="0">
              <a:solidFill>
                <a:srgbClr val="66FFFF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893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660688"/>
          </a:xfrm>
        </p:spPr>
        <p:txBody>
          <a:bodyPr/>
          <a:lstStyle/>
          <a:p>
            <a:r>
              <a:rPr lang="en-US" dirty="0" smtClean="0"/>
              <a:t>Neutral Meson Oscillations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1403648" y="1196752"/>
          <a:ext cx="5375920" cy="108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166" name="Equation" r:id="rId3" imgW="2387520" imgH="482400" progId="Equation.3">
                  <p:embed/>
                </p:oleObj>
              </mc:Choice>
              <mc:Fallback>
                <p:oleObj name="Equation" r:id="rId3" imgW="2387520" imgH="482400" progId="Equation.3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196752"/>
                        <a:ext cx="5375920" cy="10863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167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67744" y="2420888"/>
          <a:ext cx="2960038" cy="480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168" name="Equation" r:id="rId7" imgW="1485720" imgH="241200" progId="Equation.3">
                  <p:embed/>
                </p:oleObj>
              </mc:Choice>
              <mc:Fallback>
                <p:oleObj name="Equation" r:id="rId7" imgW="148572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420888"/>
                        <a:ext cx="2960038" cy="4806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917969"/>
              </p:ext>
            </p:extLst>
          </p:nvPr>
        </p:nvGraphicFramePr>
        <p:xfrm>
          <a:off x="2051720" y="3645024"/>
          <a:ext cx="3457575" cy="154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169" name="Équation" r:id="rId9" imgW="1701720" imgH="761760" progId="Equation.3">
                  <p:embed/>
                </p:oleObj>
              </mc:Choice>
              <mc:Fallback>
                <p:oleObj name="Équation" r:id="rId9" imgW="1701720" imgH="7617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3645024"/>
                        <a:ext cx="3457575" cy="154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532271"/>
              </p:ext>
            </p:extLst>
          </p:nvPr>
        </p:nvGraphicFramePr>
        <p:xfrm>
          <a:off x="395536" y="2996952"/>
          <a:ext cx="74136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170" name="Équation" r:id="rId11" imgW="3720960" imgH="241200" progId="Equation.3">
                  <p:embed/>
                </p:oleObj>
              </mc:Choice>
              <mc:Fallback>
                <p:oleObj name="Équation" r:id="rId11" imgW="372096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996952"/>
                        <a:ext cx="7413625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21856"/>
              </p:ext>
            </p:extLst>
          </p:nvPr>
        </p:nvGraphicFramePr>
        <p:xfrm>
          <a:off x="1835696" y="5373216"/>
          <a:ext cx="3993777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171" name="Equation" r:id="rId13" imgW="1574640" imgH="482400" progId="Equation.3">
                  <p:embed/>
                </p:oleObj>
              </mc:Choice>
              <mc:Fallback>
                <p:oleObj name="Equation" r:id="rId13" imgW="1574640" imgH="4824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5373216"/>
                        <a:ext cx="3993777" cy="12241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659160"/>
          </a:xfrm>
        </p:spPr>
        <p:txBody>
          <a:bodyPr>
            <a:normAutofit/>
          </a:bodyPr>
          <a:lstStyle/>
          <a:p>
            <a:r>
              <a:rPr lang="fr-CH" sz="3200" b="1" dirty="0" smtClean="0">
                <a:solidFill>
                  <a:srgbClr val="FFFF00"/>
                </a:solidFill>
              </a:rPr>
              <a:t>Evolution of </a:t>
            </a:r>
            <a:r>
              <a:rPr lang="fr-CH" sz="3200" b="1" dirty="0" err="1" smtClean="0">
                <a:solidFill>
                  <a:srgbClr val="FFFF00"/>
                </a:solidFill>
              </a:rPr>
              <a:t>Experimental</a:t>
            </a:r>
            <a:r>
              <a:rPr lang="fr-CH" sz="3200" b="1" dirty="0" smtClean="0">
                <a:solidFill>
                  <a:srgbClr val="FFFF00"/>
                </a:solidFill>
              </a:rPr>
              <a:t> Input…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249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3811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949280"/>
            <a:ext cx="8028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“</a:t>
            </a:r>
            <a:r>
              <a:rPr lang="en-US" sz="2000" dirty="0" err="1" smtClean="0">
                <a:solidFill>
                  <a:srgbClr val="FFFFFF"/>
                </a:solidFill>
                <a:latin typeface="Times New Roman" charset="0"/>
              </a:rPr>
              <a:t>V</a:t>
            </a:r>
            <a:r>
              <a:rPr lang="en-US" sz="2000" baseline="-25000" dirty="0" err="1" smtClean="0">
                <a:solidFill>
                  <a:srgbClr val="FFFFFF"/>
                </a:solidFill>
                <a:latin typeface="Times New Roman" charset="0"/>
              </a:rPr>
              <a:t>us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</a:rPr>
              <a:t> Revolution” with experimental input changing ~ 5% in some cases…..</a:t>
            </a:r>
            <a:endParaRPr lang="en-US" sz="2000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576064"/>
          </a:xfrm>
        </p:spPr>
        <p:txBody>
          <a:bodyPr>
            <a:normAutofit fontScale="90000"/>
          </a:bodyPr>
          <a:lstStyle/>
          <a:p>
            <a:r>
              <a:rPr lang="fr-CH" b="1" dirty="0" smtClean="0">
                <a:solidFill>
                  <a:srgbClr val="FFFF00"/>
                </a:solidFill>
              </a:rPr>
              <a:t>…and of the </a:t>
            </a:r>
            <a:r>
              <a:rPr lang="fr-CH" b="1" dirty="0" err="1" smtClean="0">
                <a:solidFill>
                  <a:srgbClr val="FFFF00"/>
                </a:solidFill>
              </a:rPr>
              <a:t>theoretical</a:t>
            </a:r>
            <a:r>
              <a:rPr lang="fr-CH" b="1" dirty="0" smtClean="0">
                <a:solidFill>
                  <a:srgbClr val="FFFF00"/>
                </a:solidFill>
              </a:rPr>
              <a:t> one: f</a:t>
            </a:r>
            <a:r>
              <a:rPr lang="fr-CH" b="1" baseline="-25000" dirty="0" smtClean="0">
                <a:solidFill>
                  <a:srgbClr val="FFFF00"/>
                </a:solidFill>
              </a:rPr>
              <a:t>+</a:t>
            </a:r>
            <a:r>
              <a:rPr lang="fr-CH" b="1" dirty="0" smtClean="0">
                <a:solidFill>
                  <a:srgbClr val="FFFF00"/>
                </a:solidFill>
              </a:rPr>
              <a:t>(0)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41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6912"/>
            <a:ext cx="1440160" cy="197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3528" y="5229200"/>
            <a:ext cx="609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2400" dirty="0" smtClean="0">
                <a:solidFill>
                  <a:prstClr val="white"/>
                </a:solidFill>
                <a:latin typeface="Times New Roman" charset="0"/>
              </a:rPr>
              <a:t>The </a:t>
            </a:r>
            <a:r>
              <a:rPr lang="fr-CH" sz="2400" b="1" dirty="0" err="1" smtClean="0">
                <a:solidFill>
                  <a:srgbClr val="FFFF00"/>
                </a:solidFill>
                <a:latin typeface="Times New Roman" charset="0"/>
              </a:rPr>
              <a:t>Cabibbo</a:t>
            </a:r>
            <a:r>
              <a:rPr lang="fr-CH" sz="2400" dirty="0" smtClean="0">
                <a:solidFill>
                  <a:prstClr val="white"/>
                </a:solidFill>
                <a:latin typeface="Times New Roman" charset="0"/>
              </a:rPr>
              <a:t> angle </a:t>
            </a:r>
            <a:r>
              <a:rPr lang="fr-CH" sz="2400" dirty="0" err="1" smtClean="0">
                <a:solidFill>
                  <a:prstClr val="white"/>
                </a:solidFill>
                <a:latin typeface="Times New Roman" charset="0"/>
              </a:rPr>
              <a:t>can</a:t>
            </a:r>
            <a:r>
              <a:rPr lang="fr-CH" sz="2400" dirty="0" smtClean="0">
                <a:solidFill>
                  <a:prstClr val="white"/>
                </a:solidFill>
                <a:latin typeface="Times New Roman" charset="0"/>
              </a:rPr>
              <a:t> </a:t>
            </a:r>
            <a:r>
              <a:rPr lang="fr-CH" sz="2400" dirty="0" err="1" smtClean="0">
                <a:solidFill>
                  <a:prstClr val="white"/>
                </a:solidFill>
                <a:latin typeface="Times New Roman" charset="0"/>
              </a:rPr>
              <a:t>be</a:t>
            </a:r>
            <a:r>
              <a:rPr lang="fr-CH" sz="2400" dirty="0" smtClean="0">
                <a:solidFill>
                  <a:prstClr val="white"/>
                </a:solidFill>
                <a:latin typeface="Times New Roman" charset="0"/>
              </a:rPr>
              <a:t> </a:t>
            </a:r>
            <a:r>
              <a:rPr lang="fr-CH" sz="2400" dirty="0" err="1" smtClean="0">
                <a:solidFill>
                  <a:prstClr val="white"/>
                </a:solidFill>
                <a:latin typeface="Times New Roman" charset="0"/>
              </a:rPr>
              <a:t>precisely</a:t>
            </a:r>
            <a:r>
              <a:rPr lang="fr-CH" sz="2400" dirty="0" smtClean="0">
                <a:solidFill>
                  <a:prstClr val="white"/>
                </a:solidFill>
                <a:latin typeface="Times New Roman" charset="0"/>
              </a:rPr>
              <a:t> </a:t>
            </a:r>
            <a:r>
              <a:rPr lang="fr-CH" sz="2400" dirty="0" err="1" smtClean="0">
                <a:solidFill>
                  <a:prstClr val="white"/>
                </a:solidFill>
                <a:latin typeface="Times New Roman" charset="0"/>
              </a:rPr>
              <a:t>determined</a:t>
            </a:r>
            <a:r>
              <a:rPr lang="fr-CH" sz="2400" dirty="0" smtClean="0">
                <a:solidFill>
                  <a:prstClr val="white"/>
                </a:solidFill>
                <a:latin typeface="Times New Roman" charset="0"/>
              </a:rPr>
              <a:t> </a:t>
            </a:r>
            <a:r>
              <a:rPr lang="fr-CH" sz="2400" b="1" dirty="0" smtClean="0">
                <a:solidFill>
                  <a:srgbClr val="FFFF00"/>
                </a:solidFill>
                <a:latin typeface="Times New Roman" charset="0"/>
              </a:rPr>
              <a:t>(~0.4%)!</a:t>
            </a: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196752"/>
            <a:ext cx="2871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</a:rPr>
              <a:t>The LQCD calculations are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</a:rPr>
              <a:t>Improving, for instance they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</a:rPr>
              <a:t>go beyond “quenched”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imes New Roman" charset="0"/>
              </a:rPr>
              <a:t>approximations (</a:t>
            </a:r>
            <a:r>
              <a:rPr lang="en-US" dirty="0" err="1" smtClean="0">
                <a:solidFill>
                  <a:srgbClr val="FFFFFF"/>
                </a:solidFill>
                <a:latin typeface="Times New Roman" charset="0"/>
              </a:rPr>
              <a:t>N</a:t>
            </a:r>
            <a:r>
              <a:rPr lang="en-US" baseline="-25000" dirty="0" err="1" smtClean="0">
                <a:solidFill>
                  <a:srgbClr val="FFFFFF"/>
                </a:solidFill>
                <a:latin typeface="Times New Roman" charset="0"/>
              </a:rPr>
              <a:t>f</a:t>
            </a:r>
            <a:r>
              <a:rPr lang="en-US" dirty="0" smtClean="0">
                <a:solidFill>
                  <a:srgbClr val="FFFFFF"/>
                </a:solidFill>
                <a:latin typeface="Times New Roman" charset="0"/>
              </a:rPr>
              <a:t> = 2)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6165304"/>
            <a:ext cx="4824536" cy="461665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|V</a:t>
            </a:r>
            <a:r>
              <a:rPr lang="en-US" sz="2400" b="1" i="1" baseline="-25000" dirty="0" smtClean="0">
                <a:solidFill>
                  <a:srgbClr val="66FFFF"/>
                </a:solidFill>
                <a:latin typeface="Times New Roman" charset="0"/>
              </a:rPr>
              <a:t>ud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|</a:t>
            </a:r>
            <a:r>
              <a:rPr lang="en-US" sz="2400" b="1" i="1" baseline="30000" dirty="0" smtClean="0">
                <a:solidFill>
                  <a:srgbClr val="66FFFF"/>
                </a:solidFill>
                <a:latin typeface="Times New Roman" charset="0"/>
              </a:rPr>
              <a:t>2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|+|V</a:t>
            </a:r>
            <a:r>
              <a:rPr lang="en-US" sz="2400" b="1" i="1" baseline="-25000" dirty="0" smtClean="0">
                <a:solidFill>
                  <a:srgbClr val="66FFFF"/>
                </a:solidFill>
                <a:latin typeface="Times New Roman" charset="0"/>
              </a:rPr>
              <a:t>us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|</a:t>
            </a:r>
            <a:r>
              <a:rPr lang="en-US" sz="2400" b="1" i="1" baseline="30000" dirty="0" smtClean="0">
                <a:solidFill>
                  <a:srgbClr val="66FFFF"/>
                </a:solidFill>
                <a:latin typeface="Times New Roman" charset="0"/>
              </a:rPr>
              <a:t>2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+|V</a:t>
            </a:r>
            <a:r>
              <a:rPr lang="en-US" sz="2400" b="1" i="1" baseline="-25000" dirty="0" smtClean="0">
                <a:solidFill>
                  <a:srgbClr val="66FFFF"/>
                </a:solidFill>
                <a:latin typeface="Times New Roman" charset="0"/>
              </a:rPr>
              <a:t>ub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|</a:t>
            </a:r>
            <a:r>
              <a:rPr lang="en-US" sz="2400" b="1" i="1" baseline="30000" dirty="0" smtClean="0">
                <a:solidFill>
                  <a:srgbClr val="66FFFF"/>
                </a:solidFill>
                <a:latin typeface="Times New Roman" charset="0"/>
              </a:rPr>
              <a:t>2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=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/>
              </a:rPr>
              <a:t>0.9999 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±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/>
                <a:cs typeface="Arial"/>
              </a:rPr>
              <a:t> 0.0006  </a:t>
            </a:r>
            <a:endParaRPr lang="en-US" sz="2400" b="1" i="1" dirty="0" smtClean="0">
              <a:solidFill>
                <a:srgbClr val="66FFFF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5661248"/>
            <a:ext cx="6167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FFFF"/>
                </a:solidFill>
                <a:latin typeface="Times New Roman" charset="0"/>
              </a:rPr>
              <a:t>Unitarity</a:t>
            </a:r>
            <a:r>
              <a:rPr lang="en-US" sz="2400" dirty="0" smtClean="0">
                <a:solidFill>
                  <a:srgbClr val="FFFFFF"/>
                </a:solidFill>
                <a:latin typeface="Times New Roman" charset="0"/>
              </a:rPr>
              <a:t> test of CKM the first row (PDG 2014):</a:t>
            </a:r>
            <a:endParaRPr lang="en-US" sz="24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12" name="Content Placeholder 3" descr="600px-F+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1531" y="1028929"/>
            <a:ext cx="5568621" cy="4176464"/>
          </a:xfrm>
        </p:spPr>
      </p:pic>
      <p:sp>
        <p:nvSpPr>
          <p:cNvPr id="10" name="Rectangle 9"/>
          <p:cNvSpPr/>
          <p:nvPr/>
        </p:nvSpPr>
        <p:spPr>
          <a:xfrm>
            <a:off x="5724128" y="6165304"/>
            <a:ext cx="3240360" cy="461665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|</a:t>
            </a:r>
            <a:r>
              <a:rPr lang="en-US" sz="2400" b="1" i="1" dirty="0" err="1" smtClean="0">
                <a:solidFill>
                  <a:srgbClr val="66FFFF"/>
                </a:solidFill>
                <a:latin typeface="Times New Roman" charset="0"/>
              </a:rPr>
              <a:t>V</a:t>
            </a:r>
            <a:r>
              <a:rPr lang="en-US" sz="2400" b="1" i="1" baseline="-25000" dirty="0" err="1" smtClean="0">
                <a:solidFill>
                  <a:srgbClr val="66FFFF"/>
                </a:solidFill>
                <a:latin typeface="Times New Roman" charset="0"/>
              </a:rPr>
              <a:t>us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|</a:t>
            </a:r>
            <a:r>
              <a:rPr lang="en-US" sz="2400" b="1" i="1" baseline="30000" dirty="0" smtClean="0">
                <a:solidFill>
                  <a:srgbClr val="66FFFF"/>
                </a:solidFill>
                <a:latin typeface="Times New Roman" charset="0"/>
              </a:rPr>
              <a:t> 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charset="0"/>
              </a:rPr>
              <a:t> </a:t>
            </a:r>
            <a:r>
              <a:rPr lang="en-US" sz="2400" b="1" i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= 0.2252 ± 0.0009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3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/>
          </a:bodyPr>
          <a:lstStyle/>
          <a:p>
            <a:r>
              <a:rPr lang="fr-CH" dirty="0" smtClean="0"/>
              <a:t>       </a:t>
            </a:r>
            <a:r>
              <a:rPr lang="fr-CH" dirty="0" err="1" smtClean="0"/>
              <a:t>V_us</a:t>
            </a:r>
            <a:r>
              <a:rPr lang="fr-CH" dirty="0" smtClean="0"/>
              <a:t> and the </a:t>
            </a:r>
            <a:r>
              <a:rPr lang="fr-CH" dirty="0" err="1" smtClean="0"/>
              <a:t>Lattice</a:t>
            </a:r>
            <a:endParaRPr lang="en-US" dirty="0"/>
          </a:p>
        </p:txBody>
      </p:sp>
      <p:pic>
        <p:nvPicPr>
          <p:cNvPr id="6" name="Picture 5" descr="600px-VusVersusV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6648739" cy="498655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560" y="5967281"/>
            <a:ext cx="6338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 </a:t>
            </a:r>
            <a:r>
              <a:rPr lang="fr-CH" dirty="0" err="1" smtClean="0"/>
              <a:t>Experiment</a:t>
            </a:r>
            <a:r>
              <a:rPr lang="fr-CH" dirty="0" smtClean="0"/>
              <a:t> (</a:t>
            </a:r>
            <a:r>
              <a:rPr lang="fr-CH" dirty="0" err="1" smtClean="0"/>
              <a:t>nuclear</a:t>
            </a:r>
            <a:r>
              <a:rPr lang="fr-CH" dirty="0" smtClean="0"/>
              <a:t> and </a:t>
            </a:r>
            <a:r>
              <a:rPr lang="fr-CH" dirty="0" err="1" smtClean="0"/>
              <a:t>particle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) and </a:t>
            </a:r>
            <a:r>
              <a:rPr lang="fr-CH" dirty="0" err="1" smtClean="0"/>
              <a:t>lattice</a:t>
            </a:r>
            <a:r>
              <a:rPr lang="fr-CH" dirty="0" smtClean="0"/>
              <a:t> QCD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8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en-US" dirty="0" smtClean="0"/>
              <a:t>KLOE-2  -  LNF </a:t>
            </a:r>
            <a:endParaRPr lang="en-US" dirty="0"/>
          </a:p>
        </p:txBody>
      </p:sp>
      <p:pic>
        <p:nvPicPr>
          <p:cNvPr id="4" name="Content Placeholder 3" descr="kloe_5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1730" y="1609725"/>
            <a:ext cx="7089939" cy="4846638"/>
          </a:xfrm>
        </p:spPr>
      </p:pic>
      <p:sp>
        <p:nvSpPr>
          <p:cNvPr id="5" name="TextBox 4"/>
          <p:cNvSpPr txBox="1"/>
          <p:nvPr/>
        </p:nvSpPr>
        <p:spPr>
          <a:xfrm>
            <a:off x="683568" y="1124744"/>
            <a:ext cx="678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significant progress on </a:t>
            </a:r>
            <a:r>
              <a:rPr lang="en-US" dirty="0" err="1" smtClean="0"/>
              <a:t>leptonic</a:t>
            </a:r>
            <a:r>
              <a:rPr lang="en-US" dirty="0" smtClean="0"/>
              <a:t> and </a:t>
            </a:r>
            <a:r>
              <a:rPr lang="en-US" dirty="0" err="1" smtClean="0"/>
              <a:t>semileptonic</a:t>
            </a:r>
            <a:r>
              <a:rPr lang="en-US" dirty="0" smtClean="0"/>
              <a:t> decays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987936"/>
          </a:xfrm>
        </p:spPr>
        <p:txBody>
          <a:bodyPr/>
          <a:lstStyle/>
          <a:p>
            <a:r>
              <a:rPr lang="en-US" dirty="0" err="1" smtClean="0"/>
              <a:t>Kaon</a:t>
            </a:r>
            <a:r>
              <a:rPr lang="en-US" dirty="0" smtClean="0"/>
              <a:t> physics is a broad subject and I focused only on those aspects most related to </a:t>
            </a:r>
            <a:r>
              <a:rPr lang="en-US" dirty="0" err="1" smtClean="0"/>
              <a:t>flavour</a:t>
            </a:r>
            <a:endParaRPr lang="en-US" dirty="0" smtClean="0"/>
          </a:p>
          <a:p>
            <a:r>
              <a:rPr lang="en-US" dirty="0" smtClean="0"/>
              <a:t>The future is bright: KLOE2, KOTO, </a:t>
            </a:r>
            <a:r>
              <a:rPr lang="en-US" dirty="0" err="1" smtClean="0"/>
              <a:t>LHCb</a:t>
            </a:r>
            <a:r>
              <a:rPr lang="en-US" dirty="0" smtClean="0"/>
              <a:t>, NA62, OKA and possible future experiments are poised to significantly improve the state of the art </a:t>
            </a:r>
          </a:p>
          <a:p>
            <a:r>
              <a:rPr lang="en-US" dirty="0" smtClean="0"/>
              <a:t>Compelling questions are being addressed</a:t>
            </a:r>
          </a:p>
          <a:p>
            <a:r>
              <a:rPr lang="en-US" dirty="0" smtClean="0"/>
              <a:t>A clear research line that adds </a:t>
            </a:r>
            <a:r>
              <a:rPr lang="en-US" dirty="0" err="1" smtClean="0"/>
              <a:t>flavour</a:t>
            </a:r>
            <a:r>
              <a:rPr lang="en-US" dirty="0" smtClean="0"/>
              <a:t> to a beautiful subject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7239000" cy="1143000"/>
          </a:xfrm>
        </p:spPr>
        <p:txBody>
          <a:bodyPr/>
          <a:lstStyle/>
          <a:p>
            <a:r>
              <a:rPr lang="fr-CH" dirty="0" smtClean="0"/>
              <a:t>DISCUSSION/SPARE MATERIAL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66725"/>
            <a:ext cx="7486600" cy="12763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17" y="476672"/>
            <a:ext cx="8140035" cy="5616624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" name="TextBox 3"/>
          <p:cNvSpPr txBox="1"/>
          <p:nvPr/>
        </p:nvSpPr>
        <p:spPr>
          <a:xfrm>
            <a:off x="2987824" y="6165304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Courtesy E. </a:t>
            </a:r>
            <a:r>
              <a:rPr lang="en-US" b="1" dirty="0" err="1" smtClean="0"/>
              <a:t>Goudzovskiy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5233619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Unitarity</a:t>
            </a:r>
            <a:r>
              <a:rPr lang="en-US" dirty="0" smtClean="0"/>
              <a:t> Quadrangles</a:t>
            </a:r>
            <a:endParaRPr lang="en-US" dirty="0"/>
          </a:p>
        </p:txBody>
      </p:sp>
      <p:pic>
        <p:nvPicPr>
          <p:cNvPr id="8560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824536" cy="19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7704" y="6237312"/>
            <a:ext cx="532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From: Grossman, </a:t>
            </a:r>
            <a:r>
              <a:rPr lang="en-US" dirty="0" err="1" smtClean="0"/>
              <a:t>Nir</a:t>
            </a:r>
            <a:r>
              <a:rPr lang="en-US" dirty="0" smtClean="0"/>
              <a:t> and Rattazzi </a:t>
            </a:r>
            <a:r>
              <a:rPr lang="en-US" dirty="0" err="1" smtClean="0"/>
              <a:t>hep</a:t>
            </a:r>
            <a:r>
              <a:rPr lang="en-US" dirty="0" smtClean="0"/>
              <a:t>-ph/970123</a:t>
            </a:r>
            <a:endParaRPr lang="en-US" dirty="0"/>
          </a:p>
        </p:txBody>
      </p:sp>
      <p:pic>
        <p:nvPicPr>
          <p:cNvPr id="8560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814779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Overview: High Energy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Higgs Boson </a:t>
            </a:r>
            <a:r>
              <a:rPr lang="en-US" dirty="0" smtClean="0">
                <a:latin typeface="Lucida Sans Unicode"/>
                <a:cs typeface="Lucida Sans Unicode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Found</a:t>
            </a:r>
            <a:r>
              <a:rPr lang="en-US" dirty="0" smtClean="0"/>
              <a:t> </a:t>
            </a:r>
          </a:p>
          <a:p>
            <a:r>
              <a:rPr lang="en-US" dirty="0" smtClean="0"/>
              <a:t>SUSY </a:t>
            </a:r>
            <a:r>
              <a:rPr lang="en-US" dirty="0" smtClean="0">
                <a:latin typeface="Lucida Sans Unicode"/>
                <a:cs typeface="Lucida Sans Unicode"/>
              </a:rPr>
              <a:t>→</a:t>
            </a:r>
            <a:r>
              <a:rPr lang="en-US" dirty="0" smtClean="0"/>
              <a:t>  Not Found yet </a:t>
            </a:r>
          </a:p>
          <a:p>
            <a:r>
              <a:rPr lang="en-US" dirty="0" smtClean="0"/>
              <a:t>We are told that New Physics must exist </a:t>
            </a:r>
          </a:p>
          <a:p>
            <a:r>
              <a:rPr lang="en-US" dirty="0" smtClean="0"/>
              <a:t>The 100 </a:t>
            </a:r>
            <a:r>
              <a:rPr lang="en-US" dirty="0" err="1" smtClean="0"/>
              <a:t>TeV</a:t>
            </a:r>
            <a:r>
              <a:rPr lang="en-US" dirty="0" smtClean="0"/>
              <a:t> scale at Colliders is unlikely to be addressed before 2035</a:t>
            </a: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 </a:t>
            </a:r>
          </a:p>
          <a:p>
            <a:r>
              <a:rPr lang="en-US" dirty="0" smtClean="0"/>
              <a:t>We seem to be left for a long time with: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LHC@14 </a:t>
            </a:r>
            <a:r>
              <a:rPr lang="en-US" dirty="0" err="1" smtClean="0"/>
              <a:t>TeV</a:t>
            </a:r>
            <a:r>
              <a:rPr lang="en-US" dirty="0" smtClean="0"/>
              <a:t>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Rare Processes: </a:t>
            </a:r>
            <a:r>
              <a:rPr lang="en-US" i="1" dirty="0" smtClean="0">
                <a:solidFill>
                  <a:srgbClr val="FFFF00"/>
                </a:solidFill>
              </a:rPr>
              <a:t>B, D, K, </a:t>
            </a:r>
            <a:r>
              <a:rPr lang="en-US" i="1" dirty="0" smtClean="0">
                <a:solidFill>
                  <a:srgbClr val="FFFF00"/>
                </a:solidFill>
                <a:latin typeface="Symbol" pitchFamily="18" charset="2"/>
              </a:rPr>
              <a:t>m </a:t>
            </a:r>
            <a:r>
              <a:rPr lang="en-US" i="1" dirty="0" smtClean="0">
                <a:solidFill>
                  <a:srgbClr val="FFFF00"/>
                </a:solidFill>
                <a:latin typeface="Rockwell" pitchFamily="18" charset="0"/>
              </a:rPr>
              <a:t>,</a:t>
            </a:r>
            <a:r>
              <a:rPr lang="en-US" i="1" dirty="0" smtClean="0">
                <a:solidFill>
                  <a:srgbClr val="FFFF00"/>
                </a:solidFill>
                <a:latin typeface="Symbol" pitchFamily="18" charset="2"/>
              </a:rPr>
              <a:t>n,...</a:t>
            </a:r>
          </a:p>
          <a:p>
            <a:pPr marL="514350" indent="-514350">
              <a:buFont typeface="+mj-lt"/>
              <a:buAutoNum type="arabicPeriod"/>
            </a:pPr>
            <a:endParaRPr lang="en-US" i="1" dirty="0" smtClean="0">
              <a:latin typeface="Symbol" pitchFamily="18" charset="2"/>
            </a:endParaRPr>
          </a:p>
          <a:p>
            <a:pPr marL="514350" indent="-514350">
              <a:buNone/>
            </a:pPr>
            <a:r>
              <a:rPr lang="en-US" i="1" dirty="0" smtClean="0">
                <a:latin typeface="Rockwell" pitchFamily="18" charset="0"/>
              </a:rPr>
              <a:t>             </a:t>
            </a:r>
            <a:endParaRPr lang="en-US" i="1" dirty="0">
              <a:solidFill>
                <a:srgbClr val="FFFF00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5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</a:t>
            </a:r>
            <a:r>
              <a:rPr lang="en-US" dirty="0" err="1" smtClean="0"/>
              <a:t>Kaons</a:t>
            </a:r>
            <a:r>
              <a:rPr lang="en-US" dirty="0" smtClean="0"/>
              <a:t> special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Top quark: lifetime &lt;&lt; confinement time</a:t>
            </a:r>
          </a:p>
          <a:p>
            <a:pPr lvl="1"/>
            <a:r>
              <a:rPr lang="en-US" dirty="0" smtClean="0"/>
              <a:t>--&gt; top physics is just Feynman Diagrams </a:t>
            </a:r>
          </a:p>
          <a:p>
            <a:r>
              <a:rPr lang="en-US" dirty="0" smtClean="0"/>
              <a:t>Bottom quark: QCD Factorization</a:t>
            </a:r>
          </a:p>
          <a:p>
            <a:pPr lvl="1"/>
            <a:r>
              <a:rPr lang="en-US" dirty="0" smtClean="0"/>
              <a:t>--&gt; Weak Interaction = Matrix Element x Wilson coefficients   </a:t>
            </a:r>
          </a:p>
          <a:p>
            <a:r>
              <a:rPr lang="en-US" dirty="0" err="1" smtClean="0"/>
              <a:t>Kaons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All energy scales are small (no useful </a:t>
            </a:r>
            <a:r>
              <a:rPr lang="en-US" dirty="0" err="1" smtClean="0"/>
              <a:t>perturbative</a:t>
            </a:r>
            <a:r>
              <a:rPr lang="en-US" dirty="0" smtClean="0"/>
              <a:t> expansion for long distance part)</a:t>
            </a:r>
          </a:p>
          <a:p>
            <a:pPr lvl="1"/>
            <a:r>
              <a:rPr lang="en-US" dirty="0" smtClean="0"/>
              <a:t>There are a few processes (no way to extract universal functions from a different process) </a:t>
            </a:r>
          </a:p>
          <a:p>
            <a:pPr lvl="1"/>
            <a:r>
              <a:rPr lang="en-US" dirty="0" smtClean="0"/>
              <a:t>Tools of choice: symmetry, lattice and </a:t>
            </a:r>
            <a:r>
              <a:rPr lang="en-US" dirty="0" err="1" smtClean="0"/>
              <a:t>chiral</a:t>
            </a:r>
            <a:r>
              <a:rPr lang="en-US" dirty="0" smtClean="0"/>
              <a:t> </a:t>
            </a:r>
            <a:r>
              <a:rPr lang="en-US" dirty="0" err="1" smtClean="0"/>
              <a:t>lagrangians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093296"/>
            <a:ext cx="6772672" cy="5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39000" cy="648072"/>
          </a:xfrm>
        </p:spPr>
        <p:txBody>
          <a:bodyPr>
            <a:normAutofit/>
          </a:bodyPr>
          <a:lstStyle/>
          <a:p>
            <a:r>
              <a:rPr lang="en-US" dirty="0" smtClean="0"/>
              <a:t>CP Violation in </a:t>
            </a:r>
            <a:r>
              <a:rPr lang="en-US" dirty="0" err="1" smtClean="0"/>
              <a:t>kaons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710878"/>
              </p:ext>
            </p:extLst>
          </p:nvPr>
        </p:nvGraphicFramePr>
        <p:xfrm>
          <a:off x="755576" y="2276872"/>
          <a:ext cx="1944216" cy="112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228" name="Equation" r:id="rId3" imgW="787320" imgH="457200" progId="Equation.3">
                  <p:embed/>
                </p:oleObj>
              </mc:Choice>
              <mc:Fallback>
                <p:oleObj name="Equation" r:id="rId3" imgW="787320" imgH="457200" progId="Equation.3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276872"/>
                        <a:ext cx="1944216" cy="112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169216"/>
              </p:ext>
            </p:extLst>
          </p:nvPr>
        </p:nvGraphicFramePr>
        <p:xfrm>
          <a:off x="395536" y="3861048"/>
          <a:ext cx="7305076" cy="135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229" name="Équation" r:id="rId5" imgW="3759120" imgH="698400" progId="Equation.3">
                  <p:embed/>
                </p:oleObj>
              </mc:Choice>
              <mc:Fallback>
                <p:oleObj name="Équation" r:id="rId5" imgW="3759120" imgH="698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861048"/>
                        <a:ext cx="7305076" cy="135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704312"/>
              </p:ext>
            </p:extLst>
          </p:nvPr>
        </p:nvGraphicFramePr>
        <p:xfrm>
          <a:off x="2699792" y="1196752"/>
          <a:ext cx="46386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230" name="Équation" r:id="rId7" imgW="2476440" imgH="431640" progId="Equation.3">
                  <p:embed/>
                </p:oleObj>
              </mc:Choice>
              <mc:Fallback>
                <p:oleObj name="Équation" r:id="rId7" imgW="2476440" imgH="431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1196752"/>
                        <a:ext cx="46386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245485"/>
              </p:ext>
            </p:extLst>
          </p:nvPr>
        </p:nvGraphicFramePr>
        <p:xfrm>
          <a:off x="1691680" y="5517232"/>
          <a:ext cx="47212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231" name="Équation" r:id="rId9" imgW="2260440" imgH="241200" progId="Equation.3">
                  <p:embed/>
                </p:oleObj>
              </mc:Choice>
              <mc:Fallback>
                <p:oleObj name="Équation" r:id="rId9" imgW="226044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5517232"/>
                        <a:ext cx="4721225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556448"/>
              </p:ext>
            </p:extLst>
          </p:nvPr>
        </p:nvGraphicFramePr>
        <p:xfrm>
          <a:off x="611560" y="1149218"/>
          <a:ext cx="120015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232" name="Equation" r:id="rId11" imgW="634725" imgH="418918" progId="Equation.3">
                  <p:embed/>
                </p:oleObj>
              </mc:Choice>
              <mc:Fallback>
                <p:oleObj name="Equation" r:id="rId11" imgW="634725" imgH="418918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49218"/>
                        <a:ext cx="1200150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709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20888"/>
            <a:ext cx="439856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Kaon</a:t>
            </a:r>
            <a:r>
              <a:rPr lang="en-US" dirty="0" smtClean="0"/>
              <a:t> measurements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50</a:t>
            </a:fld>
            <a:r>
              <a:rPr lang="en-US" dirty="0" smtClean="0"/>
              <a:t>/24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5013176"/>
            <a:ext cx="88164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Enormous data sets + multipurpose detectors = lots of physics</a:t>
            </a: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8925637" cy="358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Constraints on the </a:t>
            </a:r>
            <a:r>
              <a:rPr lang="en-US" sz="3600" b="1" dirty="0" err="1" smtClean="0">
                <a:solidFill>
                  <a:srgbClr val="FFFF00"/>
                </a:solidFill>
              </a:rPr>
              <a:t>bd</a:t>
            </a:r>
            <a:r>
              <a:rPr lang="en-US" sz="3600" b="1" dirty="0" smtClean="0">
                <a:solidFill>
                  <a:srgbClr val="FFFF00"/>
                </a:solidFill>
              </a:rPr>
              <a:t> triangle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55576" y="1700808"/>
          <a:ext cx="7355160" cy="359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544"/>
                <a:gridCol w="3092896"/>
                <a:gridCol w="2451720"/>
              </a:tblGrid>
              <a:tr h="590364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CKM and other factors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Constraint </a:t>
                      </a:r>
                      <a:endParaRPr lang="en-US" dirty="0"/>
                    </a:p>
                  </a:txBody>
                  <a:tcPr/>
                </a:tc>
              </a:tr>
              <a:tr h="590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→ u / b  c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|V</a:t>
                      </a:r>
                      <a:r>
                        <a:rPr lang="en-US" baseline="-25000" dirty="0" smtClean="0"/>
                        <a:t>u b </a:t>
                      </a:r>
                      <a:r>
                        <a:rPr lang="en-US" baseline="0" dirty="0" smtClean="0"/>
                        <a:t>|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 /|</a:t>
                      </a:r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c</a:t>
                      </a:r>
                      <a:r>
                        <a:rPr lang="en-US" baseline="-25000" dirty="0" smtClean="0"/>
                        <a:t> b </a:t>
                      </a:r>
                      <a:r>
                        <a:rPr lang="en-US" baseline="0" dirty="0" smtClean="0"/>
                        <a:t>|</a:t>
                      </a:r>
                      <a:r>
                        <a:rPr lang="en-US" baseline="30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itchFamily="18" charset="2"/>
                        </a:rPr>
                        <a:t>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+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h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</a:tr>
              <a:tr h="59036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itchFamily="18" charset="2"/>
                        </a:rPr>
                        <a:t>D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Bd</a:t>
                      </a:r>
                      <a:r>
                        <a:rPr lang="en-US" dirty="0" smtClean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|V</a:t>
                      </a:r>
                      <a:r>
                        <a:rPr lang="en-US" baseline="-25000" dirty="0" smtClean="0"/>
                        <a:t>td</a:t>
                      </a:r>
                      <a:r>
                        <a:rPr lang="en-US" baseline="0" dirty="0" smtClean="0"/>
                        <a:t>|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  (</a:t>
                      </a:r>
                      <a:r>
                        <a:rPr lang="en-US" baseline="0" dirty="0" err="1" smtClean="0"/>
                        <a:t>f</a:t>
                      </a:r>
                      <a:r>
                        <a:rPr lang="en-US" baseline="-25000" dirty="0" err="1" smtClean="0"/>
                        <a:t>Bd</a:t>
                      </a:r>
                      <a:r>
                        <a:rPr lang="en-US" baseline="0" dirty="0" err="1" smtClean="0"/>
                        <a:t>B</a:t>
                      </a:r>
                      <a:r>
                        <a:rPr lang="en-US" baseline="-25000" dirty="0" err="1" smtClean="0"/>
                        <a:t>Bd</a:t>
                      </a:r>
                      <a:r>
                        <a:rPr lang="en-US" baseline="0" dirty="0" smtClean="0"/>
                        <a:t>)</a:t>
                      </a:r>
                      <a:r>
                        <a:rPr lang="en-US" baseline="30000" dirty="0" smtClean="0"/>
                        <a:t>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(1-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r)</a:t>
                      </a:r>
                      <a:r>
                        <a:rPr lang="en-US" baseline="30000" dirty="0" smtClean="0">
                          <a:latin typeface="Symbol" pitchFamily="18" charset="2"/>
                        </a:rPr>
                        <a:t>2 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+h</a:t>
                      </a:r>
                      <a:r>
                        <a:rPr lang="en-US" baseline="30000" dirty="0" smtClean="0">
                          <a:latin typeface="Symbol" pitchFamily="18" charset="2"/>
                        </a:rPr>
                        <a:t>2</a:t>
                      </a:r>
                      <a:endParaRPr lang="en-US" baseline="30000" dirty="0">
                        <a:latin typeface="Symbol" pitchFamily="18" charset="2"/>
                      </a:endParaRPr>
                    </a:p>
                  </a:txBody>
                  <a:tcPr/>
                </a:tc>
              </a:tr>
              <a:tr h="590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pitchFamily="18" charset="2"/>
                        </a:rPr>
                        <a:t>D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Bd</a:t>
                      </a:r>
                      <a:r>
                        <a:rPr lang="en-US" dirty="0" smtClean="0"/>
                        <a:t>  / </a:t>
                      </a:r>
                      <a:r>
                        <a:rPr lang="en-US" dirty="0" smtClean="0">
                          <a:latin typeface="Symbol" pitchFamily="18" charset="2"/>
                        </a:rPr>
                        <a:t>D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Bs</a:t>
                      </a:r>
                      <a:r>
                        <a:rPr lang="en-US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|</a:t>
                      </a:r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td</a:t>
                      </a:r>
                      <a:r>
                        <a:rPr lang="en-US" baseline="-25000" dirty="0" smtClean="0"/>
                        <a:t>  </a:t>
                      </a:r>
                      <a:r>
                        <a:rPr lang="en-US" baseline="0" dirty="0" smtClean="0"/>
                        <a:t>/ </a:t>
                      </a:r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ts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|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  (</a:t>
                      </a:r>
                      <a:r>
                        <a:rPr lang="en-US" baseline="0" dirty="0" err="1" smtClean="0"/>
                        <a:t>f</a:t>
                      </a:r>
                      <a:r>
                        <a:rPr lang="en-US" baseline="-25000" dirty="0" err="1" smtClean="0"/>
                        <a:t>Bd</a:t>
                      </a:r>
                      <a:r>
                        <a:rPr lang="en-US" baseline="0" dirty="0" err="1" smtClean="0"/>
                        <a:t>B</a:t>
                      </a:r>
                      <a:r>
                        <a:rPr lang="en-US" baseline="-25000" dirty="0" err="1" smtClean="0"/>
                        <a:t>Bd</a:t>
                      </a:r>
                      <a:r>
                        <a:rPr lang="en-US" baseline="0" dirty="0" smtClean="0"/>
                        <a:t> /</a:t>
                      </a:r>
                      <a:r>
                        <a:rPr lang="en-US" baseline="0" dirty="0" err="1" smtClean="0"/>
                        <a:t>f</a:t>
                      </a:r>
                      <a:r>
                        <a:rPr lang="en-US" baseline="-25000" dirty="0" err="1" smtClean="0"/>
                        <a:t>Bs</a:t>
                      </a:r>
                      <a:r>
                        <a:rPr lang="en-US" baseline="0" dirty="0" err="1" smtClean="0"/>
                        <a:t>B</a:t>
                      </a:r>
                      <a:r>
                        <a:rPr lang="en-US" baseline="-25000" dirty="0" err="1" smtClean="0"/>
                        <a:t>Bs</a:t>
                      </a:r>
                      <a:r>
                        <a:rPr lang="en-US" baseline="0" dirty="0" smtClean="0"/>
                        <a:t> )</a:t>
                      </a:r>
                      <a:r>
                        <a:rPr lang="en-US" baseline="30000" dirty="0" smtClean="0"/>
                        <a:t>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(1-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r)</a:t>
                      </a:r>
                      <a:r>
                        <a:rPr lang="en-US" baseline="30000" dirty="0" smtClean="0">
                          <a:latin typeface="Symbol" pitchFamily="18" charset="2"/>
                        </a:rPr>
                        <a:t>2 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+h</a:t>
                      </a:r>
                      <a:r>
                        <a:rPr lang="en-US" baseline="30000" dirty="0" smtClean="0">
                          <a:latin typeface="Symbol" pitchFamily="18" charset="2"/>
                        </a:rPr>
                        <a:t>2</a:t>
                      </a:r>
                    </a:p>
                  </a:txBody>
                  <a:tcPr/>
                </a:tc>
              </a:tr>
              <a:tr h="590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pitchFamily="18" charset="2"/>
                        </a:rPr>
                        <a:t>e</a:t>
                      </a:r>
                      <a:r>
                        <a:rPr lang="en-US" baseline="-25000" dirty="0" err="1" smtClean="0"/>
                        <a:t>K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(see before)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itchFamily="18" charset="2"/>
                        </a:rPr>
                        <a:t>h(1-r)</a:t>
                      </a:r>
                      <a:endParaRPr lang="en-US" dirty="0">
                        <a:latin typeface="Symbol" pitchFamily="18" charset="2"/>
                      </a:endParaRPr>
                    </a:p>
                  </a:txBody>
                  <a:tcPr/>
                </a:tc>
              </a:tr>
              <a:tr h="590364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ym typeface="Wingdings" pitchFamily="2" charset="2"/>
                        </a:rPr>
                        <a:t>B</a:t>
                      </a:r>
                      <a:r>
                        <a:rPr lang="en-US" baseline="0" dirty="0" smtClean="0">
                          <a:latin typeface="Symbol" pitchFamily="18" charset="2"/>
                          <a:sym typeface="Wingdings" pitchFamily="2" charset="2"/>
                        </a:rPr>
                        <a:t>(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K</a:t>
                      </a:r>
                      <a:r>
                        <a:rPr lang="en-US" baseline="30000" dirty="0" smtClean="0">
                          <a:sym typeface="Wingdings" pitchFamily="2" charset="2"/>
                        </a:rPr>
                        <a:t>0</a:t>
                      </a:r>
                      <a:r>
                        <a:rPr lang="en-US" baseline="-25000" dirty="0" smtClean="0">
                          <a:sym typeface="Wingdings" pitchFamily="2" charset="2"/>
                        </a:rPr>
                        <a:t>L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 → </a:t>
                      </a:r>
                      <a:r>
                        <a:rPr lang="en-US" baseline="0" dirty="0" smtClean="0">
                          <a:latin typeface="Symbol" pitchFamily="18" charset="2"/>
                          <a:sym typeface="Wingdings" pitchFamily="2" charset="2"/>
                        </a:rPr>
                        <a:t>p</a:t>
                      </a:r>
                      <a:r>
                        <a:rPr lang="en-US" baseline="30000" dirty="0" smtClean="0">
                          <a:latin typeface="Symbol" pitchFamily="18" charset="2"/>
                          <a:sym typeface="Wingdings" pitchFamily="2" charset="2"/>
                        </a:rPr>
                        <a:t>0</a:t>
                      </a:r>
                      <a:r>
                        <a:rPr lang="en-US" baseline="0" dirty="0" smtClean="0">
                          <a:latin typeface="Symbol" pitchFamily="18" charset="2"/>
                          <a:sym typeface="Wingdings" pitchFamily="2" charset="2"/>
                        </a:rPr>
                        <a:t> n </a:t>
                      </a:r>
                      <a:r>
                        <a:rPr lang="en-US" baseline="0" dirty="0" err="1" smtClean="0">
                          <a:latin typeface="Symbol" pitchFamily="18" charset="2"/>
                          <a:sym typeface="Wingdings" pitchFamily="2" charset="2"/>
                        </a:rPr>
                        <a:t>n</a:t>
                      </a:r>
                      <a:r>
                        <a:rPr lang="en-US" baseline="0" dirty="0" smtClean="0">
                          <a:latin typeface="Symbol" pitchFamily="18" charset="2"/>
                          <a:sym typeface="Wingdings" pitchFamily="2" charset="2"/>
                        </a:rPr>
                        <a:t>)  </a:t>
                      </a:r>
                      <a:endParaRPr lang="en-US" baseline="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|</a:t>
                      </a:r>
                      <a:r>
                        <a:rPr lang="en-US" dirty="0" err="1" smtClean="0"/>
                        <a:t>Im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td</a:t>
                      </a:r>
                      <a:r>
                        <a:rPr lang="en-US" dirty="0" smtClean="0"/>
                        <a:t> V*</a:t>
                      </a:r>
                      <a:r>
                        <a:rPr lang="en-US" baseline="-25000" dirty="0" err="1" smtClean="0"/>
                        <a:t>ts</a:t>
                      </a:r>
                      <a:r>
                        <a:rPr lang="en-US" dirty="0" smtClean="0"/>
                        <a:t>)| 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itchFamily="18" charset="2"/>
                        </a:rPr>
                        <a:t>h</a:t>
                      </a:r>
                      <a:r>
                        <a:rPr lang="en-US" baseline="30000" dirty="0" smtClean="0">
                          <a:latin typeface="Symbol" pitchFamily="18" charset="2"/>
                        </a:rPr>
                        <a:t>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7809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Hierarchical Structure in powers of </a:t>
            </a:r>
            <a:r>
              <a:rPr lang="en-US" b="1" dirty="0" smtClean="0">
                <a:solidFill>
                  <a:srgbClr val="FFFF00"/>
                </a:solidFill>
                <a:latin typeface="Symbol" pitchFamily="18" charset="2"/>
              </a:rPr>
              <a:t>l</a:t>
            </a:r>
            <a:endParaRPr lang="en-US" b="1" dirty="0">
              <a:solidFill>
                <a:srgbClr val="FFFF00"/>
              </a:solidFill>
              <a:latin typeface="Symbol" pitchFamily="18" charset="2"/>
            </a:endParaRPr>
          </a:p>
        </p:txBody>
      </p:sp>
      <p:graphicFrame>
        <p:nvGraphicFramePr>
          <p:cNvPr id="20482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7927678"/>
              </p:ext>
            </p:extLst>
          </p:nvPr>
        </p:nvGraphicFramePr>
        <p:xfrm>
          <a:off x="1187624" y="1295412"/>
          <a:ext cx="6987809" cy="1711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834" name="Equation" r:id="rId3" imgW="3111500" imgH="762000" progId="Equation.3">
                  <p:embed/>
                </p:oleObj>
              </mc:Choice>
              <mc:Fallback>
                <p:oleObj name="Equation" r:id="rId3" imgW="3111500" imgH="7620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295412"/>
                        <a:ext cx="6987809" cy="171199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4005064"/>
            <a:ext cx="54425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From Global fit (PDG review, 2014):</a:t>
            </a:r>
          </a:p>
          <a:p>
            <a:endParaRPr lang="en-US" b="1" dirty="0" smtClean="0"/>
          </a:p>
          <a:p>
            <a:r>
              <a:rPr lang="en-US" b="1" dirty="0" smtClean="0"/>
              <a:t>Imposing SM constraint (</a:t>
            </a:r>
            <a:r>
              <a:rPr lang="en-US" b="1" u="sng" dirty="0" smtClean="0"/>
              <a:t>3 generation </a:t>
            </a:r>
            <a:r>
              <a:rPr lang="en-US" b="1" u="sng" dirty="0" err="1" smtClean="0"/>
              <a:t>unitarity</a:t>
            </a:r>
            <a:r>
              <a:rPr lang="en-US" b="1" dirty="0" smtClean="0"/>
              <a:t>):</a:t>
            </a:r>
          </a:p>
          <a:p>
            <a:endParaRPr lang="en-US" b="1" dirty="0" smtClean="0"/>
          </a:p>
          <a:p>
            <a:pPr>
              <a:buFont typeface="Symbol"/>
              <a:buChar char="l"/>
            </a:pPr>
            <a:r>
              <a:rPr lang="en-US" b="1" dirty="0" smtClean="0"/>
              <a:t>= 0.22535 ± 0.00065      A = 0.811 </a:t>
            </a:r>
            <a:r>
              <a:rPr lang="en-US" b="1" baseline="30000" dirty="0" smtClean="0"/>
              <a:t>+0.022</a:t>
            </a:r>
            <a:r>
              <a:rPr lang="en-US" b="1" baseline="-25000" dirty="0" smtClean="0"/>
              <a:t>-0.012</a:t>
            </a:r>
          </a:p>
          <a:p>
            <a:pPr>
              <a:buFont typeface="Symbol"/>
              <a:buChar char="l"/>
            </a:pPr>
            <a:endParaRPr lang="en-US" b="1" baseline="-25000" dirty="0" smtClean="0"/>
          </a:p>
          <a:p>
            <a:r>
              <a:rPr lang="en-US" b="1" dirty="0" smtClean="0">
                <a:latin typeface="Symbol" pitchFamily="18" charset="2"/>
              </a:rPr>
              <a:t>r </a:t>
            </a:r>
            <a:r>
              <a:rPr lang="en-US" b="1" dirty="0" smtClean="0">
                <a:latin typeface="Arial" pitchFamily="34" charset="0"/>
              </a:rPr>
              <a:t>= 0.131 </a:t>
            </a:r>
            <a:r>
              <a:rPr lang="en-US" b="1" baseline="30000" dirty="0" smtClean="0">
                <a:latin typeface="Arial" pitchFamily="34" charset="0"/>
              </a:rPr>
              <a:t>+0.026 </a:t>
            </a:r>
            <a:r>
              <a:rPr lang="en-US" b="1" baseline="-25000" dirty="0" smtClean="0">
                <a:latin typeface="Arial" pitchFamily="34" charset="0"/>
              </a:rPr>
              <a:t>-0.013         </a:t>
            </a:r>
            <a:r>
              <a:rPr lang="en-US" b="1" dirty="0" smtClean="0">
                <a:latin typeface="Symbol" pitchFamily="18" charset="2"/>
              </a:rPr>
              <a:t>h</a:t>
            </a:r>
            <a:r>
              <a:rPr lang="en-US" b="1" dirty="0" smtClean="0">
                <a:latin typeface="Arial" pitchFamily="34" charset="0"/>
              </a:rPr>
              <a:t> = 0.345 </a:t>
            </a:r>
            <a:r>
              <a:rPr lang="en-US" b="1" baseline="30000" dirty="0" smtClean="0">
                <a:latin typeface="Arial" pitchFamily="34" charset="0"/>
              </a:rPr>
              <a:t>+0.013 </a:t>
            </a:r>
            <a:r>
              <a:rPr lang="en-US" b="1" baseline="-25000" dirty="0" smtClean="0">
                <a:latin typeface="Arial" pitchFamily="34" charset="0"/>
              </a:rPr>
              <a:t>-0.014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7784" y="3501008"/>
            <a:ext cx="348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Wolfenstein</a:t>
            </a:r>
            <a:r>
              <a:rPr lang="en-US" b="1" dirty="0" smtClean="0"/>
              <a:t> parameterization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35896" y="3039343"/>
            <a:ext cx="4196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/>
              <a:t> = sine of the </a:t>
            </a:r>
            <a:r>
              <a:rPr lang="en-US" sz="2400" dirty="0" err="1" smtClean="0"/>
              <a:t>Cabibbo</a:t>
            </a:r>
            <a:r>
              <a:rPr lang="en-US" sz="2400" dirty="0" smtClean="0"/>
              <a:t> angle</a:t>
            </a:r>
            <a:endParaRPr lang="en-US" sz="2400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XYZ </a:t>
            </a:r>
            <a:r>
              <a:rPr lang="fr-CH" dirty="0" err="1" smtClean="0"/>
              <a:t>Experiment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063193"/>
              </p:ext>
            </p:extLst>
          </p:nvPr>
        </p:nvGraphicFramePr>
        <p:xfrm>
          <a:off x="1835696" y="3212976"/>
          <a:ext cx="4536504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792088"/>
                <a:gridCol w="1872208"/>
              </a:tblGrid>
              <a:tr h="370840">
                <a:tc>
                  <a:txBody>
                    <a:bodyPr/>
                    <a:lstStyle/>
                    <a:p>
                      <a:r>
                        <a:rPr lang="fr-CH" b="1" dirty="0" smtClean="0"/>
                        <a:t>Running</a:t>
                      </a:r>
                      <a:r>
                        <a:rPr lang="fr-CH" b="1" baseline="0" dirty="0" smtClean="0"/>
                        <a:t> </a:t>
                      </a:r>
                      <a:r>
                        <a:rPr lang="fr-CH" b="1" baseline="0" dirty="0" err="1" smtClean="0"/>
                        <a:t>until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B/S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err="1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fr-CH" b="1" dirty="0" err="1" smtClean="0"/>
                        <a:t>BR</a:t>
                      </a:r>
                      <a:r>
                        <a:rPr lang="fr-CH" b="1" dirty="0" smtClean="0"/>
                        <a:t>/BR (%)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b="1" dirty="0" smtClean="0"/>
                        <a:t>LS2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1/10</a:t>
                      </a:r>
                    </a:p>
                    <a:p>
                      <a:r>
                        <a:rPr lang="fr-CH" b="1" dirty="0" smtClean="0"/>
                        <a:t>3/10</a:t>
                      </a:r>
                    </a:p>
                    <a:p>
                      <a:r>
                        <a:rPr lang="fr-CH" b="1" dirty="0" smtClean="0"/>
                        <a:t>1/1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       6.1</a:t>
                      </a:r>
                    </a:p>
                    <a:p>
                      <a:r>
                        <a:rPr lang="fr-CH" b="1" dirty="0" smtClean="0"/>
                        <a:t>       6.6</a:t>
                      </a:r>
                    </a:p>
                    <a:p>
                      <a:r>
                        <a:rPr lang="fr-CH" b="1" dirty="0" smtClean="0"/>
                        <a:t>       8.2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b="1" dirty="0" smtClean="0"/>
                        <a:t>LS3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3/10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A004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       4.1</a:t>
                      </a:r>
                    </a:p>
                    <a:p>
                      <a:r>
                        <a:rPr lang="fr-CH" b="1" dirty="0" smtClean="0"/>
                        <a:t>       4.4</a:t>
                      </a:r>
                    </a:p>
                    <a:p>
                      <a:r>
                        <a:rPr lang="fr-CH" b="1" dirty="0" smtClean="0"/>
                        <a:t>       5.5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b="1" dirty="0" smtClean="0"/>
                        <a:t>LS4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3/10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00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A004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       3.5</a:t>
                      </a:r>
                    </a:p>
                    <a:p>
                      <a:r>
                        <a:rPr lang="fr-CH" b="1" dirty="0" smtClean="0"/>
                        <a:t>       3.7</a:t>
                      </a:r>
                    </a:p>
                    <a:p>
                      <a:r>
                        <a:rPr lang="fr-CH" b="1" dirty="0" smtClean="0"/>
                        <a:t>       4.6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547664" y="1916832"/>
            <a:ext cx="53976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Naive</a:t>
            </a:r>
            <a:r>
              <a:rPr lang="fr-CH" b="1" dirty="0" smtClean="0"/>
              <a:t> projection: S=S_SM;     S_EQ = S/(1+B/S) </a:t>
            </a:r>
            <a:endParaRPr lang="fr-CH" b="1" dirty="0"/>
          </a:p>
          <a:p>
            <a:pPr lvl="0"/>
            <a:r>
              <a:rPr lang="fr-CH" b="1" dirty="0" smtClean="0">
                <a:solidFill>
                  <a:srgbClr val="FFFFFF"/>
                </a:solidFill>
                <a:latin typeface="Symbol" panose="05050102010706020507" pitchFamily="18" charset="2"/>
              </a:rPr>
              <a:t>             </a:t>
            </a:r>
          </a:p>
          <a:p>
            <a:pPr lvl="0"/>
            <a:r>
              <a:rPr lang="fr-CH" b="1" dirty="0">
                <a:solidFill>
                  <a:srgbClr val="FFFFFF"/>
                </a:solidFill>
                <a:latin typeface="Symbol" panose="05050102010706020507" pitchFamily="18" charset="2"/>
              </a:rPr>
              <a:t> </a:t>
            </a:r>
            <a:r>
              <a:rPr lang="fr-CH" b="1" dirty="0" smtClean="0">
                <a:solidFill>
                  <a:srgbClr val="FFFFFF"/>
                </a:solidFill>
                <a:latin typeface="Symbol" panose="05050102010706020507" pitchFamily="18" charset="2"/>
              </a:rPr>
              <a:t>              </a:t>
            </a:r>
            <a:r>
              <a:rPr lang="fr-CH" b="1" dirty="0" err="1" smtClean="0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fr-CH" b="1" dirty="0" err="1" smtClean="0">
                <a:solidFill>
                  <a:srgbClr val="FFFFFF"/>
                </a:solidFill>
              </a:rPr>
              <a:t>BR</a:t>
            </a:r>
            <a:r>
              <a:rPr lang="fr-CH" b="1" dirty="0" smtClean="0">
                <a:solidFill>
                  <a:srgbClr val="FFFFFF"/>
                </a:solidFill>
              </a:rPr>
              <a:t>/BR (%) = </a:t>
            </a:r>
            <a:r>
              <a:rPr lang="fr-CH" b="1" dirty="0" err="1" smtClean="0">
                <a:solidFill>
                  <a:srgbClr val="FFFFFF"/>
                </a:solidFill>
              </a:rPr>
              <a:t>sqrt</a:t>
            </a:r>
            <a:r>
              <a:rPr lang="fr-CH" b="1" dirty="0" smtClean="0">
                <a:solidFill>
                  <a:srgbClr val="FFFFFF"/>
                </a:solidFill>
              </a:rPr>
              <a:t>(S_EQ)/S_EQ</a:t>
            </a:r>
            <a:endParaRPr lang="en-US" b="1" dirty="0">
              <a:solidFill>
                <a:srgbClr val="FFFFFF"/>
              </a:solidFill>
            </a:endParaRPr>
          </a:p>
          <a:p>
            <a:endParaRPr lang="fr-CH" b="1" dirty="0" smtClean="0"/>
          </a:p>
          <a:p>
            <a:r>
              <a:rPr lang="fr-CH" b="1" dirty="0"/>
              <a:t> </a:t>
            </a:r>
            <a:r>
              <a:rPr lang="fr-CH" b="1" dirty="0" smtClean="0"/>
              <a:t>                 </a:t>
            </a:r>
          </a:p>
          <a:p>
            <a:endParaRPr lang="fr-CH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414074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A. Buras list of </a:t>
            </a:r>
            <a:r>
              <a:rPr lang="en-US" b="1" dirty="0" err="1" smtClean="0">
                <a:solidFill>
                  <a:srgbClr val="FFFF00"/>
                </a:solidFill>
              </a:rPr>
              <a:t>Flavour</a:t>
            </a:r>
            <a:r>
              <a:rPr lang="en-US" b="1" dirty="0" smtClean="0">
                <a:solidFill>
                  <a:srgbClr val="FFFF00"/>
                </a:solidFill>
              </a:rPr>
              <a:t> Superstars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408" y="1600200"/>
            <a:ext cx="645918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 pitchFamily="2" charset="2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sym typeface="Wingdings" pitchFamily="2" charset="2"/>
              </a:rPr>
              <a:t>K</a:t>
            </a:r>
            <a:r>
              <a:rPr lang="en-US" b="1" i="1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b="1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p n </a:t>
            </a:r>
            <a:r>
              <a:rPr lang="en-US" b="1" i="1" dirty="0" err="1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b="1" i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in SM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4502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>
                <a:sym typeface="Wingdings" pitchFamily="2" charset="2"/>
              </a:rPr>
              <a:t>                                                 BR+≡BR(K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+</a:t>
            </a:r>
            <a:r>
              <a:rPr lang="en-US" baseline="30000" dirty="0" smtClean="0">
                <a:sym typeface="Wingdings" pitchFamily="2" charset="2"/>
              </a:rPr>
              <a:t>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+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 n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)                                                          </a:t>
            </a:r>
            <a:endParaRPr lang="en-US" dirty="0" smtClean="0">
              <a:latin typeface="Symbol" pitchFamily="18" charset="2"/>
            </a:endParaRPr>
          </a:p>
          <a:p>
            <a:pPr>
              <a:buNone/>
            </a:pPr>
            <a:r>
              <a:rPr lang="en-US" dirty="0">
                <a:latin typeface="Symbol" pitchFamily="18" charset="2"/>
              </a:rPr>
              <a:t> </a:t>
            </a:r>
            <a:r>
              <a:rPr lang="en-US" dirty="0" smtClean="0">
                <a:latin typeface="Symbol" pitchFamily="18" charset="2"/>
              </a:rPr>
              <a:t>                                                      </a:t>
            </a:r>
            <a:r>
              <a:rPr lang="en-US" dirty="0" smtClean="0"/>
              <a:t>BR(SM) = (8.5 </a:t>
            </a:r>
            <a:r>
              <a:rPr lang="en-US" dirty="0" smtClean="0">
                <a:cs typeface="Arial"/>
              </a:rPr>
              <a:t>± 0.7) × </a:t>
            </a:r>
            <a:r>
              <a:rPr lang="en-US" b="1" dirty="0" smtClean="0">
                <a:solidFill>
                  <a:srgbClr val="FF0000"/>
                </a:solidFill>
                <a:cs typeface="Arial"/>
              </a:rPr>
              <a:t>10</a:t>
            </a:r>
            <a:r>
              <a:rPr lang="en-US" b="1" baseline="30000" dirty="0" smtClean="0">
                <a:solidFill>
                  <a:srgbClr val="FF0000"/>
                </a:solidFill>
                <a:cs typeface="Arial"/>
              </a:rPr>
              <a:t>-11</a:t>
            </a:r>
            <a:endParaRPr lang="en-US" b="1" baseline="3000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latin typeface="Symbol" pitchFamily="18" charset="2"/>
              </a:rPr>
              <a:t>                                                                  </a:t>
            </a:r>
            <a:r>
              <a:rPr lang="en-US" sz="1700" b="1" dirty="0" smtClean="0"/>
              <a:t>J. </a:t>
            </a:r>
            <a:r>
              <a:rPr lang="en-US" sz="1700" b="1" dirty="0" err="1" smtClean="0"/>
              <a:t>Brod</a:t>
            </a:r>
            <a:r>
              <a:rPr lang="en-US" sz="1700" b="1" dirty="0" smtClean="0"/>
              <a:t>, M. </a:t>
            </a:r>
            <a:r>
              <a:rPr lang="en-US" sz="1700" b="1" dirty="0" err="1" smtClean="0"/>
              <a:t>Gorbahn</a:t>
            </a:r>
            <a:r>
              <a:rPr lang="en-US" sz="1700" b="1" dirty="0" smtClean="0"/>
              <a:t> </a:t>
            </a:r>
            <a:endParaRPr lang="en-US" sz="1700" b="1" dirty="0" smtClean="0">
              <a:latin typeface="Symbol" pitchFamily="18" charset="2"/>
            </a:endParaRPr>
          </a:p>
          <a:p>
            <a:pPr>
              <a:buNone/>
            </a:pPr>
            <a:endParaRPr lang="en-US" dirty="0" smtClean="0">
              <a:latin typeface="Symbol" pitchFamily="18" charset="2"/>
            </a:endParaRPr>
          </a:p>
          <a:p>
            <a:pPr>
              <a:buNone/>
            </a:pPr>
            <a:endParaRPr lang="en-US" dirty="0" smtClean="0">
              <a:latin typeface="Symbol" pitchFamily="18" charset="2"/>
            </a:endParaRPr>
          </a:p>
          <a:p>
            <a:pPr>
              <a:buNone/>
            </a:pPr>
            <a:endParaRPr lang="en-US" dirty="0" smtClean="0">
              <a:latin typeface="Symbol" pitchFamily="18" charset="2"/>
            </a:endParaRPr>
          </a:p>
          <a:p>
            <a:pPr>
              <a:buNone/>
            </a:pPr>
            <a:endParaRPr lang="en-US" dirty="0" smtClean="0">
              <a:latin typeface="Symbol" pitchFamily="18" charset="2"/>
            </a:endParaRPr>
          </a:p>
          <a:p>
            <a:pPr>
              <a:buNone/>
            </a:pPr>
            <a:endParaRPr lang="en-US" dirty="0" smtClean="0">
              <a:latin typeface="Symbol" pitchFamily="18" charset="2"/>
            </a:endParaRPr>
          </a:p>
          <a:p>
            <a:pPr>
              <a:buNone/>
            </a:pPr>
            <a:endParaRPr lang="en-US" dirty="0" smtClean="0">
              <a:latin typeface="Symbol" pitchFamily="18" charset="2"/>
            </a:endParaRPr>
          </a:p>
          <a:p>
            <a:pPr>
              <a:buNone/>
            </a:pPr>
            <a:r>
              <a:rPr lang="en-US" dirty="0" smtClean="0">
                <a:latin typeface="Symbol" pitchFamily="18" charset="2"/>
              </a:rPr>
              <a:t>      </a:t>
            </a:r>
          </a:p>
          <a:p>
            <a:pPr>
              <a:buNone/>
            </a:pPr>
            <a:r>
              <a:rPr lang="en-US" dirty="0" smtClean="0">
                <a:latin typeface="Symbol" pitchFamily="18" charset="2"/>
              </a:rPr>
              <a:t> d</a:t>
            </a:r>
            <a:r>
              <a:rPr lang="en-US" dirty="0" smtClean="0"/>
              <a:t> 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td</a:t>
            </a:r>
            <a:r>
              <a:rPr lang="en-US" dirty="0" smtClean="0"/>
              <a:t>| / 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td</a:t>
            </a:r>
            <a:r>
              <a:rPr lang="en-US" dirty="0" smtClean="0"/>
              <a:t>| ≈ 0.4</a:t>
            </a:r>
            <a:r>
              <a:rPr lang="en-US" dirty="0" smtClean="0">
                <a:latin typeface="Symbol" pitchFamily="18" charset="2"/>
              </a:rPr>
              <a:t> d </a:t>
            </a:r>
            <a:r>
              <a:rPr lang="en-US" dirty="0" smtClean="0"/>
              <a:t>P</a:t>
            </a:r>
            <a:r>
              <a:rPr lang="en-US" baseline="-25000" dirty="0" smtClean="0"/>
              <a:t>c</a:t>
            </a:r>
            <a:r>
              <a:rPr lang="en-US" dirty="0" smtClean="0"/>
              <a:t>/P</a:t>
            </a:r>
            <a:r>
              <a:rPr lang="en-US" baseline="-25000" dirty="0" smtClean="0"/>
              <a:t>c</a:t>
            </a:r>
            <a:r>
              <a:rPr lang="en-US" dirty="0" smtClean="0"/>
              <a:t>  </a:t>
            </a:r>
            <a:r>
              <a:rPr lang="en-US" dirty="0" smtClean="0">
                <a:sym typeface="Symbol"/>
              </a:rPr>
              <a:t></a:t>
            </a:r>
            <a:r>
              <a:rPr lang="en-US" dirty="0" smtClean="0"/>
              <a:t> 0.7 </a:t>
            </a:r>
            <a:r>
              <a:rPr lang="en-US" dirty="0" smtClean="0">
                <a:latin typeface="Symbol" pitchFamily="18" charset="2"/>
              </a:rPr>
              <a:t>d </a:t>
            </a:r>
            <a:r>
              <a:rPr lang="en-US" dirty="0" smtClean="0"/>
              <a:t>BR</a:t>
            </a:r>
            <a:r>
              <a:rPr lang="en-US" dirty="0" smtClean="0">
                <a:sym typeface="Wingdings" pitchFamily="2" charset="2"/>
              </a:rPr>
              <a:t> /BR </a:t>
            </a:r>
            <a:r>
              <a:rPr lang="en-US" dirty="0" smtClean="0">
                <a:sym typeface="Symbol"/>
              </a:rPr>
              <a:t> </a:t>
            </a:r>
            <a:r>
              <a:rPr lang="en-US" baseline="-25000" dirty="0" smtClean="0">
                <a:sym typeface="Wingdings" pitchFamily="2" charset="2"/>
              </a:rPr>
              <a:t>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 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cb</a:t>
            </a:r>
            <a:r>
              <a:rPr lang="en-US" dirty="0" smtClean="0"/>
              <a:t>| / 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cb</a:t>
            </a:r>
            <a:r>
              <a:rPr lang="en-US" dirty="0" smtClean="0"/>
              <a:t>| </a:t>
            </a:r>
            <a:endParaRPr lang="en-US" baseline="-25000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2267744" y="2636912"/>
            <a:ext cx="2088232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3815916" y="2600908"/>
            <a:ext cx="2088232" cy="1584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1152414" y="3032162"/>
            <a:ext cx="280831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55776" y="4437112"/>
            <a:ext cx="504056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67944" y="2348880"/>
            <a:ext cx="3024336" cy="20882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99792" y="4077072"/>
            <a:ext cx="406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(0,0)                                     (1,0)     P</a:t>
            </a:r>
            <a:r>
              <a:rPr lang="en-US" b="1" baseline="-25000" dirty="0" smtClean="0">
                <a:solidFill>
                  <a:prstClr val="white"/>
                </a:solidFill>
              </a:rPr>
              <a:t>c</a:t>
            </a:r>
            <a:endParaRPr lang="en-US" b="1" baseline="-25000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23728" y="170080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Symbol" pitchFamily="18" charset="2"/>
              </a:rPr>
              <a:t>h</a:t>
            </a:r>
            <a:endParaRPr lang="en-US" b="1" dirty="0">
              <a:solidFill>
                <a:prstClr val="white"/>
              </a:solidFill>
              <a:latin typeface="Symbol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08304" y="436510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Symbol" pitchFamily="18" charset="2"/>
              </a:rPr>
              <a:t>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0679" y="1979548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(</a:t>
            </a:r>
            <a:r>
              <a:rPr lang="en-US" b="1" dirty="0" err="1" smtClean="0">
                <a:solidFill>
                  <a:prstClr val="white"/>
                </a:solidFill>
                <a:latin typeface="Symbol" pitchFamily="18" charset="2"/>
              </a:rPr>
              <a:t>r,h</a:t>
            </a:r>
            <a:r>
              <a:rPr lang="en-US" b="1" dirty="0" smtClean="0">
                <a:solidFill>
                  <a:prstClr val="white"/>
                </a:solidFill>
              </a:rPr>
              <a:t>)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39952" y="3356992"/>
            <a:ext cx="67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|</a:t>
            </a:r>
            <a:r>
              <a:rPr lang="en-US" b="1" dirty="0" err="1" smtClean="0">
                <a:solidFill>
                  <a:prstClr val="white"/>
                </a:solidFill>
              </a:rPr>
              <a:t>V</a:t>
            </a:r>
            <a:r>
              <a:rPr lang="en-US" b="1" baseline="-25000" dirty="0" err="1" smtClean="0">
                <a:solidFill>
                  <a:prstClr val="white"/>
                </a:solidFill>
              </a:rPr>
              <a:t>td</a:t>
            </a:r>
            <a:r>
              <a:rPr lang="en-US" b="1" dirty="0" smtClean="0">
                <a:solidFill>
                  <a:prstClr val="white"/>
                </a:solidFill>
              </a:rPr>
              <a:t>|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52120" y="3140968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~(BR+</a:t>
            </a:r>
            <a:r>
              <a:rPr lang="en-US" b="1" dirty="0" smtClean="0">
                <a:solidFill>
                  <a:prstClr val="white"/>
                </a:solidFill>
                <a:sym typeface="Wingdings" pitchFamily="2" charset="2"/>
              </a:rPr>
              <a:t> )</a:t>
            </a:r>
            <a:r>
              <a:rPr lang="en-US" b="1" baseline="30000" dirty="0" smtClean="0">
                <a:solidFill>
                  <a:prstClr val="white"/>
                </a:solidFill>
                <a:sym typeface="Wingdings" pitchFamily="2" charset="2"/>
              </a:rPr>
              <a:t>1/2</a:t>
            </a:r>
            <a:r>
              <a:rPr lang="en-US" b="1" dirty="0" smtClean="0">
                <a:solidFill>
                  <a:prstClr val="white"/>
                </a:solidFill>
                <a:sym typeface="Wingdings" pitchFamily="2" charset="2"/>
              </a:rPr>
              <a:t>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 rot="5400000">
            <a:off x="6444208" y="4797152"/>
            <a:ext cx="360040" cy="1512168"/>
          </a:xfrm>
          <a:prstGeom prst="rightBrace">
            <a:avLst/>
          </a:pr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44208" y="573325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3 %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5400000">
            <a:off x="2843808" y="4941168"/>
            <a:ext cx="432048" cy="1152128"/>
          </a:xfrm>
          <a:prstGeom prst="rightBrace">
            <a:avLst/>
          </a:pr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3728" y="5733256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~4 % (mostly </a:t>
            </a:r>
            <a:r>
              <a:rPr lang="en-US" b="1" dirty="0" smtClean="0">
                <a:solidFill>
                  <a:srgbClr val="FFFF00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rgbClr val="FFFF00"/>
                </a:solidFill>
              </a:rPr>
              <a:t> m</a:t>
            </a:r>
            <a:r>
              <a:rPr lang="en-US" b="1" baseline="-25000" dirty="0" smtClean="0">
                <a:solidFill>
                  <a:srgbClr val="FFFF00"/>
                </a:solidFill>
              </a:rPr>
              <a:t>c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Right Brace 19"/>
          <p:cNvSpPr/>
          <p:nvPr/>
        </p:nvSpPr>
        <p:spPr>
          <a:xfrm rot="5400000">
            <a:off x="4644008" y="4797152"/>
            <a:ext cx="360040" cy="1512168"/>
          </a:xfrm>
          <a:prstGeom prst="rightBrace">
            <a:avLst/>
          </a:pr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11960" y="5733256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62 % BNL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7%  aim of NA62 (2y)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2436291" cy="227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Straight Connector 28"/>
          <p:cNvCxnSpPr/>
          <p:nvPr/>
        </p:nvCxnSpPr>
        <p:spPr>
          <a:xfrm>
            <a:off x="5004048" y="692696"/>
            <a:ext cx="21602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55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03795" y="1051380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solidFill>
                  <a:srgbClr val="FFFF00"/>
                </a:solidFill>
              </a:rPr>
              <a:t>BR(</a:t>
            </a:r>
            <a:r>
              <a:rPr lang="fr-CH" sz="2400" b="1" i="1" dirty="0" smtClean="0">
                <a:solidFill>
                  <a:srgbClr val="FFFF00"/>
                </a:solidFill>
              </a:rPr>
              <a:t>K</a:t>
            </a:r>
            <a:r>
              <a:rPr lang="fr-CH" sz="2400" b="1" i="1" baseline="-25000" dirty="0" smtClean="0">
                <a:solidFill>
                  <a:srgbClr val="FFFF00"/>
                </a:solidFill>
              </a:rPr>
              <a:t>L</a:t>
            </a:r>
            <a:r>
              <a:rPr lang="fr-CH" sz="2400" b="1" dirty="0" smtClean="0">
                <a:solidFill>
                  <a:srgbClr val="FFFF00"/>
                </a:solidFill>
              </a:rPr>
              <a:t>)~</a:t>
            </a:r>
            <a:r>
              <a:rPr lang="fr-CH" sz="2400" b="1" dirty="0" smtClean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fr-CH" sz="2400" b="1" baseline="30000" dirty="0" smtClean="0">
                <a:solidFill>
                  <a:srgbClr val="FFFF00"/>
                </a:solidFill>
              </a:rPr>
              <a:t>2</a:t>
            </a:r>
            <a:endParaRPr lang="en-US" sz="2400" b="1" baseline="3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6764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504" y="0"/>
            <a:ext cx="7918648" cy="908720"/>
          </a:xfrm>
        </p:spPr>
        <p:txBody>
          <a:bodyPr/>
          <a:lstStyle/>
          <a:p>
            <a:r>
              <a:rPr lang="en-US" sz="4000" dirty="0" smtClean="0"/>
              <a:t>NA62 Run in 2014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E290-7697-4FFA-AE47-CAC94E5D0AE3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26771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31874" cy="519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75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560840" cy="566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64984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6629400" cy="946051"/>
          </a:xfrm>
        </p:spPr>
        <p:txBody>
          <a:bodyPr/>
          <a:lstStyle/>
          <a:p>
            <a:r>
              <a:rPr lang="en-US" dirty="0" smtClean="0"/>
              <a:t>Straw Tracker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20C-3D3E-F343-9563-C8829657BFF8}" type="slidenum">
              <a:rPr lang="en-US" smtClean="0">
                <a:solidFill>
                  <a:srgbClr val="FFFFFF"/>
                </a:solidFill>
              </a:rPr>
              <a:pPr/>
              <a:t>58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 descr="1206111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8178" y="1935163"/>
            <a:ext cx="6627644" cy="4389437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7" y="0"/>
            <a:ext cx="24812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0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Baryon Asymmetry of the Universe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                         (BAU)     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Picture 8" descr="60secs_viol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42" y="1357298"/>
            <a:ext cx="5778074" cy="3929090"/>
          </a:xfr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2910" y="5700757"/>
            <a:ext cx="8143932" cy="400110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prstClr val="white"/>
                </a:solidFill>
              </a:rPr>
              <a:t>n</a:t>
            </a:r>
            <a:r>
              <a:rPr lang="en-US" sz="2000" baseline="-25000" dirty="0" err="1" smtClean="0">
                <a:solidFill>
                  <a:prstClr val="white"/>
                </a:solidFill>
              </a:rPr>
              <a:t>quark</a:t>
            </a:r>
            <a:r>
              <a:rPr lang="en-US" sz="2000" dirty="0" err="1" smtClean="0">
                <a:solidFill>
                  <a:prstClr val="white"/>
                </a:solidFill>
              </a:rPr>
              <a:t>-n</a:t>
            </a:r>
            <a:r>
              <a:rPr lang="en-US" sz="2000" baseline="-25000" dirty="0" err="1" smtClean="0">
                <a:solidFill>
                  <a:prstClr val="white"/>
                </a:solidFill>
              </a:rPr>
              <a:t>antiquark</a:t>
            </a:r>
            <a:r>
              <a:rPr lang="en-US" sz="2000" dirty="0" smtClean="0">
                <a:solidFill>
                  <a:prstClr val="white"/>
                </a:solidFill>
              </a:rPr>
              <a:t>/</a:t>
            </a:r>
            <a:r>
              <a:rPr lang="en-US" sz="2000" dirty="0" err="1" smtClean="0">
                <a:solidFill>
                  <a:prstClr val="white"/>
                </a:solidFill>
              </a:rPr>
              <a:t>n</a:t>
            </a:r>
            <a:r>
              <a:rPr lang="en-US" sz="2000" baseline="-25000" dirty="0" err="1" smtClean="0">
                <a:solidFill>
                  <a:prstClr val="white"/>
                </a:solidFill>
              </a:rPr>
              <a:t>quark</a:t>
            </a:r>
            <a:r>
              <a:rPr lang="en-US" sz="2000" dirty="0" smtClean="0">
                <a:solidFill>
                  <a:prstClr val="white"/>
                </a:solidFill>
              </a:rPr>
              <a:t>  (Proto Universe) ~</a:t>
            </a:r>
            <a:r>
              <a:rPr lang="en-US" sz="2000" dirty="0" err="1" smtClean="0">
                <a:solidFill>
                  <a:prstClr val="white"/>
                </a:solidFill>
              </a:rPr>
              <a:t>n</a:t>
            </a:r>
            <a:r>
              <a:rPr lang="en-US" sz="2000" baseline="-25000" dirty="0" err="1">
                <a:solidFill>
                  <a:prstClr val="white"/>
                </a:solidFill>
              </a:rPr>
              <a:t>b</a:t>
            </a:r>
            <a:r>
              <a:rPr lang="en-US" sz="2000" baseline="-25000" dirty="0" err="1" smtClean="0">
                <a:solidFill>
                  <a:prstClr val="white"/>
                </a:solidFill>
              </a:rPr>
              <a:t>aryon</a:t>
            </a:r>
            <a:r>
              <a:rPr lang="en-US" sz="2000" dirty="0" smtClean="0">
                <a:solidFill>
                  <a:prstClr val="white"/>
                </a:solidFill>
              </a:rPr>
              <a:t>/</a:t>
            </a:r>
            <a:r>
              <a:rPr lang="en-US" sz="2000" dirty="0" err="1" smtClean="0">
                <a:solidFill>
                  <a:prstClr val="white"/>
                </a:solidFill>
              </a:rPr>
              <a:t>n</a:t>
            </a:r>
            <a:r>
              <a:rPr lang="en-US" sz="2000" baseline="-25000" dirty="0" err="1" smtClean="0">
                <a:solidFill>
                  <a:prstClr val="white"/>
                </a:solidFill>
                <a:cs typeface="Arial" pitchFamily="34" charset="0"/>
              </a:rPr>
              <a:t>photon</a:t>
            </a:r>
            <a:r>
              <a:rPr lang="en-US" sz="2000" dirty="0" smtClean="0">
                <a:solidFill>
                  <a:prstClr val="white"/>
                </a:solidFill>
              </a:rPr>
              <a:t> (Today)~</a:t>
            </a:r>
            <a:r>
              <a:rPr lang="en-US" sz="2000" b="1" dirty="0" smtClean="0">
                <a:solidFill>
                  <a:srgbClr val="FF3300"/>
                </a:solidFill>
              </a:rPr>
              <a:t>5×10</a:t>
            </a:r>
            <a:r>
              <a:rPr lang="en-US" sz="2000" b="1" baseline="30000" dirty="0" smtClean="0">
                <a:solidFill>
                  <a:srgbClr val="FF3300"/>
                </a:solidFill>
              </a:rPr>
              <a:t>-10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3372" y="2928934"/>
            <a:ext cx="660758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?</a:t>
            </a:r>
            <a:endParaRPr lang="en-US" sz="8800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59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287403" cy="171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5237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Standard Model view of CP-Violation in </a:t>
            </a:r>
            <a:r>
              <a:rPr lang="en-US" dirty="0" err="1" smtClean="0"/>
              <a:t>Kaons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7467600" cy="4525963"/>
          </a:xfrm>
        </p:spPr>
        <p:txBody>
          <a:bodyPr/>
          <a:lstStyle/>
          <a:p>
            <a:r>
              <a:rPr lang="en-US" dirty="0" smtClean="0"/>
              <a:t>Neutral </a:t>
            </a:r>
            <a:r>
              <a:rPr lang="en-US" dirty="0" err="1" smtClean="0"/>
              <a:t>Kaon</a:t>
            </a:r>
            <a:r>
              <a:rPr lang="en-US" dirty="0" smtClean="0"/>
              <a:t> Mixing (</a:t>
            </a:r>
            <a:r>
              <a:rPr lang="en-US" dirty="0" smtClean="0">
                <a:latin typeface="Symbol" pitchFamily="18" charset="2"/>
              </a:rPr>
              <a:t>pp</a:t>
            </a:r>
            <a:r>
              <a:rPr lang="en-US" dirty="0" smtClean="0"/>
              <a:t>, semi-</a:t>
            </a:r>
            <a:r>
              <a:rPr lang="en-US" dirty="0" err="1" smtClean="0"/>
              <a:t>leptonic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Neutral </a:t>
            </a:r>
            <a:r>
              <a:rPr lang="en-US" dirty="0" err="1" smtClean="0"/>
              <a:t>Kaon</a:t>
            </a:r>
            <a:r>
              <a:rPr lang="en-US" dirty="0" smtClean="0"/>
              <a:t> Decays into </a:t>
            </a:r>
            <a:r>
              <a:rPr lang="en-US" dirty="0" smtClean="0">
                <a:latin typeface="Symbol" pitchFamily="18" charset="2"/>
              </a:rPr>
              <a:t>pp</a:t>
            </a:r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99592" y="2060848"/>
          <a:ext cx="6616700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52" name="Equation" r:id="rId3" imgW="3759120" imgH="711000" progId="Equation.3">
                  <p:embed/>
                </p:oleObj>
              </mc:Choice>
              <mc:Fallback>
                <p:oleObj name="Equation" r:id="rId3" imgW="3759120" imgH="711000" progId="Equation.3">
                  <p:embed/>
                  <p:pic>
                    <p:nvPicPr>
                      <p:cNvPr id="0" name="Picture 2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060848"/>
                        <a:ext cx="6616700" cy="1254125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99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55576" y="4797152"/>
          <a:ext cx="4255095" cy="735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53" name="Equation" r:id="rId5" imgW="2273040" imgH="393480" progId="Equation.3">
                  <p:embed/>
                </p:oleObj>
              </mc:Choice>
              <mc:Fallback>
                <p:oleObj name="Equation" r:id="rId5" imgW="2273040" imgH="393480" progId="Equation.3">
                  <p:embed/>
                  <p:pic>
                    <p:nvPicPr>
                      <p:cNvPr id="0" name="Picture 2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797152"/>
                        <a:ext cx="4255095" cy="73580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580112" y="5157192"/>
          <a:ext cx="2996462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54" name="Equation" r:id="rId7" imgW="1638000" imgH="393480" progId="Equation.3">
                  <p:embed/>
                </p:oleObj>
              </mc:Choice>
              <mc:Fallback>
                <p:oleObj name="Equation" r:id="rId7" imgW="1638000" imgH="393480" progId="Equation.3">
                  <p:embed/>
                  <p:pic>
                    <p:nvPicPr>
                      <p:cNvPr id="0" name="Picture 2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5157192"/>
                        <a:ext cx="2996462" cy="72008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932040" y="3645024"/>
          <a:ext cx="30003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55" name="Equation" r:id="rId9" imgW="1612800" imgH="228600" progId="Equation.3">
                  <p:embed/>
                </p:oleObj>
              </mc:Choice>
              <mc:Fallback>
                <p:oleObj name="Equation" r:id="rId9" imgW="1612800" imgH="228600" progId="Equation.3">
                  <p:embed/>
                  <p:pic>
                    <p:nvPicPr>
                      <p:cNvPr id="0" name="Picture 2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3645024"/>
                        <a:ext cx="3000375" cy="419100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16216" y="4653136"/>
            <a:ext cx="164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PDG Average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Sakharov Conditions for BAU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227" name="Picture 11" descr="sakharov_andrei_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2714644" cy="3746728"/>
          </a:xfrm>
          <a:prstGeom prst="rect">
            <a:avLst/>
          </a:prstGeom>
          <a:noFill/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214678" y="1643050"/>
            <a:ext cx="5929322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sz="2400" b="1" dirty="0" smtClean="0">
                <a:solidFill>
                  <a:srgbClr val="F7CDEC"/>
                </a:solidFill>
              </a:rPr>
              <a:t>Andrei Sakharov (1967</a:t>
            </a:r>
            <a:r>
              <a:rPr lang="en-US" sz="2400" b="1" dirty="0">
                <a:solidFill>
                  <a:srgbClr val="F7CDEC"/>
                </a:solidFill>
              </a:rPr>
              <a:t>)</a:t>
            </a:r>
          </a:p>
          <a:p>
            <a:pPr marL="342900" indent="-342900"/>
            <a:endParaRPr lang="en-US" sz="2400" dirty="0" smtClean="0">
              <a:solidFill>
                <a:prstClr val="white"/>
              </a:solidFill>
            </a:endParaRPr>
          </a:p>
          <a:p>
            <a:pPr marL="342900" indent="-342900"/>
            <a:r>
              <a:rPr lang="en-US" sz="2400" b="1" dirty="0" smtClean="0">
                <a:solidFill>
                  <a:prstClr val="white"/>
                </a:solidFill>
              </a:rPr>
              <a:t>To allow the development of an </a:t>
            </a:r>
          </a:p>
          <a:p>
            <a:pPr marL="342900" indent="-342900"/>
            <a:r>
              <a:rPr lang="en-US" sz="2400" b="1" dirty="0" smtClean="0">
                <a:solidFill>
                  <a:prstClr val="white"/>
                </a:solidFill>
              </a:rPr>
              <a:t>asymmetry between matter and </a:t>
            </a:r>
          </a:p>
          <a:p>
            <a:pPr marL="342900" indent="-342900"/>
            <a:r>
              <a:rPr lang="en-US" sz="2400" b="1" dirty="0" smtClean="0">
                <a:solidFill>
                  <a:prstClr val="white"/>
                </a:solidFill>
              </a:rPr>
              <a:t>anti-matter 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342900" indent="-342900"/>
            <a:endParaRPr lang="en-US" sz="2400" b="1" dirty="0">
              <a:solidFill>
                <a:prstClr val="white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2400" b="1" dirty="0" smtClean="0">
                <a:solidFill>
                  <a:prstClr val="white"/>
                </a:solidFill>
              </a:rPr>
              <a:t>Violation of Baryonic Number </a:t>
            </a:r>
          </a:p>
          <a:p>
            <a:pPr marL="342900" indent="-342900"/>
            <a:endParaRPr lang="en-US" sz="2400" b="1" dirty="0">
              <a:solidFill>
                <a:prstClr val="white"/>
              </a:solidFill>
            </a:endParaRPr>
          </a:p>
          <a:p>
            <a:pPr marL="342900" indent="-342900"/>
            <a:r>
              <a:rPr lang="en-US" sz="2400" b="1" dirty="0" smtClean="0">
                <a:solidFill>
                  <a:prstClr val="white"/>
                </a:solidFill>
              </a:rPr>
              <a:t>2. Thermodynamic Non-equilibrium</a:t>
            </a:r>
          </a:p>
          <a:p>
            <a:pPr marL="342900" indent="-342900"/>
            <a:endParaRPr lang="en-US" sz="2400" b="1" dirty="0" smtClean="0">
              <a:solidFill>
                <a:prstClr val="white"/>
              </a:solidFill>
            </a:endParaRPr>
          </a:p>
          <a:p>
            <a:pPr marL="342900" indent="-342900"/>
            <a:r>
              <a:rPr lang="en-US" sz="2400" b="1" dirty="0" smtClean="0">
                <a:solidFill>
                  <a:prstClr val="white"/>
                </a:solidFill>
              </a:rPr>
              <a:t>3. Violation of </a:t>
            </a:r>
            <a:r>
              <a:rPr lang="en-US" sz="2400" b="1" dirty="0" smtClean="0">
                <a:solidFill>
                  <a:srgbClr val="FFFF00"/>
                </a:solidFill>
              </a:rPr>
              <a:t>C </a:t>
            </a:r>
            <a:r>
              <a:rPr lang="en-US" sz="2400" b="1" dirty="0">
                <a:solidFill>
                  <a:srgbClr val="FFFF00"/>
                </a:solidFill>
              </a:rPr>
              <a:t>&amp; </a:t>
            </a:r>
            <a:r>
              <a:rPr lang="en-US" sz="2400" b="1" dirty="0" smtClean="0">
                <a:solidFill>
                  <a:srgbClr val="FFFF00"/>
                </a:solidFill>
              </a:rPr>
              <a:t>CP  </a:t>
            </a:r>
            <a:endParaRPr lang="en-US" sz="2400" b="1" dirty="0">
              <a:solidFill>
                <a:srgbClr val="FFFF00"/>
              </a:solidFill>
            </a:endParaRPr>
          </a:p>
          <a:p>
            <a:pPr marL="342900" indent="-342900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949280"/>
            <a:ext cx="633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CP-Violation relates to something deep and profound…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6EDB3-51BD-4664-9C27-2E8829AC7EB7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Types of CP-Violation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525963"/>
          </a:xfrm>
        </p:spPr>
        <p:txBody>
          <a:bodyPr/>
          <a:lstStyle/>
          <a:p>
            <a:pPr marL="550926" indent="-514350">
              <a:buFont typeface="+mj-lt"/>
              <a:buAutoNum type="arabicPeriod"/>
            </a:pPr>
            <a:endParaRPr lang="en-US" dirty="0" smtClean="0"/>
          </a:p>
          <a:p>
            <a:pPr marL="550926" indent="-514350">
              <a:buFont typeface="+mj-lt"/>
              <a:buAutoNum type="arabicPeriod"/>
            </a:pPr>
            <a:endParaRPr lang="en-US" dirty="0" smtClean="0"/>
          </a:p>
          <a:p>
            <a:pPr marL="550926" indent="-514350">
              <a:buFont typeface="+mj-lt"/>
              <a:buAutoNum type="arabicPeriod"/>
            </a:pPr>
            <a:r>
              <a:rPr lang="en-US" dirty="0" smtClean="0"/>
              <a:t>CP Violation in mixing                (indirect)</a:t>
            </a:r>
          </a:p>
          <a:p>
            <a:pPr marL="550926" indent="-514350">
              <a:buFont typeface="+mj-lt"/>
              <a:buAutoNum type="arabicPeriod"/>
            </a:pPr>
            <a:r>
              <a:rPr lang="en-US" dirty="0" smtClean="0"/>
              <a:t>CP Violation in decays                (direct)</a:t>
            </a:r>
          </a:p>
          <a:p>
            <a:pPr marL="550926" indent="-514350">
              <a:buFont typeface="+mj-lt"/>
              <a:buAutoNum type="arabicPeriod"/>
            </a:pPr>
            <a:r>
              <a:rPr lang="en-US" dirty="0" smtClean="0"/>
              <a:t>CP Violation in the interference  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932040" y="3356992"/>
          <a:ext cx="1615423" cy="565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69" name="Equation" r:id="rId3" imgW="761669" imgH="266584" progId="Equation.3">
                  <p:embed/>
                </p:oleObj>
              </mc:Choice>
              <mc:Fallback>
                <p:oleObj name="Equation" r:id="rId3" imgW="761669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3356992"/>
                        <a:ext cx="1615423" cy="565398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004048" y="2708920"/>
          <a:ext cx="13716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70" name="Equation" r:id="rId5" imgW="647700" imgH="241300" progId="Equation.3">
                  <p:embed/>
                </p:oleObj>
              </mc:Choice>
              <mc:Fallback>
                <p:oleObj name="Equation" r:id="rId5" imgW="647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708920"/>
                        <a:ext cx="1371600" cy="5111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804248" y="4581128"/>
          <a:ext cx="15113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71" name="Equation" r:id="rId7" imgW="710891" imgH="482391" progId="Equation.3">
                  <p:embed/>
                </p:oleObj>
              </mc:Choice>
              <mc:Fallback>
                <p:oleObj name="Equation" r:id="rId7" imgW="710891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4581128"/>
                        <a:ext cx="1511300" cy="102235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4716016" y="4797152"/>
          <a:ext cx="132238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72" name="Equation" r:id="rId9" imgW="622030" imgH="241195" progId="Equation.3">
                  <p:embed/>
                </p:oleObj>
              </mc:Choice>
              <mc:Fallback>
                <p:oleObj name="Equation" r:id="rId9" imgW="62203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4797152"/>
                        <a:ext cx="1322387" cy="511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1187624" y="4797152"/>
            <a:ext cx="1972068" cy="8640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123728" y="5517232"/>
            <a:ext cx="184881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15616" y="5085184"/>
            <a:ext cx="184881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59832" y="5085184"/>
            <a:ext cx="184881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725722"/>
              </p:ext>
            </p:extLst>
          </p:nvPr>
        </p:nvGraphicFramePr>
        <p:xfrm>
          <a:off x="395536" y="5013176"/>
          <a:ext cx="504056" cy="378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73" name="Équation" r:id="rId11" imgW="253800" imgH="190440" progId="Equation.3">
                  <p:embed/>
                </p:oleObj>
              </mc:Choice>
              <mc:Fallback>
                <p:oleObj name="Équation" r:id="rId11" imgW="25380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5013176"/>
                        <a:ext cx="504056" cy="37804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"/>
          <p:cNvGraphicFramePr>
            <a:graphicFrameLocks noChangeAspect="1"/>
          </p:cNvGraphicFramePr>
          <p:nvPr/>
        </p:nvGraphicFramePr>
        <p:xfrm>
          <a:off x="2123728" y="5949280"/>
          <a:ext cx="50482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74" name="Equation" r:id="rId13" imgW="253890" imgH="190417" progId="Equation.3">
                  <p:embed/>
                </p:oleObj>
              </mc:Choice>
              <mc:Fallback>
                <p:oleObj name="Equation" r:id="rId13" imgW="253890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5949280"/>
                        <a:ext cx="504825" cy="377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347864" y="4941168"/>
          <a:ext cx="364232" cy="485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75" name="Equation" r:id="rId15" imgW="152268" imgH="203024" progId="Equation.3">
                  <p:embed/>
                </p:oleObj>
              </mc:Choice>
              <mc:Fallback>
                <p:oleObj name="Equation" r:id="rId15" imgW="152268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4941168"/>
                        <a:ext cx="364232" cy="485643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799648"/>
              </p:ext>
            </p:extLst>
          </p:nvPr>
        </p:nvGraphicFramePr>
        <p:xfrm>
          <a:off x="322263" y="1412875"/>
          <a:ext cx="273843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76" name="Équation" r:id="rId17" imgW="1498320" imgH="583920" progId="Equation.3">
                  <p:embed/>
                </p:oleObj>
              </mc:Choice>
              <mc:Fallback>
                <p:oleObj name="Équation" r:id="rId17" imgW="149832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1412875"/>
                        <a:ext cx="2738437" cy="10668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3" name="Object 11"/>
          <p:cNvGraphicFramePr>
            <a:graphicFrameLocks noChangeAspect="1"/>
          </p:cNvGraphicFramePr>
          <p:nvPr/>
        </p:nvGraphicFramePr>
        <p:xfrm>
          <a:off x="4211960" y="1484784"/>
          <a:ext cx="3456682" cy="974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977" name="Equation" r:id="rId19" imgW="1981200" imgH="558800" progId="Equation.3">
                  <p:embed/>
                </p:oleObj>
              </mc:Choice>
              <mc:Fallback>
                <p:oleObj name="Equation" r:id="rId19" imgW="19812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1484784"/>
                        <a:ext cx="3456682" cy="974879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131840" y="1772816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 </a:t>
            </a:r>
            <a:r>
              <a:rPr lang="en-US" b="1" dirty="0" smtClean="0">
                <a:solidFill>
                  <a:prstClr val="white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prstClr val="white"/>
                </a:solidFill>
              </a:rPr>
              <a:t>F = 2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12360" y="1772816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prstClr val="white"/>
                </a:solidFill>
              </a:rPr>
              <a:t>F = 1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61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B3E-CD59-4D1C-B338-4016A53CF004}" type="slidenum">
              <a:rPr lang="en-US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16834" name="Picture 2" descr="ICPV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66738" y="4464050"/>
            <a:ext cx="3167062" cy="1781175"/>
          </a:xfrm>
          <a:prstGeom prst="rect">
            <a:avLst/>
          </a:prstGeom>
          <a:noFill/>
        </p:spPr>
      </p:pic>
      <p:sp>
        <p:nvSpPr>
          <p:cNvPr id="1016835" name="Text Box 3"/>
          <p:cNvSpPr txBox="1">
            <a:spLocks noChangeArrowheads="1"/>
          </p:cNvSpPr>
          <p:nvPr/>
        </p:nvSpPr>
        <p:spPr bwMode="auto">
          <a:xfrm>
            <a:off x="6804025" y="5661025"/>
            <a:ext cx="1081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FR" sz="2000" smtClean="0">
                <a:solidFill>
                  <a:srgbClr val="FFFFFF"/>
                </a:solidFill>
              </a:rPr>
              <a:t>0</a:t>
            </a:r>
            <a:r>
              <a:rPr lang="fr-FR" sz="2000" baseline="30000" smtClean="0">
                <a:solidFill>
                  <a:srgbClr val="FFFFFF"/>
                </a:solidFill>
              </a:rPr>
              <a:t>++</a:t>
            </a:r>
            <a:r>
              <a:rPr lang="fr-FR" sz="2000" smtClean="0">
                <a:solidFill>
                  <a:srgbClr val="FFFFFF"/>
                </a:solidFill>
              </a:rPr>
              <a:t>, 2</a:t>
            </a:r>
            <a:r>
              <a:rPr lang="fr-FR" sz="2000" baseline="30000" smtClean="0">
                <a:solidFill>
                  <a:srgbClr val="FFFFFF"/>
                </a:solidFill>
              </a:rPr>
              <a:t>++</a:t>
            </a:r>
          </a:p>
        </p:txBody>
      </p:sp>
      <p:sp>
        <p:nvSpPr>
          <p:cNvPr id="1016836" name="Rectangle 4"/>
          <p:cNvSpPr>
            <a:spLocks noChangeArrowheads="1"/>
          </p:cNvSpPr>
          <p:nvPr/>
        </p:nvSpPr>
        <p:spPr bwMode="auto">
          <a:xfrm>
            <a:off x="5543550" y="2933700"/>
            <a:ext cx="3600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6600"/>
                </a:solidFill>
              </a:rPr>
              <a:t>Direct CPV </a:t>
            </a:r>
            <a:endParaRPr lang="en-US" sz="1600" b="1" i="1" smtClean="0">
              <a:solidFill>
                <a:srgbClr val="006600"/>
              </a:solidFill>
            </a:endParaRPr>
          </a:p>
        </p:txBody>
      </p:sp>
      <p:sp>
        <p:nvSpPr>
          <p:cNvPr id="1016837" name="Rectangle 5"/>
          <p:cNvSpPr>
            <a:spLocks noChangeArrowheads="1"/>
          </p:cNvSpPr>
          <p:nvPr/>
        </p:nvSpPr>
        <p:spPr bwMode="auto">
          <a:xfrm>
            <a:off x="395536" y="3356992"/>
            <a:ext cx="2952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6600"/>
                </a:solidFill>
              </a:rPr>
              <a:t>Indirect CPV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6600"/>
                </a:solidFill>
              </a:rPr>
              <a:t>(Measured by NA48/1 but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6600"/>
                </a:solidFill>
              </a:rPr>
              <a:t>experimental error is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6600"/>
                </a:solidFill>
              </a:rPr>
              <a:t>still large)</a:t>
            </a:r>
          </a:p>
        </p:txBody>
      </p:sp>
      <p:sp>
        <p:nvSpPr>
          <p:cNvPr id="1016838" name="Rectangle 6"/>
          <p:cNvSpPr>
            <a:spLocks noChangeArrowheads="1"/>
          </p:cNvSpPr>
          <p:nvPr/>
        </p:nvSpPr>
        <p:spPr bwMode="auto">
          <a:xfrm>
            <a:off x="5021263" y="5815013"/>
            <a:ext cx="10906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6600"/>
                </a:solidFill>
              </a:rPr>
              <a:t>CPC</a:t>
            </a:r>
          </a:p>
        </p:txBody>
      </p:sp>
      <p:pic>
        <p:nvPicPr>
          <p:cNvPr id="1016839" name="Picture 7" descr="CPC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067300" y="4238625"/>
            <a:ext cx="3024188" cy="1600200"/>
          </a:xfrm>
          <a:prstGeom prst="rect">
            <a:avLst/>
          </a:prstGeom>
          <a:noFill/>
        </p:spPr>
      </p:pic>
      <p:pic>
        <p:nvPicPr>
          <p:cNvPr id="1016840" name="Picture 8" descr="DCPV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86325" y="1358900"/>
            <a:ext cx="3240088" cy="1447800"/>
          </a:xfrm>
          <a:prstGeom prst="rect">
            <a:avLst/>
          </a:prstGeom>
          <a:noFill/>
        </p:spPr>
      </p:pic>
      <p:sp>
        <p:nvSpPr>
          <p:cNvPr id="1016841" name="Rectangle 9"/>
          <p:cNvSpPr>
            <a:spLocks noChangeArrowheads="1"/>
          </p:cNvSpPr>
          <p:nvPr/>
        </p:nvSpPr>
        <p:spPr bwMode="auto">
          <a:xfrm>
            <a:off x="476250" y="269875"/>
            <a:ext cx="69040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Other Interesting decays:     </a:t>
            </a:r>
            <a:r>
              <a:rPr lang="en-US" sz="3200" b="1" i="1" dirty="0" smtClean="0">
                <a:solidFill>
                  <a:srgbClr val="FF0000"/>
                </a:solidFill>
              </a:rPr>
              <a:t>K</a:t>
            </a:r>
            <a:r>
              <a:rPr lang="en-US" sz="3200" b="1" i="1" baseline="30000" dirty="0" smtClean="0">
                <a:solidFill>
                  <a:srgbClr val="FF0000"/>
                </a:solidFill>
              </a:rPr>
              <a:t>0</a:t>
            </a:r>
            <a:r>
              <a:rPr lang="en-US" sz="3200" b="1" i="1" baseline="-25000" dirty="0" smtClean="0">
                <a:solidFill>
                  <a:srgbClr val="FF0000"/>
                </a:solidFill>
              </a:rPr>
              <a:t>L</a:t>
            </a:r>
            <a:r>
              <a:rPr lang="en-US" sz="3200" b="1" i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→</a:t>
            </a:r>
            <a:r>
              <a:rPr lang="en-US" sz="3200" b="1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3200" b="1" i="1" baseline="30000" dirty="0" smtClean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n-US" sz="3200" b="1" i="1" dirty="0" smtClean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3200" b="1" i="1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sz="3200" b="1" i="1" dirty="0" smtClean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3200" b="1" i="1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-</a:t>
            </a:r>
            <a:r>
              <a:rPr lang="en-US" sz="3200" b="1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sym typeface="Wingdings" pitchFamily="2" charset="2"/>
              </a:rPr>
              <a:t>and</a:t>
            </a:r>
            <a:r>
              <a:rPr lang="en-US" sz="3200" b="1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</a:rPr>
              <a:t>K</a:t>
            </a:r>
            <a:r>
              <a:rPr lang="en-US" sz="3200" b="1" i="1" baseline="30000" dirty="0" smtClean="0">
                <a:solidFill>
                  <a:srgbClr val="FF0000"/>
                </a:solidFill>
              </a:rPr>
              <a:t>0</a:t>
            </a:r>
            <a:r>
              <a:rPr lang="en-US" sz="3200" b="1" i="1" baseline="-25000" dirty="0" smtClean="0">
                <a:solidFill>
                  <a:srgbClr val="FF0000"/>
                </a:solidFill>
              </a:rPr>
              <a:t>L</a:t>
            </a:r>
            <a:r>
              <a:rPr lang="en-US" sz="3200" b="1" i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→</a:t>
            </a:r>
            <a:r>
              <a:rPr lang="en-US" sz="3200" b="1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3200" b="1" i="1" baseline="30000" dirty="0" smtClean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n-US" sz="3200" b="1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3200" b="1" i="1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sz="3200" b="1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3200" b="1" i="1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-  </a:t>
            </a:r>
          </a:p>
        </p:txBody>
      </p:sp>
      <p:sp>
        <p:nvSpPr>
          <p:cNvPr id="1016842" name="Text Box 10"/>
          <p:cNvSpPr txBox="1">
            <a:spLocks noChangeArrowheads="1"/>
          </p:cNvSpPr>
          <p:nvPr/>
        </p:nvSpPr>
        <p:spPr bwMode="auto">
          <a:xfrm>
            <a:off x="251520" y="1412776"/>
            <a:ext cx="56197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</a:rPr>
              <a:t>Similar physics interest 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FF0000"/>
                </a:solidFill>
              </a:rPr>
              <a:t>K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0</a:t>
            </a:r>
            <a:r>
              <a:rPr lang="en-US" sz="2400" b="1" i="1" baseline="-25000" dirty="0" smtClean="0">
                <a:solidFill>
                  <a:srgbClr val="FF0000"/>
                </a:solidFill>
              </a:rPr>
              <a:t>L</a:t>
            </a:r>
            <a:r>
              <a:rPr lang="en-US" sz="2400" b="1" i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→</a:t>
            </a:r>
            <a:r>
              <a:rPr lang="en-US" sz="2400" b="1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2400" b="1" i="1" baseline="30000" dirty="0" smtClean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n-US" sz="2400" b="1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nn</a:t>
            </a:r>
            <a:r>
              <a:rPr lang="en-US" sz="2400" b="1" dirty="0" smtClean="0">
                <a:solidFill>
                  <a:srgbClr val="0000FF"/>
                </a:solidFill>
                <a:latin typeface="Symbol" pitchFamily="18" charset="2"/>
              </a:rPr>
              <a:t> . </a:t>
            </a:r>
            <a:r>
              <a:rPr lang="en-US" sz="2400" b="1" dirty="0" smtClean="0">
                <a:solidFill>
                  <a:srgbClr val="0000FF"/>
                </a:solidFill>
              </a:rPr>
              <a:t>Complicated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</a:rPr>
              <a:t>by long distance contributions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</a:rPr>
              <a:t>and radiative backgrounds</a:t>
            </a:r>
          </a:p>
        </p:txBody>
      </p:sp>
    </p:spTree>
    <p:extLst>
      <p:ext uri="{BB962C8B-B14F-4D97-AF65-F5344CB8AC3E}">
        <p14:creationId xmlns:p14="http://schemas.microsoft.com/office/powerpoint/2010/main" val="4176091184"/>
      </p:ext>
    </p:extLst>
  </p:cSld>
  <p:clrMapOvr>
    <a:masterClrMapping/>
  </p:clrMapOvr>
  <p:transition advTm="85216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2F83-779B-4953-912C-117B3FEADD49}" type="slidenum">
              <a:rPr lang="en-US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KTeV: </a:t>
            </a:r>
            <a:r>
              <a:rPr lang="en-US" i="1"/>
              <a:t>K</a:t>
            </a:r>
            <a:r>
              <a:rPr lang="en-US" i="1" baseline="-25000"/>
              <a:t>L</a:t>
            </a:r>
            <a:r>
              <a:rPr lang="en-US" i="1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→</a:t>
            </a:r>
            <a:r>
              <a:rPr lang="en-US" i="1">
                <a:sym typeface="Wingdings" pitchFamily="2" charset="2"/>
              </a:rPr>
              <a:t> </a:t>
            </a:r>
            <a:r>
              <a:rPr lang="en-US" i="1">
                <a:latin typeface="Symbol" pitchFamily="18" charset="2"/>
                <a:sym typeface="Wingdings" pitchFamily="2" charset="2"/>
              </a:rPr>
              <a:t>p</a:t>
            </a:r>
            <a:r>
              <a:rPr lang="en-US" i="1" baseline="30000">
                <a:sym typeface="Wingdings" pitchFamily="2" charset="2"/>
              </a:rPr>
              <a:t>0</a:t>
            </a:r>
            <a:r>
              <a:rPr lang="en-US" i="1">
                <a:sym typeface="Wingdings" pitchFamily="2" charset="2"/>
              </a:rPr>
              <a:t>ee</a:t>
            </a:r>
            <a:endParaRPr lang="en-US" i="1"/>
          </a:p>
        </p:txBody>
      </p:sp>
      <p:pic>
        <p:nvPicPr>
          <p:cNvPr id="102707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6738" y="1403350"/>
            <a:ext cx="3578225" cy="3960813"/>
          </a:xfrm>
        </p:spPr>
      </p:pic>
      <p:sp>
        <p:nvSpPr>
          <p:cNvPr id="1027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92613" y="1981200"/>
            <a:ext cx="4410075" cy="1582738"/>
          </a:xfrm>
        </p:spPr>
        <p:txBody>
          <a:bodyPr/>
          <a:lstStyle/>
          <a:p>
            <a:r>
              <a:rPr lang="en-US" sz="1600"/>
              <a:t>One candidate in the signal box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Combining 1997 and 1999:</a:t>
            </a:r>
          </a:p>
          <a:p>
            <a:endParaRPr lang="en-US" sz="1600"/>
          </a:p>
          <a:p>
            <a:endParaRPr lang="en-US" sz="1600"/>
          </a:p>
          <a:p>
            <a:pPr>
              <a:buFontTx/>
              <a:buNone/>
            </a:pPr>
            <a:endParaRPr lang="en-US" sz="1600" baseline="30000"/>
          </a:p>
          <a:p>
            <a:pPr>
              <a:buFontTx/>
              <a:buNone/>
            </a:pPr>
            <a:endParaRPr lang="en-US" sz="1600"/>
          </a:p>
          <a:p>
            <a:pPr>
              <a:buFontTx/>
              <a:buNone/>
            </a:pPr>
            <a:endParaRPr lang="en-US" sz="1600"/>
          </a:p>
          <a:p>
            <a:pPr>
              <a:buFontTx/>
              <a:buNone/>
            </a:pPr>
            <a:endParaRPr lang="en-US" sz="1600"/>
          </a:p>
          <a:p>
            <a:pPr>
              <a:buFontTx/>
              <a:buNone/>
            </a:pPr>
            <a:endParaRPr lang="en-US" sz="1600"/>
          </a:p>
        </p:txBody>
      </p:sp>
      <p:sp>
        <p:nvSpPr>
          <p:cNvPr id="1027077" name="Text Box 5"/>
          <p:cNvSpPr txBox="1">
            <a:spLocks noChangeArrowheads="1"/>
          </p:cNvSpPr>
          <p:nvPr/>
        </p:nvSpPr>
        <p:spPr bwMode="auto">
          <a:xfrm>
            <a:off x="1422400" y="1042988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</a:rPr>
              <a:t>1999 data</a:t>
            </a:r>
          </a:p>
        </p:txBody>
      </p:sp>
      <p:sp>
        <p:nvSpPr>
          <p:cNvPr id="1027078" name="Rectangle 6"/>
          <p:cNvSpPr>
            <a:spLocks noChangeArrowheads="1"/>
          </p:cNvSpPr>
          <p:nvPr/>
        </p:nvSpPr>
        <p:spPr bwMode="auto">
          <a:xfrm>
            <a:off x="4122738" y="2754313"/>
            <a:ext cx="4578350" cy="4254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</a:rPr>
              <a:t>BR(K</a:t>
            </a:r>
            <a:r>
              <a:rPr lang="en-US" sz="2000" b="1" i="1" baseline="-25000" smtClean="0">
                <a:solidFill>
                  <a:srgbClr val="0000FF"/>
                </a:solidFill>
              </a:rPr>
              <a:t>L</a:t>
            </a:r>
            <a:r>
              <a:rPr lang="en-US" sz="2000" b="1" i="1" smtClean="0">
                <a:solidFill>
                  <a:srgbClr val="0000FF"/>
                </a:solidFill>
              </a:rPr>
              <a:t> </a:t>
            </a:r>
            <a:r>
              <a:rPr lang="en-US" sz="2000" b="1" i="1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 </a:t>
            </a:r>
            <a:r>
              <a:rPr lang="en-US" sz="2000" b="1" i="1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000" b="1" i="1" baseline="30000" smtClean="0">
                <a:solidFill>
                  <a:srgbClr val="0000FF"/>
                </a:solidFill>
              </a:rPr>
              <a:t>0 </a:t>
            </a:r>
            <a:r>
              <a:rPr lang="en-US" sz="2000" b="1" i="1" smtClean="0">
                <a:solidFill>
                  <a:srgbClr val="0000FF"/>
                </a:solidFill>
              </a:rPr>
              <a:t>ee ) &lt; 3.5 </a:t>
            </a:r>
            <a:r>
              <a:rPr lang="en-US" sz="2000" b="1" i="1" smtClean="0">
                <a:solidFill>
                  <a:srgbClr val="0000FF"/>
                </a:solidFill>
                <a:cs typeface="Arial" pitchFamily="34" charset="0"/>
              </a:rPr>
              <a:t>× </a:t>
            </a:r>
            <a:r>
              <a:rPr lang="en-US" sz="2000" b="1" i="1" smtClean="0">
                <a:solidFill>
                  <a:srgbClr val="0000FF"/>
                </a:solidFill>
              </a:rPr>
              <a:t>10</a:t>
            </a:r>
            <a:r>
              <a:rPr lang="en-US" sz="2000" b="1" i="1" baseline="30000" smtClean="0">
                <a:solidFill>
                  <a:srgbClr val="0000FF"/>
                </a:solidFill>
              </a:rPr>
              <a:t>-10 </a:t>
            </a:r>
            <a:r>
              <a:rPr lang="en-US" sz="2000" b="1" i="1" smtClean="0">
                <a:solidFill>
                  <a:srgbClr val="0000FF"/>
                </a:solidFill>
              </a:rPr>
              <a:t>@90%CL</a:t>
            </a:r>
          </a:p>
        </p:txBody>
      </p:sp>
      <p:sp>
        <p:nvSpPr>
          <p:cNvPr id="1027079" name="Rectangle 7"/>
          <p:cNvSpPr>
            <a:spLocks noChangeArrowheads="1"/>
          </p:cNvSpPr>
          <p:nvPr/>
        </p:nvSpPr>
        <p:spPr bwMode="auto">
          <a:xfrm>
            <a:off x="4167188" y="4598988"/>
            <a:ext cx="4578350" cy="4254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</a:rPr>
              <a:t>BR(K</a:t>
            </a:r>
            <a:r>
              <a:rPr lang="en-US" sz="2000" b="1" i="1" baseline="-25000" smtClean="0">
                <a:solidFill>
                  <a:srgbClr val="0000FF"/>
                </a:solidFill>
              </a:rPr>
              <a:t>L</a:t>
            </a:r>
            <a:r>
              <a:rPr lang="en-US" sz="2000" b="1" i="1" smtClean="0">
                <a:solidFill>
                  <a:srgbClr val="0000FF"/>
                </a:solidFill>
              </a:rPr>
              <a:t> </a:t>
            </a:r>
            <a:r>
              <a:rPr lang="en-US" sz="2000" b="1" i="1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 </a:t>
            </a:r>
            <a:r>
              <a:rPr lang="en-US" sz="2000" b="1" i="1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000" b="1" i="1" baseline="30000" smtClean="0">
                <a:solidFill>
                  <a:srgbClr val="0000FF"/>
                </a:solidFill>
              </a:rPr>
              <a:t>0 </a:t>
            </a:r>
            <a:r>
              <a:rPr lang="en-US" sz="2000" b="1" i="1" smtClean="0">
                <a:solidFill>
                  <a:srgbClr val="0000FF"/>
                </a:solidFill>
              </a:rPr>
              <a:t>ee ) &lt; 2.8 </a:t>
            </a:r>
            <a:r>
              <a:rPr lang="en-US" sz="2000" b="1" i="1" smtClean="0">
                <a:solidFill>
                  <a:srgbClr val="0000FF"/>
                </a:solidFill>
                <a:cs typeface="Arial" pitchFamily="34" charset="0"/>
              </a:rPr>
              <a:t>× </a:t>
            </a:r>
            <a:r>
              <a:rPr lang="en-US" sz="2000" b="1" i="1" smtClean="0">
                <a:solidFill>
                  <a:srgbClr val="0000FF"/>
                </a:solidFill>
              </a:rPr>
              <a:t>10</a:t>
            </a:r>
            <a:r>
              <a:rPr lang="en-US" sz="2000" b="1" i="1" baseline="30000" smtClean="0">
                <a:solidFill>
                  <a:srgbClr val="0000FF"/>
                </a:solidFill>
              </a:rPr>
              <a:t>-10 </a:t>
            </a:r>
            <a:r>
              <a:rPr lang="en-US" sz="2000" b="1" i="1" smtClean="0">
                <a:solidFill>
                  <a:srgbClr val="0000FF"/>
                </a:solidFill>
              </a:rPr>
              <a:t>@90%CL</a:t>
            </a:r>
          </a:p>
        </p:txBody>
      </p:sp>
      <p:sp>
        <p:nvSpPr>
          <p:cNvPr id="1027080" name="Text Box 8"/>
          <p:cNvSpPr txBox="1">
            <a:spLocks noChangeArrowheads="1"/>
          </p:cNvSpPr>
          <p:nvPr/>
        </p:nvSpPr>
        <p:spPr bwMode="auto">
          <a:xfrm>
            <a:off x="827088" y="5661025"/>
            <a:ext cx="4589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Expected Background 0.99 </a:t>
            </a: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± 0.35 events</a:t>
            </a:r>
          </a:p>
        </p:txBody>
      </p:sp>
      <p:sp>
        <p:nvSpPr>
          <p:cNvPr id="1027081" name="Text Box 9"/>
          <p:cNvSpPr txBox="1">
            <a:spLocks noChangeArrowheads="1"/>
          </p:cNvSpPr>
          <p:nvPr/>
        </p:nvSpPr>
        <p:spPr bwMode="auto">
          <a:xfrm>
            <a:off x="4500563" y="1412875"/>
            <a:ext cx="2767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FF"/>
                </a:solidFill>
              </a:rPr>
              <a:t>PRL93, 021805 (2004)</a:t>
            </a:r>
          </a:p>
        </p:txBody>
      </p:sp>
    </p:spTree>
    <p:extLst>
      <p:ext uri="{BB962C8B-B14F-4D97-AF65-F5344CB8AC3E}">
        <p14:creationId xmlns:p14="http://schemas.microsoft.com/office/powerpoint/2010/main" val="3048919697"/>
      </p:ext>
    </p:extLst>
  </p:cSld>
  <p:clrMapOvr>
    <a:masterClrMapping/>
  </p:clrMapOvr>
  <p:transition advTm="26304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Moriond EW, March 10, 2005  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D86D9-16C6-427F-9D73-BDB4F7DAA9F7}" type="slidenum">
              <a:rPr lang="en-US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KTeV: </a:t>
            </a:r>
            <a:r>
              <a:rPr lang="en-US" i="1"/>
              <a:t>K</a:t>
            </a:r>
            <a:r>
              <a:rPr lang="en-US" i="1" baseline="30000"/>
              <a:t>0</a:t>
            </a:r>
            <a:r>
              <a:rPr lang="en-US" i="1" baseline="-25000"/>
              <a:t>L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i="1"/>
              <a:t> </a:t>
            </a:r>
            <a:r>
              <a:rPr lang="en-US" i="1">
                <a:latin typeface="Symbol" pitchFamily="18" charset="2"/>
              </a:rPr>
              <a:t>p</a:t>
            </a:r>
            <a:r>
              <a:rPr lang="en-US" i="1" baseline="30000">
                <a:latin typeface="Symbol" pitchFamily="18" charset="2"/>
              </a:rPr>
              <a:t>0</a:t>
            </a:r>
            <a:r>
              <a:rPr lang="en-US" i="1">
                <a:latin typeface="Symbol" pitchFamily="18" charset="2"/>
              </a:rPr>
              <a:t>mm</a:t>
            </a:r>
          </a:p>
        </p:txBody>
      </p:sp>
      <p:sp>
        <p:nvSpPr>
          <p:cNvPr id="102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    </a:t>
            </a:r>
          </a:p>
          <a:p>
            <a:pPr>
              <a:buFontTx/>
              <a:buNone/>
            </a:pPr>
            <a:r>
              <a:rPr lang="en-US"/>
              <a:t>                                </a:t>
            </a:r>
          </a:p>
        </p:txBody>
      </p:sp>
      <p:pic>
        <p:nvPicPr>
          <p:cNvPr id="1029124" name="Picture 4" descr="pimm_mass_tiff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00150"/>
            <a:ext cx="6991350" cy="394335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7800" y="5219700"/>
            <a:ext cx="7042150" cy="495300"/>
            <a:chOff x="528" y="3216"/>
            <a:chExt cx="4436" cy="312"/>
          </a:xfrm>
        </p:grpSpPr>
        <p:sp>
          <p:nvSpPr>
            <p:cNvPr id="1029126" name="Rectangle 6"/>
            <p:cNvSpPr>
              <a:spLocks noChangeArrowheads="1"/>
            </p:cNvSpPr>
            <p:nvPr/>
          </p:nvSpPr>
          <p:spPr bwMode="auto">
            <a:xfrm>
              <a:off x="528" y="3240"/>
              <a:ext cx="4416" cy="28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200" smtClean="0">
                <a:solidFill>
                  <a:srgbClr val="FFFFFF"/>
                </a:solidFill>
              </a:endParaRPr>
            </a:p>
          </p:txBody>
        </p:sp>
        <p:sp>
          <p:nvSpPr>
            <p:cNvPr id="1029127" name="Text Box 7"/>
            <p:cNvSpPr txBox="1">
              <a:spLocks noChangeArrowheads="1"/>
            </p:cNvSpPr>
            <p:nvPr/>
          </p:nvSpPr>
          <p:spPr bwMode="auto">
            <a:xfrm>
              <a:off x="528" y="3216"/>
              <a:ext cx="443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</a:rPr>
                <a:t>BR(K</a:t>
              </a:r>
              <a:r>
                <a:rPr lang="en-US" sz="2400" baseline="30000" smtClean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r>
                <a:rPr lang="en-US" sz="2400" baseline="-25000" smtClean="0">
                  <a:solidFill>
                    <a:srgbClr val="FF0000"/>
                  </a:solidFill>
                  <a:latin typeface="Times New Roman" pitchFamily="18" charset="0"/>
                </a:rPr>
                <a:t>L 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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40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2400" baseline="30000" smtClean="0">
                  <a:solidFill>
                    <a:srgbClr val="FF0000"/>
                  </a:solidFill>
                  <a:latin typeface="Symbol" pitchFamily="18" charset="2"/>
                </a:rPr>
                <a:t>0</a:t>
              </a:r>
              <a:r>
                <a:rPr lang="en-US" sz="2400" smtClean="0">
                  <a:solidFill>
                    <a:srgbClr val="FF0000"/>
                  </a:solidFill>
                  <a:latin typeface="Symbol" pitchFamily="18" charset="2"/>
                </a:rPr>
                <a:t>mm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</a:rPr>
                <a:t>) 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 3.8  10</a:t>
              </a:r>
              <a:r>
                <a:rPr lang="en-US" sz="2400" baseline="30000" smtClean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-10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 (90% C.L.) </a:t>
              </a:r>
              <a:r>
                <a:rPr lang="en-US" sz="1400" smtClean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[PRL 86, 5425 (2001)]</a:t>
              </a:r>
            </a:p>
          </p:txBody>
        </p:sp>
      </p:grp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3556000" y="1771650"/>
            <a:ext cx="4470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</a:rPr>
              <a:t>2 events in signal region</a:t>
            </a:r>
          </a:p>
        </p:txBody>
      </p:sp>
      <p:sp>
        <p:nvSpPr>
          <p:cNvPr id="1029129" name="Text Box 9"/>
          <p:cNvSpPr txBox="1">
            <a:spLocks noChangeArrowheads="1"/>
          </p:cNvSpPr>
          <p:nvPr/>
        </p:nvSpPr>
        <p:spPr bwMode="auto">
          <a:xfrm>
            <a:off x="2946400" y="1262063"/>
            <a:ext cx="246063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9130" name="Text Box 10"/>
          <p:cNvSpPr txBox="1">
            <a:spLocks noChangeArrowheads="1"/>
          </p:cNvSpPr>
          <p:nvPr/>
        </p:nvSpPr>
        <p:spPr bwMode="auto">
          <a:xfrm>
            <a:off x="6502400" y="2571750"/>
            <a:ext cx="2235200" cy="252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Times New Roman" pitchFamily="18" charset="0"/>
              </a:rPr>
              <a:t>Background MC</a:t>
            </a:r>
          </a:p>
        </p:txBody>
      </p:sp>
      <p:sp>
        <p:nvSpPr>
          <p:cNvPr id="1029131" name="Text Box 11"/>
          <p:cNvSpPr txBox="1">
            <a:spLocks noChangeArrowheads="1"/>
          </p:cNvSpPr>
          <p:nvPr/>
        </p:nvSpPr>
        <p:spPr bwMode="auto">
          <a:xfrm>
            <a:off x="6502400" y="2228850"/>
            <a:ext cx="2235200" cy="252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Times New Roman" pitchFamily="18" charset="0"/>
              </a:rPr>
              <a:t>Data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791200" y="2254250"/>
            <a:ext cx="609600" cy="336550"/>
            <a:chOff x="3648" y="1420"/>
            <a:chExt cx="384" cy="212"/>
          </a:xfrm>
        </p:grpSpPr>
        <p:sp>
          <p:nvSpPr>
            <p:cNvPr id="1029133" name="Rectangle 13"/>
            <p:cNvSpPr>
              <a:spLocks noChangeArrowheads="1"/>
            </p:cNvSpPr>
            <p:nvPr/>
          </p:nvSpPr>
          <p:spPr bwMode="auto">
            <a:xfrm>
              <a:off x="3744" y="1420"/>
              <a:ext cx="27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FFFFFF"/>
                  </a:solidFill>
                  <a:latin typeface="Symbol" pitchFamily="18" charset="2"/>
                  <a:sym typeface="Monotype Sorts" pitchFamily="2" charset="2"/>
                </a:rPr>
                <a:t></a:t>
              </a:r>
            </a:p>
          </p:txBody>
        </p:sp>
        <p:sp>
          <p:nvSpPr>
            <p:cNvPr id="1029134" name="Line 14"/>
            <p:cNvSpPr>
              <a:spLocks noChangeShapeType="1"/>
            </p:cNvSpPr>
            <p:nvPr/>
          </p:nvSpPr>
          <p:spPr bwMode="auto">
            <a:xfrm>
              <a:off x="3648" y="153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2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29135" name="Line 15"/>
          <p:cNvSpPr>
            <a:spLocks noChangeShapeType="1"/>
          </p:cNvSpPr>
          <p:nvPr/>
        </p:nvSpPr>
        <p:spPr bwMode="auto">
          <a:xfrm>
            <a:off x="5791200" y="268605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F470-D43D-4D7D-A5E3-938D6C57E71C}" type="slidenum">
              <a:rPr lang="en-US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69325" cy="1143000"/>
          </a:xfrm>
        </p:spPr>
        <p:txBody>
          <a:bodyPr/>
          <a:lstStyle/>
          <a:p>
            <a:r>
              <a:rPr lang="en-US" i="1"/>
              <a:t> K</a:t>
            </a:r>
            <a:r>
              <a:rPr lang="en-US" i="1" baseline="30000"/>
              <a:t>0</a:t>
            </a:r>
            <a:r>
              <a:rPr lang="en-US" i="1" baseline="-25000"/>
              <a:t>S</a:t>
            </a:r>
            <a:r>
              <a:rPr lang="en-US" i="1"/>
              <a:t> </a:t>
            </a:r>
            <a:r>
              <a:rPr lang="en-US" i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i="1">
                <a:latin typeface="Symbol" pitchFamily="18" charset="2"/>
              </a:rPr>
              <a:t>p</a:t>
            </a:r>
            <a:r>
              <a:rPr lang="en-US" i="1" baseline="30000"/>
              <a:t>0</a:t>
            </a:r>
            <a:r>
              <a:rPr lang="en-US" i="1"/>
              <a:t> e</a:t>
            </a:r>
            <a:r>
              <a:rPr lang="en-US" i="1" baseline="30000">
                <a:latin typeface="Symbol" pitchFamily="18" charset="2"/>
              </a:rPr>
              <a:t>+</a:t>
            </a:r>
            <a:r>
              <a:rPr lang="en-US" i="1"/>
              <a:t>e</a:t>
            </a:r>
            <a:r>
              <a:rPr lang="en-US" i="1" baseline="30000">
                <a:latin typeface="Symbol" pitchFamily="18" charset="2"/>
              </a:rPr>
              <a:t>-</a:t>
            </a:r>
            <a:r>
              <a:rPr lang="en-US" i="1"/>
              <a:t> </a:t>
            </a:r>
            <a:r>
              <a:rPr lang="en-US"/>
              <a:t>and</a:t>
            </a:r>
            <a:r>
              <a:rPr lang="en-US" i="1"/>
              <a:t> K</a:t>
            </a:r>
            <a:r>
              <a:rPr lang="en-US" i="1" baseline="30000"/>
              <a:t>0</a:t>
            </a:r>
            <a:r>
              <a:rPr lang="en-US" i="1" baseline="-25000"/>
              <a:t>S</a:t>
            </a:r>
            <a:r>
              <a:rPr lang="en-US" i="1"/>
              <a:t> </a:t>
            </a:r>
            <a:r>
              <a:rPr lang="en-US" i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i="1">
                <a:latin typeface="Symbol" pitchFamily="18" charset="2"/>
              </a:rPr>
              <a:t>p</a:t>
            </a:r>
            <a:r>
              <a:rPr lang="en-US" i="1" baseline="30000"/>
              <a:t>0</a:t>
            </a:r>
            <a:r>
              <a:rPr lang="en-US" i="1"/>
              <a:t> </a:t>
            </a:r>
            <a:r>
              <a:rPr lang="en-US" i="1">
                <a:latin typeface="Symbol" pitchFamily="18" charset="2"/>
              </a:rPr>
              <a:t>m</a:t>
            </a:r>
            <a:r>
              <a:rPr lang="en-US" i="1" baseline="30000">
                <a:latin typeface="Symbol" pitchFamily="18" charset="2"/>
              </a:rPr>
              <a:t>+</a:t>
            </a:r>
            <a:r>
              <a:rPr lang="en-US" i="1">
                <a:latin typeface="Symbol" pitchFamily="18" charset="2"/>
              </a:rPr>
              <a:t>m</a:t>
            </a:r>
            <a:r>
              <a:rPr lang="en-US" i="1" baseline="30000">
                <a:latin typeface="Symbol" pitchFamily="18" charset="2"/>
              </a:rPr>
              <a:t>-</a:t>
            </a:r>
            <a:r>
              <a:rPr lang="en-US" i="1"/>
              <a:t> </a:t>
            </a:r>
          </a:p>
        </p:txBody>
      </p:sp>
      <p:pic>
        <p:nvPicPr>
          <p:cNvPr id="7864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268413"/>
            <a:ext cx="4752975" cy="3395662"/>
          </a:xfrm>
        </p:spPr>
      </p:pic>
      <p:sp>
        <p:nvSpPr>
          <p:cNvPr id="786436" name="Text Box 4"/>
          <p:cNvSpPr txBox="1">
            <a:spLocks noChangeArrowheads="1"/>
          </p:cNvSpPr>
          <p:nvPr/>
        </p:nvSpPr>
        <p:spPr bwMode="auto">
          <a:xfrm>
            <a:off x="566738" y="54546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000000"/>
              </a:solidFill>
            </a:endParaRPr>
          </a:p>
        </p:txBody>
      </p:sp>
      <p:sp>
        <p:nvSpPr>
          <p:cNvPr id="786437" name="Text Box 5"/>
          <p:cNvSpPr txBox="1">
            <a:spLocks noChangeArrowheads="1"/>
          </p:cNvSpPr>
          <p:nvPr/>
        </p:nvSpPr>
        <p:spPr bwMode="auto">
          <a:xfrm>
            <a:off x="6372225" y="16287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b="1" smtClean="0">
              <a:solidFill>
                <a:srgbClr val="000000"/>
              </a:solidFill>
            </a:endParaRPr>
          </a:p>
        </p:txBody>
      </p:sp>
      <p:sp>
        <p:nvSpPr>
          <p:cNvPr id="786438" name="Rectangle 6"/>
          <p:cNvSpPr>
            <a:spLocks noChangeArrowheads="1"/>
          </p:cNvSpPr>
          <p:nvPr/>
        </p:nvSpPr>
        <p:spPr bwMode="auto">
          <a:xfrm>
            <a:off x="1116013" y="1557338"/>
            <a:ext cx="154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FF"/>
                </a:solidFill>
              </a:rPr>
              <a:t>K</a:t>
            </a:r>
            <a:r>
              <a:rPr lang="en-US" sz="2400" b="1" i="1" baseline="-25000" smtClean="0">
                <a:solidFill>
                  <a:srgbClr val="0000FF"/>
                </a:solidFill>
              </a:rPr>
              <a:t>S</a:t>
            </a:r>
            <a:r>
              <a:rPr lang="en-US" sz="2400" b="1" i="1" smtClean="0">
                <a:solidFill>
                  <a:srgbClr val="0000FF"/>
                </a:solidFill>
              </a:rPr>
              <a:t> </a:t>
            </a:r>
            <a:r>
              <a:rPr lang="en-US" sz="2400" b="1" i="1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400" b="1" i="1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400" b="1" i="1" baseline="30000" smtClean="0">
                <a:solidFill>
                  <a:srgbClr val="0000FF"/>
                </a:solidFill>
              </a:rPr>
              <a:t>0</a:t>
            </a:r>
            <a:r>
              <a:rPr lang="en-US" sz="2400" b="1" i="1" smtClean="0">
                <a:solidFill>
                  <a:srgbClr val="0000FF"/>
                </a:solidFill>
              </a:rPr>
              <a:t> ee</a:t>
            </a:r>
          </a:p>
        </p:txBody>
      </p:sp>
      <p:pic>
        <p:nvPicPr>
          <p:cNvPr id="7864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1438"/>
            <a:ext cx="439578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6440" name="Rectangle 8"/>
          <p:cNvSpPr>
            <a:spLocks noChangeArrowheads="1"/>
          </p:cNvSpPr>
          <p:nvPr/>
        </p:nvSpPr>
        <p:spPr bwMode="auto">
          <a:xfrm>
            <a:off x="6516688" y="1773238"/>
            <a:ext cx="155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00FF"/>
                </a:solidFill>
              </a:rPr>
              <a:t>K</a:t>
            </a:r>
            <a:r>
              <a:rPr lang="en-US" sz="2400" b="1" i="1" baseline="-25000" smtClean="0">
                <a:solidFill>
                  <a:srgbClr val="0000FF"/>
                </a:solidFill>
              </a:rPr>
              <a:t>S</a:t>
            </a:r>
            <a:r>
              <a:rPr lang="en-US" sz="2400" b="1" i="1" smtClean="0">
                <a:solidFill>
                  <a:srgbClr val="0000FF"/>
                </a:solidFill>
              </a:rPr>
              <a:t> </a:t>
            </a:r>
            <a:r>
              <a:rPr lang="en-US" sz="2400" b="1" i="1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400" b="1" i="1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400" b="1" i="1" baseline="30000" smtClean="0">
                <a:solidFill>
                  <a:srgbClr val="0000FF"/>
                </a:solidFill>
              </a:rPr>
              <a:t>0</a:t>
            </a:r>
            <a:r>
              <a:rPr lang="en-US" sz="2400" b="1" i="1" smtClean="0">
                <a:solidFill>
                  <a:srgbClr val="0000FF"/>
                </a:solidFill>
              </a:rPr>
              <a:t> </a:t>
            </a:r>
            <a:r>
              <a:rPr lang="en-US" sz="2400" b="1" i="1" smtClean="0">
                <a:solidFill>
                  <a:srgbClr val="0000FF"/>
                </a:solidFill>
                <a:latin typeface="Symbol" pitchFamily="18" charset="2"/>
              </a:rPr>
              <a:t>mm</a:t>
            </a:r>
          </a:p>
        </p:txBody>
      </p:sp>
      <p:sp>
        <p:nvSpPr>
          <p:cNvPr id="786441" name="Rectangle 9"/>
          <p:cNvSpPr>
            <a:spLocks noChangeArrowheads="1"/>
          </p:cNvSpPr>
          <p:nvPr/>
        </p:nvSpPr>
        <p:spPr bwMode="auto">
          <a:xfrm>
            <a:off x="684213" y="4797425"/>
            <a:ext cx="343058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</a:rPr>
              <a:t>BR(K</a:t>
            </a:r>
            <a:r>
              <a:rPr lang="en-US" sz="2000" b="1" i="1" baseline="-25000" smtClean="0">
                <a:solidFill>
                  <a:srgbClr val="0000FF"/>
                </a:solidFill>
              </a:rPr>
              <a:t>S</a:t>
            </a:r>
            <a:r>
              <a:rPr lang="en-US" sz="2000" b="1" i="1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000" b="1" i="1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000" b="1" i="1" baseline="30000" smtClean="0">
                <a:solidFill>
                  <a:srgbClr val="0000FF"/>
                </a:solidFill>
              </a:rPr>
              <a:t>0</a:t>
            </a:r>
            <a:r>
              <a:rPr lang="en-US" sz="2000" b="1" i="1" smtClean="0">
                <a:solidFill>
                  <a:srgbClr val="0000FF"/>
                </a:solidFill>
              </a:rPr>
              <a:t>ee) </a:t>
            </a:r>
            <a:r>
              <a:rPr lang="en-US" sz="2000" b="1" i="1" smtClean="0">
                <a:solidFill>
                  <a:srgbClr val="0000FF"/>
                </a:solidFill>
                <a:sym typeface="Symbol" pitchFamily="18" charset="2"/>
              </a:rPr>
              <a:t> </a:t>
            </a:r>
            <a:r>
              <a:rPr lang="en-US" sz="2000" b="1" i="1" smtClean="0">
                <a:solidFill>
                  <a:srgbClr val="0000FF"/>
                </a:solidFill>
                <a:cs typeface="Arial" pitchFamily="34" charset="0"/>
              </a:rPr>
              <a:t>10</a:t>
            </a:r>
            <a:r>
              <a:rPr lang="en-US" sz="2000" b="1" i="1" baseline="30000" smtClean="0">
                <a:solidFill>
                  <a:srgbClr val="0000FF"/>
                </a:solidFill>
                <a:cs typeface="Arial" pitchFamily="34" charset="0"/>
              </a:rPr>
              <a:t>-9</a:t>
            </a:r>
            <a:r>
              <a:rPr lang="en-US" sz="2000" b="1" i="1" smtClean="0">
                <a:solidFill>
                  <a:srgbClr val="0000FF"/>
                </a:solidFill>
              </a:rPr>
              <a:t> =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</a:rPr>
              <a:t> 5.8 </a:t>
            </a:r>
            <a:r>
              <a:rPr lang="en-US" sz="2000" b="1" i="1" baseline="30000" smtClean="0">
                <a:solidFill>
                  <a:srgbClr val="0000FF"/>
                </a:solidFill>
                <a:cs typeface="Arial" pitchFamily="34" charset="0"/>
              </a:rPr>
              <a:t>+2.8</a:t>
            </a:r>
            <a:r>
              <a:rPr lang="en-US" sz="2000" b="1" i="1" baseline="-25000" smtClean="0">
                <a:solidFill>
                  <a:srgbClr val="0000FF"/>
                </a:solidFill>
                <a:cs typeface="Arial" pitchFamily="34" charset="0"/>
              </a:rPr>
              <a:t>-2.3</a:t>
            </a:r>
            <a:r>
              <a:rPr lang="en-US" sz="1200" b="1" i="1" smtClean="0">
                <a:solidFill>
                  <a:srgbClr val="0000FF"/>
                </a:solidFill>
                <a:cs typeface="Arial" pitchFamily="34" charset="0"/>
              </a:rPr>
              <a:t>(stat)</a:t>
            </a:r>
            <a:r>
              <a:rPr lang="en-US" sz="2000" b="1" i="1" smtClean="0">
                <a:solidFill>
                  <a:srgbClr val="0000FF"/>
                </a:solidFill>
                <a:cs typeface="Arial" pitchFamily="34" charset="0"/>
              </a:rPr>
              <a:t> ±  0.8</a:t>
            </a:r>
            <a:r>
              <a:rPr lang="en-US" sz="1200" b="1" i="1" smtClean="0">
                <a:solidFill>
                  <a:srgbClr val="0000FF"/>
                </a:solidFill>
                <a:cs typeface="Arial" pitchFamily="34" charset="0"/>
              </a:rPr>
              <a:t>(syst)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0000FF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FF"/>
                </a:solidFill>
              </a:rPr>
              <a:t>|a</a:t>
            </a:r>
            <a:r>
              <a:rPr lang="en-US" b="1" i="1" baseline="-25000" smtClean="0">
                <a:solidFill>
                  <a:srgbClr val="0000FF"/>
                </a:solidFill>
              </a:rPr>
              <a:t>s</a:t>
            </a:r>
            <a:r>
              <a:rPr lang="en-US" b="1" i="1" smtClean="0">
                <a:solidFill>
                  <a:srgbClr val="0000FF"/>
                </a:solidFill>
              </a:rPr>
              <a:t>|=1.06</a:t>
            </a:r>
            <a:r>
              <a:rPr lang="en-US" b="1" i="1" baseline="30000" smtClean="0">
                <a:solidFill>
                  <a:srgbClr val="0000FF"/>
                </a:solidFill>
              </a:rPr>
              <a:t>+0.26</a:t>
            </a:r>
            <a:r>
              <a:rPr lang="en-US" b="1" i="1" baseline="-25000" smtClean="0">
                <a:solidFill>
                  <a:srgbClr val="0000FF"/>
                </a:solidFill>
              </a:rPr>
              <a:t>-0.21</a:t>
            </a:r>
            <a:r>
              <a:rPr lang="en-US" b="1" i="1" smtClean="0">
                <a:solidFill>
                  <a:srgbClr val="0000FF"/>
                </a:solidFill>
              </a:rPr>
              <a:t> </a:t>
            </a:r>
            <a:r>
              <a:rPr lang="en-US" sz="1200" b="1" i="1" smtClean="0">
                <a:solidFill>
                  <a:srgbClr val="0000FF"/>
                </a:solidFill>
              </a:rPr>
              <a:t>(stat)</a:t>
            </a:r>
            <a:r>
              <a:rPr lang="en-US" b="1" i="1" smtClean="0">
                <a:solidFill>
                  <a:srgbClr val="0000FF"/>
                </a:solidFill>
              </a:rPr>
              <a:t> ± 0.07 </a:t>
            </a:r>
            <a:r>
              <a:rPr lang="en-US" sz="1200" b="1" i="1" smtClean="0">
                <a:solidFill>
                  <a:srgbClr val="0000FF"/>
                </a:solidFill>
              </a:rPr>
              <a:t>(syst)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  <a:cs typeface="Arial" pitchFamily="34" charset="0"/>
              </a:rPr>
              <a:t>PLB 576 (2003)</a:t>
            </a:r>
          </a:p>
        </p:txBody>
      </p:sp>
      <p:sp>
        <p:nvSpPr>
          <p:cNvPr id="786442" name="Text Box 10"/>
          <p:cNvSpPr txBox="1">
            <a:spLocks noChangeArrowheads="1"/>
          </p:cNvSpPr>
          <p:nvPr/>
        </p:nvSpPr>
        <p:spPr bwMode="auto">
          <a:xfrm>
            <a:off x="1311275" y="3810000"/>
            <a:ext cx="2306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</a:rPr>
              <a:t>7 events, expected back. 0.15</a:t>
            </a:r>
          </a:p>
        </p:txBody>
      </p:sp>
      <p:sp>
        <p:nvSpPr>
          <p:cNvPr id="786443" name="Rectangle 11"/>
          <p:cNvSpPr>
            <a:spLocks noChangeArrowheads="1"/>
          </p:cNvSpPr>
          <p:nvPr/>
        </p:nvSpPr>
        <p:spPr bwMode="auto">
          <a:xfrm>
            <a:off x="5148263" y="4797425"/>
            <a:ext cx="4572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</a:rPr>
              <a:t>BR(K</a:t>
            </a:r>
            <a:r>
              <a:rPr lang="en-US" sz="2000" b="1" i="1" baseline="-25000" smtClean="0">
                <a:solidFill>
                  <a:srgbClr val="0000FF"/>
                </a:solidFill>
              </a:rPr>
              <a:t>S</a:t>
            </a:r>
            <a:r>
              <a:rPr lang="en-US" sz="2000" b="1" i="1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000" b="1" i="1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000" b="1" i="1" baseline="30000" smtClean="0">
                <a:solidFill>
                  <a:srgbClr val="0000FF"/>
                </a:solidFill>
              </a:rPr>
              <a:t>0</a:t>
            </a:r>
            <a:r>
              <a:rPr lang="en-US" sz="2000" b="1" i="1" smtClean="0">
                <a:solidFill>
                  <a:srgbClr val="0000FF"/>
                </a:solidFill>
                <a:latin typeface="Symbol" pitchFamily="18" charset="2"/>
              </a:rPr>
              <a:t>mm</a:t>
            </a:r>
            <a:r>
              <a:rPr lang="en-US" sz="2000" b="1" i="1" smtClean="0">
                <a:solidFill>
                  <a:srgbClr val="0000FF"/>
                </a:solidFill>
              </a:rPr>
              <a:t>) </a:t>
            </a:r>
            <a:r>
              <a:rPr lang="en-US" sz="2000" b="1" i="1" smtClean="0">
                <a:solidFill>
                  <a:srgbClr val="0000FF"/>
                </a:solidFill>
                <a:sym typeface="Symbol" pitchFamily="18" charset="2"/>
              </a:rPr>
              <a:t> </a:t>
            </a:r>
            <a:r>
              <a:rPr lang="en-US" sz="2000" b="1" i="1" smtClean="0">
                <a:solidFill>
                  <a:srgbClr val="0000FF"/>
                </a:solidFill>
                <a:cs typeface="Arial" pitchFamily="34" charset="0"/>
              </a:rPr>
              <a:t>10</a:t>
            </a:r>
            <a:r>
              <a:rPr lang="en-US" sz="2000" b="1" i="1" baseline="30000" smtClean="0">
                <a:solidFill>
                  <a:srgbClr val="0000FF"/>
                </a:solidFill>
                <a:cs typeface="Arial" pitchFamily="34" charset="0"/>
              </a:rPr>
              <a:t>-9</a:t>
            </a:r>
            <a:r>
              <a:rPr lang="en-US" sz="2000" b="1" i="1" smtClean="0">
                <a:solidFill>
                  <a:srgbClr val="0000FF"/>
                </a:solidFill>
              </a:rPr>
              <a:t> =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0000FF"/>
                </a:solidFill>
              </a:rPr>
              <a:t> 2.9 </a:t>
            </a:r>
            <a:r>
              <a:rPr lang="en-US" sz="2000" b="1" i="1" baseline="30000" smtClean="0">
                <a:solidFill>
                  <a:srgbClr val="0000FF"/>
                </a:solidFill>
                <a:cs typeface="Arial" pitchFamily="34" charset="0"/>
              </a:rPr>
              <a:t>+1.4</a:t>
            </a:r>
            <a:r>
              <a:rPr lang="en-US" sz="2000" b="1" i="1" baseline="-25000" smtClean="0">
                <a:solidFill>
                  <a:srgbClr val="0000FF"/>
                </a:solidFill>
                <a:cs typeface="Arial" pitchFamily="34" charset="0"/>
              </a:rPr>
              <a:t>-1.2</a:t>
            </a:r>
            <a:r>
              <a:rPr lang="en-US" sz="1200" b="1" i="1" smtClean="0">
                <a:solidFill>
                  <a:srgbClr val="0000FF"/>
                </a:solidFill>
                <a:cs typeface="Arial" pitchFamily="34" charset="0"/>
              </a:rPr>
              <a:t>(stat)</a:t>
            </a:r>
            <a:r>
              <a:rPr lang="en-US" sz="2000" b="1" i="1" smtClean="0">
                <a:solidFill>
                  <a:srgbClr val="0000FF"/>
                </a:solidFill>
                <a:cs typeface="Arial" pitchFamily="34" charset="0"/>
              </a:rPr>
              <a:t> ±  0.2</a:t>
            </a:r>
            <a:r>
              <a:rPr lang="en-US" sz="1200" b="1" i="1" smtClean="0">
                <a:solidFill>
                  <a:srgbClr val="0000FF"/>
                </a:solidFill>
                <a:cs typeface="Arial" pitchFamily="34" charset="0"/>
              </a:rPr>
              <a:t>(syst)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0000FF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FF"/>
                </a:solidFill>
              </a:rPr>
              <a:t>|a</a:t>
            </a:r>
            <a:r>
              <a:rPr lang="en-US" b="1" i="1" baseline="-25000" smtClean="0">
                <a:solidFill>
                  <a:srgbClr val="0000FF"/>
                </a:solidFill>
              </a:rPr>
              <a:t>s</a:t>
            </a:r>
            <a:r>
              <a:rPr lang="en-US" b="1" i="1" smtClean="0">
                <a:solidFill>
                  <a:srgbClr val="0000FF"/>
                </a:solidFill>
              </a:rPr>
              <a:t>|=1.55</a:t>
            </a:r>
            <a:r>
              <a:rPr lang="en-US" b="1" i="1" baseline="30000" smtClean="0">
                <a:solidFill>
                  <a:srgbClr val="0000FF"/>
                </a:solidFill>
              </a:rPr>
              <a:t>+0.38</a:t>
            </a:r>
            <a:r>
              <a:rPr lang="en-US" b="1" i="1" baseline="-25000" smtClean="0">
                <a:solidFill>
                  <a:srgbClr val="0000FF"/>
                </a:solidFill>
              </a:rPr>
              <a:t>-0.32</a:t>
            </a:r>
            <a:r>
              <a:rPr lang="en-US" b="1" i="1" smtClean="0">
                <a:solidFill>
                  <a:srgbClr val="0000FF"/>
                </a:solidFill>
              </a:rPr>
              <a:t> </a:t>
            </a:r>
            <a:r>
              <a:rPr lang="en-US" sz="1200" b="1" i="1" smtClean="0">
                <a:solidFill>
                  <a:srgbClr val="0000FF"/>
                </a:solidFill>
              </a:rPr>
              <a:t>(stat)</a:t>
            </a:r>
            <a:r>
              <a:rPr lang="en-US" b="1" i="1" smtClean="0">
                <a:solidFill>
                  <a:srgbClr val="0000FF"/>
                </a:solidFill>
              </a:rPr>
              <a:t> ± 0.05 </a:t>
            </a:r>
            <a:r>
              <a:rPr lang="en-US" sz="1200" b="1" i="1" smtClean="0">
                <a:solidFill>
                  <a:srgbClr val="0000FF"/>
                </a:solidFill>
              </a:rPr>
              <a:t>(syst)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  <a:cs typeface="Arial" pitchFamily="34" charset="0"/>
              </a:rPr>
              <a:t>PLB 599 (2004)</a:t>
            </a:r>
          </a:p>
        </p:txBody>
      </p:sp>
      <p:sp>
        <p:nvSpPr>
          <p:cNvPr id="786444" name="Rectangle 12"/>
          <p:cNvSpPr>
            <a:spLocks noChangeArrowheads="1"/>
          </p:cNvSpPr>
          <p:nvPr/>
        </p:nvSpPr>
        <p:spPr bwMode="auto">
          <a:xfrm>
            <a:off x="5508625" y="3716338"/>
            <a:ext cx="23066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</a:rPr>
              <a:t>6 events, expected back. 0.22</a:t>
            </a:r>
          </a:p>
        </p:txBody>
      </p:sp>
      <p:sp>
        <p:nvSpPr>
          <p:cNvPr id="786445" name="Text Box 13"/>
          <p:cNvSpPr txBox="1">
            <a:spLocks noChangeArrowheads="1"/>
          </p:cNvSpPr>
          <p:nvPr/>
        </p:nvSpPr>
        <p:spPr bwMode="auto">
          <a:xfrm>
            <a:off x="3084513" y="3270250"/>
            <a:ext cx="1046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FF"/>
                </a:solidFill>
              </a:rPr>
              <a:t>NA48/1</a:t>
            </a:r>
          </a:p>
        </p:txBody>
      </p:sp>
      <p:sp>
        <p:nvSpPr>
          <p:cNvPr id="786446" name="Text Box 14"/>
          <p:cNvSpPr txBox="1">
            <a:spLocks noChangeArrowheads="1"/>
          </p:cNvSpPr>
          <p:nvPr/>
        </p:nvSpPr>
        <p:spPr bwMode="auto">
          <a:xfrm>
            <a:off x="5380038" y="3270250"/>
            <a:ext cx="1046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FF"/>
                </a:solidFill>
              </a:rPr>
              <a:t>NA48/1</a:t>
            </a:r>
          </a:p>
        </p:txBody>
      </p:sp>
    </p:spTree>
    <p:extLst>
      <p:ext uri="{BB962C8B-B14F-4D97-AF65-F5344CB8AC3E}">
        <p14:creationId xmlns:p14="http://schemas.microsoft.com/office/powerpoint/2010/main" val="3517824790"/>
      </p:ext>
    </p:extLst>
  </p:cSld>
  <p:clrMapOvr>
    <a:masterClrMapping/>
  </p:clrMapOvr>
  <p:transition advTm="3776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A. Ceccucci, CERN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20E2A-B8C6-43CB-8435-885B8A437DF5}" type="slidenum">
              <a:rPr lang="en-US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37314" name="Object 2"/>
          <p:cNvGraphicFramePr>
            <a:graphicFrameLocks noChangeAspect="1"/>
          </p:cNvGraphicFramePr>
          <p:nvPr/>
        </p:nvGraphicFramePr>
        <p:xfrm>
          <a:off x="2941638" y="1152525"/>
          <a:ext cx="31337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14" name="Equation" r:id="rId4" imgW="1841400" imgH="241200" progId="">
                  <p:embed/>
                </p:oleObj>
              </mc:Choice>
              <mc:Fallback>
                <p:oleObj name="Equation" r:id="rId4" imgW="184140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1638" y="1152525"/>
                        <a:ext cx="3133725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7315" name="Object 3"/>
          <p:cNvGraphicFramePr>
            <a:graphicFrameLocks noChangeAspect="1"/>
          </p:cNvGraphicFramePr>
          <p:nvPr/>
        </p:nvGraphicFramePr>
        <p:xfrm>
          <a:off x="5267325" y="6122988"/>
          <a:ext cx="3068638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15" name="Equation" r:id="rId6" imgW="1803240" imgH="241200" progId="">
                  <p:embed/>
                </p:oleObj>
              </mc:Choice>
              <mc:Fallback>
                <p:oleObj name="Equation" r:id="rId6" imgW="180324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7325" y="6122988"/>
                        <a:ext cx="3068638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316" name="Rectangle 4"/>
          <p:cNvSpPr>
            <a:spLocks noChangeArrowheads="1"/>
          </p:cNvSpPr>
          <p:nvPr/>
        </p:nvSpPr>
        <p:spPr bwMode="auto">
          <a:xfrm>
            <a:off x="6084888" y="274638"/>
            <a:ext cx="280828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fr-FR" b="1" smtClean="0">
              <a:solidFill>
                <a:srgbClr val="CC0000"/>
              </a:solidFill>
            </a:endParaRPr>
          </a:p>
        </p:txBody>
      </p:sp>
      <p:sp>
        <p:nvSpPr>
          <p:cNvPr id="1037317" name="Rectangle 5"/>
          <p:cNvSpPr>
            <a:spLocks noChangeArrowheads="1"/>
          </p:cNvSpPr>
          <p:nvPr/>
        </p:nvSpPr>
        <p:spPr bwMode="auto">
          <a:xfrm>
            <a:off x="250825" y="1412875"/>
            <a:ext cx="3098800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99"/>
                </a:solidFill>
              </a:rPr>
              <a:t>Constructive</a:t>
            </a:r>
            <a:br>
              <a:rPr lang="en-US" sz="1600" b="1" smtClean="0">
                <a:solidFill>
                  <a:srgbClr val="000099"/>
                </a:solidFill>
              </a:rPr>
            </a:br>
            <a:r>
              <a:rPr lang="en-US" sz="1600" b="1" smtClean="0">
                <a:solidFill>
                  <a:srgbClr val="000099"/>
                </a:solidFill>
              </a:rPr>
              <a:t/>
            </a:r>
            <a:br>
              <a:rPr lang="en-US" sz="1600" b="1" smtClean="0">
                <a:solidFill>
                  <a:srgbClr val="000099"/>
                </a:solidFill>
              </a:rPr>
            </a:br>
            <a:r>
              <a:rPr lang="en-US" sz="1600" b="1" smtClean="0">
                <a:solidFill>
                  <a:srgbClr val="000099"/>
                </a:solidFill>
              </a:rPr>
              <a:t/>
            </a:r>
            <a:br>
              <a:rPr lang="en-US" sz="1600" b="1" smtClean="0">
                <a:solidFill>
                  <a:srgbClr val="000099"/>
                </a:solidFill>
              </a:rPr>
            </a:br>
            <a:r>
              <a:rPr lang="en-US" sz="1600" b="1" smtClean="0">
                <a:solidFill>
                  <a:srgbClr val="000099"/>
                </a:solidFill>
              </a:rPr>
              <a:t/>
            </a:r>
            <a:br>
              <a:rPr lang="en-US" sz="1600" b="1" smtClean="0">
                <a:solidFill>
                  <a:srgbClr val="000099"/>
                </a:solidFill>
              </a:rPr>
            </a:br>
            <a:r>
              <a:rPr lang="en-US" sz="1400" b="1" smtClean="0">
                <a:solidFill>
                  <a:srgbClr val="CC0000"/>
                </a:solidFill>
              </a:rPr>
              <a:t>now favored by two </a:t>
            </a:r>
            <a:br>
              <a:rPr lang="en-US" sz="1400" b="1" smtClean="0">
                <a:solidFill>
                  <a:srgbClr val="CC0000"/>
                </a:solidFill>
              </a:rPr>
            </a:br>
            <a:r>
              <a:rPr lang="en-US" sz="1400" b="1" smtClean="0">
                <a:solidFill>
                  <a:srgbClr val="CC0000"/>
                </a:solidFill>
              </a:rPr>
              <a:t>independent analyses*</a:t>
            </a:r>
          </a:p>
        </p:txBody>
      </p:sp>
      <p:sp>
        <p:nvSpPr>
          <p:cNvPr id="1037318" name="Rectangle 6"/>
          <p:cNvSpPr>
            <a:spLocks noChangeArrowheads="1"/>
          </p:cNvSpPr>
          <p:nvPr/>
        </p:nvSpPr>
        <p:spPr bwMode="auto">
          <a:xfrm>
            <a:off x="-323850" y="1268413"/>
            <a:ext cx="70469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3300"/>
                </a:solidFill>
              </a:rPr>
              <a:t>(Isidori, Unterdorfer, Smith,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3300"/>
                </a:solidFill>
              </a:rPr>
              <a:t> EPJC36 (2004))</a:t>
            </a:r>
          </a:p>
        </p:txBody>
      </p:sp>
      <p:graphicFrame>
        <p:nvGraphicFramePr>
          <p:cNvPr id="1037319" name="Object 7"/>
          <p:cNvGraphicFramePr>
            <a:graphicFrameLocks noChangeAspect="1"/>
          </p:cNvGraphicFramePr>
          <p:nvPr/>
        </p:nvGraphicFramePr>
        <p:xfrm>
          <a:off x="706438" y="2044700"/>
          <a:ext cx="2039937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16" name="Equation" r:id="rId8" imgW="1536480" imgH="583920" progId="">
                  <p:embed/>
                </p:oleObj>
              </mc:Choice>
              <mc:Fallback>
                <p:oleObj name="Equation" r:id="rId8" imgW="1536480" imgH="583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2044700"/>
                        <a:ext cx="2039937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320" name="Rectangle 8"/>
          <p:cNvSpPr>
            <a:spLocks noChangeArrowheads="1"/>
          </p:cNvSpPr>
          <p:nvPr/>
        </p:nvSpPr>
        <p:spPr bwMode="auto">
          <a:xfrm>
            <a:off x="1042988" y="3573463"/>
            <a:ext cx="19685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99"/>
                </a:solidFill>
              </a:rPr>
              <a:t>Destructive</a:t>
            </a:r>
          </a:p>
        </p:txBody>
      </p:sp>
      <p:graphicFrame>
        <p:nvGraphicFramePr>
          <p:cNvPr id="1037321" name="Object 9"/>
          <p:cNvGraphicFramePr>
            <a:graphicFrameLocks noChangeAspect="1"/>
          </p:cNvGraphicFramePr>
          <p:nvPr/>
        </p:nvGraphicFramePr>
        <p:xfrm>
          <a:off x="698500" y="3987800"/>
          <a:ext cx="2132013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17" name="Equation" r:id="rId10" imgW="1536480" imgH="583920" progId="">
                  <p:embed/>
                </p:oleObj>
              </mc:Choice>
              <mc:Fallback>
                <p:oleObj name="Equation" r:id="rId10" imgW="1536480" imgH="583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3987800"/>
                        <a:ext cx="2132013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322" name="Text Box 10"/>
          <p:cNvSpPr txBox="1">
            <a:spLocks noChangeArrowheads="1"/>
          </p:cNvSpPr>
          <p:nvPr/>
        </p:nvSpPr>
        <p:spPr bwMode="auto">
          <a:xfrm>
            <a:off x="0" y="5084763"/>
            <a:ext cx="48641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*G. Buchalla, G. D’Ambrosio, G. Isidori,    Nucl.Phys.B672,387 (2003)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*S. Friot, D. Greynat, E. de Rafael,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 hep-ph/0404136, PL B 595</a:t>
            </a:r>
          </a:p>
        </p:txBody>
      </p:sp>
      <p:sp>
        <p:nvSpPr>
          <p:cNvPr id="1037323" name="Rectangle 11"/>
          <p:cNvSpPr>
            <a:spLocks noChangeArrowheads="1"/>
          </p:cNvSpPr>
          <p:nvPr/>
        </p:nvSpPr>
        <p:spPr bwMode="auto">
          <a:xfrm>
            <a:off x="0" y="5992813"/>
            <a:ext cx="23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*</a:t>
            </a:r>
            <a:endParaRPr lang="it-IT" smtClean="0">
              <a:solidFill>
                <a:srgbClr val="FFFFFF"/>
              </a:solidFill>
            </a:endParaRPr>
          </a:p>
        </p:txBody>
      </p:sp>
      <p:pic>
        <p:nvPicPr>
          <p:cNvPr id="1037324" name="Picture 12" descr="SMpred"/>
          <p:cNvPicPr>
            <a:picLocks noChangeAspect="1" noChangeArrowheads="1"/>
          </p:cNvPicPr>
          <p:nvPr/>
        </p:nvPicPr>
        <p:blipFill>
          <a:blip r:embed="rId12" cstate="print">
            <a:lum bright="-22000" contrast="38000"/>
          </a:blip>
          <a:srcRect/>
          <a:stretch>
            <a:fillRect/>
          </a:stretch>
        </p:blipFill>
        <p:spPr bwMode="auto">
          <a:xfrm>
            <a:off x="3800475" y="1630363"/>
            <a:ext cx="5183188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325" name="Freeform 13"/>
          <p:cNvSpPr>
            <a:spLocks/>
          </p:cNvSpPr>
          <p:nvPr/>
        </p:nvSpPr>
        <p:spPr bwMode="auto">
          <a:xfrm>
            <a:off x="3009900" y="1830388"/>
            <a:ext cx="968375" cy="1849437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341" y="160"/>
              </a:cxn>
              <a:cxn ang="0">
                <a:pos x="254" y="993"/>
              </a:cxn>
              <a:cxn ang="0">
                <a:pos x="610" y="1165"/>
              </a:cxn>
            </a:cxnLst>
            <a:rect l="0" t="0" r="r" b="b"/>
            <a:pathLst>
              <a:path w="610" h="1165">
                <a:moveTo>
                  <a:pt x="0" y="33"/>
                </a:moveTo>
                <a:cubicBezTo>
                  <a:pt x="57" y="54"/>
                  <a:pt x="299" y="0"/>
                  <a:pt x="341" y="160"/>
                </a:cubicBezTo>
                <a:cubicBezTo>
                  <a:pt x="383" y="320"/>
                  <a:pt x="209" y="825"/>
                  <a:pt x="254" y="993"/>
                </a:cubicBezTo>
                <a:cubicBezTo>
                  <a:pt x="299" y="1161"/>
                  <a:pt x="536" y="1129"/>
                  <a:pt x="610" y="11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FFFFFF"/>
              </a:solidFill>
            </a:endParaRPr>
          </a:p>
        </p:txBody>
      </p:sp>
      <p:sp>
        <p:nvSpPr>
          <p:cNvPr id="1037326" name="Freeform 14"/>
          <p:cNvSpPr>
            <a:spLocks/>
          </p:cNvSpPr>
          <p:nvPr/>
        </p:nvSpPr>
        <p:spPr bwMode="auto">
          <a:xfrm>
            <a:off x="2995613" y="4170363"/>
            <a:ext cx="958850" cy="1757362"/>
          </a:xfrm>
          <a:custGeom>
            <a:avLst/>
            <a:gdLst/>
            <a:ahLst/>
            <a:cxnLst>
              <a:cxn ang="0">
                <a:pos x="0" y="53"/>
              </a:cxn>
              <a:cxn ang="0">
                <a:pos x="341" y="155"/>
              </a:cxn>
              <a:cxn ang="0">
                <a:pos x="254" y="983"/>
              </a:cxn>
              <a:cxn ang="0">
                <a:pos x="604" y="901"/>
              </a:cxn>
            </a:cxnLst>
            <a:rect l="0" t="0" r="r" b="b"/>
            <a:pathLst>
              <a:path w="604" h="1107">
                <a:moveTo>
                  <a:pt x="0" y="53"/>
                </a:moveTo>
                <a:cubicBezTo>
                  <a:pt x="57" y="70"/>
                  <a:pt x="299" y="0"/>
                  <a:pt x="341" y="155"/>
                </a:cubicBezTo>
                <a:cubicBezTo>
                  <a:pt x="383" y="310"/>
                  <a:pt x="210" y="859"/>
                  <a:pt x="254" y="983"/>
                </a:cubicBezTo>
                <a:cubicBezTo>
                  <a:pt x="298" y="1107"/>
                  <a:pt x="531" y="918"/>
                  <a:pt x="604" y="90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FFFFFF"/>
              </a:solidFill>
            </a:endParaRPr>
          </a:p>
        </p:txBody>
      </p:sp>
      <p:sp>
        <p:nvSpPr>
          <p:cNvPr id="1037327" name="Rectangle 15"/>
          <p:cNvSpPr>
            <a:spLocks noChangeArrowheads="1"/>
          </p:cNvSpPr>
          <p:nvPr/>
        </p:nvSpPr>
        <p:spPr bwMode="auto">
          <a:xfrm>
            <a:off x="1763713" y="0"/>
            <a:ext cx="40624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3200" b="1" i="1" smtClean="0">
                <a:solidFill>
                  <a:srgbClr val="FF0000"/>
                </a:solidFill>
              </a:rPr>
              <a:t>K</a:t>
            </a:r>
            <a:r>
              <a:rPr lang="en-US" sz="3200" b="1" i="1" baseline="30000" smtClean="0">
                <a:solidFill>
                  <a:srgbClr val="FF0000"/>
                </a:solidFill>
              </a:rPr>
              <a:t>0</a:t>
            </a:r>
            <a:r>
              <a:rPr lang="en-US" sz="3200" b="1" i="1" baseline="-25000" smtClean="0">
                <a:solidFill>
                  <a:srgbClr val="FF0000"/>
                </a:solidFill>
              </a:rPr>
              <a:t>L</a:t>
            </a:r>
            <a:r>
              <a:rPr lang="en-US" sz="3200" b="1" i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→</a:t>
            </a:r>
            <a:r>
              <a:rPr lang="en-US" sz="3200" b="1" i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3200" b="1" i="1" baseline="30000" smtClean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n-US" sz="3200" b="1" i="1" smtClean="0">
                <a:solidFill>
                  <a:srgbClr val="FF0000"/>
                </a:solidFill>
                <a:sym typeface="Wingdings" pitchFamily="2" charset="2"/>
              </a:rPr>
              <a:t>ee (</a:t>
            </a:r>
            <a:r>
              <a:rPr lang="en-US" sz="3200" b="1" i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mm</a:t>
            </a:r>
            <a:r>
              <a:rPr lang="en-US" sz="3200" b="1" i="1" smtClean="0">
                <a:solidFill>
                  <a:srgbClr val="FF0000"/>
                </a:solidFill>
                <a:sym typeface="Wingdings" pitchFamily="2" charset="2"/>
              </a:rPr>
              <a:t>) </a:t>
            </a:r>
            <a:r>
              <a:rPr lang="en-US" sz="3200" b="1" smtClean="0">
                <a:solidFill>
                  <a:srgbClr val="FF0000"/>
                </a:solidFill>
                <a:sym typeface="Wingdings" pitchFamily="2" charset="2"/>
              </a:rPr>
              <a:t>in SM</a:t>
            </a:r>
          </a:p>
        </p:txBody>
      </p:sp>
      <p:sp>
        <p:nvSpPr>
          <p:cNvPr id="1037328" name="Text Box 16"/>
          <p:cNvSpPr txBox="1">
            <a:spLocks noChangeArrowheads="1"/>
          </p:cNvSpPr>
          <p:nvPr/>
        </p:nvSpPr>
        <p:spPr bwMode="auto">
          <a:xfrm>
            <a:off x="1619250" y="549275"/>
            <a:ext cx="7135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smtClean="0">
                <a:solidFill>
                  <a:srgbClr val="3333FF"/>
                </a:solidFill>
              </a:rPr>
              <a:t>Thank to the K</a:t>
            </a:r>
            <a:r>
              <a:rPr lang="en-US" b="1" u="sng" baseline="-25000" smtClean="0">
                <a:solidFill>
                  <a:srgbClr val="3333FF"/>
                </a:solidFill>
              </a:rPr>
              <a:t>S</a:t>
            </a:r>
            <a:r>
              <a:rPr lang="en-US" b="1" u="sng" smtClean="0">
                <a:solidFill>
                  <a:srgbClr val="3333FF"/>
                </a:solidFill>
              </a:rPr>
              <a:t> measurements, the </a:t>
            </a:r>
            <a:r>
              <a:rPr lang="en-US" b="1" i="1" u="sng" smtClean="0">
                <a:solidFill>
                  <a:srgbClr val="3333FF"/>
                </a:solidFill>
              </a:rPr>
              <a:t>K</a:t>
            </a:r>
            <a:r>
              <a:rPr lang="en-US" b="1" i="1" u="sng" baseline="-25000" smtClean="0">
                <a:solidFill>
                  <a:srgbClr val="3333FF"/>
                </a:solidFill>
              </a:rPr>
              <a:t>L</a:t>
            </a:r>
            <a:r>
              <a:rPr lang="en-US" b="1" i="1" u="sng" smtClean="0">
                <a:solidFill>
                  <a:srgbClr val="3333FF"/>
                </a:solidFill>
              </a:rPr>
              <a:t> </a:t>
            </a:r>
            <a:r>
              <a:rPr lang="en-US" b="1" u="sng" smtClean="0">
                <a:solidFill>
                  <a:srgbClr val="3333FF"/>
                </a:solidFill>
              </a:rPr>
              <a:t>BR can now be predicted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smtClean="0">
                <a:solidFill>
                  <a:srgbClr val="FF0000"/>
                </a:solidFill>
              </a:rPr>
              <a:t>* Interference between short- and long-distance physics* </a:t>
            </a:r>
          </a:p>
        </p:txBody>
      </p:sp>
    </p:spTree>
    <p:extLst>
      <p:ext uri="{BB962C8B-B14F-4D97-AF65-F5344CB8AC3E}">
        <p14:creationId xmlns:p14="http://schemas.microsoft.com/office/powerpoint/2010/main" val="370233458"/>
      </p:ext>
    </p:extLst>
  </p:cSld>
  <p:clrMapOvr>
    <a:masterClrMapping/>
  </p:clrMapOvr>
  <p:transition advTm="12961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en-US" dirty="0" err="1" smtClean="0"/>
              <a:t>LaTTICE</a:t>
            </a:r>
            <a:r>
              <a:rPr lang="en-US" dirty="0" smtClean="0"/>
              <a:t> QCD: BAG PARAMETER </a:t>
            </a:r>
            <a:endParaRPr lang="en-US" dirty="0"/>
          </a:p>
        </p:txBody>
      </p:sp>
      <p:pic>
        <p:nvPicPr>
          <p:cNvPr id="4" name="Content Placeholder 3" descr="600px-B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6984776" cy="5238580"/>
          </a:xfrm>
        </p:spPr>
      </p:pic>
      <p:sp>
        <p:nvSpPr>
          <p:cNvPr id="5" name="TextBox 4"/>
          <p:cNvSpPr txBox="1"/>
          <p:nvPr/>
        </p:nvSpPr>
        <p:spPr>
          <a:xfrm>
            <a:off x="971600" y="6021288"/>
            <a:ext cx="588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is becoming remarkable and requires to take </a:t>
            </a:r>
          </a:p>
          <a:p>
            <a:r>
              <a:rPr lang="en-US" dirty="0" smtClean="0"/>
              <a:t>into account corrections to </a:t>
            </a:r>
            <a:r>
              <a:rPr lang="en-US" dirty="0" err="1" smtClean="0">
                <a:latin typeface="Symbol" pitchFamily="18" charset="2"/>
              </a:rPr>
              <a:t>e</a:t>
            </a:r>
            <a:r>
              <a:rPr lang="en-US" i="1" baseline="-25000" dirty="0" err="1" smtClean="0"/>
              <a:t>K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40839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en-US" dirty="0" smtClean="0"/>
              <a:t>Corrections to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 </a:t>
            </a:r>
            <a:r>
              <a:rPr lang="en-US" dirty="0" err="1" smtClean="0"/>
              <a:t>epsilon_K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7239000" cy="4846320"/>
          </a:xfrm>
        </p:spPr>
        <p:txBody>
          <a:bodyPr>
            <a:normAutofit/>
          </a:bodyPr>
          <a:lstStyle/>
          <a:p>
            <a:r>
              <a:rPr lang="en-US" dirty="0" smtClean="0"/>
              <a:t>In usual applications </a:t>
            </a:r>
            <a:r>
              <a:rPr lang="en-US" dirty="0" smtClean="0">
                <a:latin typeface="Symbol" pitchFamily="18" charset="2"/>
              </a:rPr>
              <a:t>x=</a:t>
            </a:r>
            <a:r>
              <a:rPr lang="en-US" dirty="0" err="1" smtClean="0"/>
              <a:t>Im</a:t>
            </a:r>
            <a:r>
              <a:rPr lang="en-US" dirty="0" smtClean="0"/>
              <a:t> A</a:t>
            </a:r>
            <a:r>
              <a:rPr lang="en-US" baseline="-25000" dirty="0" smtClean="0"/>
              <a:t>0 </a:t>
            </a:r>
            <a:r>
              <a:rPr lang="en-US" dirty="0" smtClean="0"/>
              <a:t>/ Re A</a:t>
            </a:r>
            <a:r>
              <a:rPr lang="en-US" baseline="-25000" dirty="0" smtClean="0"/>
              <a:t>0 </a:t>
            </a:r>
            <a:r>
              <a:rPr lang="en-US" dirty="0" smtClean="0"/>
              <a:t>was taken to be equal to zero</a:t>
            </a:r>
          </a:p>
          <a:p>
            <a:r>
              <a:rPr lang="en-US" dirty="0" smtClean="0"/>
              <a:t>Given the Lattice QCD precision this in no longer acceptable as pointed out by Buras and Guadagnoli (2008)</a:t>
            </a:r>
          </a:p>
          <a:p>
            <a:r>
              <a:rPr lang="en-US" dirty="0" smtClean="0"/>
              <a:t>The correction can be estimated using epsilon’/epsilon (!) </a:t>
            </a:r>
          </a:p>
          <a:p>
            <a:r>
              <a:rPr lang="en-US" dirty="0" smtClean="0"/>
              <a:t>Together with other factors it amounts to a ~-8% correction</a:t>
            </a:r>
          </a:p>
          <a:p>
            <a:r>
              <a:rPr lang="en-US" dirty="0" smtClean="0"/>
              <a:t>Overall the SM prediction for </a:t>
            </a:r>
            <a:r>
              <a:rPr lang="en-US" dirty="0" err="1" smtClean="0">
                <a:latin typeface="Symbol" pitchFamily="18" charset="2"/>
              </a:rPr>
              <a:t>e</a:t>
            </a:r>
            <a:r>
              <a:rPr lang="en-US" i="1" baseline="-25000" dirty="0" err="1" smtClean="0"/>
              <a:t>K</a:t>
            </a:r>
            <a:r>
              <a:rPr lang="en-US" dirty="0" smtClean="0"/>
              <a:t> is about 20% lower than the measured value...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Constraints on the </a:t>
            </a:r>
            <a:r>
              <a:rPr lang="en-US" b="1" dirty="0" err="1" smtClean="0">
                <a:solidFill>
                  <a:srgbClr val="FFFF00"/>
                </a:solidFill>
              </a:rPr>
              <a:t>bd</a:t>
            </a:r>
            <a:r>
              <a:rPr lang="en-US" b="1" dirty="0" smtClean="0">
                <a:solidFill>
                  <a:srgbClr val="FFFF00"/>
                </a:solidFill>
              </a:rPr>
              <a:t> triangle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112474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PDG 2014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661248"/>
            <a:ext cx="5617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unique measure of CP-Violation in the SM is the </a:t>
            </a:r>
          </a:p>
          <a:p>
            <a:r>
              <a:rPr lang="en-US" dirty="0" smtClean="0"/>
              <a:t>area of the </a:t>
            </a:r>
            <a:r>
              <a:rPr lang="en-US" dirty="0" err="1" smtClean="0"/>
              <a:t>Unitarity</a:t>
            </a:r>
            <a:r>
              <a:rPr lang="en-US" dirty="0" smtClean="0"/>
              <a:t> Triangle (</a:t>
            </a:r>
            <a:r>
              <a:rPr lang="en-US" dirty="0" err="1" smtClean="0"/>
              <a:t>Jarlskog</a:t>
            </a:r>
            <a:r>
              <a:rPr lang="en-US" dirty="0" smtClean="0"/>
              <a:t> invariant J)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129338" y="5805488"/>
          <a:ext cx="2757487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9" name="Equation" r:id="rId3" imgW="1257300" imgH="241300" progId="Equation.3">
                  <p:embed/>
                </p:oleObj>
              </mc:Choice>
              <mc:Fallback>
                <p:oleObj name="Equation" r:id="rId3" imgW="1257300" imgH="241300" progId="Equation.3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9338" y="5805488"/>
                        <a:ext cx="2757487" cy="528637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C8C74-CC20-48BD-A100-58C5FFD0F89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4617" name="Picture 4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052736"/>
            <a:ext cx="56943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oject Overview">
  <a:themeElements>
    <a:clrScheme name="Default Design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n-Screen Presentation 1">
  <a:themeElements>
    <a:clrScheme name="Office Theme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n-Screen Presentation 1">
  <a:themeElements>
    <a:clrScheme name="Office Theme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21485</TotalTime>
  <Words>2655</Words>
  <Application>Microsoft Office PowerPoint</Application>
  <PresentationFormat>Affichage à l'écran (4:3)</PresentationFormat>
  <Paragraphs>535</Paragraphs>
  <Slides>66</Slides>
  <Notes>3</Notes>
  <HiddenSlides>0</HiddenSlides>
  <MMClips>0</MMClips>
  <ScaleCrop>false</ScaleCrop>
  <HeadingPairs>
    <vt:vector size="6" baseType="variant">
      <vt:variant>
        <vt:lpstr>Thème</vt:lpstr>
      </vt:variant>
      <vt:variant>
        <vt:i4>9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66</vt:i4>
      </vt:variant>
    </vt:vector>
  </HeadingPairs>
  <TitlesOfParts>
    <vt:vector size="78" baseType="lpstr">
      <vt:lpstr>Technic</vt:lpstr>
      <vt:lpstr>Opulent</vt:lpstr>
      <vt:lpstr>1_Project Overview</vt:lpstr>
      <vt:lpstr>On-Screen Presentation 1</vt:lpstr>
      <vt:lpstr>1_On-Screen Presentation 1</vt:lpstr>
      <vt:lpstr>Projekt domyślny</vt:lpstr>
      <vt:lpstr>3_Technic</vt:lpstr>
      <vt:lpstr>Default Design</vt:lpstr>
      <vt:lpstr>1_Technic</vt:lpstr>
      <vt:lpstr>Equation</vt:lpstr>
      <vt:lpstr>Obraz - mapa bitowa</vt:lpstr>
      <vt:lpstr>Équation</vt:lpstr>
      <vt:lpstr>Kaon Physics</vt:lpstr>
      <vt:lpstr>For almost 70 years kaons have challenged our imagination and helped to build the Standard Model as we know it </vt:lpstr>
      <vt:lpstr>Présentation PowerPoint</vt:lpstr>
      <vt:lpstr>Neutral Meson Oscillations</vt:lpstr>
      <vt:lpstr>CP Violation in kaons</vt:lpstr>
      <vt:lpstr>A Standard Model view of CP-Violation in Kaons   </vt:lpstr>
      <vt:lpstr>LaTTICE QCD: BAG PARAMETER </vt:lpstr>
      <vt:lpstr>Corrections to  epsilon_K</vt:lpstr>
      <vt:lpstr>Constraints on the bd triangle</vt:lpstr>
      <vt:lpstr>Direct CP Violation </vt:lpstr>
      <vt:lpstr>Lattice QCD and epsilon’/epsilon</vt:lpstr>
      <vt:lpstr>UNITARITY TRIANGLES (UT)</vt:lpstr>
      <vt:lpstr>Kaon Rare Decays (Overview) </vt:lpstr>
      <vt:lpstr>Rare Decays</vt:lpstr>
      <vt:lpstr>Unitarity Triangle for Kaons </vt:lpstr>
      <vt:lpstr>BRK0: (a Holy Grail of flavour physics) </vt:lpstr>
      <vt:lpstr>BRK0</vt:lpstr>
      <vt:lpstr>KOTO</vt:lpstr>
      <vt:lpstr> BRK+ </vt:lpstr>
      <vt:lpstr>BRK+  (My Numerology)) </vt:lpstr>
      <vt:lpstr>BRK+: Charm contribution parametric sensitivity</vt:lpstr>
      <vt:lpstr>Charged K Beams to measure BRK+</vt:lpstr>
      <vt:lpstr>STATE OF THE ART: E787/E949 DECAYS at REST</vt:lpstr>
      <vt:lpstr>Future: NA62:  K+→ p+nn   in-flight decays  </vt:lpstr>
      <vt:lpstr>NA62 Layout   </vt:lpstr>
      <vt:lpstr>NA62 BAG of TRICKS</vt:lpstr>
      <vt:lpstr>Gigatracker (GTK)</vt:lpstr>
      <vt:lpstr>NA62 STRAW TRACKER</vt:lpstr>
      <vt:lpstr>NA62 LAV </vt:lpstr>
      <vt:lpstr>NA62 RICH</vt:lpstr>
      <vt:lpstr>NA62 Sensitivity </vt:lpstr>
      <vt:lpstr>A nice interplay betWEEn Kaons and BEES in the SM </vt:lpstr>
      <vt:lpstr>Sensitivity BSM</vt:lpstr>
      <vt:lpstr>Kaon Rare Decays and BSM </vt:lpstr>
      <vt:lpstr>Example: Rare K decay  sensitivity to flavor violating Z’</vt:lpstr>
      <vt:lpstr>Leptonic and SEMILEPTONIC KAON DECAYs</vt:lpstr>
      <vt:lpstr>Leptonic Decays: Decay Constants</vt:lpstr>
      <vt:lpstr>Vus from semileptonic decays</vt:lpstr>
      <vt:lpstr>“Modern” Vus experimental input</vt:lpstr>
      <vt:lpstr>Evolution of Experimental Input…</vt:lpstr>
      <vt:lpstr>…and of the theoretical one: f+(0)</vt:lpstr>
      <vt:lpstr>       V_us and the Lattice</vt:lpstr>
      <vt:lpstr>KLOE-2  -  LNF </vt:lpstr>
      <vt:lpstr>Not a Summary</vt:lpstr>
      <vt:lpstr>DISCUSSION/SPARE MATERIAL</vt:lpstr>
      <vt:lpstr>Présentation PowerPoint</vt:lpstr>
      <vt:lpstr>The Unitarity Quadrangles</vt:lpstr>
      <vt:lpstr>Overview: High Energy Physics</vt:lpstr>
      <vt:lpstr>What makes Kaons special</vt:lpstr>
      <vt:lpstr>Other Kaon measurements</vt:lpstr>
      <vt:lpstr>Constraints on the bd triangle</vt:lpstr>
      <vt:lpstr>Hierarchical Structure in powers of l</vt:lpstr>
      <vt:lpstr>XYZ Experiment</vt:lpstr>
      <vt:lpstr>A. Buras list of Flavour Superstars </vt:lpstr>
      <vt:lpstr> K p n n  in SM </vt:lpstr>
      <vt:lpstr>NA62 Run in 2014</vt:lpstr>
      <vt:lpstr>Présentation PowerPoint</vt:lpstr>
      <vt:lpstr>Straw Tracker  </vt:lpstr>
      <vt:lpstr>Baryon Asymmetry of the Universe                          (BAU)      </vt:lpstr>
      <vt:lpstr>Sakharov Conditions for BAU </vt:lpstr>
      <vt:lpstr>Types of CP-Violation </vt:lpstr>
      <vt:lpstr>Présentation PowerPoint</vt:lpstr>
      <vt:lpstr>KTeV: KL→ p0ee</vt:lpstr>
      <vt:lpstr>KTeV: K0L  p0mm</vt:lpstr>
      <vt:lpstr> K0S →p0 e+e- and K0S →p0 m+m- </vt:lpstr>
      <vt:lpstr>Présentation PowerPoint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ceccucci</dc:creator>
  <cp:lastModifiedBy>Augusto</cp:lastModifiedBy>
  <cp:revision>842</cp:revision>
  <dcterms:created xsi:type="dcterms:W3CDTF">2011-05-28T15:36:30Z</dcterms:created>
  <dcterms:modified xsi:type="dcterms:W3CDTF">2014-07-29T23:32:28Z</dcterms:modified>
</cp:coreProperties>
</file>