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1" r:id="rId3"/>
    <p:sldId id="257" r:id="rId4"/>
    <p:sldId id="273" r:id="rId5"/>
    <p:sldId id="276" r:id="rId6"/>
    <p:sldId id="275" r:id="rId7"/>
    <p:sldId id="260" r:id="rId8"/>
    <p:sldId id="261" r:id="rId9"/>
    <p:sldId id="278" r:id="rId10"/>
    <p:sldId id="282" r:id="rId11"/>
    <p:sldId id="267" r:id="rId12"/>
    <p:sldId id="281" r:id="rId13"/>
    <p:sldId id="283" r:id="rId14"/>
    <p:sldId id="269" r:id="rId15"/>
    <p:sldId id="284" r:id="rId16"/>
    <p:sldId id="285" r:id="rId17"/>
    <p:sldId id="272" r:id="rId18"/>
    <p:sldId id="274" r:id="rId19"/>
    <p:sldId id="280" r:id="rId20"/>
    <p:sldId id="279" r:id="rId21"/>
    <p:sldId id="288" r:id="rId22"/>
    <p:sldId id="28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4660"/>
  </p:normalViewPr>
  <p:slideViewPr>
    <p:cSldViewPr>
      <p:cViewPr varScale="1">
        <p:scale>
          <a:sx n="69" d="100"/>
          <a:sy n="69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40.wmf"/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21.wmf"/><Relationship Id="rId1" Type="http://schemas.openxmlformats.org/officeDocument/2006/relationships/image" Target="../media/image50.wmf"/><Relationship Id="rId4" Type="http://schemas.openxmlformats.org/officeDocument/2006/relationships/image" Target="../media/image5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7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7/27/2014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Sarmad Masood Shaheen IHEP, Beijing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B2448-86F5-4E5B-8DE6-3B5D5A661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7/27/2014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Sarmad Masood Shaheen IHEP, Beijing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12B81-0149-473D-AD7E-FE30D04EC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12B81-0149-473D-AD7E-FE30D04EC59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7/27/2014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Sarmad Masood Shaheen IHEP, Beijing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7/27/2014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Sarmad Masood Shaheen IHEP, Beijing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0665E5C-EF94-41B6-A982-331A4499C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7/27/2014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Sarmad Masood Shaheen IHEP, Beijing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665E5C-EF94-41B6-A982-331A4499C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7/27/2014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Sarmad Masood Shaheen IHEP, Beijing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665E5C-EF94-41B6-A982-331A4499C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7/27/2014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Sarmad Masood Shaheen IHEP, Beijing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665E5C-EF94-41B6-A982-331A4499CF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7/27/2014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Sarmad Masood Shaheen IHEP, Beijing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665E5C-EF94-41B6-A982-331A4499CF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7/27/2014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Sarmad Masood Shaheen IHEP, Beijing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665E5C-EF94-41B6-A982-331A4499CF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7/27/2014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Sarmad Masood Shaheen IHEP, Beijing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665E5C-EF94-41B6-A982-331A4499C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7/27/2014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Sarmad Masood Shaheen IHEP, Beijing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665E5C-EF94-41B6-A982-331A4499CF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7/27/2014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Sarmad Masood Shaheen IHEP, Beijing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665E5C-EF94-41B6-A982-331A4499C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n-US" smtClean="0"/>
              <a:t>7/27/2014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Sarmad Masood Shaheen IHEP, Beijing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665E5C-EF94-41B6-A982-331A4499C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7/27/2014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Sarmad Masood Shaheen IHEP, Beijing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0665E5C-EF94-41B6-A982-331A4499CF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7/27/2014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Sarmad Masood Shaheen IHEP, Beijing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0665E5C-EF94-41B6-A982-331A4499C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jpeg"/><Relationship Id="rId5" Type="http://schemas.openxmlformats.org/officeDocument/2006/relationships/oleObject" Target="../embeddings/oleObject6.bin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.jpeg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oleObject" Target="../embeddings/oleObject15.bin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9.png"/><Relationship Id="rId4" Type="http://schemas.openxmlformats.org/officeDocument/2006/relationships/oleObject" Target="../embeddings/oleObject2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41.png"/><Relationship Id="rId4" Type="http://schemas.openxmlformats.org/officeDocument/2006/relationships/oleObject" Target="../embeddings/oleObject24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oleObject" Target="../embeddings/oleObject28.bin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Production and Decays of Heavy Flavors at CMS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200400"/>
            <a:ext cx="6400800" cy="1752600"/>
          </a:xfrm>
        </p:spPr>
        <p:txBody>
          <a:bodyPr/>
          <a:lstStyle/>
          <a:p>
            <a:r>
              <a:rPr lang="en-US" dirty="0" err="1" smtClean="0"/>
              <a:t>Sarmad</a:t>
            </a:r>
            <a:r>
              <a:rPr lang="en-US" dirty="0" smtClean="0"/>
              <a:t> </a:t>
            </a:r>
            <a:r>
              <a:rPr lang="en-US" dirty="0" err="1" smtClean="0"/>
              <a:t>Masood</a:t>
            </a:r>
            <a:r>
              <a:rPr lang="en-US" dirty="0" smtClean="0"/>
              <a:t> </a:t>
            </a:r>
            <a:r>
              <a:rPr lang="en-US" dirty="0" err="1" smtClean="0"/>
              <a:t>Shaheen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IHEP,Beijing,China</a:t>
            </a:r>
            <a:r>
              <a:rPr lang="en-US" dirty="0" smtClean="0"/>
              <a:t>)</a:t>
            </a:r>
          </a:p>
          <a:p>
            <a:r>
              <a:rPr lang="en-US" dirty="0" smtClean="0"/>
              <a:t>On behalf of CMS Collaboration</a:t>
            </a:r>
            <a:endParaRPr lang="en-US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550" y="0"/>
            <a:ext cx="4362450" cy="1047750"/>
          </a:xfrm>
          <a:prstGeom prst="rect">
            <a:avLst/>
          </a:prstGeom>
        </p:spPr>
      </p:pic>
      <p:pic>
        <p:nvPicPr>
          <p:cNvPr id="5" name="Picture 4" descr="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66799" cy="1063243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492240"/>
            <a:ext cx="1920240" cy="365760"/>
          </a:xfrm>
        </p:spPr>
        <p:txBody>
          <a:bodyPr/>
          <a:lstStyle/>
          <a:p>
            <a:r>
              <a:rPr lang="en-US" dirty="0" smtClean="0"/>
              <a:t>7/29/2014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5E5C-EF94-41B6-A982-331A4499CF8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Sarmad Masood Shaheen IHEP, Beijing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492240"/>
            <a:ext cx="1045368" cy="365760"/>
          </a:xfrm>
        </p:spPr>
        <p:txBody>
          <a:bodyPr/>
          <a:lstStyle/>
          <a:p>
            <a:r>
              <a:rPr lang="en-US" dirty="0" smtClean="0"/>
              <a:t>7/29/2014</a:t>
            </a:r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002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676400"/>
            <a:ext cx="4267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533400" y="457200"/>
          <a:ext cx="7772400" cy="838200"/>
        </p:xfrm>
        <a:graphic>
          <a:graphicData uri="http://schemas.openxmlformats.org/presentationml/2006/ole">
            <p:oleObj spid="_x0000_s39938" name="Equation" r:id="rId5" imgW="4343400" imgH="457200" progId="Equation.3">
              <p:embed/>
            </p:oleObj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5E5C-EF94-41B6-A982-331A4499CF8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Sarmad Masood Shaheen IHEP, Beijing</a:t>
            </a:r>
            <a:endParaRPr lang="en-US"/>
          </a:p>
        </p:txBody>
      </p:sp>
      <p:pic>
        <p:nvPicPr>
          <p:cNvPr id="14" name="Picture 13" descr="t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019801"/>
            <a:ext cx="838200" cy="838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492240"/>
            <a:ext cx="1045368" cy="365760"/>
          </a:xfrm>
        </p:spPr>
        <p:txBody>
          <a:bodyPr/>
          <a:lstStyle/>
          <a:p>
            <a:r>
              <a:rPr lang="en-US" dirty="0" smtClean="0"/>
              <a:t>7/29/2014</a:t>
            </a:r>
            <a:endParaRPr lang="en-US" dirty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457200" y="0"/>
          <a:ext cx="7772400" cy="838200"/>
        </p:xfrm>
        <a:graphic>
          <a:graphicData uri="http://schemas.openxmlformats.org/presentationml/2006/ole">
            <p:oleObj spid="_x0000_s21506" name="Equation" r:id="rId3" imgW="4343400" imgH="457200" progId="Equation.3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57200" y="1143000"/>
          <a:ext cx="5410200" cy="609600"/>
        </p:xfrm>
        <a:graphic>
          <a:graphicData uri="http://schemas.openxmlformats.org/presentationml/2006/ole">
            <p:oleObj spid="_x0000_s21512" name="Equation" r:id="rId4" imgW="4597200" imgH="469800" progId="Equation.3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1513" name="Equation" r:id="rId5" imgW="114120" imgH="215640" progId="Equation.3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381000" y="1752600"/>
          <a:ext cx="5410200" cy="685800"/>
        </p:xfrm>
        <a:graphic>
          <a:graphicData uri="http://schemas.openxmlformats.org/presentationml/2006/ole">
            <p:oleObj spid="_x0000_s21514" name="Equation" r:id="rId6" imgW="3251160" imgH="457200" progId="Equation.3">
              <p:embed/>
            </p:oleObj>
          </a:graphicData>
        </a:graphic>
      </p:graphicFrame>
      <p:pic>
        <p:nvPicPr>
          <p:cNvPr id="13" name="Picture 12" descr="th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019801"/>
            <a:ext cx="838200" cy="838199"/>
          </a:xfrm>
          <a:prstGeom prst="rect">
            <a:avLst/>
          </a:prstGeom>
        </p:spPr>
      </p:pic>
      <p:pic>
        <p:nvPicPr>
          <p:cNvPr id="1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495800" y="2286000"/>
            <a:ext cx="4648200" cy="40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ounded Rectangle 20"/>
          <p:cNvSpPr/>
          <p:nvPr/>
        </p:nvSpPr>
        <p:spPr>
          <a:xfrm>
            <a:off x="6096000" y="1524000"/>
            <a:ext cx="28956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Results of the measurement</a:t>
            </a:r>
            <a:endParaRPr lang="en-US" sz="1400" dirty="0"/>
          </a:p>
        </p:txBody>
      </p:sp>
      <p:sp>
        <p:nvSpPr>
          <p:cNvPr id="22" name="Right Brace 21"/>
          <p:cNvSpPr/>
          <p:nvPr/>
        </p:nvSpPr>
        <p:spPr>
          <a:xfrm>
            <a:off x="5867400" y="1447800"/>
            <a:ext cx="76200" cy="685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515" name="Object 11"/>
          <p:cNvGraphicFramePr>
            <a:graphicFrameLocks noChangeAspect="1"/>
          </p:cNvGraphicFramePr>
          <p:nvPr/>
        </p:nvGraphicFramePr>
        <p:xfrm>
          <a:off x="381000" y="3352800"/>
          <a:ext cx="3508375" cy="304800"/>
        </p:xfrm>
        <a:graphic>
          <a:graphicData uri="http://schemas.openxmlformats.org/presentationml/2006/ole">
            <p:oleObj spid="_x0000_s21515" name="Equation" r:id="rId9" imgW="2108160" imgH="203040" progId="Equation.3">
              <p:embed/>
            </p:oleObj>
          </a:graphicData>
        </a:graphic>
      </p:graphicFrame>
      <p:sp>
        <p:nvSpPr>
          <p:cNvPr id="23" name="Rounded Rectangle 22"/>
          <p:cNvSpPr/>
          <p:nvPr/>
        </p:nvSpPr>
        <p:spPr>
          <a:xfrm>
            <a:off x="228600" y="3124200"/>
            <a:ext cx="4038600" cy="76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5E5C-EF94-41B6-A982-331A4499CF8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Sarmad Masood Shaheen IHEP, Beijing</a:t>
            </a:r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rot="16200000" flipH="1">
            <a:off x="304800" y="2362200"/>
            <a:ext cx="838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sz="2000" dirty="0" smtClean="0"/>
              <a:t>NRQCD depends on long distance MEs of color octet.</a:t>
            </a:r>
          </a:p>
          <a:p>
            <a:r>
              <a:rPr lang="en-US" sz="2000" dirty="0" smtClean="0"/>
              <a:t>Υ(1S, 2S, 3S) resonances and transitions among them have been treated well.</a:t>
            </a:r>
          </a:p>
          <a:p>
            <a:r>
              <a:rPr lang="en-US" sz="2000" dirty="0" smtClean="0"/>
              <a:t>Less is known about P –wave state</a:t>
            </a:r>
          </a:p>
          <a:p>
            <a:r>
              <a:rPr lang="en-US" sz="2000" dirty="0" smtClean="0"/>
              <a:t>Quarkonium polarization measurement are limited to S-wave </a:t>
            </a:r>
            <a:r>
              <a:rPr lang="en-US" sz="2000" dirty="0" err="1" smtClean="0"/>
              <a:t>Quarkonia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Decays from P-wave states non-negligible effects on measurements.</a:t>
            </a:r>
          </a:p>
          <a:p>
            <a:r>
              <a:rPr lang="en-US" sz="2000" dirty="0" smtClean="0"/>
              <a:t>First step being taken by measuring</a:t>
            </a:r>
          </a:p>
          <a:p>
            <a:r>
              <a:rPr lang="en-US" sz="2000" dirty="0" smtClean="0"/>
              <a:t> First Measurement in bottomonium family at Hadron Collider. </a:t>
            </a:r>
          </a:p>
          <a:p>
            <a:r>
              <a:rPr lang="en-US" sz="2000" dirty="0" smtClean="0"/>
              <a:t>Small difference in the masses (19.4 MeV), thus a challenging measurement.</a:t>
            </a:r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2875"/>
            <a:ext cx="1371600" cy="365125"/>
          </a:xfrm>
        </p:spPr>
        <p:txBody>
          <a:bodyPr/>
          <a:lstStyle/>
          <a:p>
            <a:r>
              <a:rPr lang="en-US" dirty="0" smtClean="0"/>
              <a:t>7/29/2014</a:t>
            </a:r>
            <a:endParaRPr lang="en-US" dirty="0"/>
          </a:p>
        </p:txBody>
      </p:sp>
      <p:graphicFrame>
        <p:nvGraphicFramePr>
          <p:cNvPr id="38914" name="Content Placeholder 6"/>
          <p:cNvGraphicFramePr>
            <a:graphicFrameLocks noChangeAspect="1"/>
          </p:cNvGraphicFramePr>
          <p:nvPr/>
        </p:nvGraphicFramePr>
        <p:xfrm>
          <a:off x="1274763" y="381000"/>
          <a:ext cx="6364287" cy="533400"/>
        </p:xfrm>
        <a:graphic>
          <a:graphicData uri="http://schemas.openxmlformats.org/presentationml/2006/ole">
            <p:oleObj spid="_x0000_s38914" name="Equation" r:id="rId3" imgW="2743200" imgH="228600" progId="Equation.3">
              <p:embed/>
            </p:oleObj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6629400" y="0"/>
            <a:ext cx="2514600" cy="3048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  <a:p>
            <a:r>
              <a:rPr lang="en-US" sz="1400" dirty="0" smtClean="0">
                <a:solidFill>
                  <a:schemeClr val="tx1"/>
                </a:solidFill>
              </a:rPr>
              <a:t>CMS-PAS-BPH-13-005</a:t>
            </a:r>
          </a:p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0" y="0"/>
            <a:ext cx="2209800" cy="3048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Hadron 2013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p:oleObj spid="_x0000_s38918" name="Equation" r:id="rId4" imgW="114120" imgH="215640" progId="Equation.3">
              <p:embed/>
            </p:oleObj>
          </a:graphicData>
        </a:graphic>
      </p:graphicFrame>
      <p:pic>
        <p:nvPicPr>
          <p:cNvPr id="16" name="Picture 15" descr="t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19801"/>
            <a:ext cx="838200" cy="838199"/>
          </a:xfrm>
          <a:prstGeom prst="rect">
            <a:avLst/>
          </a:prstGeom>
        </p:spPr>
      </p:pic>
      <p:graphicFrame>
        <p:nvGraphicFramePr>
          <p:cNvPr id="38925" name="Object 13"/>
          <p:cNvGraphicFramePr>
            <a:graphicFrameLocks noChangeAspect="1"/>
          </p:cNvGraphicFramePr>
          <p:nvPr/>
        </p:nvGraphicFramePr>
        <p:xfrm>
          <a:off x="5410200" y="3886200"/>
          <a:ext cx="3352800" cy="361950"/>
        </p:xfrm>
        <a:graphic>
          <a:graphicData uri="http://schemas.openxmlformats.org/presentationml/2006/ole">
            <p:oleObj spid="_x0000_s38925" name="Equation" r:id="rId6" imgW="1892160" imgH="228600" progId="Equation.3">
              <p:embed/>
            </p:oleObj>
          </a:graphicData>
        </a:graphic>
      </p:graphicFrame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5E5C-EF94-41B6-A982-331A4499CF8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Sarmad Masood Shaheen IHEP, Beijing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Promptly produced states studied for integrated luminosity 20.7fb</a:t>
            </a:r>
            <a:r>
              <a:rPr lang="en-US" sz="1800" baseline="30000" dirty="0" smtClean="0"/>
              <a:t>-1 </a:t>
            </a:r>
            <a:r>
              <a:rPr lang="en-US" sz="1800" dirty="0" smtClean="0"/>
              <a:t>at</a:t>
            </a:r>
          </a:p>
          <a:p>
            <a:r>
              <a:rPr lang="en-US" sz="1800" dirty="0" smtClean="0"/>
              <a:t>Detecting through radiative decays </a:t>
            </a:r>
          </a:p>
          <a:p>
            <a:r>
              <a:rPr lang="en-US" sz="1800" dirty="0" smtClean="0"/>
              <a:t>Measured in the phase space </a:t>
            </a:r>
          </a:p>
          <a:p>
            <a:pPr>
              <a:buNone/>
            </a:pPr>
            <a:r>
              <a:rPr lang="en-US" sz="1800" dirty="0" smtClean="0"/>
              <a:t>    in four </a:t>
            </a:r>
            <a:r>
              <a:rPr lang="el-GR" sz="1800" dirty="0" smtClean="0"/>
              <a:t>Υ</a:t>
            </a:r>
            <a:r>
              <a:rPr lang="en-US" sz="1800" dirty="0" smtClean="0"/>
              <a:t>(1s) </a:t>
            </a:r>
            <a:r>
              <a:rPr lang="en-US" sz="1800" i="1" dirty="0" smtClean="0"/>
              <a:t>p</a:t>
            </a:r>
            <a:r>
              <a:rPr lang="en-US" sz="1800" i="1" baseline="-25000" dirty="0" smtClean="0"/>
              <a:t>T  </a:t>
            </a:r>
            <a:r>
              <a:rPr lang="en-US" sz="1800" dirty="0" smtClean="0"/>
              <a:t>bins  ranging from 7 to 40 GeV</a:t>
            </a:r>
            <a:r>
              <a:rPr lang="en-US" sz="1800" i="1" dirty="0" smtClean="0"/>
              <a:t> </a:t>
            </a:r>
            <a:r>
              <a:rPr lang="en-US" sz="1800" dirty="0" smtClean="0"/>
              <a:t>and the ratio is 0.90</a:t>
            </a:r>
          </a:p>
          <a:p>
            <a:pPr>
              <a:buNone/>
            </a:pPr>
            <a:endParaRPr lang="en-US" sz="1800" i="1" dirty="0" smtClean="0"/>
          </a:p>
          <a:p>
            <a:pPr>
              <a:buNone/>
            </a:pPr>
            <a:endParaRPr lang="en-US" sz="1800" i="1" dirty="0" smtClean="0"/>
          </a:p>
          <a:p>
            <a:pPr>
              <a:buNone/>
            </a:pPr>
            <a:endParaRPr lang="en-US" sz="1800" i="1" dirty="0" smtClean="0"/>
          </a:p>
          <a:p>
            <a:pPr>
              <a:buNone/>
            </a:pPr>
            <a:endParaRPr lang="en-US" sz="1800" i="1" dirty="0" smtClean="0"/>
          </a:p>
          <a:p>
            <a:pPr>
              <a:buNone/>
            </a:pPr>
            <a:endParaRPr lang="en-US" sz="1800" i="1" dirty="0" smtClean="0"/>
          </a:p>
          <a:p>
            <a:pPr>
              <a:buNone/>
            </a:pPr>
            <a:endParaRPr lang="en-US" sz="1800" i="1" dirty="0" smtClean="0"/>
          </a:p>
          <a:p>
            <a:pPr>
              <a:buNone/>
            </a:pPr>
            <a:endParaRPr lang="en-US" sz="1800" i="1" dirty="0" smtClean="0"/>
          </a:p>
          <a:p>
            <a:pPr>
              <a:buNone/>
            </a:pP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492240"/>
            <a:ext cx="1539240" cy="365760"/>
          </a:xfrm>
        </p:spPr>
        <p:txBody>
          <a:bodyPr/>
          <a:lstStyle/>
          <a:p>
            <a:r>
              <a:rPr lang="en-US" dirty="0" smtClean="0"/>
              <a:t>7/29/2014</a:t>
            </a:r>
            <a:endParaRPr lang="en-US" dirty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4953000" y="2057400"/>
          <a:ext cx="1600200" cy="304800"/>
        </p:xfrm>
        <a:graphic>
          <a:graphicData uri="http://schemas.openxmlformats.org/presentationml/2006/ole">
            <p:oleObj spid="_x0000_s40962" name="Equation" r:id="rId3" imgW="1358640" imgH="241200" progId="Equation.3">
              <p:embed/>
            </p:oleObj>
          </a:graphicData>
        </a:graphic>
      </p:graphicFrame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4191000" y="2362200"/>
          <a:ext cx="4343400" cy="304800"/>
        </p:xfrm>
        <a:graphic>
          <a:graphicData uri="http://schemas.openxmlformats.org/presentationml/2006/ole">
            <p:oleObj spid="_x0000_s40963" name="Equation" r:id="rId4" imgW="2577960" imgH="228600" progId="Equation.3">
              <p:embed/>
            </p:oleObj>
          </a:graphicData>
        </a:graphic>
      </p:graphicFrame>
      <p:graphicFrame>
        <p:nvGraphicFramePr>
          <p:cNvPr id="40964" name="Content Placeholder 6"/>
          <p:cNvGraphicFramePr>
            <a:graphicFrameLocks noChangeAspect="1"/>
          </p:cNvGraphicFramePr>
          <p:nvPr/>
        </p:nvGraphicFramePr>
        <p:xfrm>
          <a:off x="1244600" y="533400"/>
          <a:ext cx="6424613" cy="533400"/>
        </p:xfrm>
        <a:graphic>
          <a:graphicData uri="http://schemas.openxmlformats.org/presentationml/2006/ole">
            <p:oleObj spid="_x0000_s40964" name="Equation" r:id="rId5" imgW="2768400" imgH="228600" progId="Equation.3">
              <p:embed/>
            </p:oleObj>
          </a:graphicData>
        </a:graphic>
      </p:graphicFrame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1219200" y="1752600"/>
          <a:ext cx="1066800" cy="304800"/>
        </p:xfrm>
        <a:graphic>
          <a:graphicData uri="http://schemas.openxmlformats.org/presentationml/2006/ole">
            <p:oleObj spid="_x0000_s40965" name="Equation" r:id="rId6" imgW="749160" imgH="228600" progId="Equation.3">
              <p:embed/>
            </p:oleObj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5E5C-EF94-41B6-A982-331A4499CF8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Sarmad Masood Shaheen IHEP, Beijing</a:t>
            </a:r>
            <a:endParaRPr lang="en-US"/>
          </a:p>
        </p:txBody>
      </p:sp>
      <p:pic>
        <p:nvPicPr>
          <p:cNvPr id="17" name="Picture 16" descr="th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019801"/>
            <a:ext cx="838200" cy="838199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" y="3048000"/>
            <a:ext cx="4191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3124200"/>
            <a:ext cx="4114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Oval 13"/>
          <p:cNvSpPr/>
          <p:nvPr/>
        </p:nvSpPr>
        <p:spPr>
          <a:xfrm>
            <a:off x="6705600" y="4800600"/>
            <a:ext cx="304800" cy="914400"/>
          </a:xfrm>
          <a:prstGeom prst="ellipse">
            <a:avLst/>
          </a:prstGeom>
          <a:noFill/>
          <a:ln w="15875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514600" y="4876800"/>
            <a:ext cx="304800" cy="914400"/>
          </a:xfrm>
          <a:prstGeom prst="ellipse">
            <a:avLst/>
          </a:prstGeom>
          <a:noFill/>
          <a:ln w="15875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356350"/>
            <a:ext cx="1676400" cy="365125"/>
          </a:xfrm>
        </p:spPr>
        <p:txBody>
          <a:bodyPr/>
          <a:lstStyle/>
          <a:p>
            <a:r>
              <a:rPr lang="en-US" dirty="0" smtClean="0"/>
              <a:t>7/29/2014</a:t>
            </a:r>
            <a:endParaRPr lang="en-US" dirty="0"/>
          </a:p>
        </p:txBody>
      </p:sp>
      <p:graphicFrame>
        <p:nvGraphicFramePr>
          <p:cNvPr id="26626" name="Content Placeholder 6"/>
          <p:cNvGraphicFramePr>
            <a:graphicFrameLocks noChangeAspect="1"/>
          </p:cNvGraphicFramePr>
          <p:nvPr/>
        </p:nvGraphicFramePr>
        <p:xfrm>
          <a:off x="1387475" y="152400"/>
          <a:ext cx="6369050" cy="533400"/>
        </p:xfrm>
        <a:graphic>
          <a:graphicData uri="http://schemas.openxmlformats.org/presentationml/2006/ole">
            <p:oleObj spid="_x0000_s26626" name="Equation" r:id="rId3" imgW="2768400" imgH="228600" progId="Equation.3">
              <p:embed/>
            </p:oleObj>
          </a:graphicData>
        </a:graphic>
      </p:graphicFrame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00200"/>
            <a:ext cx="441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1600200"/>
            <a:ext cx="441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 descr="t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248401"/>
            <a:ext cx="609600" cy="609599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5E5C-EF94-41B6-A982-331A4499CF8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Sarmad Masood Shaheen IHEP, Beijing</a:t>
            </a:r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492240"/>
            <a:ext cx="1920240" cy="365760"/>
          </a:xfrm>
        </p:spPr>
        <p:txBody>
          <a:bodyPr/>
          <a:lstStyle/>
          <a:p>
            <a:r>
              <a:rPr lang="en-US" dirty="0" smtClean="0"/>
              <a:t>7/29/2014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Sarmad Masood Shaheen IHEP, Beijing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5E5C-EF94-41B6-A982-331A4499CF80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905000" y="762000"/>
          <a:ext cx="5562600" cy="21583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/>
                <a:gridCol w="3385553"/>
                <a:gridCol w="653047"/>
                <a:gridCol w="685800"/>
              </a:tblGrid>
              <a:tr h="447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CS</a:t>
                      </a:r>
                      <a:endParaRPr lang="en-US" dirty="0"/>
                    </a:p>
                  </a:txBody>
                  <a:tcPr/>
                </a:tc>
              </a:tr>
              <a:tr h="2477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 – 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0.50±0.09(stat.)±0.08(syst.)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+0.01</a:t>
                      </a:r>
                    </a:p>
                    <a:p>
                      <a:r>
                        <a:rPr lang="en-US" sz="1100" dirty="0" smtClean="0"/>
                        <a:t>-0.01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+0.03</a:t>
                      </a:r>
                    </a:p>
                    <a:p>
                      <a:r>
                        <a:rPr lang="en-US" sz="1100" dirty="0" smtClean="0"/>
                        <a:t>-0.02</a:t>
                      </a:r>
                    </a:p>
                  </a:txBody>
                  <a:tcPr/>
                </a:tc>
              </a:tr>
              <a:tr h="43059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r>
                        <a:rPr lang="en-US" sz="1400" baseline="0" dirty="0" smtClean="0"/>
                        <a:t> – 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0.44±0.06(stat.)±0.06(syst.)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+0.02</a:t>
                      </a:r>
                    </a:p>
                    <a:p>
                      <a:r>
                        <a:rPr lang="en-US" sz="1100" dirty="0" smtClean="0"/>
                        <a:t>-0.01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+0.02</a:t>
                      </a:r>
                    </a:p>
                    <a:p>
                      <a:r>
                        <a:rPr lang="en-US" sz="1100" dirty="0" smtClean="0"/>
                        <a:t>-0.02</a:t>
                      </a:r>
                      <a:endParaRPr lang="en-US" sz="1400" dirty="0" smtClean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 – 20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0.53±0.08(stat.)±0.09(syst.)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+0.02</a:t>
                      </a:r>
                    </a:p>
                    <a:p>
                      <a:r>
                        <a:rPr lang="en-US" sz="1100" dirty="0" smtClean="0"/>
                        <a:t>-0.01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+0.01</a:t>
                      </a:r>
                    </a:p>
                    <a:p>
                      <a:r>
                        <a:rPr lang="en-US" sz="1100" dirty="0" smtClean="0"/>
                        <a:t>-0.02</a:t>
                      </a: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</a:t>
                      </a:r>
                      <a:r>
                        <a:rPr lang="en-US" sz="1400" baseline="0" dirty="0" smtClean="0"/>
                        <a:t> – 40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0.53±0.07(stat.)±0.07(syst.)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+0.01</a:t>
                      </a:r>
                    </a:p>
                    <a:p>
                      <a:r>
                        <a:rPr lang="en-US" sz="1100" dirty="0" smtClean="0"/>
                        <a:t>-0.01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+0.01</a:t>
                      </a:r>
                    </a:p>
                    <a:p>
                      <a:r>
                        <a:rPr lang="en-US" sz="1100" dirty="0" smtClean="0"/>
                        <a:t>-0.01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1905000" y="838200"/>
          <a:ext cx="838200" cy="304800"/>
        </p:xfrm>
        <a:graphic>
          <a:graphicData uri="http://schemas.openxmlformats.org/presentationml/2006/ole">
            <p:oleObj spid="_x0000_s43010" name="Equation" r:id="rId3" imgW="634680" imgH="228600" progId="Equation.3">
              <p:embed/>
            </p:oleObj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3657600" y="762000"/>
          <a:ext cx="1371600" cy="431800"/>
        </p:xfrm>
        <a:graphic>
          <a:graphicData uri="http://schemas.openxmlformats.org/presentationml/2006/ole">
            <p:oleObj spid="_x0000_s43011" name="Equation" r:id="rId4" imgW="914400" imgH="431640" progId="Equation.3">
              <p:embed/>
            </p:oleObj>
          </a:graphicData>
        </a:graphic>
      </p:graphicFrame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2971800"/>
            <a:ext cx="4953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ounded Rectangle 16"/>
          <p:cNvSpPr/>
          <p:nvPr/>
        </p:nvSpPr>
        <p:spPr>
          <a:xfrm>
            <a:off x="228600" y="3124200"/>
            <a:ext cx="3810000" cy="26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measurement assumes unpolarized production of </a:t>
            </a:r>
            <a:r>
              <a:rPr lang="el-GR" dirty="0" smtClean="0"/>
              <a:t>χ</a:t>
            </a:r>
            <a:r>
              <a:rPr lang="en-US" baseline="-25000" dirty="0" smtClean="0"/>
              <a:t>b</a:t>
            </a:r>
            <a:r>
              <a:rPr lang="en-US" dirty="0" smtClean="0"/>
              <a:t> whereas the last 2 columns</a:t>
            </a:r>
          </a:p>
          <a:p>
            <a:pPr algn="ctr"/>
            <a:r>
              <a:rPr lang="en-US" dirty="0" smtClean="0"/>
              <a:t>Corresponds to the variations because of the Polarization while considering in helicity(HX) and Collins-</a:t>
            </a:r>
            <a:r>
              <a:rPr lang="en-US" dirty="0" err="1" smtClean="0"/>
              <a:t>Soper</a:t>
            </a:r>
            <a:r>
              <a:rPr lang="en-US" dirty="0" smtClean="0"/>
              <a:t>(CS) frames.</a:t>
            </a:r>
            <a:endParaRPr lang="en-US" dirty="0"/>
          </a:p>
        </p:txBody>
      </p:sp>
      <p:graphicFrame>
        <p:nvGraphicFramePr>
          <p:cNvPr id="43015" name="Content Placeholder 6"/>
          <p:cNvGraphicFramePr>
            <a:graphicFrameLocks noChangeAspect="1"/>
          </p:cNvGraphicFramePr>
          <p:nvPr/>
        </p:nvGraphicFramePr>
        <p:xfrm>
          <a:off x="1905000" y="152400"/>
          <a:ext cx="5486399" cy="457200"/>
        </p:xfrm>
        <a:graphic>
          <a:graphicData uri="http://schemas.openxmlformats.org/presentationml/2006/ole">
            <p:oleObj spid="_x0000_s43015" name="Equation" r:id="rId6" imgW="27684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492240"/>
            <a:ext cx="1920240" cy="365760"/>
          </a:xfrm>
        </p:spPr>
        <p:txBody>
          <a:bodyPr/>
          <a:lstStyle/>
          <a:p>
            <a:r>
              <a:rPr lang="en-US" dirty="0" smtClean="0"/>
              <a:t>7/29/2014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6407944"/>
            <a:ext cx="3149353" cy="365125"/>
          </a:xfrm>
        </p:spPr>
        <p:txBody>
          <a:bodyPr/>
          <a:lstStyle/>
          <a:p>
            <a:r>
              <a:rPr lang="en-US" smtClean="0"/>
              <a:t>Sarmad Masood Shaheen IHEP, Beijing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5E5C-EF94-41B6-A982-331A4499CF80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1219200"/>
          <a:ext cx="4495800" cy="17321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9160"/>
                <a:gridCol w="3596640"/>
              </a:tblGrid>
              <a:tr h="3531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 – 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0.89±0.15(stat.)±0.12(syst.)±0.08(BR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  <a:tr h="32759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r>
                        <a:rPr lang="en-US" sz="1400" baseline="0" dirty="0" smtClean="0"/>
                        <a:t> – 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0.78±0.10(stat.)±0.11(syst.)±0.07(BR)</a:t>
                      </a:r>
                    </a:p>
                  </a:txBody>
                  <a:tcPr/>
                </a:tc>
              </a:tr>
              <a:tr h="36315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 – 20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0.94±0.15(stat.)±0.14(syst.)±0.08(BR)</a:t>
                      </a:r>
                    </a:p>
                  </a:txBody>
                  <a:tcPr/>
                </a:tc>
              </a:tr>
              <a:tr h="34036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</a:t>
                      </a:r>
                      <a:r>
                        <a:rPr lang="en-US" sz="1400" baseline="0" dirty="0" smtClean="0"/>
                        <a:t> – 40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0.94±0.12(stat.)±0.12(syst.)±0.08(BR)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533400" y="1295400"/>
          <a:ext cx="635000" cy="228600"/>
        </p:xfrm>
        <a:graphic>
          <a:graphicData uri="http://schemas.openxmlformats.org/presentationml/2006/ole">
            <p:oleObj spid="_x0000_s44034" name="Equation" r:id="rId3" imgW="634680" imgH="228600" progId="Equation.3">
              <p:embed/>
            </p:oleObj>
          </a:graphicData>
        </a:graphic>
      </p:graphicFrame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2133600" y="1219200"/>
          <a:ext cx="1447800" cy="381000"/>
        </p:xfrm>
        <a:graphic>
          <a:graphicData uri="http://schemas.openxmlformats.org/presentationml/2006/ole">
            <p:oleObj spid="_x0000_s44035" name="Equation" r:id="rId4" imgW="1117440" imgH="380880" progId="Equation.3">
              <p:embed/>
            </p:oleObj>
          </a:graphicData>
        </a:graphic>
      </p:graphicFrame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2971800"/>
            <a:ext cx="5181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ounded Rectangle 11"/>
          <p:cNvSpPr/>
          <p:nvPr/>
        </p:nvSpPr>
        <p:spPr>
          <a:xfrm>
            <a:off x="152400" y="3352800"/>
            <a:ext cx="38100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comparison to theoretical calculations made by correcting the ratios for the branching fractions </a:t>
            </a:r>
          </a:p>
          <a:p>
            <a:pPr algn="ctr"/>
            <a:endParaRPr lang="en-US" dirty="0"/>
          </a:p>
        </p:txBody>
      </p:sp>
      <p:sp>
        <p:nvSpPr>
          <p:cNvPr id="13" name="Left Brace 12"/>
          <p:cNvSpPr/>
          <p:nvPr/>
        </p:nvSpPr>
        <p:spPr>
          <a:xfrm flipH="1">
            <a:off x="4724400" y="1676400"/>
            <a:ext cx="228600" cy="1066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953000" y="1905000"/>
            <a:ext cx="3962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Shows the uncertainty because of Branching fractions.</a:t>
            </a:r>
            <a:endParaRPr lang="en-US" dirty="0"/>
          </a:p>
        </p:txBody>
      </p:sp>
      <p:graphicFrame>
        <p:nvGraphicFramePr>
          <p:cNvPr id="44036" name="Content Placeholder 6"/>
          <p:cNvGraphicFramePr>
            <a:graphicFrameLocks noChangeAspect="1"/>
          </p:cNvGraphicFramePr>
          <p:nvPr/>
        </p:nvGraphicFramePr>
        <p:xfrm>
          <a:off x="1905000" y="304800"/>
          <a:ext cx="5486400" cy="457200"/>
        </p:xfrm>
        <a:graphic>
          <a:graphicData uri="http://schemas.openxmlformats.org/presentationml/2006/ole">
            <p:oleObj spid="_x0000_s44036" name="Equation" r:id="rId6" imgW="2768400" imgH="228600" progId="Equation.3">
              <p:embed/>
            </p:oleObj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rot="10800000" flipV="1">
            <a:off x="3886200" y="4876800"/>
            <a:ext cx="990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676400" y="53340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Includes systematic and statistical error (no BR)</a:t>
            </a:r>
            <a:endParaRPr lang="en-US" sz="14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 smtClean="0"/>
              <a:t>rich and competitive heavy flavor program</a:t>
            </a:r>
          </a:p>
          <a:p>
            <a:r>
              <a:rPr lang="en-US" sz="1800" dirty="0" smtClean="0"/>
              <a:t>Results found to be consistent with previous measurements.</a:t>
            </a:r>
          </a:p>
          <a:p>
            <a:r>
              <a:rPr lang="en-US" sz="1800" dirty="0" smtClean="0"/>
              <a:t>Precise Differential cross section measurement of </a:t>
            </a:r>
            <a:r>
              <a:rPr lang="el-GR" sz="1800" dirty="0" smtClean="0"/>
              <a:t>Υ</a:t>
            </a:r>
            <a:r>
              <a:rPr lang="en-US" sz="1800" dirty="0" smtClean="0"/>
              <a:t>(</a:t>
            </a:r>
            <a:r>
              <a:rPr lang="en-US" sz="1800" dirty="0" err="1" smtClean="0"/>
              <a:t>nS</a:t>
            </a:r>
            <a:r>
              <a:rPr lang="en-US" sz="1800" dirty="0" smtClean="0"/>
              <a:t>) for the p</a:t>
            </a:r>
            <a:r>
              <a:rPr lang="en-US" sz="1800" i="1" baseline="-25000" dirty="0" smtClean="0"/>
              <a:t>T</a:t>
            </a:r>
            <a:r>
              <a:rPr lang="en-US" sz="1800" dirty="0" smtClean="0"/>
              <a:t> range 10-100GeV</a:t>
            </a:r>
          </a:p>
          <a:p>
            <a:r>
              <a:rPr lang="en-US" sz="1800" dirty="0" smtClean="0"/>
              <a:t>The transition from exponential to power law at high pT challenges the theoretical models.</a:t>
            </a:r>
          </a:p>
          <a:p>
            <a:r>
              <a:rPr lang="en-US" sz="1800" dirty="0" smtClean="0"/>
              <a:t>There is no measurement of the cross section of </a:t>
            </a:r>
            <a:r>
              <a:rPr lang="en-US" sz="1800" dirty="0" err="1" smtClean="0"/>
              <a:t>Bc</a:t>
            </a:r>
            <a:r>
              <a:rPr lang="en-US" sz="1800" dirty="0" smtClean="0"/>
              <a:t> Meson yet and this ratio measurement would be remarkable step to understand the behavior of </a:t>
            </a:r>
            <a:r>
              <a:rPr lang="en-US" sz="1800" dirty="0" err="1" smtClean="0"/>
              <a:t>Bc</a:t>
            </a:r>
            <a:r>
              <a:rPr lang="en-US" sz="1800" dirty="0" smtClean="0"/>
              <a:t> Meson and further measurements.</a:t>
            </a:r>
          </a:p>
          <a:p>
            <a:r>
              <a:rPr lang="en-US" sz="1800" dirty="0" smtClean="0"/>
              <a:t>The result of the ratio in a good agreement with </a:t>
            </a:r>
            <a:r>
              <a:rPr lang="en-US" sz="1800" dirty="0" err="1" smtClean="0"/>
              <a:t>LHCb</a:t>
            </a:r>
            <a:r>
              <a:rPr lang="en-US" sz="1800" dirty="0" smtClean="0"/>
              <a:t> (only estimation)</a:t>
            </a:r>
          </a:p>
          <a:p>
            <a:r>
              <a:rPr lang="en-US" sz="1800" dirty="0" smtClean="0"/>
              <a:t>The cross ratio measured for </a:t>
            </a:r>
            <a:r>
              <a:rPr lang="el-GR" sz="1800" dirty="0" smtClean="0"/>
              <a:t>χ</a:t>
            </a:r>
            <a:r>
              <a:rPr lang="en-US" sz="1800" baseline="-25000" dirty="0" smtClean="0"/>
              <a:t>b2 </a:t>
            </a:r>
            <a:r>
              <a:rPr lang="en-US" sz="1800" dirty="0" smtClean="0"/>
              <a:t>to </a:t>
            </a:r>
            <a:r>
              <a:rPr lang="el-GR" sz="1800" dirty="0" smtClean="0"/>
              <a:t>χ</a:t>
            </a:r>
            <a:r>
              <a:rPr lang="en-US" sz="1800" baseline="-25000" dirty="0" smtClean="0"/>
              <a:t>b1 </a:t>
            </a:r>
            <a:r>
              <a:rPr lang="en-US" sz="1800" dirty="0" smtClean="0"/>
              <a:t>is 0.90 with no significant dependence upon transverse momentum of </a:t>
            </a:r>
            <a:r>
              <a:rPr lang="el-GR" sz="1800" dirty="0" smtClean="0"/>
              <a:t>Υ</a:t>
            </a:r>
            <a:r>
              <a:rPr lang="en-US" sz="1800" dirty="0" smtClean="0"/>
              <a:t>(1S).</a:t>
            </a:r>
          </a:p>
          <a:p>
            <a:r>
              <a:rPr lang="en-US" sz="1800" dirty="0" smtClean="0"/>
              <a:t>The ratio of </a:t>
            </a:r>
            <a:r>
              <a:rPr lang="el-GR" sz="1800" dirty="0" smtClean="0"/>
              <a:t>σ </a:t>
            </a:r>
            <a:r>
              <a:rPr lang="en-US" sz="1800" dirty="0" smtClean="0"/>
              <a:t>(</a:t>
            </a:r>
            <a:r>
              <a:rPr lang="el-GR" sz="1800" dirty="0" smtClean="0"/>
              <a:t>χ</a:t>
            </a:r>
            <a:r>
              <a:rPr lang="en-US" sz="1800" baseline="-25000" dirty="0" smtClean="0"/>
              <a:t>b2 </a:t>
            </a:r>
            <a:r>
              <a:rPr lang="en-US" sz="1800" dirty="0" smtClean="0"/>
              <a:t>)</a:t>
            </a:r>
            <a:r>
              <a:rPr lang="en-US" sz="1800" baseline="-25000" dirty="0" smtClean="0"/>
              <a:t> </a:t>
            </a:r>
            <a:r>
              <a:rPr lang="en-US" sz="1800" dirty="0" smtClean="0"/>
              <a:t>and</a:t>
            </a:r>
            <a:r>
              <a:rPr lang="en-US" sz="1800" baseline="-25000" dirty="0" smtClean="0"/>
              <a:t> </a:t>
            </a:r>
            <a:r>
              <a:rPr lang="el-GR" sz="1800" dirty="0" smtClean="0"/>
              <a:t>σ </a:t>
            </a:r>
            <a:r>
              <a:rPr lang="en-US" sz="1800" dirty="0" smtClean="0"/>
              <a:t>(</a:t>
            </a:r>
            <a:r>
              <a:rPr lang="el-GR" sz="1800" dirty="0" smtClean="0"/>
              <a:t>χ</a:t>
            </a:r>
            <a:r>
              <a:rPr lang="en-US" sz="1800" baseline="-25000" dirty="0" smtClean="0"/>
              <a:t>b1</a:t>
            </a:r>
            <a:r>
              <a:rPr lang="en-US" sz="1800" dirty="0" smtClean="0"/>
              <a:t>)</a:t>
            </a:r>
            <a:r>
              <a:rPr lang="en-US" sz="1800" baseline="-25000" dirty="0" smtClean="0"/>
              <a:t>  </a:t>
            </a:r>
            <a:r>
              <a:rPr lang="en-US" sz="1800" dirty="0" smtClean="0"/>
              <a:t>is the first measurement and would be helpful as an inputs to constrain studies in future .</a:t>
            </a:r>
          </a:p>
          <a:p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2875"/>
            <a:ext cx="1371600" cy="365125"/>
          </a:xfrm>
        </p:spPr>
        <p:txBody>
          <a:bodyPr/>
          <a:lstStyle/>
          <a:p>
            <a:r>
              <a:rPr lang="en-US" dirty="0" smtClean="0"/>
              <a:t>7/29/2014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pic>
        <p:nvPicPr>
          <p:cNvPr id="7" name="Picture 6" descr="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19801"/>
            <a:ext cx="838201" cy="8382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5E5C-EF94-41B6-A982-331A4499CF8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Sarmad Masood Shaheen IHEP, Beijing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 and Comments are Welcomed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33401"/>
            <a:ext cx="7772400" cy="762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Thanks for being Patient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2875"/>
            <a:ext cx="1524000" cy="365125"/>
          </a:xfrm>
        </p:spPr>
        <p:txBody>
          <a:bodyPr/>
          <a:lstStyle/>
          <a:p>
            <a:r>
              <a:rPr lang="en-US" dirty="0" smtClean="0"/>
              <a:t>7/29/2014</a:t>
            </a:r>
            <a:endParaRPr lang="en-US" dirty="0"/>
          </a:p>
        </p:txBody>
      </p:sp>
      <p:pic>
        <p:nvPicPr>
          <p:cNvPr id="7" name="Picture 6" descr="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9801"/>
            <a:ext cx="838200" cy="838199"/>
          </a:xfrm>
          <a:prstGeom prst="rect">
            <a:avLst/>
          </a:prstGeom>
        </p:spPr>
      </p:pic>
      <p:pic>
        <p:nvPicPr>
          <p:cNvPr id="8" name="Picture 7" descr="the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895600"/>
            <a:ext cx="4572000" cy="268605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5E5C-EF94-41B6-A982-331A4499CF8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Sarmad Masood Shaheen IHEP, Beijing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2875"/>
            <a:ext cx="1447800" cy="365125"/>
          </a:xfrm>
        </p:spPr>
        <p:txBody>
          <a:bodyPr/>
          <a:lstStyle/>
          <a:p>
            <a:r>
              <a:rPr lang="en-US" dirty="0" smtClean="0"/>
              <a:t>7/29/2014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6562"/>
          </a:xfrm>
        </p:spPr>
        <p:txBody>
          <a:bodyPr/>
          <a:lstStyle/>
          <a:p>
            <a:r>
              <a:rPr lang="en-US" sz="4800" dirty="0" smtClean="0"/>
              <a:t>Backup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 descr="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9800"/>
            <a:ext cx="838201" cy="8382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5E5C-EF94-41B6-A982-331A4499CF8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Sarmad Masood Shaheen IHEP, Beijing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Overview of CMS Detector</a:t>
            </a:r>
          </a:p>
          <a:p>
            <a:r>
              <a:rPr lang="en-US" sz="3000" dirty="0" smtClean="0"/>
              <a:t>Flavor Physics at CMS</a:t>
            </a:r>
          </a:p>
          <a:p>
            <a:r>
              <a:rPr lang="en-US" sz="3000" dirty="0" smtClean="0"/>
              <a:t>Some recent Results</a:t>
            </a:r>
          </a:p>
          <a:p>
            <a:pPr lvl="1">
              <a:buFont typeface="Arial" pitchFamily="34" charset="0"/>
              <a:buChar char="•"/>
            </a:pPr>
            <a:endParaRPr lang="en-US" sz="1900" dirty="0" smtClean="0"/>
          </a:p>
          <a:p>
            <a:pPr lvl="1">
              <a:buFont typeface="Arial" pitchFamily="34" charset="0"/>
              <a:buChar char="•"/>
            </a:pPr>
            <a:r>
              <a:rPr lang="el-GR" sz="1900" dirty="0" smtClean="0"/>
              <a:t>Υ</a:t>
            </a:r>
            <a:r>
              <a:rPr lang="en-US" sz="1900" dirty="0" smtClean="0"/>
              <a:t>(1S),</a:t>
            </a:r>
            <a:r>
              <a:rPr lang="el-GR" sz="1900" dirty="0" smtClean="0"/>
              <a:t>Υ</a:t>
            </a:r>
            <a:r>
              <a:rPr lang="en-US" sz="1900" dirty="0" smtClean="0"/>
              <a:t>(2S) and </a:t>
            </a:r>
            <a:r>
              <a:rPr lang="el-GR" sz="1900" dirty="0" smtClean="0"/>
              <a:t>Υ</a:t>
            </a:r>
            <a:r>
              <a:rPr lang="en-US" sz="1900" dirty="0" smtClean="0"/>
              <a:t>(3S) cross section Measurements</a:t>
            </a:r>
          </a:p>
          <a:p>
            <a:pPr lvl="1">
              <a:buFont typeface="Arial" pitchFamily="34" charset="0"/>
              <a:buChar char="•"/>
            </a:pPr>
            <a:endParaRPr lang="en-US" sz="1900" dirty="0" smtClean="0"/>
          </a:p>
          <a:p>
            <a:pPr lvl="1">
              <a:buFont typeface="Arial" pitchFamily="34" charset="0"/>
              <a:buChar char="•"/>
            </a:pPr>
            <a:r>
              <a:rPr lang="en-US" sz="1900" dirty="0" smtClean="0"/>
              <a:t>    </a:t>
            </a:r>
          </a:p>
          <a:p>
            <a:pPr lvl="1">
              <a:buFont typeface="Arial" pitchFamily="34" charset="0"/>
              <a:buChar char="•"/>
            </a:pPr>
            <a:endParaRPr lang="en-US" sz="1900" dirty="0" smtClean="0"/>
          </a:p>
          <a:p>
            <a:pPr lvl="1">
              <a:buFont typeface="Arial" pitchFamily="34" charset="0"/>
              <a:buChar char="•"/>
            </a:pPr>
            <a:r>
              <a:rPr lang="en-US" sz="1900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3000" dirty="0" smtClean="0"/>
              <a:t>Summary </a:t>
            </a:r>
            <a:endParaRPr lang="en-US" sz="3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2240"/>
            <a:ext cx="1920240" cy="365760"/>
          </a:xfrm>
        </p:spPr>
        <p:txBody>
          <a:bodyPr/>
          <a:lstStyle/>
          <a:p>
            <a:r>
              <a:rPr lang="en-US" dirty="0" smtClean="0"/>
              <a:t>7/29/2014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Next 15 minutes covers..</a:t>
            </a:r>
            <a:endParaRPr lang="en-US" sz="2800" dirty="0"/>
          </a:p>
        </p:txBody>
      </p:sp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1143000" y="3733800"/>
          <a:ext cx="6705600" cy="685800"/>
        </p:xfrm>
        <a:graphic>
          <a:graphicData uri="http://schemas.openxmlformats.org/presentationml/2006/ole">
            <p:oleObj spid="_x0000_s5127" name="Equation" r:id="rId3" imgW="4343400" imgH="457200" progId="Equation.3">
              <p:embed/>
            </p:oleObj>
          </a:graphicData>
        </a:graphic>
      </p:graphicFrame>
      <p:graphicFrame>
        <p:nvGraphicFramePr>
          <p:cNvPr id="5128" name="Content Placeholder 6"/>
          <p:cNvGraphicFramePr>
            <a:graphicFrameLocks noChangeAspect="1"/>
          </p:cNvGraphicFramePr>
          <p:nvPr/>
        </p:nvGraphicFramePr>
        <p:xfrm>
          <a:off x="1143000" y="4572000"/>
          <a:ext cx="4572000" cy="381000"/>
        </p:xfrm>
        <a:graphic>
          <a:graphicData uri="http://schemas.openxmlformats.org/presentationml/2006/ole">
            <p:oleObj spid="_x0000_s5128" name="Equation" r:id="rId4" imgW="2730240" imgH="228600" progId="Equation.3">
              <p:embed/>
            </p:oleObj>
          </a:graphicData>
        </a:graphic>
      </p:graphicFrame>
      <p:pic>
        <p:nvPicPr>
          <p:cNvPr id="16" name="Picture 15" descr="t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19800"/>
            <a:ext cx="838201" cy="838200"/>
          </a:xfrm>
          <a:prstGeom prst="rect">
            <a:avLst/>
          </a:prstGeom>
        </p:spPr>
      </p:pic>
      <p:pic>
        <p:nvPicPr>
          <p:cNvPr id="17" name="Picture 16" descr="downloa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1550" y="0"/>
            <a:ext cx="4362450" cy="68580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5E5C-EF94-41B6-A982-331A4499CF8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Sarmad</a:t>
            </a:r>
            <a:r>
              <a:rPr lang="en-US" dirty="0" smtClean="0"/>
              <a:t> </a:t>
            </a:r>
            <a:r>
              <a:rPr lang="en-US" dirty="0" err="1" smtClean="0"/>
              <a:t>Masood</a:t>
            </a:r>
            <a:r>
              <a:rPr lang="en-US" dirty="0" smtClean="0"/>
              <a:t> </a:t>
            </a:r>
            <a:r>
              <a:rPr lang="en-US" dirty="0" err="1" smtClean="0"/>
              <a:t>Shaheen</a:t>
            </a:r>
            <a:r>
              <a:rPr lang="en-US" dirty="0" smtClean="0"/>
              <a:t> IHEP, Beijing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asasas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1524000"/>
            <a:ext cx="5951640" cy="452596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2240"/>
            <a:ext cx="1920240" cy="365760"/>
          </a:xfrm>
        </p:spPr>
        <p:txBody>
          <a:bodyPr/>
          <a:lstStyle/>
          <a:p>
            <a:r>
              <a:rPr lang="en-US" dirty="0" smtClean="0"/>
              <a:t>7/29/2014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Υ</a:t>
            </a:r>
            <a:r>
              <a:rPr lang="en-US" sz="2800" dirty="0" smtClean="0"/>
              <a:t>(1S),</a:t>
            </a:r>
            <a:r>
              <a:rPr lang="el-GR" sz="2800" dirty="0" smtClean="0"/>
              <a:t>Υ</a:t>
            </a:r>
            <a:r>
              <a:rPr lang="en-US" sz="2800" dirty="0" smtClean="0"/>
              <a:t>(2S) and </a:t>
            </a:r>
            <a:r>
              <a:rPr lang="el-GR" sz="2800" dirty="0" smtClean="0"/>
              <a:t>Υ</a:t>
            </a:r>
            <a:r>
              <a:rPr lang="en-US" sz="2800" dirty="0" smtClean="0"/>
              <a:t>(3S) cross section Measurements </a:t>
            </a:r>
            <a:endParaRPr lang="en-US" sz="28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00200"/>
            <a:ext cx="2286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sss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1523999"/>
            <a:ext cx="5486400" cy="4724401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5E5C-EF94-41B6-A982-331A4499CF8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Sarmad Masood Shaheen IHEP, Beijing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>
            <a:noAutofit/>
          </a:bodyPr>
          <a:lstStyle/>
          <a:p>
            <a:r>
              <a:rPr lang="el-GR" sz="2800" dirty="0" smtClean="0"/>
              <a:t>Υ</a:t>
            </a:r>
            <a:r>
              <a:rPr lang="en-US" sz="2800" dirty="0" smtClean="0"/>
              <a:t>(1S),</a:t>
            </a:r>
            <a:r>
              <a:rPr lang="el-GR" sz="2800" dirty="0" smtClean="0"/>
              <a:t>Υ</a:t>
            </a:r>
            <a:r>
              <a:rPr lang="en-US" sz="2800" dirty="0" smtClean="0"/>
              <a:t>(2S) and </a:t>
            </a:r>
            <a:r>
              <a:rPr lang="el-GR" sz="2800" dirty="0" smtClean="0"/>
              <a:t>Υ</a:t>
            </a:r>
            <a:r>
              <a:rPr lang="en-US" sz="2800" dirty="0" smtClean="0"/>
              <a:t>(3S) cross section Measurements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2514600"/>
          </a:xfrm>
        </p:spPr>
        <p:txBody>
          <a:bodyPr>
            <a:normAutofit fontScale="92500" lnSpcReduction="20000"/>
          </a:bodyPr>
          <a:lstStyle/>
          <a:p>
            <a:r>
              <a:rPr lang="en-US" sz="1400" dirty="0" smtClean="0"/>
              <a:t>Event Selections</a:t>
            </a:r>
          </a:p>
          <a:p>
            <a:r>
              <a:rPr lang="en-US" sz="1400" dirty="0" smtClean="0"/>
              <a:t>Dimoun trigger involving tracker and muon systems.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Two muons with |y | &lt;1.25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8.5&lt;M</a:t>
            </a:r>
            <a:r>
              <a:rPr lang="en-US" sz="1400" baseline="-25000" dirty="0" smtClean="0"/>
              <a:t>µµ </a:t>
            </a:r>
            <a:r>
              <a:rPr lang="en-US" sz="1400" dirty="0" smtClean="0"/>
              <a:t>&lt; 11.5 GeV , dimuon vertex with </a:t>
            </a:r>
            <a:r>
              <a:rPr lang="el-GR" sz="1400" baseline="-25000" dirty="0" smtClean="0"/>
              <a:t>χ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 probability  &gt; 0.5 % 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Muons meeting  standard quality requirements.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p</a:t>
            </a:r>
            <a:r>
              <a:rPr lang="en-US" sz="1400" i="1" baseline="-25000" dirty="0" smtClean="0"/>
              <a:t>T</a:t>
            </a:r>
            <a:r>
              <a:rPr lang="en-US" sz="1400" dirty="0" smtClean="0"/>
              <a:t>  </a:t>
            </a:r>
            <a:r>
              <a:rPr lang="en-US" sz="1400" dirty="0" err="1" smtClean="0"/>
              <a:t>thereshold</a:t>
            </a:r>
            <a:r>
              <a:rPr lang="en-US" sz="1400" dirty="0" smtClean="0"/>
              <a:t> 5-9 GeV.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Offline selection requires | y |&lt;0.6, dimuon vertex </a:t>
            </a:r>
            <a:r>
              <a:rPr lang="en-US" sz="1400" dirty="0" err="1" smtClean="0"/>
              <a:t>Probabilty</a:t>
            </a:r>
            <a:r>
              <a:rPr lang="en-US" sz="1400" dirty="0" smtClean="0"/>
              <a:t> &gt; 1 %.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/>
          </a:p>
          <a:p>
            <a:pPr lvl="1">
              <a:buFont typeface="Arial" pitchFamily="34" charset="0"/>
              <a:buChar char="•"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 </a:t>
            </a:r>
            <a:endParaRPr lang="en-US" sz="2800" dirty="0" smtClean="0"/>
          </a:p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4572000"/>
            <a:ext cx="66198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2895600" y="5334000"/>
            <a:ext cx="25146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Polarization corrected acceptance </a:t>
            </a:r>
            <a:endParaRPr lang="en-US" sz="1400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5486400" y="5181600"/>
            <a:ext cx="1447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3048000" y="5867400"/>
            <a:ext cx="23622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819400" y="5867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l-GR" sz="1400" dirty="0" smtClean="0"/>
              <a:t>ε</a:t>
            </a:r>
            <a:r>
              <a:rPr lang="en-US" sz="1400" dirty="0" smtClean="0"/>
              <a:t> For seagull selection</a:t>
            </a:r>
            <a:endParaRPr lang="en-US" dirty="0" smtClean="0"/>
          </a:p>
          <a:p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5410200" y="5105400"/>
            <a:ext cx="2209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562600" y="5943600"/>
            <a:ext cx="3352800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7467600" y="5410200"/>
            <a:ext cx="762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562600" y="59436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Dimuon vertex </a:t>
            </a:r>
            <a:r>
              <a:rPr lang="el-GR" sz="1400" dirty="0" smtClean="0"/>
              <a:t>χ</a:t>
            </a:r>
            <a:r>
              <a:rPr lang="en-US" sz="1400" baseline="30000" dirty="0" smtClean="0"/>
              <a:t>2 </a:t>
            </a:r>
            <a:r>
              <a:rPr lang="en-US" sz="1400" dirty="0" smtClean="0"/>
              <a:t>probabilty requirement of 1%(0.99±0.01))</a:t>
            </a:r>
            <a:endParaRPr lang="en-US" sz="1400" baseline="30000" dirty="0"/>
          </a:p>
        </p:txBody>
      </p:sp>
      <p:sp>
        <p:nvSpPr>
          <p:cNvPr id="50" name="Rounded Rectangle 49"/>
          <p:cNvSpPr/>
          <p:nvPr/>
        </p:nvSpPr>
        <p:spPr>
          <a:xfrm>
            <a:off x="3886200" y="4038600"/>
            <a:ext cx="18288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Dimuon Efficiency 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rot="16200000" flipH="1">
            <a:off x="5753100" y="44577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6477000" y="3886200"/>
            <a:ext cx="2667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Number of fitted Events in </a:t>
            </a:r>
            <a:r>
              <a:rPr lang="en-US" sz="1600" i="1" dirty="0" smtClean="0">
                <a:solidFill>
                  <a:schemeClr val="tx1"/>
                </a:solidFill>
              </a:rPr>
              <a:t>p</a:t>
            </a:r>
            <a:r>
              <a:rPr lang="en-US" sz="1600" i="1" baseline="-25000" dirty="0" smtClean="0">
                <a:solidFill>
                  <a:schemeClr val="tx1"/>
                </a:solidFill>
              </a:rPr>
              <a:t>T  </a:t>
            </a:r>
            <a:r>
              <a:rPr lang="en-US" sz="1600" dirty="0" smtClean="0">
                <a:solidFill>
                  <a:schemeClr val="tx1"/>
                </a:solidFill>
              </a:rPr>
              <a:t>bin of width </a:t>
            </a:r>
            <a:r>
              <a:rPr lang="en-US" sz="1600" i="1" dirty="0" smtClean="0">
                <a:solidFill>
                  <a:schemeClr val="tx1"/>
                </a:solidFill>
              </a:rPr>
              <a:t>∆p</a:t>
            </a:r>
            <a:r>
              <a:rPr lang="en-US" sz="1600" i="1" baseline="-25000" dirty="0" smtClean="0">
                <a:solidFill>
                  <a:schemeClr val="tx1"/>
                </a:solidFill>
              </a:rPr>
              <a:t>T</a:t>
            </a:r>
            <a:r>
              <a:rPr lang="en-US" sz="1600" i="1" dirty="0" smtClean="0">
                <a:solidFill>
                  <a:schemeClr val="tx1"/>
                </a:solidFill>
              </a:rPr>
              <a:t> </a:t>
            </a:r>
            <a:endParaRPr lang="en-US" sz="1600" i="1" dirty="0">
              <a:solidFill>
                <a:schemeClr val="tx1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rot="10800000" flipV="1">
            <a:off x="6400800" y="44958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D0665E5C-EF94-41B6-A982-331A4499CF8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2895600" cy="457200"/>
          </a:xfrm>
        </p:spPr>
        <p:txBody>
          <a:bodyPr/>
          <a:lstStyle/>
          <a:p>
            <a:r>
              <a:rPr lang="en-US" dirty="0" err="1" smtClean="0"/>
              <a:t>Sarmad</a:t>
            </a:r>
            <a:r>
              <a:rPr lang="en-US" dirty="0" smtClean="0"/>
              <a:t> </a:t>
            </a:r>
            <a:r>
              <a:rPr lang="en-US" dirty="0" err="1" smtClean="0"/>
              <a:t>Masood</a:t>
            </a:r>
            <a:r>
              <a:rPr lang="en-US" dirty="0" smtClean="0"/>
              <a:t> </a:t>
            </a:r>
            <a:r>
              <a:rPr lang="en-US" dirty="0" err="1" smtClean="0"/>
              <a:t>Shaheen</a:t>
            </a:r>
            <a:r>
              <a:rPr lang="en-US" dirty="0" smtClean="0"/>
              <a:t> IHEP, Beijing</a:t>
            </a:r>
            <a:endParaRPr lang="en-US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>
          <a:xfrm>
            <a:off x="1066800" y="6324600"/>
            <a:ext cx="1219200" cy="365125"/>
          </a:xfrm>
        </p:spPr>
        <p:txBody>
          <a:bodyPr/>
          <a:lstStyle/>
          <a:p>
            <a:r>
              <a:rPr lang="en-US" dirty="0" smtClean="0"/>
              <a:t>7/29/2014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6934200" y="0"/>
            <a:ext cx="2209800" cy="3048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CMS PAS BPH-12-006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23" name="Picture 22" descr="t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43601"/>
            <a:ext cx="914400" cy="914399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0" y="0"/>
            <a:ext cx="2209800" cy="3048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Pheno 2013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8129" name="Object 1"/>
          <p:cNvGraphicFramePr>
            <a:graphicFrameLocks noChangeAspect="1"/>
          </p:cNvGraphicFramePr>
          <p:nvPr/>
        </p:nvGraphicFramePr>
        <p:xfrm>
          <a:off x="609600" y="2514600"/>
          <a:ext cx="5948363" cy="685800"/>
        </p:xfrm>
        <a:graphic>
          <a:graphicData uri="http://schemas.openxmlformats.org/presentationml/2006/ole">
            <p:oleObj spid="_x0000_s48129" name="Equation" r:id="rId5" imgW="4101840" imgH="507960" progId="Equation.3">
              <p:embed/>
            </p:oleObj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09600" y="3048000"/>
          <a:ext cx="6950076" cy="685799"/>
        </p:xfrm>
        <a:graphic>
          <a:graphicData uri="http://schemas.openxmlformats.org/presentationml/2006/ole">
            <p:oleObj spid="_x0000_s48130" name="Equation" r:id="rId6" imgW="401292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Event Selection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 Dimuon Trigger 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tracker hits &gt; 6 and pixel hits &gt; 2</a:t>
            </a:r>
          </a:p>
          <a:p>
            <a:pPr lvl="1">
              <a:buFont typeface="Arial" pitchFamily="34" charset="0"/>
              <a:buChar char="•"/>
            </a:pPr>
            <a:r>
              <a:rPr lang="el-GR" sz="1400" dirty="0" smtClean="0"/>
              <a:t>χ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/</a:t>
            </a:r>
            <a:r>
              <a:rPr lang="en-US" sz="1400" dirty="0" err="1" smtClean="0"/>
              <a:t>ndof</a:t>
            </a:r>
            <a:r>
              <a:rPr lang="en-US" sz="1400" dirty="0" smtClean="0"/>
              <a:t> &lt;3</a:t>
            </a:r>
          </a:p>
          <a:p>
            <a:pPr lvl="1">
              <a:buFont typeface="Arial" pitchFamily="34" charset="0"/>
              <a:buChar char="•"/>
            </a:pPr>
            <a:r>
              <a:rPr lang="el-GR" sz="1400" dirty="0" smtClean="0"/>
              <a:t>|η| &lt; 2.4</a:t>
            </a:r>
            <a:endParaRPr lang="en-US" sz="1400" dirty="0" smtClean="0"/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p</a:t>
            </a:r>
            <a:r>
              <a:rPr lang="en-US" sz="1400" baseline="-25000" dirty="0" smtClean="0"/>
              <a:t>T </a:t>
            </a:r>
            <a:r>
              <a:rPr lang="en-US" sz="1400" dirty="0" smtClean="0"/>
              <a:t>&gt; 0.9 GeV/c 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p</a:t>
            </a:r>
            <a:r>
              <a:rPr lang="en-US" sz="1400" baseline="-25000" dirty="0" smtClean="0"/>
              <a:t>T</a:t>
            </a:r>
            <a:r>
              <a:rPr lang="en-US" sz="1400" dirty="0" smtClean="0"/>
              <a:t>(</a:t>
            </a:r>
            <a:r>
              <a:rPr lang="en-US" sz="1400" dirty="0" err="1" smtClean="0"/>
              <a:t>Bc</a:t>
            </a:r>
            <a:r>
              <a:rPr lang="en-US" sz="1400" dirty="0" smtClean="0"/>
              <a:t>) &gt; 15 GeV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|y(</a:t>
            </a:r>
            <a:r>
              <a:rPr lang="en-US" sz="1400" dirty="0" err="1" smtClean="0"/>
              <a:t>Bc</a:t>
            </a:r>
            <a:r>
              <a:rPr lang="en-US" sz="1400" dirty="0" smtClean="0"/>
              <a:t>)| &lt; 1.6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err="1" smtClean="0"/>
              <a:t>cos</a:t>
            </a:r>
            <a:r>
              <a:rPr lang="el-GR" sz="1400" dirty="0" smtClean="0"/>
              <a:t>θ &gt; 0.99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err="1" smtClean="0"/>
              <a:t>vtx</a:t>
            </a:r>
            <a:r>
              <a:rPr lang="en-US" sz="1400" dirty="0" smtClean="0"/>
              <a:t> CL &gt; 20%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p</a:t>
            </a:r>
            <a:r>
              <a:rPr lang="en-US" sz="1400" baseline="-25000" dirty="0" smtClean="0"/>
              <a:t>Tπ</a:t>
            </a:r>
            <a:r>
              <a:rPr lang="en-US" sz="1400" dirty="0" smtClean="0"/>
              <a:t> &gt; 2.5, 1.7 or 0.9 GeV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1143000" cy="365125"/>
          </a:xfrm>
        </p:spPr>
        <p:txBody>
          <a:bodyPr/>
          <a:lstStyle/>
          <a:p>
            <a:r>
              <a:rPr lang="en-US" dirty="0" smtClean="0"/>
              <a:t>7/29/2014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Sarmad Masood Shaheen IHEP, Beijing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5E5C-EF94-41B6-A982-331A4499CF80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33400" y="381000"/>
          <a:ext cx="7772400" cy="838200"/>
        </p:xfrm>
        <a:graphic>
          <a:graphicData uri="http://schemas.openxmlformats.org/presentationml/2006/ole">
            <p:oleObj spid="_x0000_s45058" name="Equation" r:id="rId3" imgW="4343400" imgH="4572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5059" name="Equation" r:id="rId4" imgW="114120" imgH="21564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447800" y="4343400"/>
          <a:ext cx="5867400" cy="990600"/>
        </p:xfrm>
        <a:graphic>
          <a:graphicData uri="http://schemas.openxmlformats.org/presentationml/2006/ole">
            <p:oleObj spid="_x0000_s45060" name="Equation" r:id="rId5" imgW="3377880" imgH="545760" progId="Equation.3">
              <p:embed/>
            </p:oleObj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7315200" y="3581400"/>
            <a:ext cx="1828800" cy="53340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Efficiency for B</a:t>
            </a:r>
            <a:r>
              <a:rPr lang="en-US" sz="1600" baseline="-25000" dirty="0" smtClean="0">
                <a:solidFill>
                  <a:schemeClr val="tx1"/>
                </a:solidFill>
              </a:rPr>
              <a:t>c</a:t>
            </a:r>
            <a:r>
              <a:rPr lang="en-US" sz="1600" baseline="300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reconstruction</a:t>
            </a:r>
            <a:r>
              <a:rPr lang="en-US" sz="1600" baseline="30000" dirty="0" smtClean="0">
                <a:solidFill>
                  <a:schemeClr val="tx1"/>
                </a:solidFill>
              </a:rPr>
              <a:t> </a:t>
            </a:r>
            <a:endParaRPr lang="en-US" sz="1600" baseline="300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7086600" y="52578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6934200" y="5867400"/>
            <a:ext cx="1828800" cy="457200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Efficiency for B</a:t>
            </a:r>
            <a:r>
              <a:rPr lang="en-US" sz="1600" baseline="30000" dirty="0" smtClean="0">
                <a:solidFill>
                  <a:schemeClr val="tx1"/>
                </a:solidFill>
              </a:rPr>
              <a:t>± </a:t>
            </a:r>
            <a:r>
              <a:rPr lang="en-US" sz="1600" dirty="0" smtClean="0">
                <a:solidFill>
                  <a:schemeClr val="tx1"/>
                </a:solidFill>
              </a:rPr>
              <a:t>reconstruction</a:t>
            </a:r>
            <a:r>
              <a:rPr lang="en-US" sz="1600" baseline="30000" dirty="0" smtClean="0">
                <a:solidFill>
                  <a:schemeClr val="tx1"/>
                </a:solidFill>
              </a:rPr>
              <a:t> </a:t>
            </a:r>
            <a:endParaRPr lang="en-US" sz="1600" baseline="300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934200" y="41910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762000" y="5257800"/>
            <a:ext cx="5943600" cy="83820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efficiency can be calculated by the expression for </a:t>
            </a:r>
            <a:r>
              <a:rPr lang="en-US" dirty="0" err="1" smtClean="0">
                <a:solidFill>
                  <a:schemeClr val="tx1"/>
                </a:solidFill>
              </a:rPr>
              <a:t>i-th</a:t>
            </a:r>
            <a:r>
              <a:rPr lang="en-US" dirty="0" smtClean="0">
                <a:solidFill>
                  <a:schemeClr val="tx1"/>
                </a:solidFill>
              </a:rPr>
              <a:t> bin                     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4495800" y="5562600"/>
          <a:ext cx="1066800" cy="533400"/>
        </p:xfrm>
        <a:graphic>
          <a:graphicData uri="http://schemas.openxmlformats.org/presentationml/2006/ole">
            <p:oleObj spid="_x0000_s45061" name="Equation" r:id="rId6" imgW="672840" imgH="457200" progId="Equation.3">
              <p:embed/>
            </p:oleObj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6781800" y="0"/>
            <a:ext cx="2362200" cy="3048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CMS-PAS-BPH-12-011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6" name="Picture 15" descr="th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096000"/>
            <a:ext cx="762001" cy="7620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0" y="0"/>
            <a:ext cx="2209800" cy="3048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PASCOS 2013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24400" y="1295400"/>
            <a:ext cx="4114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492240"/>
            <a:ext cx="1920240" cy="365760"/>
          </a:xfrm>
        </p:spPr>
        <p:txBody>
          <a:bodyPr/>
          <a:lstStyle/>
          <a:p>
            <a:r>
              <a:rPr lang="en-US" dirty="0" smtClean="0"/>
              <a:t>7/29/2014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Detector </a:t>
            </a:r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1440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0"/>
            <a:ext cx="914400" cy="91439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5E5C-EF94-41B6-A982-331A4499CF8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Sarmad Masood Shaheen IHEP, Beijing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study b hadrons production and properties</a:t>
            </a:r>
          </a:p>
          <a:p>
            <a:pPr lvl="1" algn="just">
              <a:buNone/>
            </a:pPr>
            <a:r>
              <a:rPr lang="en-US" sz="1800" dirty="0" smtClean="0"/>
              <a:t>    cross section, branching ratio, polarization, mass, lifetime, mixing, cp asymmetries, ...</a:t>
            </a:r>
          </a:p>
          <a:p>
            <a:r>
              <a:rPr lang="en-US" sz="2400" dirty="0" smtClean="0"/>
              <a:t>searches and study of new and exotic states</a:t>
            </a:r>
          </a:p>
          <a:p>
            <a:pPr lvl="1"/>
            <a:r>
              <a:rPr lang="en-US" sz="1800" dirty="0" smtClean="0"/>
              <a:t>quarkonium-like states X, Y, Z’s; new b baryons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Searches for new Physics </a:t>
            </a:r>
          </a:p>
          <a:p>
            <a:pPr lvl="1"/>
            <a:r>
              <a:rPr lang="en-US" sz="1800" dirty="0" smtClean="0"/>
              <a:t>new heavy particles can induce measurable deviations from SM:</a:t>
            </a:r>
          </a:p>
          <a:p>
            <a:pPr lvl="1"/>
            <a:r>
              <a:rPr lang="en-US" sz="1800" dirty="0" smtClean="0"/>
              <a:t>b quark production measurements help model backgrounds in searches involving b (H-&gt;bb, SUSY )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7/29/2014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077200" cy="731838"/>
          </a:xfrm>
        </p:spPr>
        <p:txBody>
          <a:bodyPr>
            <a:normAutofit/>
          </a:bodyPr>
          <a:lstStyle/>
          <a:p>
            <a:r>
              <a:rPr lang="en-US" dirty="0" smtClean="0"/>
              <a:t>Flavor Physics at CMS</a:t>
            </a:r>
            <a:endParaRPr lang="en-US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0"/>
            <a:ext cx="6858000" cy="4109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5E5C-EF94-41B6-A982-331A4499CF8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Sarmad Masood Shaheen IHEP, Beijing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Provides an interesting probe of QCD.</a:t>
            </a:r>
          </a:p>
          <a:p>
            <a:r>
              <a:rPr lang="en-US" sz="1800" dirty="0" smtClean="0"/>
              <a:t>Several models predict differential cross section.</a:t>
            </a:r>
          </a:p>
          <a:p>
            <a:r>
              <a:rPr lang="en-US" sz="1800" dirty="0" smtClean="0"/>
              <a:t>NRQCD fit to data, impact the polarization predictions at all </a:t>
            </a:r>
            <a:r>
              <a:rPr lang="en-US" sz="1800" i="1" dirty="0" smtClean="0"/>
              <a:t>p</a:t>
            </a:r>
            <a:r>
              <a:rPr lang="en-US" sz="1800" i="1" baseline="-25000" dirty="0" smtClean="0"/>
              <a:t>T</a:t>
            </a:r>
            <a:r>
              <a:rPr lang="en-US" sz="1800" i="1" dirty="0" smtClean="0"/>
              <a:t> .</a:t>
            </a:r>
          </a:p>
          <a:p>
            <a:r>
              <a:rPr lang="en-US" sz="1800" dirty="0" smtClean="0"/>
              <a:t>CSM with higher order </a:t>
            </a:r>
            <a:r>
              <a:rPr lang="en-US" sz="1800" i="1" dirty="0" smtClean="0"/>
              <a:t>p</a:t>
            </a:r>
            <a:r>
              <a:rPr lang="en-US" sz="1800" i="1" baseline="-25000" dirty="0" smtClean="0"/>
              <a:t>T</a:t>
            </a:r>
            <a:r>
              <a:rPr lang="en-US" sz="1800" i="1" dirty="0" smtClean="0"/>
              <a:t> </a:t>
            </a:r>
            <a:r>
              <a:rPr lang="en-US" sz="1800" dirty="0" smtClean="0"/>
              <a:t>dependent corrections and k</a:t>
            </a:r>
            <a:r>
              <a:rPr lang="en-US" sz="1800" baseline="-25000" dirty="0" smtClean="0"/>
              <a:t>t </a:t>
            </a:r>
            <a:r>
              <a:rPr lang="en-US" sz="1800" dirty="0" smtClean="0"/>
              <a:t>–factorization are consistent with data from LHC. </a:t>
            </a:r>
          </a:p>
          <a:p>
            <a:r>
              <a:rPr lang="en-US" sz="1800" dirty="0" smtClean="0"/>
              <a:t>Previous CMS results for central rapidity. </a:t>
            </a:r>
            <a:r>
              <a:rPr lang="en-US" sz="1800" dirty="0" err="1" smtClean="0"/>
              <a:t>LHCb</a:t>
            </a:r>
            <a:r>
              <a:rPr lang="en-US" sz="1800" dirty="0" smtClean="0"/>
              <a:t> went more forward for 2&lt;|</a:t>
            </a:r>
            <a:r>
              <a:rPr lang="en-US" sz="1800" i="1" dirty="0" smtClean="0"/>
              <a:t>y </a:t>
            </a:r>
            <a:r>
              <a:rPr lang="en-US" sz="1800" dirty="0" smtClean="0"/>
              <a:t>|&lt;4.5 where ATLAS published with </a:t>
            </a:r>
            <a:r>
              <a:rPr lang="en-US" sz="1800" i="1" dirty="0" smtClean="0"/>
              <a:t>p</a:t>
            </a:r>
            <a:r>
              <a:rPr lang="en-US" sz="1800" i="1" baseline="-25000" dirty="0" smtClean="0"/>
              <a:t>T </a:t>
            </a:r>
            <a:r>
              <a:rPr lang="en-US" sz="1800" i="1" dirty="0" smtClean="0"/>
              <a:t>=70 GeV.</a:t>
            </a:r>
          </a:p>
          <a:p>
            <a:r>
              <a:rPr lang="en-US" sz="1800" dirty="0" smtClean="0"/>
              <a:t>Explored higher</a:t>
            </a:r>
            <a:r>
              <a:rPr lang="en-US" sz="1800" i="1" dirty="0" smtClean="0"/>
              <a:t> p</a:t>
            </a:r>
            <a:r>
              <a:rPr lang="en-US" sz="1800" i="1" baseline="-25000" dirty="0" smtClean="0"/>
              <a:t>T </a:t>
            </a:r>
            <a:r>
              <a:rPr lang="en-US" sz="1800" i="1" dirty="0" smtClean="0"/>
              <a:t> </a:t>
            </a:r>
            <a:r>
              <a:rPr lang="en-US" sz="1800" dirty="0" smtClean="0"/>
              <a:t>range</a:t>
            </a:r>
            <a:r>
              <a:rPr lang="en-US" sz="1800" i="1" dirty="0" smtClean="0"/>
              <a:t> </a:t>
            </a:r>
            <a:r>
              <a:rPr lang="en-US" sz="1800" dirty="0" smtClean="0"/>
              <a:t>(100GeV) for measuring the cross section </a:t>
            </a:r>
            <a:r>
              <a:rPr lang="en-US" sz="1800" i="1" dirty="0" smtClean="0"/>
              <a:t>.</a:t>
            </a:r>
          </a:p>
          <a:p>
            <a:r>
              <a:rPr lang="en-US" sz="1800" dirty="0" smtClean="0"/>
              <a:t>Studied µ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µ</a:t>
            </a:r>
            <a:r>
              <a:rPr lang="en-US" sz="1800" baseline="30000" dirty="0" smtClean="0"/>
              <a:t>- </a:t>
            </a:r>
            <a:r>
              <a:rPr lang="en-US" sz="1800" dirty="0" smtClean="0"/>
              <a:t> final state with CMS 2011 data(4.9 fb</a:t>
            </a:r>
            <a:r>
              <a:rPr lang="en-US" sz="1800" baseline="30000" dirty="0" smtClean="0"/>
              <a:t>-1</a:t>
            </a:r>
            <a:r>
              <a:rPr lang="en-US" sz="1800" dirty="0" smtClean="0"/>
              <a:t>) .</a:t>
            </a:r>
          </a:p>
          <a:p>
            <a:r>
              <a:rPr lang="en-US" sz="1800" dirty="0" smtClean="0"/>
              <a:t>Events selected with dimuon rapidity |y(µµ)|&lt;0.6 covering a </a:t>
            </a:r>
          </a:p>
          <a:p>
            <a:pPr>
              <a:buNone/>
            </a:pPr>
            <a:r>
              <a:rPr lang="en-US" sz="1800" i="1" dirty="0" smtClean="0"/>
              <a:t>   p</a:t>
            </a:r>
            <a:r>
              <a:rPr lang="en-US" sz="1800" i="1" baseline="-25000" dirty="0" smtClean="0"/>
              <a:t>T</a:t>
            </a:r>
            <a:r>
              <a:rPr lang="en-US" sz="1800" dirty="0" smtClean="0"/>
              <a:t> (µµ)=10-100GeV ( Mass-resolution is best).</a:t>
            </a:r>
          </a:p>
          <a:p>
            <a:endParaRPr lang="en-US" sz="2000" i="1" baseline="-25000" dirty="0" smtClean="0"/>
          </a:p>
          <a:p>
            <a:endParaRPr lang="en-US" sz="2000" i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2240"/>
            <a:ext cx="1920240" cy="365760"/>
          </a:xfrm>
        </p:spPr>
        <p:txBody>
          <a:bodyPr/>
          <a:lstStyle/>
          <a:p>
            <a:r>
              <a:rPr lang="en-US" dirty="0" smtClean="0"/>
              <a:t>7/29/2014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Υ</a:t>
            </a:r>
            <a:r>
              <a:rPr lang="en-US" sz="2800" dirty="0" smtClean="0"/>
              <a:t>(1S),</a:t>
            </a:r>
            <a:r>
              <a:rPr lang="el-GR" sz="2800" dirty="0" smtClean="0"/>
              <a:t>Υ</a:t>
            </a:r>
            <a:r>
              <a:rPr lang="en-US" sz="2800" dirty="0" smtClean="0"/>
              <a:t>(2S) and </a:t>
            </a:r>
            <a:r>
              <a:rPr lang="el-GR" sz="2800" dirty="0" smtClean="0"/>
              <a:t>Υ</a:t>
            </a:r>
            <a:r>
              <a:rPr lang="en-US" sz="2800" dirty="0" smtClean="0"/>
              <a:t>(3S) cross section Measurements 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6629400" y="0"/>
            <a:ext cx="2514600" cy="2286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CMS PAS BPH-12-006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0"/>
            <a:ext cx="2209800" cy="3048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Pheno 2013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5E5C-EF94-41B6-A982-331A4499CF8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Sarmad Masood Shaheen IHEP, Beijing</a:t>
            </a:r>
            <a:endParaRPr lang="en-US"/>
          </a:p>
        </p:txBody>
      </p:sp>
      <p:pic>
        <p:nvPicPr>
          <p:cNvPr id="13" name="Picture 12" descr="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9800"/>
            <a:ext cx="838201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2240"/>
            <a:ext cx="1920240" cy="365760"/>
          </a:xfrm>
        </p:spPr>
        <p:txBody>
          <a:bodyPr/>
          <a:lstStyle/>
          <a:p>
            <a:r>
              <a:rPr lang="en-US" dirty="0" smtClean="0"/>
              <a:t>7/29/2014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l-GR" sz="2800" dirty="0" smtClean="0"/>
              <a:t>Υ</a:t>
            </a:r>
            <a:r>
              <a:rPr lang="en-US" sz="2800" dirty="0" smtClean="0"/>
              <a:t>(1S),</a:t>
            </a:r>
            <a:r>
              <a:rPr lang="el-GR" sz="2800" dirty="0" smtClean="0"/>
              <a:t>Υ</a:t>
            </a:r>
            <a:r>
              <a:rPr lang="en-US" sz="2800" dirty="0" smtClean="0"/>
              <a:t>(2S) and </a:t>
            </a:r>
            <a:r>
              <a:rPr lang="el-GR" sz="2800" dirty="0" smtClean="0"/>
              <a:t>Υ</a:t>
            </a:r>
            <a:r>
              <a:rPr lang="en-US" sz="2800" dirty="0" smtClean="0"/>
              <a:t>(3S) cross section Measurements </a:t>
            </a:r>
            <a:endParaRPr lang="en-US" sz="28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90600"/>
            <a:ext cx="8153399" cy="499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5E5C-EF94-41B6-A982-331A4499CF8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Sarmad Masood Shaheen IHEP, Beijing</a:t>
            </a:r>
            <a:endParaRPr lang="en-US"/>
          </a:p>
        </p:txBody>
      </p:sp>
      <p:pic>
        <p:nvPicPr>
          <p:cNvPr id="11" name="Picture 10" descr="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9800"/>
            <a:ext cx="838201" cy="8382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6629400" y="0"/>
            <a:ext cx="2514600" cy="381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Physics Letters B 727 (2013) 101–125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419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52800"/>
            <a:ext cx="4495800" cy="304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Content Placeholder 8"/>
          <p:cNvGraphicFramePr>
            <a:graphicFrameLocks/>
          </p:cNvGraphicFramePr>
          <p:nvPr>
            <p:ph idx="1"/>
          </p:nvPr>
        </p:nvGraphicFramePr>
        <p:xfrm>
          <a:off x="4572000" y="3744913"/>
          <a:ext cx="0" cy="0"/>
        </p:xfrm>
        <a:graphic>
          <a:graphicData uri="http://schemas.openxmlformats.org/presentationml/2006/ole">
            <p:oleObj spid="_x0000_s1028" name="Bitmap Image" r:id="rId6" imgW="0" imgH="0" progId="PBrush">
              <p:embed/>
            </p:oleObj>
          </a:graphicData>
        </a:graphic>
      </p:graphicFrame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838200" y="6492875"/>
            <a:ext cx="1219200" cy="365125"/>
          </a:xfrm>
        </p:spPr>
        <p:txBody>
          <a:bodyPr/>
          <a:lstStyle/>
          <a:p>
            <a:r>
              <a:rPr lang="en-US" dirty="0" smtClean="0"/>
              <a:t>7/29/2014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3352800"/>
            <a:ext cx="4343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ounded Rectangle 12"/>
          <p:cNvSpPr/>
          <p:nvPr/>
        </p:nvSpPr>
        <p:spPr>
          <a:xfrm>
            <a:off x="4419600" y="228600"/>
            <a:ext cx="4419600" cy="29718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Differential cross-section peak near 4 GeV.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The shape can be expressed by a    simple exponential for 10GeV&lt;</a:t>
            </a:r>
            <a:r>
              <a:rPr lang="en-US" sz="1600" i="1" dirty="0" smtClean="0">
                <a:solidFill>
                  <a:schemeClr val="tx1"/>
                </a:solidFill>
              </a:rPr>
              <a:t>p</a:t>
            </a:r>
            <a:r>
              <a:rPr lang="en-US" sz="1600" i="1" baseline="-25000" dirty="0" smtClean="0">
                <a:solidFill>
                  <a:schemeClr val="tx1"/>
                </a:solidFill>
              </a:rPr>
              <a:t>T</a:t>
            </a:r>
            <a:r>
              <a:rPr lang="en-US" sz="1600" i="1" dirty="0" smtClean="0">
                <a:solidFill>
                  <a:schemeClr val="tx1"/>
                </a:solidFill>
              </a:rPr>
              <a:t>&lt;20 </a:t>
            </a:r>
            <a:r>
              <a:rPr lang="en-US" sz="1600" dirty="0" smtClean="0">
                <a:solidFill>
                  <a:schemeClr val="tx1"/>
                </a:solidFill>
              </a:rPr>
              <a:t>GeV.</a:t>
            </a:r>
          </a:p>
          <a:p>
            <a:pPr algn="just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Shows transition after </a:t>
            </a:r>
            <a:r>
              <a:rPr lang="en-US" sz="1600" i="1" dirty="0" smtClean="0">
                <a:solidFill>
                  <a:schemeClr val="tx1"/>
                </a:solidFill>
              </a:rPr>
              <a:t> p</a:t>
            </a:r>
            <a:r>
              <a:rPr lang="en-US" sz="1600" i="1" baseline="-25000" dirty="0" smtClean="0">
                <a:solidFill>
                  <a:schemeClr val="tx1"/>
                </a:solidFill>
              </a:rPr>
              <a:t>T</a:t>
            </a:r>
            <a:r>
              <a:rPr lang="en-US" sz="1600" i="1" dirty="0" smtClean="0">
                <a:solidFill>
                  <a:schemeClr val="tx1"/>
                </a:solidFill>
              </a:rPr>
              <a:t>&lt;20 </a:t>
            </a:r>
            <a:r>
              <a:rPr lang="en-US" sz="1600" dirty="0" smtClean="0">
                <a:solidFill>
                  <a:schemeClr val="tx1"/>
                </a:solidFill>
              </a:rPr>
              <a:t>GeV.</a:t>
            </a:r>
          </a:p>
          <a:p>
            <a:pPr algn="just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The power law describes well the high </a:t>
            </a:r>
            <a:r>
              <a:rPr lang="en-US" sz="1600" i="1" dirty="0" smtClean="0">
                <a:solidFill>
                  <a:schemeClr val="tx1"/>
                </a:solidFill>
              </a:rPr>
              <a:t>p</a:t>
            </a:r>
            <a:r>
              <a:rPr lang="en-US" sz="1600" i="1" baseline="-25000" dirty="0" smtClean="0">
                <a:solidFill>
                  <a:schemeClr val="tx1"/>
                </a:solidFill>
              </a:rPr>
              <a:t>T</a:t>
            </a:r>
            <a:r>
              <a:rPr lang="en-US" sz="1600" i="1" dirty="0" smtClean="0">
                <a:solidFill>
                  <a:schemeClr val="tx1"/>
                </a:solidFill>
              </a:rPr>
              <a:t>  </a:t>
            </a:r>
            <a:r>
              <a:rPr lang="en-US" sz="1600" dirty="0" smtClean="0">
                <a:solidFill>
                  <a:schemeClr val="tx1"/>
                </a:solidFill>
              </a:rPr>
              <a:t>behavior.</a:t>
            </a:r>
          </a:p>
        </p:txBody>
      </p:sp>
      <p:pic>
        <p:nvPicPr>
          <p:cNvPr id="11" name="Picture 10" descr="th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248400"/>
            <a:ext cx="762000" cy="609600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5E5C-EF94-41B6-A982-331A4499CF8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Sarmad Masood Shaheen IHEP, Beijing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492875"/>
            <a:ext cx="990600" cy="365125"/>
          </a:xfrm>
        </p:spPr>
        <p:txBody>
          <a:bodyPr/>
          <a:lstStyle/>
          <a:p>
            <a:r>
              <a:rPr lang="en-US" dirty="0" smtClean="0"/>
              <a:t>7/29/2014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"/>
            <a:ext cx="457200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819400"/>
            <a:ext cx="42672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4724400" y="0"/>
            <a:ext cx="4267200" cy="2362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The systematic are estimated from 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 background fit method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the efficiency 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uncertainties on the polarization 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Uncertainty on the luminosity  (2.2 %  for all </a:t>
            </a:r>
            <a:r>
              <a:rPr lang="en-US" i="1" dirty="0" smtClean="0">
                <a:solidFill>
                  <a:schemeClr val="tx1"/>
                </a:solidFill>
              </a:rPr>
              <a:t>p</a:t>
            </a:r>
            <a:r>
              <a:rPr lang="en-US" i="1" baseline="-25000" dirty="0" smtClean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 bins)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29718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Ratio of 3S/1S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0" y="2286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Ratio of 2S/1S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5800" y="4191000"/>
            <a:ext cx="3810000" cy="1676400"/>
          </a:xfrm>
          <a:prstGeom prst="roundRect">
            <a:avLst/>
          </a:prstGeom>
          <a:noFill/>
          <a:ln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The CMS 2010 results are also compared with the 2011 data and is found to be in good agreement.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 descr="t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19800"/>
            <a:ext cx="838201" cy="838200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5E5C-EF94-41B6-A982-331A4499CF8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Sarmad Masood Shaheen IHEP, Beijing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Is a ground state of the       system</a:t>
            </a:r>
          </a:p>
          <a:p>
            <a:r>
              <a:rPr lang="en-US" sz="1800" dirty="0" smtClean="0"/>
              <a:t>Because of two different flavors, provides a ground to study heavy quark dynamics in different aspects from others.</a:t>
            </a:r>
          </a:p>
          <a:p>
            <a:r>
              <a:rPr lang="en-US" sz="1800" dirty="0" smtClean="0"/>
              <a:t>Both flavors compete in the decay.</a:t>
            </a:r>
          </a:p>
          <a:p>
            <a:r>
              <a:rPr lang="en-US" sz="1800" dirty="0" smtClean="0"/>
              <a:t>PQCD and fragmentation mechanism in main stream for the calculation of the cross section(theoretical).   </a:t>
            </a:r>
          </a:p>
          <a:p>
            <a:r>
              <a:rPr lang="en-US" sz="1800" dirty="0" smtClean="0"/>
              <a:t>Gluon- gluon contribution dominates at LHC.</a:t>
            </a:r>
          </a:p>
          <a:p>
            <a:r>
              <a:rPr lang="en-US" sz="1800" dirty="0" smtClean="0"/>
              <a:t>B</a:t>
            </a:r>
            <a:r>
              <a:rPr lang="en-US" sz="1800" baseline="-25000" dirty="0" smtClean="0"/>
              <a:t>c</a:t>
            </a:r>
            <a:r>
              <a:rPr lang="en-US" sz="1800" dirty="0" smtClean="0"/>
              <a:t> with much lower production probability than other quarkoniums.</a:t>
            </a:r>
          </a:p>
          <a:p>
            <a:r>
              <a:rPr lang="en-US" sz="1800" dirty="0" smtClean="0"/>
              <a:t>So far no Cross section measurement. </a:t>
            </a:r>
          </a:p>
          <a:p>
            <a:r>
              <a:rPr lang="en-US" sz="1800" dirty="0" smtClean="0"/>
              <a:t> 2011 data sample used with an integrated luminosity 5.1 fb</a:t>
            </a:r>
            <a:r>
              <a:rPr lang="en-US" sz="1800" baseline="30000" dirty="0" smtClean="0"/>
              <a:t>-1</a:t>
            </a:r>
          </a:p>
          <a:p>
            <a:r>
              <a:rPr lang="en-US" sz="1800" dirty="0" smtClean="0"/>
              <a:t>Studied the decay mode in </a:t>
            </a:r>
            <a:r>
              <a:rPr lang="en-US" sz="1800" i="1" dirty="0" smtClean="0"/>
              <a:t>p</a:t>
            </a:r>
            <a:r>
              <a:rPr lang="en-US" sz="1800" i="1" baseline="-25000" dirty="0" smtClean="0"/>
              <a:t>T </a:t>
            </a:r>
            <a:r>
              <a:rPr lang="en-US" sz="1800" i="1" dirty="0" smtClean="0"/>
              <a:t>&gt;15 </a:t>
            </a:r>
            <a:r>
              <a:rPr lang="en-US" sz="1800" dirty="0" smtClean="0"/>
              <a:t>GeV and rapidity |</a:t>
            </a:r>
            <a:r>
              <a:rPr lang="en-US" sz="1800" i="1" dirty="0" smtClean="0"/>
              <a:t>y </a:t>
            </a:r>
            <a:r>
              <a:rPr lang="en-US" sz="1800" dirty="0" smtClean="0"/>
              <a:t>|&lt;1.6.</a:t>
            </a:r>
          </a:p>
          <a:p>
            <a:r>
              <a:rPr lang="en-US" sz="1800" kern="100" dirty="0" smtClean="0"/>
              <a:t>the analysis proceeds by reconstructing </a:t>
            </a:r>
            <a:r>
              <a:rPr lang="en-US" sz="1800" dirty="0" smtClean="0"/>
              <a:t>J/</a:t>
            </a:r>
            <a:r>
              <a:rPr lang="el-GR" sz="1800" kern="100" dirty="0" smtClean="0"/>
              <a:t>Ψ</a:t>
            </a:r>
            <a:r>
              <a:rPr lang="en-US" sz="1800" kern="100" dirty="0" smtClean="0"/>
              <a:t> Meson</a:t>
            </a:r>
          </a:p>
          <a:p>
            <a:pPr>
              <a:buNone/>
            </a:pPr>
            <a:r>
              <a:rPr lang="en-US" sz="1800" kern="100" dirty="0" smtClean="0"/>
              <a:t>    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2875"/>
            <a:ext cx="1066800" cy="365125"/>
          </a:xfrm>
        </p:spPr>
        <p:txBody>
          <a:bodyPr/>
          <a:lstStyle/>
          <a:p>
            <a:r>
              <a:rPr lang="en-US" dirty="0" smtClean="0"/>
              <a:t>7/29/2014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0" y="0"/>
            <a:ext cx="2209800" cy="3048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PASCOS 2013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81800" y="0"/>
            <a:ext cx="2362200" cy="3048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  <a:p>
            <a:r>
              <a:rPr lang="en-US" sz="1400" dirty="0" smtClean="0">
                <a:solidFill>
                  <a:schemeClr val="tx1"/>
                </a:solidFill>
              </a:rPr>
              <a:t>CMS-PAS-BPH-12-011</a:t>
            </a:r>
          </a:p>
          <a:p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581400" y="1295400"/>
          <a:ext cx="384464" cy="445168"/>
        </p:xfrm>
        <a:graphic>
          <a:graphicData uri="http://schemas.openxmlformats.org/presentationml/2006/ole">
            <p:oleObj spid="_x0000_s32772" name="Equation" r:id="rId3" imgW="241200" imgH="279360" progId="Equation.3">
              <p:embed/>
            </p:oleObj>
          </a:graphicData>
        </a:graphic>
      </p:graphicFrame>
      <p:pic>
        <p:nvPicPr>
          <p:cNvPr id="10" name="Picture 9" descr="t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19800"/>
            <a:ext cx="838201" cy="838200"/>
          </a:xfrm>
          <a:prstGeom prst="rect">
            <a:avLst/>
          </a:prstGeom>
        </p:spPr>
      </p:pic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533400" y="457200"/>
          <a:ext cx="7772400" cy="838200"/>
        </p:xfrm>
        <a:graphic>
          <a:graphicData uri="http://schemas.openxmlformats.org/presentationml/2006/ole">
            <p:oleObj spid="_x0000_s32770" name="Equation" r:id="rId5" imgW="4343400" imgH="457200" progId="Equation.3">
              <p:embed/>
            </p:oleObj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5E5C-EF94-41B6-A982-331A4499CF8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Sarmad Masood Shaheen IHEP, Beijing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1839</TotalTime>
  <Words>1316</Words>
  <Application>Microsoft Office PowerPoint</Application>
  <PresentationFormat>On-screen Show (4:3)</PresentationFormat>
  <Paragraphs>247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Concourse</vt:lpstr>
      <vt:lpstr>Equation</vt:lpstr>
      <vt:lpstr>Bitmap Image</vt:lpstr>
      <vt:lpstr>Production and Decays of Heavy Flavors at CMS </vt:lpstr>
      <vt:lpstr>Next 15 minutes covers..</vt:lpstr>
      <vt:lpstr>CMS Detector </vt:lpstr>
      <vt:lpstr>Flavor Physics at CMS</vt:lpstr>
      <vt:lpstr>Υ(1S),Υ(2S) and Υ(3S) cross section Measurements </vt:lpstr>
      <vt:lpstr>Υ(1S),Υ(2S) and Υ(3S) cross section Measurements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Summary </vt:lpstr>
      <vt:lpstr>Questions and Comments are Welcomed</vt:lpstr>
      <vt:lpstr>Backup </vt:lpstr>
      <vt:lpstr>Υ(1S),Υ(2S) and Υ(3S) cross section Measurements </vt:lpstr>
      <vt:lpstr>Υ(1S),Υ(2S) and Υ(3S) cross section Measurements  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Production and Decays of Heavy Flvors at CMS</dc:title>
  <dc:creator>Mohammad</dc:creator>
  <cp:lastModifiedBy>Mohammad</cp:lastModifiedBy>
  <cp:revision>209</cp:revision>
  <dcterms:created xsi:type="dcterms:W3CDTF">2014-07-16T06:14:47Z</dcterms:created>
  <dcterms:modified xsi:type="dcterms:W3CDTF">2014-07-29T00:35:07Z</dcterms:modified>
</cp:coreProperties>
</file>