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Equation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2"/>
  </p:notesMasterIdLst>
  <p:sldIdLst>
    <p:sldId id="256" r:id="rId2"/>
    <p:sldId id="259" r:id="rId3"/>
    <p:sldId id="261" r:id="rId4"/>
    <p:sldId id="264" r:id="rId5"/>
    <p:sldId id="262" r:id="rId6"/>
    <p:sldId id="267" r:id="rId7"/>
    <p:sldId id="266" r:id="rId8"/>
    <p:sldId id="265" r:id="rId9"/>
    <p:sldId id="321" r:id="rId10"/>
    <p:sldId id="319" r:id="rId11"/>
    <p:sldId id="288" r:id="rId12"/>
    <p:sldId id="309" r:id="rId13"/>
    <p:sldId id="310" r:id="rId14"/>
    <p:sldId id="312" r:id="rId15"/>
    <p:sldId id="314" r:id="rId16"/>
    <p:sldId id="273" r:id="rId17"/>
    <p:sldId id="270" r:id="rId18"/>
    <p:sldId id="305" r:id="rId19"/>
    <p:sldId id="284" r:id="rId20"/>
    <p:sldId id="324" r:id="rId21"/>
    <p:sldId id="323" r:id="rId22"/>
    <p:sldId id="272" r:id="rId23"/>
    <p:sldId id="322" r:id="rId24"/>
    <p:sldId id="306" r:id="rId25"/>
    <p:sldId id="282" r:id="rId26"/>
    <p:sldId id="317" r:id="rId27"/>
    <p:sldId id="320" r:id="rId28"/>
    <p:sldId id="274" r:id="rId29"/>
    <p:sldId id="281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02" autoAdjust="0"/>
    <p:restoredTop sz="94700" autoAdjust="0"/>
  </p:normalViewPr>
  <p:slideViewPr>
    <p:cSldViewPr snapToObjects="1">
      <p:cViewPr>
        <p:scale>
          <a:sx n="110" d="100"/>
          <a:sy n="110" d="100"/>
        </p:scale>
        <p:origin x="-37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ict"/><Relationship Id="rId4" Type="http://schemas.openxmlformats.org/officeDocument/2006/relationships/image" Target="../media/image41.pict"/><Relationship Id="rId1" Type="http://schemas.openxmlformats.org/officeDocument/2006/relationships/image" Target="../media/image38.pict"/><Relationship Id="rId2" Type="http://schemas.openxmlformats.org/officeDocument/2006/relationships/image" Target="../media/image3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ict"/><Relationship Id="rId2" Type="http://schemas.openxmlformats.org/officeDocument/2006/relationships/image" Target="../media/image6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FC272-B598-404C-8964-322F23276931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534C-9B11-6C40-9EB4-EFE80E749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9888" y="549275"/>
            <a:ext cx="3663950" cy="27495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65080" y="3484457"/>
            <a:ext cx="6954676" cy="33001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373327" y="6967254"/>
            <a:ext cx="4111508" cy="367047"/>
          </a:xfrm>
          <a:prstGeom prst="rect">
            <a:avLst/>
          </a:prstGeom>
        </p:spPr>
        <p:txBody>
          <a:bodyPr/>
          <a:lstStyle/>
          <a:p>
            <a:fld id="{62EBDB3F-5A2B-4072-9051-4269ACE9BB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7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may be new</a:t>
            </a:r>
            <a:r>
              <a:rPr lang="en-US" baseline="0" dirty="0" smtClean="0"/>
              <a:t> sources of CPV to discover.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8230-AC8E-AC41-9C8A-D5865926A7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856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0C93-96C6-D24D-9F1D-580760CD533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00C81-781D-9F46-8968-0C661A6AB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Microsoft_Equation13.bin"/><Relationship Id="rId7" Type="http://schemas.openxmlformats.org/officeDocument/2006/relationships/oleObject" Target="../embeddings/Microsoft_Equation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df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 </a:t>
            </a:r>
            <a:r>
              <a:rPr lang="en-US" dirty="0" smtClean="0"/>
              <a:t>violation:</a:t>
            </a:r>
            <a:br>
              <a:rPr lang="en-US" dirty="0" smtClean="0"/>
            </a:br>
            <a:r>
              <a:rPr lang="en-US" dirty="0" smtClean="0"/>
              <a:t>review and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en-US" dirty="0" err="1" smtClean="0"/>
              <a:t>Tagir</a:t>
            </a:r>
            <a:r>
              <a:rPr lang="en-US" dirty="0" smtClean="0"/>
              <a:t> </a:t>
            </a:r>
            <a:r>
              <a:rPr lang="en-US" dirty="0" err="1" smtClean="0"/>
              <a:t>Aushev</a:t>
            </a:r>
            <a:r>
              <a:rPr lang="en-US" dirty="0" smtClean="0"/>
              <a:t> (ITEP)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701082" y="4745488"/>
            <a:ext cx="3194636" cy="1956933"/>
            <a:chOff x="96" y="2387"/>
            <a:chExt cx="2448" cy="16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387"/>
              <a:ext cx="2448" cy="16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192" y="2435"/>
              <a:ext cx="1872" cy="124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064" y="2435"/>
              <a:ext cx="336" cy="124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008" y="2531"/>
              <a:ext cx="1392" cy="115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192" y="2531"/>
              <a:ext cx="816" cy="115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92" y="3683"/>
              <a:ext cx="220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 smtClean="0">
                <a:ea typeface="ＭＳ Ｐゴシック" charset="-128"/>
                <a:cs typeface="ＭＳ Ｐゴシック" charset="-128"/>
              </a:rPr>
              <a:t>φ</a:t>
            </a:r>
            <a:r>
              <a:rPr lang="ru-RU" sz="3600" baseline="-25000" dirty="0" smtClean="0"/>
              <a:t>2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= </a:t>
            </a:r>
            <a:r>
              <a:rPr lang="en-US" sz="3600" dirty="0" err="1" smtClean="0"/>
              <a:t>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Similar to ϕ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sin(2ϕ</a:t>
            </a:r>
            <a:r>
              <a:rPr lang="ru-RU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thought to be measured in B</a:t>
            </a:r>
            <a:r>
              <a:rPr lang="en-US" sz="2000" baseline="30000" dirty="0" smtClean="0"/>
              <a:t>0</a:t>
            </a:r>
            <a:r>
              <a:rPr lang="en-US" sz="2000" dirty="0" smtClean="0">
                <a:sym typeface="Wingdings"/>
              </a:rPr>
              <a:t>π</a:t>
            </a:r>
            <a:r>
              <a:rPr lang="en-US" sz="2000" baseline="30000" dirty="0" smtClean="0">
                <a:sym typeface="Wingdings"/>
              </a:rPr>
              <a:t>+</a:t>
            </a:r>
            <a:r>
              <a:rPr lang="en-US" sz="2000" dirty="0" smtClean="0">
                <a:sym typeface="Wingdings"/>
              </a:rPr>
              <a:t>π</a:t>
            </a:r>
            <a:r>
              <a:rPr lang="en-US" sz="2000" baseline="30000" dirty="0" smtClean="0">
                <a:sym typeface="Wingdings"/>
              </a:rPr>
              <a:t>- </a:t>
            </a:r>
            <a:r>
              <a:rPr lang="en-US" sz="2000" dirty="0" smtClean="0">
                <a:sym typeface="Wingdings"/>
              </a:rPr>
              <a:t>time-dependent analysis</a:t>
            </a:r>
          </a:p>
          <a:p>
            <a:r>
              <a:rPr lang="en-US" sz="2000" dirty="0" smtClean="0"/>
              <a:t>Assumed to be easy to do, but finally it turned to be the most complicated one</a:t>
            </a:r>
          </a:p>
          <a:p>
            <a:r>
              <a:rPr lang="en-US" sz="2000" dirty="0" smtClean="0">
                <a:sym typeface="Wingdings"/>
              </a:rPr>
              <a:t>First results shown that penguin pollutions, which have different weak phase,  are too large</a:t>
            </a: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 smtClean="0"/>
              <a:t>Possible to determine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smtClean="0"/>
              <a:t> </a:t>
            </a:r>
            <a:r>
              <a:rPr lang="en-US" sz="2000" dirty="0" smtClean="0"/>
              <a:t>using </a:t>
            </a:r>
            <a:r>
              <a:rPr lang="en-US" sz="2000" dirty="0" err="1" smtClean="0"/>
              <a:t>isospin</a:t>
            </a:r>
            <a:r>
              <a:rPr lang="en-US" sz="2000" dirty="0" smtClean="0"/>
              <a:t> analysis </a:t>
            </a:r>
            <a:r>
              <a:rPr lang="en-US" sz="1600" dirty="0" smtClean="0"/>
              <a:t>(</a:t>
            </a:r>
            <a:r>
              <a:rPr lang="en-US" sz="1600" dirty="0" err="1" smtClean="0"/>
              <a:t>Gronau</a:t>
            </a:r>
            <a:r>
              <a:rPr lang="en-US" sz="1600" dirty="0" smtClean="0"/>
              <a:t> &amp; London, PRL 65, </a:t>
            </a:r>
            <a:r>
              <a:rPr lang="en-US" sz="1600" dirty="0" smtClean="0"/>
              <a:t>3381, 1990), 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but with 8-fold ambiguities because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all BR of B</a:t>
            </a:r>
            <a:r>
              <a:rPr lang="en-US" sz="2000" dirty="0" smtClean="0">
                <a:sym typeface="Wingdings"/>
              </a:rPr>
              <a:t>ππ </a:t>
            </a:r>
            <a:r>
              <a:rPr lang="en-US" sz="2000" dirty="0" smtClean="0"/>
              <a:t>have the same order  </a:t>
            </a:r>
            <a:endParaRPr lang="en-US" sz="1600" dirty="0" smtClean="0"/>
          </a:p>
          <a:p>
            <a:endParaRPr lang="en-US" sz="2000" dirty="0"/>
          </a:p>
        </p:txBody>
      </p:sp>
      <p:graphicFrame>
        <p:nvGraphicFramePr>
          <p:cNvPr id="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3025616"/>
              </p:ext>
            </p:extLst>
          </p:nvPr>
        </p:nvGraphicFramePr>
        <p:xfrm>
          <a:off x="2547426" y="2374674"/>
          <a:ext cx="79375" cy="101600"/>
        </p:xfrm>
        <a:graphic>
          <a:graphicData uri="http://schemas.openxmlformats.org/presentationml/2006/ole">
            <p:oleObj spid="_x0000_s122882" name="Equation" r:id="rId4" imgW="4470400" imgH="5689600" progId="Equation.3">
              <p:embed/>
            </p:oleObj>
          </a:graphicData>
        </a:graphic>
      </p:graphicFrame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3004626" y="2527074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1443" y="2054225"/>
            <a:ext cx="2057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514934" y="1882340"/>
            <a:ext cx="1981200" cy="1187450"/>
            <a:chOff x="68" y="1026"/>
            <a:chExt cx="1248" cy="748"/>
          </a:xfrm>
        </p:grpSpPr>
        <p:pic>
          <p:nvPicPr>
            <p:cNvPr id="8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" y="1071"/>
              <a:ext cx="1248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966" y="1026"/>
              <a:ext cx="45" cy="72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5344" y="2339317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838200" y="3048000"/>
          <a:ext cx="2554288" cy="920750"/>
        </p:xfrm>
        <a:graphic>
          <a:graphicData uri="http://schemas.openxmlformats.org/presentationml/2006/ole">
            <p:oleObj spid="_x0000_s122883" name="Equation" r:id="rId7" imgW="1384300" imgH="520700" progId="Equation.3">
              <p:embed/>
            </p:oleObj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52800" y="3733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i="1" dirty="0" smtClean="0">
                <a:sym typeface="Symbol" pitchFamily="18" charset="2"/>
              </a:rPr>
              <a:t>S</a:t>
            </a:r>
            <a:r>
              <a:rPr lang="el-GR" sz="2400" i="1" baseline="-25000" dirty="0" smtClean="0">
                <a:sym typeface="Symbol" pitchFamily="18" charset="2"/>
              </a:rPr>
              <a:t>ππ</a:t>
            </a:r>
            <a:r>
              <a:rPr lang="en-US" sz="2400" i="1" dirty="0" smtClean="0"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 </a:t>
            </a:r>
            <a:r>
              <a:rPr lang="en-US" sz="2400" dirty="0">
                <a:sym typeface="Symbol" pitchFamily="18" charset="2"/>
              </a:rPr>
              <a:t>sin2</a:t>
            </a:r>
            <a:r>
              <a:rPr lang="en-US" sz="2400" i="1" dirty="0">
                <a:latin typeface="Symbol" pitchFamily="18" charset="2"/>
                <a:sym typeface="Symbol" pitchFamily="18" charset="2"/>
              </a:rPr>
              <a:t>a</a:t>
            </a:r>
            <a:r>
              <a:rPr lang="en-US" sz="2400" i="1" baseline="-25000" dirty="0">
                <a:sym typeface="Symbol" pitchFamily="18" charset="2"/>
              </a:rPr>
              <a:t>eff</a:t>
            </a:r>
            <a:r>
              <a:rPr lang="en-US" sz="2400" i="1" dirty="0">
                <a:sym typeface="Symbol" pitchFamily="18" charset="2"/>
              </a:rPr>
              <a:t> = </a:t>
            </a:r>
            <a:r>
              <a:rPr lang="en-US" sz="2400" dirty="0">
                <a:sym typeface="Symbol" pitchFamily="18" charset="2"/>
              </a:rPr>
              <a:t>sin2(</a:t>
            </a:r>
            <a:r>
              <a:rPr lang="en-US" sz="2400" i="1" dirty="0">
                <a:latin typeface="Symbol" pitchFamily="18" charset="2"/>
                <a:sym typeface="Symbol" pitchFamily="18" charset="2"/>
              </a:rPr>
              <a:t>a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i="1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d </a:t>
            </a:r>
            <a:r>
              <a:rPr lang="en-US" sz="2400" dirty="0" smtClean="0">
                <a:sym typeface="Symbol" pitchFamily="18" charset="2"/>
              </a:rPr>
              <a:t>)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337" y="1717514"/>
            <a:ext cx="2333663" cy="262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elle_B2UUAll_alpha_20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6157291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0" y="0"/>
            <a:ext cx="7239000" cy="7619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sin(2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φ</a:t>
            </a:r>
            <a:r>
              <a:rPr lang="ru-RU" sz="3200" baseline="-25000" dirty="0" smtClean="0"/>
              <a:t>2</a:t>
            </a:r>
            <a:r>
              <a:rPr lang="en-US" sz="3200" dirty="0" smtClean="0">
                <a:latin typeface="Symbol" pitchFamily="18" charset="2"/>
              </a:rPr>
              <a:t>)</a:t>
            </a:r>
            <a:r>
              <a:rPr lang="en-US" sz="3200" dirty="0" smtClean="0"/>
              <a:t> </a:t>
            </a:r>
            <a:r>
              <a:rPr lang="en-US" sz="3200" dirty="0" smtClean="0"/>
              <a:t>using B </a:t>
            </a:r>
            <a:r>
              <a:rPr lang="en-US" sz="3200" dirty="0" smtClean="0">
                <a:cs typeface="Arial" pitchFamily="34" charset="0"/>
              </a:rPr>
              <a:t>→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latin typeface="Symbol" pitchFamily="18" charset="2"/>
                <a:cs typeface="Arial" pitchFamily="34" charset="0"/>
              </a:rPr>
              <a:t>rr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914400"/>
            <a:ext cx="8782050" cy="4068783"/>
          </a:xfrm>
        </p:spPr>
        <p:txBody>
          <a:bodyPr/>
          <a:lstStyle/>
          <a:p>
            <a:r>
              <a:rPr lang="en-US" sz="2400" dirty="0" smtClean="0">
                <a:cs typeface="Arial" pitchFamily="34" charset="0"/>
              </a:rPr>
              <a:t>Not the case for B</a:t>
            </a:r>
            <a:r>
              <a:rPr lang="en-US" sz="2400" dirty="0" smtClean="0">
                <a:cs typeface="Arial" pitchFamily="34" charset="0"/>
                <a:sym typeface="Wingdings"/>
              </a:rPr>
              <a:t>ρρ:	</a:t>
            </a:r>
            <a:r>
              <a:rPr lang="en-US" sz="2400" dirty="0" err="1" smtClean="0">
                <a:cs typeface="Arial" pitchFamily="34" charset="0"/>
              </a:rPr>
              <a:t>Γ</a:t>
            </a:r>
            <a:r>
              <a:rPr lang="en-US" sz="2400" baseline="-25000" dirty="0" err="1" smtClean="0">
                <a:cs typeface="Arial" pitchFamily="34" charset="0"/>
              </a:rPr>
              <a:t>ρ+ρ</a:t>
            </a:r>
            <a:r>
              <a:rPr lang="en-US" sz="2400" baseline="-25000" dirty="0" smtClean="0">
                <a:cs typeface="Arial" pitchFamily="34" charset="0"/>
              </a:rPr>
              <a:t>- </a:t>
            </a:r>
            <a:r>
              <a:rPr lang="en-US" sz="2400" dirty="0" smtClean="0">
                <a:cs typeface="Arial" pitchFamily="34" charset="0"/>
              </a:rPr>
              <a:t>~ Γ</a:t>
            </a:r>
            <a:r>
              <a:rPr lang="en-US" sz="2400" baseline="-25000" dirty="0" smtClean="0">
                <a:cs typeface="Arial" pitchFamily="34" charset="0"/>
              </a:rPr>
              <a:t>ρ+ρ0 </a:t>
            </a:r>
            <a:r>
              <a:rPr lang="en-US" sz="2400" dirty="0" smtClean="0">
                <a:cs typeface="Arial" pitchFamily="34" charset="0"/>
              </a:rPr>
              <a:t>&gt;&gt; Γ</a:t>
            </a:r>
            <a:r>
              <a:rPr lang="en-US" sz="2400" baseline="-25000" dirty="0" smtClean="0">
                <a:cs typeface="Arial" pitchFamily="34" charset="0"/>
              </a:rPr>
              <a:t>ρ0ρ0</a:t>
            </a:r>
          </a:p>
          <a:p>
            <a:pPr lvl="1"/>
            <a:r>
              <a:rPr lang="en-US" sz="2000" dirty="0" smtClean="0">
                <a:cs typeface="Arial" pitchFamily="34" charset="0"/>
              </a:rPr>
              <a:t>only two fold ambiguity</a:t>
            </a:r>
            <a:endParaRPr lang="en-US" sz="2000" dirty="0" smtClean="0"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Penguin </a:t>
            </a:r>
            <a:r>
              <a:rPr lang="en-US" sz="2400" dirty="0" smtClean="0">
                <a:cs typeface="Arial" pitchFamily="34" charset="0"/>
              </a:rPr>
              <a:t>contribution in </a:t>
            </a:r>
            <a:r>
              <a:rPr lang="en-US" sz="2400" dirty="0" err="1" smtClean="0"/>
              <a:t>B</a:t>
            </a:r>
            <a:r>
              <a:rPr lang="en-US" sz="2400" dirty="0" err="1" smtClean="0">
                <a:cs typeface="Arial" pitchFamily="34" charset="0"/>
              </a:rPr>
              <a:t>→</a:t>
            </a:r>
            <a:r>
              <a:rPr lang="en-US" sz="2400" dirty="0" err="1" smtClean="0">
                <a:latin typeface="Symbol" pitchFamily="18" charset="2"/>
                <a:cs typeface="Arial" pitchFamily="34" charset="0"/>
              </a:rPr>
              <a:t>rr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is </a:t>
            </a:r>
            <a:r>
              <a:rPr lang="en-US" sz="2400" dirty="0" smtClean="0">
                <a:cs typeface="Arial" pitchFamily="34" charset="0"/>
              </a:rPr>
              <a:t>small</a:t>
            </a:r>
          </a:p>
          <a:p>
            <a:r>
              <a:rPr lang="en-US" sz="2400" dirty="0" smtClean="0">
                <a:cs typeface="Arial" pitchFamily="34" charset="0"/>
              </a:rPr>
              <a:t>Longitudinal polarization is ~100%</a:t>
            </a:r>
            <a:endParaRPr lang="en-US" sz="2400" dirty="0" smtClean="0"/>
          </a:p>
        </p:txBody>
      </p:sp>
      <p:pic>
        <p:nvPicPr>
          <p:cNvPr id="18" name="Picture 23" descr="Babar71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8739" y="3551217"/>
            <a:ext cx="546282" cy="85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8739" y="4664075"/>
            <a:ext cx="574661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554332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/>
    </mc:Choice>
    <mc:Fallback>
      <mp:transition xmlns:mp="http://schemas.microsoft.com/office/mac/powerpoint/2008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Methods of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 φ</a:t>
            </a:r>
            <a:r>
              <a:rPr lang="en-US" sz="3600" baseline="-25000" dirty="0" smtClean="0">
                <a:ea typeface="Lucida Grande" charset="0"/>
                <a:cs typeface="Lucida Grande" charset="0"/>
              </a:rPr>
              <a:t>3</a:t>
            </a:r>
            <a:r>
              <a:rPr lang="en-US" sz="3600" dirty="0" smtClean="0">
                <a:ea typeface="Lucida Grande" charset="0"/>
                <a:cs typeface="Lucida Grande" charset="0"/>
              </a:rPr>
              <a:t> = </a:t>
            </a:r>
            <a:r>
              <a:rPr lang="en-US" sz="3600" dirty="0" err="1" smtClean="0">
                <a:ea typeface="Lucida Grande" charset="0"/>
                <a:cs typeface="Lucida Grande" charset="0"/>
              </a:rPr>
              <a:t>γ</a:t>
            </a:r>
            <a:r>
              <a:rPr lang="en-US" sz="3600" dirty="0" smtClean="0">
                <a:ea typeface="Lucida Grande" charset="0"/>
                <a:cs typeface="Lucida Grande" charset="0"/>
              </a:rPr>
              <a:t> </a:t>
            </a:r>
            <a:r>
              <a:rPr lang="en-US" sz="3600" dirty="0" smtClean="0">
                <a:ea typeface="Lucida Grande" charset="0"/>
                <a:cs typeface="Lucida Grande" charset="0"/>
              </a:rPr>
              <a:t>measurement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906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Based on B</a:t>
            </a:r>
            <a:r>
              <a:rPr lang="en-US" sz="2600" baseline="30000" dirty="0" smtClean="0">
                <a:ea typeface="ＭＳ Ｐゴシック" charset="-128"/>
                <a:cs typeface="ＭＳ Ｐゴシック" charset="-128"/>
                <a:sym typeface="Wingdings" charset="2"/>
              </a:rPr>
              <a:t>0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 decays (measurement of 2φ</a:t>
            </a:r>
            <a:r>
              <a:rPr lang="en-US" sz="2600" baseline="-25000" dirty="0" smtClean="0">
                <a:ea typeface="ＭＳ Ｐゴシック" charset="-128"/>
                <a:cs typeface="ＭＳ Ｐゴシック" charset="-128"/>
                <a:sym typeface="Wingdings" charset="2"/>
              </a:rPr>
              <a:t>1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+φ</a:t>
            </a:r>
            <a:r>
              <a:rPr lang="en-US" sz="2600" baseline="-25000" dirty="0" smtClean="0">
                <a:ea typeface="ＭＳ Ｐゴシック" charset="-128"/>
                <a:cs typeface="ＭＳ Ｐゴシック" charset="-128"/>
                <a:sym typeface="Wingdings" charset="2"/>
              </a:rPr>
              <a:t>3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)</a:t>
            </a:r>
          </a:p>
          <a:p>
            <a:pPr lvl="1"/>
            <a:r>
              <a:rPr lang="en-US" sz="2600" dirty="0" smtClean="0">
                <a:sym typeface="Wingdings" charset="2"/>
              </a:rPr>
              <a:t>B</a:t>
            </a:r>
            <a:r>
              <a:rPr lang="en-US" sz="2600" baseline="30000" dirty="0" smtClean="0">
                <a:sym typeface="Wingdings" charset="2"/>
              </a:rPr>
              <a:t>0</a:t>
            </a:r>
            <a:r>
              <a:rPr lang="en-US" sz="2600" dirty="0" smtClean="0">
                <a:sym typeface="Wingdings" charset="2"/>
              </a:rPr>
              <a:t>D</a:t>
            </a:r>
            <a:r>
              <a:rPr lang="en-US" sz="2600" baseline="30000" dirty="0" smtClean="0">
                <a:sym typeface="Wingdings" charset="2"/>
              </a:rPr>
              <a:t>(*)-</a:t>
            </a:r>
            <a:r>
              <a:rPr lang="en-US" sz="2600" dirty="0" err="1" smtClean="0">
                <a:sym typeface="Wingdings" charset="2"/>
              </a:rPr>
              <a:t>π</a:t>
            </a:r>
            <a:r>
              <a:rPr lang="en-US" sz="2600" baseline="30000" dirty="0" smtClean="0">
                <a:sym typeface="Wingdings" charset="2"/>
              </a:rPr>
              <a:t>+</a:t>
            </a:r>
            <a:r>
              <a:rPr lang="en-US" sz="2600" dirty="0" smtClean="0">
                <a:sym typeface="Wingdings" charset="2"/>
              </a:rPr>
              <a:t>, Dρ</a:t>
            </a:r>
          </a:p>
          <a:p>
            <a:r>
              <a:rPr lang="en-US" sz="2600" dirty="0" smtClean="0">
                <a:ea typeface="ＭＳ Ｐゴシック" charset="-128"/>
                <a:cs typeface="ＭＳ Ｐゴシック" charset="-128"/>
              </a:rPr>
              <a:t>Based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on B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D</a:t>
            </a:r>
            <a:r>
              <a:rPr lang="en-US" sz="2600" baseline="30000" dirty="0" smtClean="0">
                <a:ea typeface="ＭＳ Ｐゴシック" charset="-128"/>
                <a:cs typeface="ＭＳ Ｐゴシック" charset="-128"/>
                <a:sym typeface="Wingdings" charset="2"/>
              </a:rPr>
              <a:t>(*)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K</a:t>
            </a:r>
            <a:r>
              <a:rPr lang="ru-RU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 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decay with D</a:t>
            </a:r>
            <a:r>
              <a:rPr lang="en-US" sz="2600" baseline="30000" dirty="0" smtClean="0">
                <a:ea typeface="ＭＳ Ｐゴシック" charset="-128"/>
                <a:cs typeface="ＭＳ Ｐゴシック" charset="-128"/>
                <a:sym typeface="Wingdings" charset="2"/>
              </a:rPr>
              <a:t>0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-D</a:t>
            </a:r>
            <a:r>
              <a:rPr lang="en-US" sz="2600" baseline="30000" dirty="0" smtClean="0">
                <a:ea typeface="ＭＳ Ｐゴシック" charset="-128"/>
                <a:cs typeface="ＭＳ Ｐゴシック" charset="-128"/>
                <a:sym typeface="Wingdings" charset="2"/>
              </a:rPr>
              <a:t>0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 </a:t>
            </a:r>
            <a:r>
              <a:rPr lang="en-US" sz="2600" dirty="0" smtClean="0">
                <a:ea typeface="ＭＳ Ｐゴシック" charset="-128"/>
                <a:cs typeface="ＭＳ Ｐゴシック" charset="-128"/>
                <a:sym typeface="Wingdings" charset="2"/>
              </a:rPr>
              <a:t>interference:</a:t>
            </a:r>
            <a:endParaRPr lang="en-US" sz="2600" dirty="0" smtClean="0"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/>
            <a:r>
              <a:rPr lang="en-US" sz="2600" dirty="0" smtClean="0">
                <a:sym typeface="Wingdings" charset="2"/>
              </a:rPr>
              <a:t>GLW (CP </a:t>
            </a:r>
            <a:r>
              <a:rPr lang="en-US" sz="2600" dirty="0" err="1" smtClean="0">
                <a:sym typeface="Wingdings" charset="2"/>
              </a:rPr>
              <a:t>eigenstates</a:t>
            </a:r>
            <a:r>
              <a:rPr lang="en-US" sz="2600" dirty="0" smtClean="0">
                <a:sym typeface="Wingdings" charset="2"/>
              </a:rPr>
              <a:t>: D</a:t>
            </a:r>
            <a:r>
              <a:rPr lang="en-US" sz="2600" baseline="30000" dirty="0" smtClean="0">
                <a:sym typeface="Wingdings" charset="2"/>
              </a:rPr>
              <a:t>0</a:t>
            </a:r>
            <a:r>
              <a:rPr lang="en-US" sz="2600" dirty="0" smtClean="0">
                <a:sym typeface="Wingdings" charset="2"/>
              </a:rPr>
              <a:t>ππ, KK, K</a:t>
            </a:r>
            <a:r>
              <a:rPr lang="en-US" sz="2600" baseline="-25000" dirty="0" smtClean="0">
                <a:sym typeface="Wingdings" charset="2"/>
              </a:rPr>
              <a:t>S</a:t>
            </a:r>
            <a:r>
              <a:rPr lang="en-US" sz="2600" dirty="0" smtClean="0">
                <a:sym typeface="Wingdings" charset="2"/>
              </a:rPr>
              <a:t>φ, K</a:t>
            </a:r>
            <a:r>
              <a:rPr lang="en-US" sz="2600" baseline="-25000" dirty="0" smtClean="0">
                <a:sym typeface="Wingdings" charset="2"/>
              </a:rPr>
              <a:t>S</a:t>
            </a:r>
            <a:r>
              <a:rPr lang="en-US" sz="2600" dirty="0" smtClean="0">
                <a:sym typeface="Wingdings" charset="2"/>
              </a:rPr>
              <a:t>ω</a:t>
            </a:r>
            <a:r>
              <a:rPr lang="en-US" sz="2600" dirty="0" smtClean="0">
                <a:sym typeface="Wingdings" charset="2"/>
              </a:rPr>
              <a:t>)</a:t>
            </a:r>
            <a:endParaRPr lang="ru-RU" sz="2600" dirty="0" smtClean="0">
              <a:sym typeface="Wingdings" charset="2"/>
            </a:endParaRPr>
          </a:p>
          <a:p>
            <a:pPr>
              <a:buNone/>
            </a:pPr>
            <a:r>
              <a:rPr lang="ru-RU" sz="1100" i="1" dirty="0" smtClean="0"/>
              <a:t>			</a:t>
            </a:r>
            <a:r>
              <a:rPr lang="en-US" sz="1100" i="1" dirty="0" smtClean="0"/>
              <a:t>	</a:t>
            </a:r>
            <a:r>
              <a:rPr lang="ru-RU" sz="1100" i="1" dirty="0" smtClean="0"/>
              <a:t>								</a:t>
            </a:r>
            <a:r>
              <a:rPr lang="en-US" sz="1200" dirty="0" err="1" smtClean="0"/>
              <a:t>Gronau</a:t>
            </a:r>
            <a:r>
              <a:rPr lang="en-US" sz="1200" dirty="0" smtClean="0"/>
              <a:t> </a:t>
            </a:r>
            <a:r>
              <a:rPr lang="en-US" sz="1200" dirty="0" smtClean="0"/>
              <a:t>&amp; London, PLB 253, 483 (1991);</a:t>
            </a:r>
            <a:endParaRPr lang="en-US" sz="1200" dirty="0" smtClean="0"/>
          </a:p>
          <a:p>
            <a:pPr>
              <a:buNone/>
            </a:pPr>
            <a:r>
              <a:rPr lang="ru-RU" sz="1200" dirty="0" smtClean="0"/>
              <a:t>												</a:t>
            </a:r>
            <a:r>
              <a:rPr lang="en-US" sz="1200" dirty="0" err="1" smtClean="0"/>
              <a:t>Gronau</a:t>
            </a:r>
            <a:r>
              <a:rPr lang="en-US" sz="1200" dirty="0" smtClean="0"/>
              <a:t> </a:t>
            </a:r>
            <a:r>
              <a:rPr lang="en-US" sz="1200" dirty="0" smtClean="0"/>
              <a:t>&amp; Wyler, PLB 265, 172 (1991</a:t>
            </a:r>
            <a:r>
              <a:rPr lang="en-US" sz="1200" dirty="0" smtClean="0"/>
              <a:t>)</a:t>
            </a:r>
            <a:endParaRPr lang="en-US" sz="1200" dirty="0" smtClean="0">
              <a:sym typeface="Wingdings" charset="2"/>
            </a:endParaRPr>
          </a:p>
          <a:p>
            <a:pPr lvl="1"/>
            <a:r>
              <a:rPr lang="en-US" sz="2600" dirty="0" smtClean="0">
                <a:sym typeface="Wingdings" charset="2"/>
              </a:rPr>
              <a:t>ADS (CF and DCS states: D</a:t>
            </a:r>
            <a:r>
              <a:rPr lang="en-US" sz="2600" baseline="30000" dirty="0" smtClean="0">
                <a:sym typeface="Wingdings" charset="2"/>
              </a:rPr>
              <a:t>0</a:t>
            </a:r>
            <a:r>
              <a:rPr lang="en-US" sz="2600" dirty="0" smtClean="0">
                <a:sym typeface="Wingdings" charset="2"/>
              </a:rPr>
              <a:t>Kπ, Kππ</a:t>
            </a:r>
            <a:r>
              <a:rPr lang="en-US" sz="2600" baseline="30000" dirty="0" smtClean="0">
                <a:sym typeface="Wingdings" charset="2"/>
              </a:rPr>
              <a:t>0</a:t>
            </a:r>
            <a:r>
              <a:rPr lang="en-US" sz="2600" dirty="0" smtClean="0">
                <a:sym typeface="Wingdings" charset="2"/>
              </a:rPr>
              <a:t>)</a:t>
            </a:r>
            <a:endParaRPr lang="ru-RU" sz="2600" dirty="0" smtClean="0">
              <a:sym typeface="Wingdings" charset="2"/>
            </a:endParaRPr>
          </a:p>
          <a:p>
            <a:pPr eaLnBrk="0" hangingPunct="0">
              <a:buNone/>
            </a:pPr>
            <a:r>
              <a:rPr lang="ru-RU" sz="1100" i="1" dirty="0" smtClean="0"/>
              <a:t>												</a:t>
            </a:r>
            <a:r>
              <a:rPr lang="en-US" sz="1200" dirty="0" smtClean="0"/>
              <a:t>Atwood</a:t>
            </a:r>
            <a:r>
              <a:rPr lang="en-US" sz="1200" dirty="0" smtClean="0"/>
              <a:t>, </a:t>
            </a:r>
            <a:r>
              <a:rPr lang="en-US" sz="1200" dirty="0" err="1" smtClean="0"/>
              <a:t>Dunietz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Soni</a:t>
            </a:r>
            <a:r>
              <a:rPr lang="en-US" sz="1200" dirty="0" smtClean="0"/>
              <a:t>, PRL 78, 3257 (1997),</a:t>
            </a:r>
            <a:endParaRPr lang="en-US" sz="1200" dirty="0" smtClean="0"/>
          </a:p>
          <a:p>
            <a:pPr eaLnBrk="0" hangingPunct="0">
              <a:buNone/>
            </a:pPr>
            <a:r>
              <a:rPr lang="ru-RU" sz="1200" dirty="0" smtClean="0"/>
              <a:t>												</a:t>
            </a:r>
            <a:r>
              <a:rPr lang="en-US" sz="1200" dirty="0" smtClean="0"/>
              <a:t>Atwood</a:t>
            </a:r>
            <a:r>
              <a:rPr lang="en-US" sz="1200" dirty="0" smtClean="0"/>
              <a:t>, </a:t>
            </a:r>
            <a:r>
              <a:rPr lang="en-US" sz="1200" dirty="0" err="1" smtClean="0"/>
              <a:t>Dunietz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Soni</a:t>
            </a:r>
            <a:r>
              <a:rPr lang="en-US" sz="1200" dirty="0" smtClean="0"/>
              <a:t>, PRD 63, 036005 (2001</a:t>
            </a:r>
            <a:r>
              <a:rPr lang="en-US" sz="1200" dirty="0" smtClean="0"/>
              <a:t>)</a:t>
            </a:r>
            <a:endParaRPr lang="en-US" sz="1200" dirty="0" smtClean="0">
              <a:sym typeface="Wingdings" charset="2"/>
            </a:endParaRPr>
          </a:p>
          <a:p>
            <a:pPr eaLnBrk="0" hangingPunct="0"/>
            <a:r>
              <a:rPr lang="en-US" sz="2600" dirty="0" err="1" smtClean="0">
                <a:sym typeface="Wingdings" charset="2"/>
              </a:rPr>
              <a:t>Dalitz</a:t>
            </a:r>
            <a:r>
              <a:rPr lang="en-US" sz="2600" dirty="0" smtClean="0">
                <a:sym typeface="Wingdings" charset="2"/>
              </a:rPr>
              <a:t> (</a:t>
            </a:r>
            <a:r>
              <a:rPr lang="en-US" sz="2600" dirty="0" err="1" smtClean="0">
                <a:sym typeface="Wingdings" charset="2"/>
              </a:rPr>
              <a:t>multibody</a:t>
            </a:r>
            <a:r>
              <a:rPr lang="en-US" sz="2600" dirty="0" smtClean="0">
                <a:sym typeface="Wingdings" charset="2"/>
              </a:rPr>
              <a:t> states: D</a:t>
            </a:r>
            <a:r>
              <a:rPr lang="en-US" sz="2600" baseline="30000" dirty="0" smtClean="0">
                <a:sym typeface="Wingdings" charset="2"/>
              </a:rPr>
              <a:t>0</a:t>
            </a:r>
            <a:r>
              <a:rPr lang="en-US" sz="2600" dirty="0" smtClean="0">
                <a:sym typeface="Wingdings" charset="2"/>
              </a:rPr>
              <a:t>K</a:t>
            </a:r>
            <a:r>
              <a:rPr lang="en-US" sz="2600" baseline="-25000" dirty="0" smtClean="0">
                <a:sym typeface="Wingdings" charset="2"/>
              </a:rPr>
              <a:t>S</a:t>
            </a:r>
            <a:r>
              <a:rPr lang="en-US" sz="2600" dirty="0" smtClean="0">
                <a:sym typeface="Wingdings" charset="2"/>
              </a:rPr>
              <a:t>ππ, K</a:t>
            </a:r>
            <a:r>
              <a:rPr lang="en-US" sz="2600" baseline="-25000" dirty="0" smtClean="0">
                <a:sym typeface="Wingdings" charset="2"/>
              </a:rPr>
              <a:t>S</a:t>
            </a:r>
            <a:r>
              <a:rPr lang="en-US" sz="2600" dirty="0" smtClean="0">
                <a:sym typeface="Wingdings" charset="2"/>
              </a:rPr>
              <a:t>KK, πππ</a:t>
            </a:r>
            <a:r>
              <a:rPr lang="en-US" sz="2600" baseline="30000" dirty="0" smtClean="0">
                <a:sym typeface="Wingdings" charset="2"/>
              </a:rPr>
              <a:t>0</a:t>
            </a:r>
            <a:r>
              <a:rPr lang="en-US" sz="2600" dirty="0" smtClean="0">
                <a:sym typeface="Wingdings" charset="2"/>
              </a:rPr>
              <a:t>)</a:t>
            </a:r>
            <a:endParaRPr lang="ru-RU" sz="2600" dirty="0" smtClean="0">
              <a:sym typeface="Wingdings" charset="2"/>
            </a:endParaRPr>
          </a:p>
          <a:p>
            <a:pPr eaLnBrk="0" hangingPunct="0">
              <a:buNone/>
            </a:pPr>
            <a:r>
              <a:rPr lang="ru-RU" sz="1100" i="1" dirty="0" smtClean="0"/>
              <a:t>												</a:t>
            </a:r>
            <a:r>
              <a:rPr lang="en-US" sz="1200" dirty="0" err="1" smtClean="0"/>
              <a:t>Giri</a:t>
            </a:r>
            <a:r>
              <a:rPr lang="en-US" sz="1200" dirty="0" smtClean="0"/>
              <a:t>, Grossman, </a:t>
            </a:r>
            <a:r>
              <a:rPr lang="en-US" sz="1200" dirty="0" err="1" smtClean="0"/>
              <a:t>Soffer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Zupan</a:t>
            </a:r>
            <a:r>
              <a:rPr lang="en-US" sz="1200" dirty="0" smtClean="0"/>
              <a:t>, PRD 68, 054018 (2003)</a:t>
            </a:r>
            <a:endParaRPr lang="en-US" sz="1200" dirty="0" smtClean="0"/>
          </a:p>
          <a:p>
            <a:pPr eaLnBrk="0" hangingPunct="0">
              <a:buNone/>
            </a:pPr>
            <a:r>
              <a:rPr lang="ru-RU" sz="1200" dirty="0" smtClean="0"/>
              <a:t>												</a:t>
            </a:r>
            <a:r>
              <a:rPr lang="en-US" sz="1200" dirty="0" err="1" smtClean="0"/>
              <a:t>Bondar</a:t>
            </a:r>
            <a:r>
              <a:rPr lang="en-US" sz="1200" dirty="0" smtClean="0"/>
              <a:t>, PRD 70, 072003 (2004</a:t>
            </a:r>
            <a:r>
              <a:rPr lang="en-US" sz="1200" dirty="0" smtClean="0"/>
              <a:t>)</a:t>
            </a:r>
            <a:endParaRPr lang="en-US" sz="2600" dirty="0" smtClean="0">
              <a:sym typeface="Wingdings" charset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0" y="2286000"/>
            <a:ext cx="1539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GLW method</a:t>
            </a:r>
          </a:p>
        </p:txBody>
      </p:sp>
      <p:pic>
        <p:nvPicPr>
          <p:cNvPr id="3380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51063"/>
            <a:ext cx="33528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9"/>
          <p:cNvSpPr>
            <a:spLocks noChangeArrowheads="1"/>
          </p:cNvSpPr>
          <p:nvPr/>
        </p:nvSpPr>
        <p:spPr bwMode="auto">
          <a:xfrm>
            <a:off x="152400" y="78105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M. Gronau, D. London, D. Wyler</a:t>
            </a:r>
            <a:r>
              <a:rPr lang="ru-RU">
                <a:latin typeface="Calibri" charset="0"/>
              </a:rPr>
              <a:t>,</a:t>
            </a:r>
            <a:r>
              <a:rPr lang="en-US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PLB</a:t>
            </a:r>
            <a:r>
              <a:rPr lang="en-US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253, 483 (1991); PLB 265, 172 (1991)</a:t>
            </a:r>
            <a:endParaRPr lang="ru-RU" b="1">
              <a:latin typeface="Calibri" charset="0"/>
            </a:endParaRPr>
          </a:p>
          <a:p>
            <a:endParaRPr lang="en-US" b="1">
              <a:latin typeface="Calibri" charset="0"/>
            </a:endParaRPr>
          </a:p>
          <a:p>
            <a:r>
              <a:rPr lang="en-US">
                <a:latin typeface="Calibri" charset="0"/>
              </a:rPr>
              <a:t>CP eigenstate of D-meson is used (D</a:t>
            </a:r>
            <a:r>
              <a:rPr lang="en-US" baseline="-25000">
                <a:latin typeface="Calibri" charset="0"/>
              </a:rPr>
              <a:t>CP</a:t>
            </a:r>
            <a:r>
              <a:rPr lang="en-US">
                <a:latin typeface="Calibri" charset="0"/>
              </a:rPr>
              <a:t>)</a:t>
            </a:r>
          </a:p>
          <a:p>
            <a:r>
              <a:rPr lang="en-US">
                <a:latin typeface="Calibri" charset="0"/>
              </a:rPr>
              <a:t>CP-even: D</a:t>
            </a:r>
            <a:r>
              <a:rPr lang="en-US" baseline="-25000">
                <a:latin typeface="Calibri" charset="0"/>
              </a:rPr>
              <a:t>1</a:t>
            </a:r>
            <a:r>
              <a:rPr lang="en-US">
                <a:latin typeface="Calibri" charset="0"/>
                <a:sym typeface="Wingdings" charset="2"/>
              </a:rPr>
              <a:t>K</a:t>
            </a:r>
            <a:r>
              <a:rPr lang="en-US" baseline="30000">
                <a:latin typeface="Calibri" charset="0"/>
              </a:rPr>
              <a:t>+</a:t>
            </a:r>
            <a:r>
              <a:rPr lang="en-US">
                <a:latin typeface="Calibri" charset="0"/>
              </a:rPr>
              <a:t>K</a:t>
            </a:r>
            <a:r>
              <a:rPr lang="en-US" baseline="30000">
                <a:latin typeface="Calibri" charset="0"/>
              </a:rPr>
              <a:t>-</a:t>
            </a:r>
            <a:r>
              <a:rPr lang="en-US">
                <a:latin typeface="Calibri" charset="0"/>
              </a:rPr>
              <a:t>, π</a:t>
            </a:r>
            <a:r>
              <a:rPr lang="en-US" baseline="30000">
                <a:latin typeface="Calibri" charset="0"/>
              </a:rPr>
              <a:t>+</a:t>
            </a:r>
            <a:r>
              <a:rPr lang="en-US">
                <a:latin typeface="Calibri" charset="0"/>
              </a:rPr>
              <a:t>π</a:t>
            </a:r>
            <a:r>
              <a:rPr lang="en-US" baseline="30000">
                <a:latin typeface="Calibri" charset="0"/>
              </a:rPr>
              <a:t>-</a:t>
            </a:r>
            <a:r>
              <a:rPr lang="en-US">
                <a:latin typeface="Calibri" charset="0"/>
              </a:rPr>
              <a:t>, 	CP-odd: D</a:t>
            </a:r>
            <a:r>
              <a:rPr lang="en-US" baseline="-25000">
                <a:latin typeface="Calibri" charset="0"/>
              </a:rPr>
              <a:t>2</a:t>
            </a:r>
            <a:r>
              <a:rPr lang="en-US">
                <a:latin typeface="Calibri" charset="0"/>
                <a:sym typeface="Wingdings" charset="2"/>
              </a:rPr>
              <a:t></a:t>
            </a:r>
            <a:r>
              <a:rPr lang="en-US">
                <a:latin typeface="Calibri" charset="0"/>
              </a:rPr>
              <a:t>K</a:t>
            </a:r>
            <a:r>
              <a:rPr lang="en-US" baseline="-25000">
                <a:latin typeface="Calibri" charset="0"/>
              </a:rPr>
              <a:t>S</a:t>
            </a:r>
            <a:r>
              <a:rPr lang="en-US">
                <a:latin typeface="Calibri" charset="0"/>
              </a:rPr>
              <a:t>π</a:t>
            </a:r>
            <a:r>
              <a:rPr lang="en-US" baseline="30000">
                <a:latin typeface="Calibri" charset="0"/>
              </a:rPr>
              <a:t>0</a:t>
            </a:r>
            <a:r>
              <a:rPr lang="en-US">
                <a:latin typeface="Calibri" charset="0"/>
              </a:rPr>
              <a:t>, K</a:t>
            </a:r>
            <a:r>
              <a:rPr lang="en-US" baseline="-25000">
                <a:latin typeface="Calibri" charset="0"/>
              </a:rPr>
              <a:t>S</a:t>
            </a:r>
            <a:r>
              <a:rPr lang="en-US">
                <a:latin typeface="Calibri" charset="0"/>
              </a:rPr>
              <a:t>ω, K</a:t>
            </a:r>
            <a:r>
              <a:rPr lang="en-US" baseline="-25000">
                <a:latin typeface="Calibri" charset="0"/>
              </a:rPr>
              <a:t>S</a:t>
            </a:r>
            <a:r>
              <a:rPr lang="en-US">
                <a:latin typeface="Calibri" charset="0"/>
              </a:rPr>
              <a:t>φ, K</a:t>
            </a:r>
            <a:r>
              <a:rPr lang="en-US" baseline="-25000">
                <a:latin typeface="Calibri" charset="0"/>
              </a:rPr>
              <a:t>S</a:t>
            </a:r>
            <a:r>
              <a:rPr lang="en-US">
                <a:latin typeface="Calibri" charset="0"/>
              </a:rPr>
              <a:t>η, …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52400" y="2587625"/>
          <a:ext cx="5835650" cy="612775"/>
        </p:xfrm>
        <a:graphic>
          <a:graphicData uri="http://schemas.openxmlformats.org/presentationml/2006/ole">
            <p:oleObj spid="_x0000_s104450" name="Equation" r:id="rId4" imgW="3746500" imgH="39370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52400" y="3486150"/>
          <a:ext cx="5949950" cy="704850"/>
        </p:xfrm>
        <a:graphic>
          <a:graphicData uri="http://schemas.openxmlformats.org/presentationml/2006/ole">
            <p:oleObj spid="_x0000_s104451" name="Equation" r:id="rId5" imgW="3644900" imgH="431800" progId="Equation.3">
              <p:embed/>
            </p:oleObj>
          </a:graphicData>
        </a:graphic>
      </p:graphicFrame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609600" y="4419600"/>
            <a:ext cx="519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Sensitivity depends on hadronic parameters r</a:t>
            </a:r>
            <a:r>
              <a:rPr lang="en-US" baseline="-25000">
                <a:latin typeface="Calibri" charset="0"/>
              </a:rPr>
              <a:t>B </a:t>
            </a:r>
            <a:r>
              <a:rPr lang="en-US">
                <a:latin typeface="Calibri" charset="0"/>
              </a:rPr>
              <a:t>and δ’ </a:t>
            </a:r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609600" y="5029200"/>
            <a:ext cx="2744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Alternative set of variables: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354388" y="5029200"/>
          <a:ext cx="3951287" cy="554038"/>
        </p:xfrm>
        <a:graphic>
          <a:graphicData uri="http://schemas.openxmlformats.org/presentationml/2006/ole">
            <p:oleObj spid="_x0000_s104452" name="Equation" r:id="rId6" imgW="2628900" imgH="3683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7543800" y="5029200"/>
          <a:ext cx="1470025" cy="554038"/>
        </p:xfrm>
        <a:graphic>
          <a:graphicData uri="http://schemas.openxmlformats.org/presentationml/2006/ole">
            <p:oleObj spid="_x0000_s104453" name="Equation" r:id="rId7" imgW="977900" imgH="368300" progId="Equation.3">
              <p:embed/>
            </p:oleObj>
          </a:graphicData>
        </a:graphic>
      </p:graphicFrame>
      <p:sp>
        <p:nvSpPr>
          <p:cNvPr id="33806" name="TextBox 18"/>
          <p:cNvSpPr txBox="1">
            <a:spLocks noChangeArrowheads="1"/>
          </p:cNvSpPr>
          <p:nvPr/>
        </p:nvSpPr>
        <p:spPr bwMode="auto">
          <a:xfrm>
            <a:off x="225425" y="5638800"/>
            <a:ext cx="876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Does not provide direct measurement of φ</a:t>
            </a:r>
            <a:r>
              <a:rPr lang="en-US" baseline="-25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/γ, but helps in combination with other methods</a:t>
            </a:r>
          </a:p>
          <a:p>
            <a:r>
              <a:rPr lang="en-US">
                <a:latin typeface="Calibri" charset="0"/>
              </a:rPr>
              <a:t>Sensitivity depends on strong phase (δ=0 or 180 give no sensitivity)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ADS method: B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- </a:t>
            </a:r>
            <a:r>
              <a:rPr lang="en-US" dirty="0" err="1" smtClean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dirty="0" smtClean="0">
                <a:ea typeface="ＭＳ Ｐゴシック" charset="-128"/>
                <a:cs typeface="ＭＳ Ｐゴシック" charset="-128"/>
                <a:sym typeface="Wingdings" charset="2"/>
              </a:rPr>
              <a:t> DK</a:t>
            </a:r>
            <a:r>
              <a:rPr lang="en-US" baseline="30000" dirty="0" smtClean="0">
                <a:ea typeface="ＭＳ Ｐゴシック" charset="-128"/>
                <a:cs typeface="ＭＳ Ｐゴシック" charset="-128"/>
                <a:sym typeface="Wingdings" charset="2"/>
              </a:rPr>
              <a:t>-</a:t>
            </a:r>
            <a:r>
              <a:rPr lang="en-US" dirty="0" smtClean="0">
                <a:ea typeface="ＭＳ Ｐゴシック" charset="-128"/>
                <a:cs typeface="ＭＳ Ｐゴシック" charset="-128"/>
                <a:sym typeface="Wingdings" charset="2"/>
              </a:rPr>
              <a:t> with DK</a:t>
            </a:r>
            <a:r>
              <a:rPr lang="en-US" baseline="30000" dirty="0" smtClean="0">
                <a:ea typeface="ＭＳ Ｐゴシック" charset="-128"/>
                <a:cs typeface="ＭＳ Ｐゴシック" charset="-128"/>
                <a:sym typeface="Wingdings" charset="2"/>
              </a:rPr>
              <a:t>+</a:t>
            </a:r>
            <a:r>
              <a:rPr lang="en-US" dirty="0" smtClean="0">
                <a:ea typeface="ＭＳ Ｐゴシック" charset="-128"/>
                <a:cs typeface="ＭＳ Ｐゴシック" charset="-128"/>
                <a:sym typeface="Wingdings" charset="2"/>
              </a:rPr>
              <a:t>π</a:t>
            </a:r>
            <a:r>
              <a:rPr lang="en-US" baseline="30000" dirty="0" smtClean="0">
                <a:ea typeface="ＭＳ Ｐゴシック" charset="-128"/>
                <a:cs typeface="ＭＳ Ｐゴシック" charset="-128"/>
                <a:sym typeface="Wingdings" charset="2"/>
              </a:rPr>
              <a:t>-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05000" y="4419600"/>
          <a:ext cx="4806950" cy="673100"/>
        </p:xfrm>
        <a:graphic>
          <a:graphicData uri="http://schemas.openxmlformats.org/presentationml/2006/ole">
            <p:oleObj spid="_x0000_s106498" name="Equation" r:id="rId3" imgW="3086100" imgH="43180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905000" y="5260975"/>
          <a:ext cx="4749800" cy="695325"/>
        </p:xfrm>
        <a:graphic>
          <a:graphicData uri="http://schemas.openxmlformats.org/presentationml/2006/ole">
            <p:oleObj spid="_x0000_s106499" name="Equation" r:id="rId4" imgW="3124200" imgH="457200" progId="Equation.3">
              <p:embed/>
            </p:oleObj>
          </a:graphicData>
        </a:graphic>
      </p:graphicFrame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457200" y="725487"/>
            <a:ext cx="847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D. Atwood, I. </a:t>
            </a:r>
            <a:r>
              <a:rPr lang="en-US" dirty="0" err="1">
                <a:latin typeface="Calibri" charset="0"/>
              </a:rPr>
              <a:t>Dunietz</a:t>
            </a:r>
            <a:r>
              <a:rPr lang="en-US" dirty="0">
                <a:latin typeface="Calibri" charset="0"/>
              </a:rPr>
              <a:t> and A. </a:t>
            </a:r>
            <a:r>
              <a:rPr lang="en-US" dirty="0" err="1">
                <a:latin typeface="Calibri" charset="0"/>
              </a:rPr>
              <a:t>Soni</a:t>
            </a:r>
            <a:r>
              <a:rPr lang="en-US" dirty="0">
                <a:latin typeface="Calibri" charset="0"/>
              </a:rPr>
              <a:t>, PRL </a:t>
            </a:r>
            <a:r>
              <a:rPr lang="en-US" b="1" dirty="0">
                <a:latin typeface="Calibri" charset="0"/>
              </a:rPr>
              <a:t>78, 3357 (1997)</a:t>
            </a:r>
          </a:p>
          <a:p>
            <a:r>
              <a:rPr lang="en-US" dirty="0">
                <a:latin typeface="Calibri" charset="0"/>
              </a:rPr>
              <a:t>Enhance magnitude of CP violation by using Doubly </a:t>
            </a:r>
            <a:r>
              <a:rPr lang="en-US" dirty="0" err="1">
                <a:latin typeface="Calibri" charset="0"/>
              </a:rPr>
              <a:t>Cabibbo</a:t>
            </a:r>
            <a:r>
              <a:rPr lang="en-US" dirty="0">
                <a:latin typeface="Calibri" charset="0"/>
              </a:rPr>
              <a:t>-suppressed </a:t>
            </a:r>
            <a:r>
              <a:rPr lang="en-US" i="1" dirty="0">
                <a:latin typeface="Calibri" charset="0"/>
              </a:rPr>
              <a:t>D </a:t>
            </a:r>
            <a:r>
              <a:rPr lang="en-US" dirty="0">
                <a:latin typeface="Calibri" charset="0"/>
              </a:rPr>
              <a:t>decays</a:t>
            </a:r>
          </a:p>
        </p:txBody>
      </p:sp>
      <p:pic>
        <p:nvPicPr>
          <p:cNvPr id="35849" name="Picture 14" descr="bdh_kpi3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331913"/>
            <a:ext cx="48260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no pengu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950" y="2590800"/>
            <a:ext cx="71791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150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Dalitz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analysis: three-body decays</a:t>
            </a:r>
          </a:p>
        </p:txBody>
      </p:sp>
      <p:pic>
        <p:nvPicPr>
          <p:cNvPr id="3789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8" y="2971800"/>
            <a:ext cx="46910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814388" y="3340100"/>
          <a:ext cx="2919412" cy="774700"/>
        </p:xfrm>
        <a:graphic>
          <a:graphicData uri="http://schemas.openxmlformats.org/presentationml/2006/ole">
            <p:oleObj spid="_x0000_s108546" name="Equation" r:id="rId4" imgW="1244600" imgH="33020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814388" y="1676400"/>
          <a:ext cx="1714500" cy="457200"/>
        </p:xfrm>
        <a:graphic>
          <a:graphicData uri="http://schemas.openxmlformats.org/presentationml/2006/ole">
            <p:oleObj spid="_x0000_s108547" name="Equation" r:id="rId5" imgW="952500" imgH="254000" progId="Equation.3">
              <p:embed/>
            </p:oleObj>
          </a:graphicData>
        </a:graphic>
      </p:graphicFrame>
      <p:sp>
        <p:nvSpPr>
          <p:cNvPr id="37899" name="TextBox 14"/>
          <p:cNvSpPr txBox="1">
            <a:spLocks noChangeArrowheads="1"/>
          </p:cNvSpPr>
          <p:nvPr/>
        </p:nvSpPr>
        <p:spPr bwMode="auto">
          <a:xfrm>
            <a:off x="692150" y="819150"/>
            <a:ext cx="6083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A.Giri, Yu.Grossman, A.Soffer, J.Zupan, PRD 68, 054018 (2003)</a:t>
            </a:r>
          </a:p>
          <a:p>
            <a:r>
              <a:rPr lang="en-US">
                <a:latin typeface="Calibri" charset="0"/>
              </a:rPr>
              <a:t>A.Bondar, Proc. of Belle Dalitz analisis meeting, 24-26 Sep 2002</a:t>
            </a:r>
          </a:p>
        </p:txBody>
      </p:sp>
      <p:sp>
        <p:nvSpPr>
          <p:cNvPr id="37900" name="TextBox 15"/>
          <p:cNvSpPr txBox="1">
            <a:spLocks noChangeArrowheads="1"/>
          </p:cNvSpPr>
          <p:nvPr/>
        </p:nvSpPr>
        <p:spPr bwMode="auto">
          <a:xfrm>
            <a:off x="2743200" y="1763713"/>
            <a:ext cx="6269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charset="0"/>
              </a:rPr>
              <a:t>Using 3-body final state, identical for D</a:t>
            </a:r>
            <a:r>
              <a:rPr lang="en-US" sz="2000" baseline="30000" dirty="0">
                <a:latin typeface="Calibri" charset="0"/>
              </a:rPr>
              <a:t>0 </a:t>
            </a:r>
            <a:r>
              <a:rPr lang="en-US" sz="2000" dirty="0">
                <a:latin typeface="Calibri" charset="0"/>
              </a:rPr>
              <a:t>and anti-D</a:t>
            </a:r>
            <a:r>
              <a:rPr lang="en-US" sz="2000" baseline="30000" dirty="0">
                <a:latin typeface="Calibri" charset="0"/>
              </a:rPr>
              <a:t>0</a:t>
            </a:r>
            <a:r>
              <a:rPr lang="en-US" sz="2000" dirty="0">
                <a:latin typeface="Calibri" charset="0"/>
              </a:rPr>
              <a:t>: K</a:t>
            </a:r>
            <a:r>
              <a:rPr lang="en-US" sz="2000" baseline="-25000" dirty="0">
                <a:latin typeface="Calibri" charset="0"/>
              </a:rPr>
              <a:t>S</a:t>
            </a:r>
            <a:r>
              <a:rPr lang="en-US" sz="2000" dirty="0">
                <a:latin typeface="Calibri" charset="0"/>
              </a:rPr>
              <a:t>π</a:t>
            </a:r>
            <a:r>
              <a:rPr lang="en-US" sz="2000" baseline="30000" dirty="0">
                <a:latin typeface="Calibri" charset="0"/>
              </a:rPr>
              <a:t>+</a:t>
            </a:r>
            <a:r>
              <a:rPr lang="en-US" sz="2000" dirty="0">
                <a:latin typeface="Calibri" charset="0"/>
              </a:rPr>
              <a:t>π</a:t>
            </a:r>
            <a:r>
              <a:rPr lang="en-US" sz="2000" baseline="30000" dirty="0">
                <a:latin typeface="Calibri" charset="0"/>
              </a:rPr>
              <a:t>-</a:t>
            </a:r>
          </a:p>
        </p:txBody>
      </p:sp>
      <p:sp>
        <p:nvSpPr>
          <p:cNvPr id="37901" name="TextBox 16"/>
          <p:cNvSpPr txBox="1">
            <a:spLocks noChangeArrowheads="1"/>
          </p:cNvSpPr>
          <p:nvPr/>
        </p:nvSpPr>
        <p:spPr bwMode="auto">
          <a:xfrm>
            <a:off x="990600" y="4114800"/>
            <a:ext cx="397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(Assuming CP-conservation in D</a:t>
            </a:r>
            <a:r>
              <a:rPr lang="en-US" baseline="30000">
                <a:latin typeface="Calibri" charset="0"/>
              </a:rPr>
              <a:t>0</a:t>
            </a:r>
            <a:r>
              <a:rPr lang="en-US">
                <a:latin typeface="Calibri" charset="0"/>
              </a:rPr>
              <a:t> decays)</a:t>
            </a:r>
            <a:endParaRPr lang="en-US" baseline="30000">
              <a:latin typeface="Calibri" charset="0"/>
            </a:endParaRPr>
          </a:p>
        </p:txBody>
      </p:sp>
      <p:sp>
        <p:nvSpPr>
          <p:cNvPr id="37902" name="TextBox 17"/>
          <p:cNvSpPr txBox="1">
            <a:spLocks noChangeArrowheads="1"/>
          </p:cNvSpPr>
          <p:nvPr/>
        </p:nvSpPr>
        <p:spPr bwMode="auto">
          <a:xfrm>
            <a:off x="990600" y="2667000"/>
            <a:ext cx="264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Dalitz distribution density: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886200" y="2316163"/>
          <a:ext cx="4800600" cy="587375"/>
        </p:xfrm>
        <a:graphic>
          <a:graphicData uri="http://schemas.openxmlformats.org/presentationml/2006/ole">
            <p:oleObj spid="_x0000_s108548" name="Equation" r:id="rId6" imgW="2286000" imgH="2794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2150" y="4781550"/>
            <a:ext cx="7994650" cy="12001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If 				is known, parameters (φ</a:t>
            </a:r>
            <a:r>
              <a:rPr lang="en-US" baseline="-25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/γ,r</a:t>
            </a:r>
            <a:r>
              <a:rPr lang="en-US" baseline="-25000">
                <a:latin typeface="Calibri" charset="0"/>
              </a:rPr>
              <a:t>B</a:t>
            </a:r>
            <a:r>
              <a:rPr lang="en-US">
                <a:latin typeface="Calibri" charset="0"/>
              </a:rPr>
              <a:t>,δ) are obtained from the fit to Dalitz distributions of D</a:t>
            </a:r>
            <a:r>
              <a:rPr lang="en-US">
                <a:latin typeface="Calibri" charset="0"/>
                <a:sym typeface="Wingdings" charset="2"/>
              </a:rPr>
              <a:t></a:t>
            </a:r>
            <a:r>
              <a:rPr lang="en-US">
                <a:latin typeface="Calibri" charset="0"/>
              </a:rPr>
              <a:t>K</a:t>
            </a:r>
            <a:r>
              <a:rPr lang="en-US" baseline="-25000">
                <a:latin typeface="Calibri" charset="0"/>
              </a:rPr>
              <a:t>S</a:t>
            </a:r>
            <a:r>
              <a:rPr lang="en-US">
                <a:latin typeface="Calibri" charset="0"/>
              </a:rPr>
              <a:t>π</a:t>
            </a:r>
            <a:r>
              <a:rPr lang="en-US" baseline="30000">
                <a:latin typeface="Calibri" charset="0"/>
              </a:rPr>
              <a:t>+</a:t>
            </a:r>
            <a:r>
              <a:rPr lang="en-US">
                <a:latin typeface="Calibri" charset="0"/>
              </a:rPr>
              <a:t>π</a:t>
            </a:r>
            <a:r>
              <a:rPr lang="en-US" baseline="30000">
                <a:latin typeface="Calibri" charset="0"/>
              </a:rPr>
              <a:t>-</a:t>
            </a:r>
            <a:r>
              <a:rPr lang="en-US">
                <a:latin typeface="Calibri" charset="0"/>
              </a:rPr>
              <a:t> from B</a:t>
            </a:r>
            <a:r>
              <a:rPr lang="en-US" baseline="30000">
                <a:latin typeface="Calibri" charset="0"/>
              </a:rPr>
              <a:t>±</a:t>
            </a:r>
            <a:r>
              <a:rPr lang="en-US">
                <a:latin typeface="Calibri" charset="0"/>
                <a:sym typeface="Wingdings" charset="2"/>
              </a:rPr>
              <a:t></a:t>
            </a:r>
            <a:r>
              <a:rPr lang="en-US">
                <a:latin typeface="Calibri" charset="0"/>
              </a:rPr>
              <a:t>DK</a:t>
            </a:r>
            <a:r>
              <a:rPr lang="en-US" baseline="30000">
                <a:latin typeface="Calibri" charset="0"/>
              </a:rPr>
              <a:t>±</a:t>
            </a:r>
            <a:r>
              <a:rPr lang="en-US">
                <a:latin typeface="Calibri" charset="0"/>
              </a:rPr>
              <a:t> decays</a:t>
            </a:r>
            <a:r>
              <a:rPr lang="ru-RU">
                <a:latin typeface="Calibri" charset="0"/>
              </a:rPr>
              <a:t>.</a:t>
            </a: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Need to know a complex form of the D</a:t>
            </a:r>
            <a:r>
              <a:rPr lang="en-US" baseline="30000">
                <a:latin typeface="Calibri" charset="0"/>
              </a:rPr>
              <a:t>0 </a:t>
            </a:r>
            <a:r>
              <a:rPr lang="en-US">
                <a:latin typeface="Calibri" charset="0"/>
              </a:rPr>
              <a:t>decay amplitude, but only |f</a:t>
            </a:r>
            <a:r>
              <a:rPr lang="en-US" baseline="-25000">
                <a:latin typeface="Calibri" charset="0"/>
              </a:rPr>
              <a:t>D</a:t>
            </a:r>
            <a:r>
              <a:rPr lang="en-US">
                <a:latin typeface="Calibri" charset="0"/>
              </a:rPr>
              <a:t>|</a:t>
            </a:r>
            <a:r>
              <a:rPr lang="en-US" baseline="30000">
                <a:latin typeface="Calibri" charset="0"/>
              </a:rPr>
              <a:t>2 </a:t>
            </a:r>
            <a:r>
              <a:rPr lang="en-US">
                <a:latin typeface="Calibri" charset="0"/>
              </a:rPr>
              <a:t>is obtained from D</a:t>
            </a:r>
            <a:r>
              <a:rPr lang="en-US" baseline="30000">
                <a:latin typeface="Calibri" charset="0"/>
              </a:rPr>
              <a:t>*</a:t>
            </a:r>
            <a:r>
              <a:rPr lang="en-US">
                <a:latin typeface="Calibri" charset="0"/>
                <a:sym typeface="Wingdings" charset="2"/>
              </a:rPr>
              <a:t></a:t>
            </a:r>
            <a:r>
              <a:rPr lang="en-US">
                <a:latin typeface="Calibri" charset="0"/>
              </a:rPr>
              <a:t>Dπ: Need to use model description, model uncertainty as a result</a:t>
            </a:r>
            <a:r>
              <a:rPr lang="ru-RU">
                <a:latin typeface="Calibri" charset="0"/>
              </a:rPr>
              <a:t>.</a:t>
            </a:r>
            <a:endParaRPr lang="en-US" baseline="30000">
              <a:latin typeface="Calibri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914400" y="4772025"/>
          <a:ext cx="1652588" cy="409575"/>
        </p:xfrm>
        <a:graphic>
          <a:graphicData uri="http://schemas.openxmlformats.org/presentationml/2006/ole">
            <p:oleObj spid="_x0000_s108549" name="Equation" r:id="rId7" imgW="10287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 descr="Babar71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575669"/>
            <a:ext cx="448682" cy="7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hcb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16" y="5638800"/>
            <a:ext cx="629184" cy="419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4743272"/>
            <a:ext cx="388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BaBar</a:t>
            </a:r>
            <a:r>
              <a:rPr lang="en-US" sz="2400" dirty="0" smtClean="0"/>
              <a:t>:		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 smtClean="0"/>
              <a:t>= (69 </a:t>
            </a:r>
            <a:r>
              <a:rPr lang="en-US" sz="2400" baseline="30000" dirty="0" smtClean="0"/>
              <a:t>+17</a:t>
            </a:r>
            <a:r>
              <a:rPr lang="en-US" sz="2400" baseline="-25000" dirty="0" smtClean="0"/>
              <a:t>−16</a:t>
            </a:r>
            <a:r>
              <a:rPr lang="en-US" sz="2400" dirty="0" smtClean="0"/>
              <a:t>)</a:t>
            </a:r>
            <a:r>
              <a:rPr lang="en-US" sz="2400" dirty="0" smtClean="0"/>
              <a:t>°</a:t>
            </a:r>
          </a:p>
          <a:p>
            <a:r>
              <a:rPr lang="en-US" sz="2400" dirty="0" smtClean="0"/>
              <a:t>Belle:		</a:t>
            </a:r>
            <a:r>
              <a:rPr lang="en-US" sz="2400" dirty="0" err="1" smtClean="0"/>
              <a:t>φ</a:t>
            </a:r>
            <a:r>
              <a:rPr lang="ru-RU" sz="2400" baseline="-25000" dirty="0" smtClean="0"/>
              <a:t>3</a:t>
            </a:r>
            <a:r>
              <a:rPr lang="en-US" sz="2400" dirty="0" smtClean="0"/>
              <a:t>=</a:t>
            </a:r>
            <a:r>
              <a:rPr lang="en-US" sz="2400" dirty="0" smtClean="0"/>
              <a:t>(</a:t>
            </a:r>
            <a:r>
              <a:rPr lang="en-US" sz="2400" dirty="0" smtClean="0"/>
              <a:t>68 </a:t>
            </a:r>
            <a:r>
              <a:rPr lang="en-US" sz="2400" baseline="30000" dirty="0" smtClean="0"/>
              <a:t>+</a:t>
            </a:r>
            <a:r>
              <a:rPr lang="en-US" sz="2400" baseline="30000" dirty="0" smtClean="0"/>
              <a:t>15</a:t>
            </a:r>
            <a:r>
              <a:rPr lang="en-US" sz="2400" baseline="-25000" dirty="0" smtClean="0"/>
              <a:t>−14</a:t>
            </a:r>
            <a:r>
              <a:rPr lang="en-US" sz="2400" dirty="0" smtClean="0"/>
              <a:t>)°</a:t>
            </a:r>
          </a:p>
          <a:p>
            <a:r>
              <a:rPr lang="en-US" sz="2400" dirty="0" err="1" smtClean="0"/>
              <a:t>LHCb</a:t>
            </a:r>
            <a:r>
              <a:rPr lang="en-US" sz="2400" dirty="0" smtClean="0"/>
              <a:t>:		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 smtClean="0"/>
              <a:t>= (</a:t>
            </a:r>
            <a:r>
              <a:rPr lang="en-US" sz="2400" dirty="0" smtClean="0"/>
              <a:t>67 </a:t>
            </a:r>
            <a:r>
              <a:rPr lang="en-US" sz="2400" baseline="30000" dirty="0" smtClean="0"/>
              <a:t>+</a:t>
            </a:r>
            <a:r>
              <a:rPr lang="en-US" sz="2400" baseline="30000" dirty="0" smtClean="0"/>
              <a:t>12</a:t>
            </a:r>
            <a:r>
              <a:rPr lang="en-US" sz="2400" baseline="-25000" dirty="0" smtClean="0"/>
              <a:t>−12</a:t>
            </a:r>
            <a:r>
              <a:rPr lang="en-US" sz="2400" dirty="0" smtClean="0"/>
              <a:t>)°</a:t>
            </a:r>
            <a:endParaRPr lang="en-US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56037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LHCb</a:t>
            </a:r>
            <a:r>
              <a:rPr lang="en-US" sz="2800" dirty="0" smtClean="0"/>
              <a:t> entered to the game with the best measurement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φ</a:t>
            </a:r>
            <a:r>
              <a:rPr lang="en-US" sz="3600" baseline="-25000" dirty="0" smtClean="0">
                <a:ea typeface="Lucida Grande" charset="0"/>
                <a:cs typeface="Lucida Grande" charset="0"/>
              </a:rPr>
              <a:t>3 </a:t>
            </a:r>
            <a:r>
              <a:rPr lang="en-US" sz="3600" dirty="0" smtClean="0">
                <a:ea typeface="Lucida Grande" charset="0"/>
                <a:cs typeface="Lucida Grande" charset="0"/>
              </a:rPr>
              <a:t>= </a:t>
            </a:r>
            <a:r>
              <a:rPr lang="en-US" sz="3600" dirty="0" err="1" smtClean="0">
                <a:ea typeface="Lucida Grande" charset="0"/>
                <a:cs typeface="Lucida Grande" charset="0"/>
              </a:rPr>
              <a:t>γ</a:t>
            </a:r>
            <a:r>
              <a:rPr lang="en-US" sz="3600" dirty="0" smtClean="0">
                <a:ea typeface="Lucida Grande" charset="0"/>
                <a:cs typeface="Lucida Grande" charset="0"/>
              </a:rPr>
              <a:t> results</a:t>
            </a:r>
            <a:endParaRPr lang="en-US" sz="3600" dirty="0"/>
          </a:p>
        </p:txBody>
      </p:sp>
      <p:pic>
        <p:nvPicPr>
          <p:cNvPr id="10" name="Picture 9" descr="gamma_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4329216" cy="3168650"/>
          </a:xfrm>
          <a:prstGeom prst="rect">
            <a:avLst/>
          </a:prstGeom>
        </p:spPr>
      </p:pic>
      <p:pic>
        <p:nvPicPr>
          <p:cNvPr id="11" name="Picture 10" descr="gamm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816" y="762000"/>
            <a:ext cx="4329216" cy="3168650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197475"/>
            <a:ext cx="574661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km2013small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3849"/>
            <a:ext cx="7315200" cy="363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Result of </a:t>
            </a:r>
            <a:r>
              <a:rPr lang="en-US" sz="3600" dirty="0" smtClean="0"/>
              <a:t>15 </a:t>
            </a:r>
            <a:r>
              <a:rPr lang="en-US" sz="3600" dirty="0" smtClean="0"/>
              <a:t>years of</a:t>
            </a:r>
            <a:r>
              <a:rPr lang="en-US" sz="3600" dirty="0" smtClean="0"/>
              <a:t> Belle, </a:t>
            </a:r>
            <a:r>
              <a:rPr lang="en-US" sz="3600" dirty="0" err="1" smtClean="0"/>
              <a:t>BaBar</a:t>
            </a:r>
            <a:r>
              <a:rPr lang="en-US" sz="3600" dirty="0" smtClean="0"/>
              <a:t>, </a:t>
            </a:r>
            <a:r>
              <a:rPr lang="en-US" sz="3600" dirty="0" err="1" smtClean="0"/>
              <a:t>LHCb</a:t>
            </a:r>
            <a:r>
              <a:rPr lang="en-US" sz="3600" dirty="0" smtClean="0"/>
              <a:t> operations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971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						</a:t>
            </a:r>
            <a:r>
              <a:rPr lang="en-US" sz="2400" b="1" dirty="0" err="1" smtClean="0"/>
              <a:t>β</a:t>
            </a:r>
            <a:r>
              <a:rPr lang="en-US" sz="2400" b="1" dirty="0" smtClean="0"/>
              <a:t> </a:t>
            </a:r>
            <a:r>
              <a:rPr lang="en-US" sz="2400" b="1" dirty="0" smtClean="0"/>
              <a:t>≡ φ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(21.5 </a:t>
            </a:r>
            <a:r>
              <a:rPr lang="en-US" sz="2400" b="1" baseline="30000" dirty="0" smtClean="0"/>
              <a:t>+0.8</a:t>
            </a:r>
            <a:r>
              <a:rPr lang="en-US" sz="2400" b="1" baseline="-25000" dirty="0" smtClean="0"/>
              <a:t>−0.7</a:t>
            </a:r>
            <a:r>
              <a:rPr lang="en-US" sz="2400" b="1" dirty="0" smtClean="0"/>
              <a:t>)</a:t>
            </a:r>
            <a:r>
              <a:rPr lang="en-US" sz="2400" b="1" dirty="0" smtClean="0"/>
              <a:t>°</a:t>
            </a:r>
          </a:p>
          <a:p>
            <a:pPr>
              <a:buNone/>
            </a:pPr>
            <a:r>
              <a:rPr lang="en-US" sz="2400" b="1" dirty="0" smtClean="0"/>
              <a:t>						</a:t>
            </a:r>
            <a:r>
              <a:rPr lang="en-US" sz="2400" b="1" dirty="0" err="1" smtClean="0"/>
              <a:t>α</a:t>
            </a:r>
            <a:r>
              <a:rPr lang="en-US" sz="2400" b="1" dirty="0" smtClean="0"/>
              <a:t> ≡ φ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(</a:t>
            </a:r>
            <a:r>
              <a:rPr lang="en-US" sz="2400" b="1" dirty="0" smtClean="0"/>
              <a:t>85.4</a:t>
            </a:r>
            <a:r>
              <a:rPr lang="en-US" sz="2400" b="1" baseline="30000" dirty="0" smtClean="0"/>
              <a:t>+4.0</a:t>
            </a:r>
            <a:r>
              <a:rPr lang="en-US" sz="2400" b="1" baseline="-25000" dirty="0" smtClean="0"/>
              <a:t>-3.8</a:t>
            </a:r>
            <a:r>
              <a:rPr lang="en-US" sz="2400" b="1" dirty="0" smtClean="0"/>
              <a:t>)</a:t>
            </a:r>
            <a:r>
              <a:rPr lang="en-US" sz="2400" b="1" dirty="0" smtClean="0"/>
              <a:t>°</a:t>
            </a:r>
          </a:p>
          <a:p>
            <a:pPr>
              <a:buNone/>
            </a:pPr>
            <a:r>
              <a:rPr lang="en-US" sz="2400" b="1" dirty="0" smtClean="0">
                <a:ea typeface="Lucida Grande" charset="0"/>
                <a:cs typeface="Lucida Grande" charset="0"/>
              </a:rPr>
              <a:t>						</a:t>
            </a:r>
            <a:r>
              <a:rPr lang="en-US" sz="2400" b="1" dirty="0" err="1" smtClean="0">
                <a:ea typeface="Lucida Grande" charset="0"/>
                <a:cs typeface="Lucida Grande" charset="0"/>
              </a:rPr>
              <a:t>γ</a:t>
            </a:r>
            <a:r>
              <a:rPr lang="en-US" sz="2400" b="1" dirty="0" smtClean="0">
                <a:ea typeface="Lucida Grande" charset="0"/>
                <a:cs typeface="Lucida Grande" charset="0"/>
              </a:rPr>
              <a:t>  </a:t>
            </a:r>
            <a:r>
              <a:rPr lang="en-US" sz="2400" b="1" dirty="0" smtClean="0"/>
              <a:t>≡ φ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= (</a:t>
            </a:r>
            <a:r>
              <a:rPr lang="en-US" sz="2400" b="1" dirty="0" smtClean="0"/>
              <a:t>68.0</a:t>
            </a:r>
            <a:r>
              <a:rPr lang="en-US" sz="2400" b="1" baseline="30000" dirty="0" smtClean="0"/>
              <a:t>+8.0</a:t>
            </a:r>
            <a:r>
              <a:rPr lang="en-US" sz="2400" b="1" baseline="-25000" dirty="0" smtClean="0"/>
              <a:t>-8.5</a:t>
            </a:r>
            <a:r>
              <a:rPr lang="en-US" sz="2400" b="1" dirty="0" smtClean="0"/>
              <a:t>)°</a:t>
            </a: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			All triangle parameters are well self-consistent </a:t>
            </a:r>
            <a:r>
              <a:rPr lang="en-US" sz="3600" dirty="0" err="1" smtClean="0">
                <a:sym typeface="Wingdings"/>
              </a:rPr>
              <a:t></a:t>
            </a:r>
            <a:endParaRPr lang="en-US" sz="3600" dirty="0" smtClean="0">
              <a:sym typeface="Wingdings"/>
            </a:endParaRPr>
          </a:p>
          <a:p>
            <a:pPr>
              <a:buNone/>
            </a:pPr>
            <a:r>
              <a:rPr lang="en-US" sz="2400" dirty="0" smtClean="0"/>
              <a:t>Don’t give up: we still have a chance to see NP in CKM with x50 				more data from Belle II and upgraded </a:t>
            </a:r>
            <a:r>
              <a:rPr lang="en-US" sz="2400" dirty="0" err="1" smtClean="0"/>
              <a:t>LHCb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</a:t>
            </a:r>
            <a:r>
              <a:rPr lang="en-US" sz="3600" dirty="0" smtClean="0"/>
              <a:t> it really an end of the story?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1967, </a:t>
            </a:r>
            <a:r>
              <a:rPr lang="en-US" sz="2800" dirty="0" smtClean="0"/>
              <a:t>soon after CPV discovery</a:t>
            </a:r>
            <a:r>
              <a:rPr lang="en-US" sz="2800" dirty="0" smtClean="0"/>
              <a:t> </a:t>
            </a:r>
            <a:r>
              <a:rPr lang="en-US" sz="2800" dirty="0" err="1" smtClean="0"/>
              <a:t>A.Sakharov</a:t>
            </a:r>
            <a:r>
              <a:rPr lang="en-US" sz="2800" dirty="0" smtClean="0"/>
              <a:t> shown:</a:t>
            </a:r>
            <a:endParaRPr lang="en-US" sz="2800" dirty="0" smtClean="0"/>
          </a:p>
          <a:p>
            <a:pPr lvl="1"/>
            <a:r>
              <a:rPr lang="en-US" sz="2400" dirty="0" smtClean="0"/>
              <a:t>existence of CPV is one of the requirement for the matter-antimatter asymmetry, which we see in the Universe</a:t>
            </a:r>
            <a:r>
              <a:rPr lang="en-US" sz="2400" dirty="0" smtClean="0"/>
              <a:t> </a:t>
            </a:r>
          </a:p>
        </p:txBody>
      </p:sp>
      <p:pic>
        <p:nvPicPr>
          <p:cNvPr id="6" name="Picture 5" descr="sakharov_bar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598" y="3352800"/>
            <a:ext cx="456040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other_Sakhar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09999"/>
            <a:ext cx="1600200" cy="15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nn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333"/>
            <a:ext cx="9144000" cy="389466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Federer</a:t>
            </a:r>
            <a:r>
              <a:rPr lang="en-US" sz="3200" dirty="0" smtClean="0"/>
              <a:t> and </a:t>
            </a:r>
            <a:r>
              <a:rPr lang="en-US" sz="3200" dirty="0" err="1" smtClean="0"/>
              <a:t>Nadal</a:t>
            </a:r>
            <a:r>
              <a:rPr lang="en-US" sz="3200" dirty="0" smtClean="0"/>
              <a:t> are warming up before the game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</a:t>
            </a:r>
            <a:r>
              <a:rPr lang="en-US" sz="2400" dirty="0" err="1" smtClean="0"/>
              <a:t>Federer</a:t>
            </a:r>
            <a:r>
              <a:rPr lang="en-US" sz="2400" dirty="0" smtClean="0"/>
              <a:t> serves faster (more often) than </a:t>
            </a:r>
            <a:r>
              <a:rPr lang="en-US" sz="2400" dirty="0" err="1" smtClean="0"/>
              <a:t>Nadal</a:t>
            </a:r>
            <a:r>
              <a:rPr lang="en-US" sz="2400" dirty="0" smtClean="0"/>
              <a:t>,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sooner or later all balls will be on </a:t>
            </a:r>
            <a:r>
              <a:rPr lang="en-US" sz="2400" dirty="0" err="1" smtClean="0"/>
              <a:t>Nadal’s</a:t>
            </a:r>
            <a:r>
              <a:rPr lang="en-US" sz="2400" dirty="0" smtClean="0"/>
              <a:t> half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53340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Q: How much faster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should serve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to create the existing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baryon asymmetry in the Universe?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A: Much faster than the current mechanism of CPV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39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tector 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105235"/>
            <a:ext cx="3943350" cy="2466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dirty="0" smtClean="0"/>
              <a:t>50</a:t>
            </a:r>
            <a:r>
              <a:rPr lang="en-US" dirty="0" smtClean="0"/>
              <a:t> years of CP violation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year</a:t>
            </a:r>
            <a:r>
              <a:rPr lang="ru-RU" sz="2400" dirty="0" smtClean="0"/>
              <a:t>,</a:t>
            </a:r>
            <a:r>
              <a:rPr lang="en-US" sz="2400" dirty="0" smtClean="0"/>
              <a:t> 50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anniversary of CP violation: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 smtClean="0"/>
              <a:t>1964 J</a:t>
            </a:r>
            <a:r>
              <a:rPr lang="en-US" sz="2000" dirty="0"/>
              <a:t>. H. Christenson, J. W. Cronin, V. L. Fitch, and R. </a:t>
            </a:r>
            <a:r>
              <a:rPr lang="en-US" sz="2000" dirty="0" err="1" smtClean="0"/>
              <a:t>Turlay</a:t>
            </a:r>
            <a:r>
              <a:rPr lang="en-US" sz="2000" dirty="0" smtClean="0"/>
              <a:t> discovered CPV in the </a:t>
            </a:r>
            <a:r>
              <a:rPr lang="en-US" sz="2000" dirty="0" smtClean="0"/>
              <a:t>neutral long-lived </a:t>
            </a:r>
            <a:r>
              <a:rPr lang="en-US" sz="2000" dirty="0" err="1" smtClean="0"/>
              <a:t>kaon</a:t>
            </a:r>
            <a:r>
              <a:rPr lang="en-US" sz="2000" dirty="0" smtClean="0"/>
              <a:t> </a:t>
            </a:r>
            <a:r>
              <a:rPr lang="en-US" sz="2000" dirty="0" smtClean="0"/>
              <a:t>system: </a:t>
            </a:r>
            <a:r>
              <a:rPr lang="en-US" sz="2000" i="1" dirty="0" smtClean="0">
                <a:latin typeface="Calibri" charset="0"/>
              </a:rPr>
              <a:t>K</a:t>
            </a:r>
            <a:r>
              <a:rPr lang="en-US" sz="2000" i="1" baseline="-25000" dirty="0" smtClean="0">
                <a:latin typeface="Calibri" charset="0"/>
              </a:rPr>
              <a:t>L</a:t>
            </a:r>
            <a:r>
              <a:rPr lang="en-US" sz="2000" i="1" dirty="0" smtClean="0">
                <a:latin typeface="Calibri" charset="0"/>
                <a:sym typeface="Wingdings" charset="2"/>
              </a:rPr>
              <a:t>π</a:t>
            </a:r>
            <a:r>
              <a:rPr lang="en-US" sz="2000" i="1" baseline="30000" dirty="0" smtClean="0">
                <a:latin typeface="Calibri" charset="0"/>
                <a:sym typeface="Wingdings" charset="2"/>
              </a:rPr>
              <a:t>+</a:t>
            </a:r>
            <a:r>
              <a:rPr lang="en-US" sz="2000" i="1" dirty="0" smtClean="0">
                <a:latin typeface="Calibri" charset="0"/>
                <a:sym typeface="Wingdings" charset="2"/>
              </a:rPr>
              <a:t>π</a:t>
            </a:r>
            <a:r>
              <a:rPr lang="en-US" sz="2000" i="1" baseline="30000" dirty="0" smtClean="0">
                <a:latin typeface="Calibri" charset="0"/>
                <a:sym typeface="Wingdings" charset="2"/>
              </a:rPr>
              <a:t>-</a:t>
            </a:r>
            <a:endParaRPr lang="en-US" sz="2000" dirty="0" smtClean="0"/>
          </a:p>
        </p:txBody>
      </p:sp>
      <p:pic>
        <p:nvPicPr>
          <p:cNvPr id="5" name="Picture 4" descr="discov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666220"/>
            <a:ext cx="3489425" cy="3048780"/>
          </a:xfrm>
          <a:prstGeom prst="rect">
            <a:avLst/>
          </a:prstGeom>
        </p:spPr>
      </p:pic>
      <p:pic>
        <p:nvPicPr>
          <p:cNvPr id="7" name="Picture 7" descr="cron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927100" y="4736068"/>
            <a:ext cx="10509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2451100" y="4736068"/>
            <a:ext cx="10509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003300" y="6260068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J. Cronin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451100" y="6260068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V. Fitch</a:t>
            </a:r>
          </a:p>
        </p:txBody>
      </p: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3822700" y="4736068"/>
            <a:ext cx="1663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6100" y="626006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Where is a new source of CPV?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84237"/>
            <a:ext cx="8991600" cy="5592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Currently known </a:t>
            </a:r>
            <a:r>
              <a:rPr lang="en-US" sz="2800" dirty="0" smtClean="0"/>
              <a:t>mechanism of CPV is ~10 orders smaller than necessary to explain a large baryon asymmetry in the Universe</a:t>
            </a:r>
          </a:p>
          <a:p>
            <a:r>
              <a:rPr lang="en-US" sz="2800" dirty="0" smtClean="0"/>
              <a:t>Hardly there is a source of this asymmetry other than CPV</a:t>
            </a:r>
          </a:p>
          <a:p>
            <a:r>
              <a:rPr lang="en-US" sz="2800" dirty="0" smtClean="0"/>
              <a:t>There must be other sources of CPV</a:t>
            </a:r>
            <a:endParaRPr lang="en-US" sz="2800" dirty="0" smtClean="0"/>
          </a:p>
          <a:p>
            <a:r>
              <a:rPr lang="en-US" sz="2800" dirty="0" smtClean="0"/>
              <a:t>Q: Where is it ?!</a:t>
            </a:r>
          </a:p>
          <a:p>
            <a:r>
              <a:rPr lang="en-US" sz="2800" dirty="0" smtClean="0"/>
              <a:t>The answer is unknown, but we can look for/in:</a:t>
            </a:r>
          </a:p>
          <a:p>
            <a:pPr lvl="1"/>
            <a:r>
              <a:rPr lang="en-US" sz="2400" dirty="0" smtClean="0"/>
              <a:t>new particles in the penguin loops</a:t>
            </a:r>
          </a:p>
          <a:p>
            <a:pPr lvl="1"/>
            <a:r>
              <a:rPr lang="en-US" sz="2400" dirty="0" smtClean="0"/>
              <a:t>direct CPV in B and D decays</a:t>
            </a:r>
          </a:p>
          <a:p>
            <a:pPr lvl="1"/>
            <a:r>
              <a:rPr lang="en-US" sz="2400" dirty="0" err="1" smtClean="0"/>
              <a:t>leptonic</a:t>
            </a:r>
            <a:r>
              <a:rPr lang="en-US" sz="2400" dirty="0" smtClean="0"/>
              <a:t> sector</a:t>
            </a:r>
          </a:p>
          <a:p>
            <a:pPr lvl="1"/>
            <a:r>
              <a:rPr lang="en-US" sz="2400" dirty="0" smtClean="0"/>
              <a:t>strong interaction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Physics in the penguin loop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03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CPV in SM in decays </a:t>
            </a:r>
          </a:p>
          <a:p>
            <a:pPr>
              <a:buNone/>
            </a:pPr>
            <a:r>
              <a:rPr lang="en-US" sz="2400" dirty="0" smtClean="0"/>
              <a:t>	is proportional to sin(2φ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e.g.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					– Presence of new particles in the penguin</a:t>
            </a:r>
          </a:p>
          <a:p>
            <a:pPr>
              <a:buNone/>
            </a:pPr>
            <a:r>
              <a:rPr lang="en-US" sz="2400" dirty="0" smtClean="0"/>
              <a:t>									   loops can change CP </a:t>
            </a:r>
            <a:r>
              <a:rPr lang="en-US" sz="2400" dirty="0" err="1" smtClean="0"/>
              <a:t>asym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								– No signs of NP observed yet</a:t>
            </a:r>
          </a:p>
          <a:p>
            <a:pPr>
              <a:buNone/>
            </a:pPr>
            <a:r>
              <a:rPr lang="en-US" sz="2400" dirty="0" smtClean="0"/>
              <a:t>									– Due to small BR’s of penguin decays, </a:t>
            </a:r>
          </a:p>
          <a:p>
            <a:pPr>
              <a:buNone/>
            </a:pPr>
            <a:r>
              <a:rPr lang="en-US" sz="2400" dirty="0" smtClean="0"/>
              <a:t>									   much larger statistics is necessary</a:t>
            </a:r>
          </a:p>
          <a:p>
            <a:pPr>
              <a:buNone/>
            </a:pPr>
            <a:r>
              <a:rPr lang="en-US" sz="2400" dirty="0" smtClean="0"/>
              <a:t>									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looking forward for Belle II </a:t>
            </a:r>
          </a:p>
          <a:p>
            <a:pPr>
              <a:buNone/>
            </a:pPr>
            <a:r>
              <a:rPr lang="en-US" sz="2400" dirty="0" smtClean="0"/>
              <a:t>											and upgraded </a:t>
            </a:r>
            <a:r>
              <a:rPr lang="en-US" sz="2400" dirty="0" err="1" smtClean="0"/>
              <a:t>LHCb</a:t>
            </a:r>
            <a:r>
              <a:rPr lang="en-US" sz="2400" dirty="0" smtClean="0"/>
              <a:t> results</a:t>
            </a:r>
            <a:endParaRPr lang="en-US" sz="2400" dirty="0"/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3047999" y="867608"/>
          <a:ext cx="4419601" cy="440492"/>
        </p:xfrm>
        <a:graphic>
          <a:graphicData uri="http://schemas.openxmlformats.org/presentationml/2006/ole">
            <p:oleObj spid="_x0000_s128002" name="Equation" r:id="rId3" imgW="2235200" imgH="228600" progId="">
              <p:embed/>
            </p:oleObj>
          </a:graphicData>
        </a:graphic>
      </p:graphicFrame>
      <p:pic>
        <p:nvPicPr>
          <p:cNvPr id="5" name="Rectangle 10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229" r="3963" b="5074"/>
          <a:stretch>
            <a:fillRect/>
          </a:stretch>
        </p:blipFill>
        <p:spPr bwMode="auto">
          <a:xfrm>
            <a:off x="6496135" y="1942585"/>
            <a:ext cx="20145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tangle 10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86" t="11948" r="4520" b="2986"/>
          <a:stretch>
            <a:fillRect/>
          </a:stretch>
        </p:blipFill>
        <p:spPr bwMode="auto">
          <a:xfrm>
            <a:off x="2820474" y="1964210"/>
            <a:ext cx="20335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2776504"/>
              </p:ext>
            </p:extLst>
          </p:nvPr>
        </p:nvGraphicFramePr>
        <p:xfrm>
          <a:off x="1250052" y="1905000"/>
          <a:ext cx="1404938" cy="422275"/>
        </p:xfrm>
        <a:graphic>
          <a:graphicData uri="http://schemas.openxmlformats.org/presentationml/2006/ole">
            <p:oleObj spid="_x0000_s128003" name="Equation" r:id="rId6" imgW="863600" imgH="241300" progId="">
              <p:embed/>
            </p:oleObj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7983764"/>
              </p:ext>
            </p:extLst>
          </p:nvPr>
        </p:nvGraphicFramePr>
        <p:xfrm>
          <a:off x="5330995" y="1960434"/>
          <a:ext cx="1063625" cy="396875"/>
        </p:xfrm>
        <a:graphic>
          <a:graphicData uri="http://schemas.openxmlformats.org/presentationml/2006/ole">
            <p:oleObj spid="_x0000_s128004" name="Equation" r:id="rId7" imgW="685800" imgH="241300" progId="">
              <p:embed/>
            </p:oleObj>
          </a:graphicData>
        </a:graphic>
      </p:graphicFrame>
      <p:pic>
        <p:nvPicPr>
          <p:cNvPr id="9" name="Picture 2" descr="http://www.slac.stanford.edu/xorg/hfag/triangle/winter2014/plots/sPengS_C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1298"/>
            <a:ext cx="2935206" cy="3670301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CPV in charm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Only two generations are involved</a:t>
            </a:r>
          </a:p>
          <a:p>
            <a:pPr lvl="1"/>
            <a:r>
              <a:rPr lang="en-US" sz="2000" dirty="0" smtClean="0"/>
              <a:t>--&gt; CPV is predicted in SM to be small</a:t>
            </a:r>
          </a:p>
          <a:p>
            <a:pPr lvl="2"/>
            <a:r>
              <a:rPr lang="en-US" sz="1600" dirty="0" smtClean="0"/>
              <a:t>direct CPV a few 0.1%</a:t>
            </a:r>
          </a:p>
          <a:p>
            <a:pPr lvl="2"/>
            <a:r>
              <a:rPr lang="en-US" sz="1600" dirty="0" smtClean="0">
                <a:sym typeface="Wingdings"/>
              </a:rPr>
              <a:t>indirect CPV in order of 0.01%</a:t>
            </a:r>
          </a:p>
          <a:p>
            <a:pPr lvl="2"/>
            <a:r>
              <a:rPr lang="en-US" sz="1600" dirty="0" smtClean="0">
                <a:sym typeface="Wingdings"/>
              </a:rPr>
              <a:t>any larger evidence of CPV in charm sector indicates NP</a:t>
            </a:r>
          </a:p>
          <a:p>
            <a:r>
              <a:rPr lang="en-US" sz="2400" dirty="0" smtClean="0">
                <a:sym typeface="Wingdings"/>
              </a:rPr>
              <a:t>D</a:t>
            </a:r>
            <a:r>
              <a:rPr lang="en-US" sz="2400" baseline="30000" dirty="0" smtClean="0">
                <a:sym typeface="Wingdings"/>
              </a:rPr>
              <a:t>0</a:t>
            </a:r>
            <a:r>
              <a:rPr lang="en-US" sz="2400" dirty="0" smtClean="0">
                <a:sym typeface="Wingdings"/>
              </a:rPr>
              <a:t>-Mixing is well established, however it is small (&lt;1%)</a:t>
            </a:r>
          </a:p>
          <a:p>
            <a:pPr lvl="1"/>
            <a:r>
              <a:rPr lang="en-US" sz="2000" dirty="0" smtClean="0">
                <a:sym typeface="Wingdings"/>
              </a:rPr>
              <a:t>high statistics is needed to study mixing-induced effects</a:t>
            </a:r>
            <a:endParaRPr lang="ru-RU" sz="20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Current </a:t>
            </a:r>
            <a:r>
              <a:rPr lang="en-US" sz="2400" dirty="0" err="1" smtClean="0">
                <a:sym typeface="Wingdings"/>
              </a:rPr>
              <a:t>LHCb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BaBar</a:t>
            </a:r>
            <a:r>
              <a:rPr lang="en-US" sz="2400" dirty="0" smtClean="0">
                <a:sym typeface="Wingdings"/>
              </a:rPr>
              <a:t> &amp; Belle precisions are at ~0.1% level</a:t>
            </a:r>
          </a:p>
          <a:p>
            <a:pPr lvl="1"/>
            <a:r>
              <a:rPr lang="en-US" sz="2000" dirty="0" smtClean="0">
                <a:sym typeface="Wingdings"/>
              </a:rPr>
              <a:t>no clear evidence for CPV</a:t>
            </a:r>
          </a:p>
          <a:p>
            <a:r>
              <a:rPr lang="en-US" sz="2400" dirty="0" smtClean="0">
                <a:sym typeface="Wingdings"/>
              </a:rPr>
              <a:t>Future Belle II &amp; </a:t>
            </a:r>
            <a:r>
              <a:rPr lang="en-US" sz="2400" dirty="0" err="1" smtClean="0">
                <a:sym typeface="Wingdings"/>
              </a:rPr>
              <a:t>LHCb</a:t>
            </a:r>
            <a:r>
              <a:rPr lang="en-US" sz="2400" dirty="0" smtClean="0">
                <a:sym typeface="Wingdings"/>
              </a:rPr>
              <a:t> will reach 0.01% level</a:t>
            </a:r>
            <a:endParaRPr lang="en-US" sz="2400" dirty="0" smtClean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again, all </a:t>
            </a:r>
            <a:r>
              <a:rPr lang="en-US" sz="2000" dirty="0" smtClean="0">
                <a:sym typeface="Wingdings"/>
              </a:rPr>
              <a:t>hopes on </a:t>
            </a:r>
            <a:r>
              <a:rPr lang="en-US" sz="2000" dirty="0" smtClean="0">
                <a:sym typeface="Wingdings"/>
              </a:rPr>
              <a:t>that</a:t>
            </a:r>
            <a:endParaRPr lang="ru-RU" sz="2000" dirty="0" smtClean="0">
              <a:sym typeface="Wingdings"/>
            </a:endParaRPr>
          </a:p>
        </p:txBody>
      </p:sp>
      <p:pic>
        <p:nvPicPr>
          <p:cNvPr id="4" name="Picture 3" descr="fig_plot_xy2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50051" y="381000"/>
            <a:ext cx="2393949" cy="2252236"/>
          </a:xfrm>
          <a:prstGeom prst="rect">
            <a:avLst/>
          </a:prstGeom>
        </p:spPr>
      </p:pic>
      <p:pic>
        <p:nvPicPr>
          <p:cNvPr id="5" name="Picture 4" descr="fig_plot_qp2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92850" y="3733800"/>
            <a:ext cx="2393950" cy="2252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5689" y="5867400"/>
            <a:ext cx="225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err="1" smtClean="0"/>
              <a:t>q/p</a:t>
            </a:r>
            <a:r>
              <a:rPr lang="en-US" dirty="0" smtClean="0"/>
              <a:t>|=0.93+0.08-0.09</a:t>
            </a:r>
          </a:p>
          <a:p>
            <a:r>
              <a:rPr lang="en-US" dirty="0" smtClean="0"/>
              <a:t>phi=8.7+9.1-8.8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CP violation in B</a:t>
            </a:r>
            <a:r>
              <a:rPr lang="en-US" baseline="-25000" dirty="0" smtClean="0"/>
              <a:t>s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				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n</a:t>
            </a:r>
            <a:r>
              <a:rPr lang="en-US" sz="2400" dirty="0" smtClean="0"/>
              <a:t>o CPV is expected in SM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Observation </a:t>
            </a:r>
            <a:r>
              <a:rPr lang="en-US" sz="2400" dirty="0" smtClean="0"/>
              <a:t>of</a:t>
            </a:r>
            <a:r>
              <a:rPr lang="en-US" sz="2400" dirty="0" smtClean="0"/>
              <a:t> CPV </a:t>
            </a:r>
            <a:r>
              <a:rPr lang="en-US" sz="2400" dirty="0" smtClean="0"/>
              <a:t>in B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system would be</a:t>
            </a:r>
            <a:r>
              <a:rPr lang="en-US" sz="2400" dirty="0" smtClean="0"/>
              <a:t> a clear sign </a:t>
            </a:r>
            <a:r>
              <a:rPr lang="en-US" sz="2400" dirty="0" smtClean="0"/>
              <a:t>of </a:t>
            </a:r>
            <a:r>
              <a:rPr lang="en-US" sz="2400" dirty="0" smtClean="0"/>
              <a:t>NP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mixing is well measured by CDF &amp; </a:t>
            </a:r>
            <a:r>
              <a:rPr lang="en-US" sz="2400" dirty="0" err="1" smtClean="0"/>
              <a:t>LHCb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				</a:t>
            </a:r>
            <a:r>
              <a:rPr lang="en-US" sz="2400" dirty="0" err="1" smtClean="0"/>
              <a:t>Δm</a:t>
            </a:r>
            <a:r>
              <a:rPr lang="en-US" sz="2400" baseline="-25000" dirty="0" err="1" smtClean="0"/>
              <a:t>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17.69 ± 0.08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Main hope for </a:t>
            </a:r>
            <a:r>
              <a:rPr lang="en-US" sz="2400" dirty="0" err="1" smtClean="0"/>
              <a:t>LHCb</a:t>
            </a:r>
            <a:r>
              <a:rPr lang="en-US" sz="2400" dirty="0" smtClean="0"/>
              <a:t> and ATLAS for the CPV studies in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decays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however, it seems, statistics is still not enough to find it:</a:t>
            </a:r>
          </a:p>
          <a:p>
            <a:pPr>
              <a:buNone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								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φ</a:t>
            </a:r>
            <a:r>
              <a:rPr lang="en-US" sz="2400" baseline="-25000" dirty="0" err="1" smtClean="0">
                <a:ea typeface="Lucida Grande" charset="0"/>
                <a:cs typeface="Lucida Grande" charset="0"/>
              </a:rPr>
              <a:t>s</a:t>
            </a:r>
            <a:r>
              <a:rPr lang="en-US" sz="2400" baseline="-25000" dirty="0" smtClean="0">
                <a:ea typeface="Lucida Grande" charset="0"/>
                <a:cs typeface="Lucida Grande" charset="0"/>
              </a:rPr>
              <a:t> </a:t>
            </a:r>
            <a:r>
              <a:rPr lang="en-US" sz="2400" dirty="0" smtClean="0">
                <a:ea typeface="Lucida Grande" charset="0"/>
                <a:cs typeface="Lucida Grande" charset="0"/>
              </a:rPr>
              <a:t>= (1±6)</a:t>
            </a:r>
            <a:r>
              <a:rPr lang="en-US" sz="2400" b="1" dirty="0" smtClean="0"/>
              <a:t>°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Lets wait for upgraded </a:t>
            </a:r>
            <a:r>
              <a:rPr lang="en-US" sz="2400" dirty="0" err="1" smtClean="0"/>
              <a:t>LHCb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374650" y="838200"/>
          <a:ext cx="2063750" cy="830263"/>
        </p:xfrm>
        <a:graphic>
          <a:graphicData uri="http://schemas.openxmlformats.org/presentationml/2006/ole">
            <p:oleObj spid="_x0000_s126978" name="Equation" r:id="rId3" imgW="1104900" imgH="4445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Sources of CP violation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25146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 interaction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600200"/>
            <a:ext cx="25146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Quark sector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8400" y="1600200"/>
            <a:ext cx="25146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Lepton sector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1295400" y="2857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125494" y="2857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229894" y="2857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56406" y="1295400"/>
            <a:ext cx="2515394" cy="1447800"/>
            <a:chOff x="456406" y="1295400"/>
            <a:chExt cx="2515394" cy="14478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56406" y="1295400"/>
              <a:ext cx="2514600" cy="144780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7200" y="1295400"/>
              <a:ext cx="2514600" cy="144780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352800" y="1295400"/>
            <a:ext cx="2515394" cy="1447800"/>
            <a:chOff x="3352800" y="1295400"/>
            <a:chExt cx="2515394" cy="14478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352800" y="1295400"/>
              <a:ext cx="2514600" cy="14478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53594" y="1295400"/>
              <a:ext cx="2514600" cy="14478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353594" y="3277394"/>
            <a:ext cx="2514600" cy="1142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~10 orders smaller than necessary</a:t>
            </a:r>
          </a:p>
          <a:p>
            <a:pPr algn="ctr"/>
            <a:r>
              <a:rPr lang="en-US" dirty="0" smtClean="0"/>
              <a:t>Unitary triangle is well self-consistent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48400" y="3277394"/>
            <a:ext cx="25146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Experimental precision is not yet sensitive to CPV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994" y="3277394"/>
            <a:ext cx="2514600" cy="1142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Experiments on neutron’s electric dipole moment show no CPV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52800" y="4953000"/>
            <a:ext cx="2514600" cy="1142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to find some new particles (in the loop diagram?)</a:t>
            </a:r>
          </a:p>
        </p:txBody>
      </p:sp>
      <p:cxnSp>
        <p:nvCxnSpPr>
          <p:cNvPr id="28" name="Straight Arrow Connector 27"/>
          <p:cNvCxnSpPr>
            <a:stCxn id="22" idx="2"/>
            <a:endCxn id="27" idx="0"/>
          </p:cNvCxnSpPr>
          <p:nvPr/>
        </p:nvCxnSpPr>
        <p:spPr>
          <a:xfrm rot="5400000">
            <a:off x="4343797" y="4685903"/>
            <a:ext cx="5334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3"/>
          </p:cNvCxnSpPr>
          <p:nvPr/>
        </p:nvCxnSpPr>
        <p:spPr>
          <a:xfrm rot="10800000" flipV="1">
            <a:off x="5867400" y="4115593"/>
            <a:ext cx="1677988" cy="140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KM model works good… even too good</a:t>
            </a:r>
          </a:p>
          <a:p>
            <a:r>
              <a:rPr lang="en-US" sz="2400" dirty="0" err="1" smtClean="0"/>
              <a:t>Unitarity</a:t>
            </a:r>
            <a:r>
              <a:rPr lang="en-US" sz="2400" dirty="0" smtClean="0"/>
              <a:t> triangle is well self-consistent</a:t>
            </a:r>
          </a:p>
          <a:p>
            <a:pPr lvl="1"/>
            <a:r>
              <a:rPr lang="en-US" sz="2000" dirty="0" smtClean="0"/>
              <a:t>not much space for NP or new source of CP violation</a:t>
            </a:r>
            <a:endParaRPr lang="en-US" sz="2000" dirty="0" smtClean="0"/>
          </a:p>
          <a:p>
            <a:r>
              <a:rPr lang="en-US" sz="2400" dirty="0" smtClean="0"/>
              <a:t>No signs of new particles are found in the  penguin loops</a:t>
            </a:r>
          </a:p>
          <a:p>
            <a:pPr lvl="1"/>
            <a:r>
              <a:rPr lang="en-US" sz="2000" dirty="0" err="1" smtClean="0"/>
              <a:t>SuperB</a:t>
            </a:r>
            <a:r>
              <a:rPr lang="en-US" sz="2000" dirty="0" smtClean="0"/>
              <a:t>-factories data are necessary</a:t>
            </a:r>
          </a:p>
          <a:p>
            <a:r>
              <a:rPr lang="en-US" sz="2400" dirty="0" smtClean="0"/>
              <a:t>CP violation </a:t>
            </a:r>
            <a:r>
              <a:rPr lang="en-US" sz="2400" dirty="0" smtClean="0"/>
              <a:t>in 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and B</a:t>
            </a:r>
            <a:r>
              <a:rPr lang="en-US" sz="2400" baseline="-25000" dirty="0" smtClean="0"/>
              <a:t>s </a:t>
            </a:r>
            <a:r>
              <a:rPr lang="en-US" sz="2400" dirty="0" smtClean="0"/>
              <a:t>are not found yet</a:t>
            </a:r>
          </a:p>
          <a:p>
            <a:pPr lvl="1"/>
            <a:r>
              <a:rPr lang="en-US" sz="2000" dirty="0" smtClean="0"/>
              <a:t>no NP here as well</a:t>
            </a:r>
          </a:p>
          <a:p>
            <a:pPr lvl="1"/>
            <a:r>
              <a:rPr lang="en-US" sz="2000" dirty="0" err="1" smtClean="0"/>
              <a:t>SuperB</a:t>
            </a:r>
            <a:r>
              <a:rPr lang="en-US" sz="2000" dirty="0" smtClean="0"/>
              <a:t>-factories may help</a:t>
            </a:r>
          </a:p>
          <a:p>
            <a:r>
              <a:rPr lang="en-US" sz="2400" dirty="0" smtClean="0"/>
              <a:t>Missing source of the CPV could be found in the </a:t>
            </a:r>
            <a:r>
              <a:rPr lang="en-US" sz="2400" dirty="0" err="1" smtClean="0"/>
              <a:t>leptonic</a:t>
            </a:r>
            <a:r>
              <a:rPr lang="en-US" sz="2400" dirty="0" smtClean="0"/>
              <a:t> sector</a:t>
            </a:r>
          </a:p>
          <a:p>
            <a:pPr lvl="1"/>
            <a:r>
              <a:rPr lang="en-US" sz="2000" dirty="0" smtClean="0"/>
              <a:t>new experiments are needed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hoeta_large_global_1995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238949"/>
            <a:ext cx="5867399" cy="5857051"/>
          </a:xfrm>
        </p:spPr>
      </p:pic>
      <p:pic>
        <p:nvPicPr>
          <p:cNvPr id="5" name="Picture 4" descr="belle_rhoeta_larg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19200" y="238949"/>
            <a:ext cx="5867399" cy="5857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8705" y="6019800"/>
            <a:ext cx="2378695" cy="6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CKM change from 1995 to 2014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CPV in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Neutrinos have very small masses, but non-zero as postulated in </a:t>
            </a:r>
            <a:r>
              <a:rPr lang="en-US" dirty="0" smtClean="0"/>
              <a:t>SM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oscillate</a:t>
            </a:r>
            <a:endParaRPr lang="en-US" dirty="0" smtClean="0"/>
          </a:p>
          <a:p>
            <a:r>
              <a:rPr lang="en-US" dirty="0" smtClean="0"/>
              <a:t>Mixing angles diff from </a:t>
            </a:r>
            <a:r>
              <a:rPr lang="en-US" dirty="0" smtClean="0"/>
              <a:t>quark’s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searched by </a:t>
            </a:r>
            <a:r>
              <a:rPr lang="en-US" dirty="0" err="1" smtClean="0"/>
              <a:t>NOvA</a:t>
            </a:r>
            <a:r>
              <a:rPr lang="en-US" dirty="0" smtClean="0"/>
              <a:t>, LAGUNA-LBNO, LBNE, Hyper-</a:t>
            </a:r>
            <a:r>
              <a:rPr lang="en-US" dirty="0" err="1" smtClean="0"/>
              <a:t>Kamiokande</a:t>
            </a:r>
            <a:r>
              <a:rPr lang="en-US" dirty="0" smtClean="0"/>
              <a:t>,…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2940050"/>
          <a:ext cx="2819400" cy="1098550"/>
        </p:xfrm>
        <a:graphic>
          <a:graphicData uri="http://schemas.openxmlformats.org/presentationml/2006/ole">
            <p:oleObj spid="_x0000_s33794" name="Equation" r:id="rId3" imgW="1727200" imgH="67310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023012" y="2940050"/>
          <a:ext cx="2425700" cy="1098550"/>
        </p:xfrm>
        <a:graphic>
          <a:graphicData uri="http://schemas.openxmlformats.org/presentationml/2006/ole">
            <p:oleObj spid="_x0000_s33795" name="Equation" r:id="rId4" imgW="1485900" imgH="6731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4394"/>
            <a:ext cx="8686800" cy="493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Kobayashi-</a:t>
            </a:r>
            <a:r>
              <a:rPr lang="en-US" dirty="0" err="1" smtClean="0"/>
              <a:t>Maskawa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1973 </a:t>
            </a:r>
            <a:r>
              <a:rPr lang="en-US" dirty="0" smtClean="0"/>
              <a:t>to explain CPV in </a:t>
            </a:r>
            <a:r>
              <a:rPr lang="en-US" dirty="0" err="1" smtClean="0"/>
              <a:t>kaons</a:t>
            </a:r>
            <a:r>
              <a:rPr lang="en-US" dirty="0" smtClean="0"/>
              <a:t> </a:t>
            </a:r>
            <a:r>
              <a:rPr lang="en-US" dirty="0" err="1" smtClean="0"/>
              <a:t>M.Kobayashi</a:t>
            </a:r>
            <a:r>
              <a:rPr lang="en-US" dirty="0" smtClean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T.Maskawa</a:t>
            </a:r>
            <a:r>
              <a:rPr lang="en-US" dirty="0" smtClean="0"/>
              <a:t> proposed a model with:</a:t>
            </a:r>
          </a:p>
          <a:p>
            <a:pPr lvl="1"/>
            <a:r>
              <a:rPr lang="en-US" dirty="0" smtClean="0"/>
              <a:t>existence </a:t>
            </a:r>
            <a:r>
              <a:rPr lang="en-US" dirty="0" smtClean="0"/>
              <a:t>of the third generation of </a:t>
            </a:r>
            <a:r>
              <a:rPr lang="en-US" dirty="0" smtClean="0"/>
              <a:t>quarks</a:t>
            </a:r>
            <a:endParaRPr lang="en-US" dirty="0" smtClean="0"/>
          </a:p>
          <a:p>
            <a:pPr lvl="2"/>
            <a:r>
              <a:rPr lang="en-US" dirty="0" smtClean="0"/>
              <a:t>remarkable that only </a:t>
            </a:r>
            <a:r>
              <a:rPr lang="en-US" dirty="0" err="1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dirty="0" smtClean="0"/>
              <a:t> &amp; </a:t>
            </a:r>
            <a:r>
              <a:rPr lang="en-US" dirty="0" err="1" smtClean="0"/>
              <a:t>s</a:t>
            </a:r>
            <a:r>
              <a:rPr lang="en-US" dirty="0" smtClean="0"/>
              <a:t> quarks were known at that time</a:t>
            </a:r>
            <a:endParaRPr lang="en-US" dirty="0" smtClean="0"/>
          </a:p>
          <a:p>
            <a:pPr lvl="1"/>
            <a:r>
              <a:rPr lang="en-US" dirty="0" smtClean="0"/>
              <a:t>presence of complex phase in the quarks</a:t>
            </a:r>
            <a:r>
              <a:rPr lang="en-US" dirty="0" smtClean="0"/>
              <a:t> transitions</a:t>
            </a:r>
          </a:p>
          <a:p>
            <a:r>
              <a:rPr lang="en-US" dirty="0" err="1" smtClean="0"/>
              <a:t>Cabibbo</a:t>
            </a:r>
            <a:r>
              <a:rPr lang="en-US" dirty="0" smtClean="0"/>
              <a:t> matrix was extended to 3x3 CKM matrix:</a:t>
            </a:r>
          </a:p>
          <a:p>
            <a:endParaRPr lang="en-US" dirty="0"/>
          </a:p>
        </p:txBody>
      </p:sp>
      <p:pic>
        <p:nvPicPr>
          <p:cNvPr id="4" name="Picture 4" descr="CK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8915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s-mixing_lhc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667000"/>
            <a:ext cx="4648200" cy="2775045"/>
          </a:xfrm>
          <a:prstGeom prst="rect">
            <a:avLst/>
          </a:prstGeom>
        </p:spPr>
      </p:pic>
      <p:pic>
        <p:nvPicPr>
          <p:cNvPr id="5" name="Picture 4" descr="baryon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2543940" cy="2105197"/>
          </a:xfrm>
          <a:prstGeom prst="rect">
            <a:avLst/>
          </a:prstGeom>
        </p:spPr>
      </p:pic>
      <p:pic>
        <p:nvPicPr>
          <p:cNvPr id="6" name="Picture 5" descr="baryon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478" y="838200"/>
            <a:ext cx="2544744" cy="21051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tarity-triangl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72" y="2859711"/>
            <a:ext cx="5738128" cy="24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Unitarity</a:t>
            </a:r>
            <a:r>
              <a:rPr lang="en-US" sz="3600" dirty="0" smtClean="0"/>
              <a:t> </a:t>
            </a:r>
            <a:r>
              <a:rPr lang="en-US" sz="3600" dirty="0" smtClean="0"/>
              <a:t>triangle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715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Unitarity</a:t>
            </a:r>
            <a:r>
              <a:rPr lang="en-US" sz="2000" dirty="0" smtClean="0"/>
              <a:t> of the CKM matrix leads to one of </a:t>
            </a:r>
            <a:r>
              <a:rPr lang="en-US" sz="2000" dirty="0" smtClean="0"/>
              <a:t>equations: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Involves matrix elements corresponding to B meson decays and mixing</a:t>
            </a:r>
          </a:p>
          <a:p>
            <a:r>
              <a:rPr lang="en-US" sz="2000" dirty="0" smtClean="0"/>
              <a:t>Can be presented on the complex plane as </a:t>
            </a:r>
            <a:r>
              <a:rPr lang="en-US" sz="2000" dirty="0" smtClean="0"/>
              <a:t>a </a:t>
            </a:r>
            <a:r>
              <a:rPr lang="en-US" sz="2000" dirty="0" smtClean="0"/>
              <a:t>triangle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Non-zero square of the </a:t>
            </a:r>
            <a:r>
              <a:rPr lang="en-US" sz="2000" dirty="0" err="1" smtClean="0"/>
              <a:t>Unitarity</a:t>
            </a:r>
            <a:r>
              <a:rPr lang="en-US" sz="2000" dirty="0" smtClean="0"/>
              <a:t> triangle</a:t>
            </a:r>
          </a:p>
          <a:p>
            <a:pPr lvl="1">
              <a:buFont typeface="Wingdings" charset="2"/>
              <a:buChar char="à"/>
            </a:pPr>
            <a:r>
              <a:rPr lang="en-US" sz="1800" dirty="0" smtClean="0">
                <a:sym typeface="Wingdings"/>
              </a:rPr>
              <a:t>existence of CP violation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743200" y="1295400"/>
          <a:ext cx="3581400" cy="445940"/>
        </p:xfrm>
        <a:graphic>
          <a:graphicData uri="http://schemas.openxmlformats.org/presentationml/2006/ole">
            <p:oleObj spid="_x0000_s23557" name="Equation" r:id="rId4" imgW="1625600" imgH="20320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435040" y="2667000"/>
          <a:ext cx="2632760" cy="3581400"/>
        </p:xfrm>
        <a:graphic>
          <a:graphicData uri="http://schemas.openxmlformats.org/presentationml/2006/ole">
            <p:oleObj spid="_x0000_s23558" name="Equation" r:id="rId5" imgW="1409700" imgH="19177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CPV in B</a:t>
            </a:r>
            <a:r>
              <a:rPr lang="en-US" baseline="30000" dirty="0" smtClean="0"/>
              <a:t>0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</a:t>
            </a:r>
            <a:r>
              <a:rPr lang="en-US" sz="2400" dirty="0" smtClean="0"/>
              <a:t> almost 40 years K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-K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bar system was the only one, where CPV was </a:t>
            </a:r>
            <a:r>
              <a:rPr lang="en-US" sz="2400" dirty="0" smtClean="0"/>
              <a:t>observed</a:t>
            </a:r>
          </a:p>
          <a:p>
            <a:r>
              <a:rPr lang="en-US" sz="2400" dirty="0" smtClean="0"/>
              <a:t>Observation of large B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-B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bar mixing by ARGUS</a:t>
            </a:r>
            <a:r>
              <a:rPr lang="en-US" sz="2400" dirty="0" smtClean="0"/>
              <a:t> was a crucial discovery for further CPV studies: </a:t>
            </a:r>
          </a:p>
          <a:p>
            <a:pPr lvl="1"/>
            <a:r>
              <a:rPr lang="en-US" sz="2000" dirty="0" smtClean="0"/>
              <a:t>it led to the </a:t>
            </a:r>
            <a:r>
              <a:rPr lang="en-US" sz="2000" dirty="0" smtClean="0"/>
              <a:t>proposal</a:t>
            </a:r>
            <a:r>
              <a:rPr lang="en-US" sz="2000" dirty="0" smtClean="0"/>
              <a:t> </a:t>
            </a:r>
            <a:r>
              <a:rPr lang="en-US" sz="2000" dirty="0" smtClean="0"/>
              <a:t>of a construction</a:t>
            </a:r>
            <a:r>
              <a:rPr lang="en-US" sz="2000" dirty="0" smtClean="0"/>
              <a:t> of the </a:t>
            </a:r>
            <a:r>
              <a:rPr lang="en-US" sz="2000" dirty="0" smtClean="0"/>
              <a:t>asymmetric energy B-factories</a:t>
            </a:r>
            <a:r>
              <a:rPr lang="en-US" sz="2000" dirty="0" smtClean="0"/>
              <a:t> to study CPV in B decays</a:t>
            </a:r>
          </a:p>
          <a:p>
            <a:r>
              <a:rPr lang="en-US" sz="2400" dirty="0" smtClean="0"/>
              <a:t>CP violating effects in the B sector are O(1) rather than O(10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 as in the </a:t>
            </a:r>
            <a:r>
              <a:rPr lang="en-US" sz="2400" dirty="0" err="1" smtClean="0"/>
              <a:t>kaon</a:t>
            </a:r>
            <a:r>
              <a:rPr lang="en-US" sz="2400" dirty="0" smtClean="0"/>
              <a:t> system</a:t>
            </a:r>
          </a:p>
          <a:p>
            <a:r>
              <a:rPr lang="en-US" sz="2400" dirty="0" smtClean="0"/>
              <a:t>In 1999</a:t>
            </a:r>
            <a:r>
              <a:rPr lang="ru-RU" sz="2400" dirty="0" smtClean="0"/>
              <a:t> </a:t>
            </a:r>
            <a:r>
              <a:rPr lang="en-US" sz="2400" dirty="0" smtClean="0"/>
              <a:t>two experiments, </a:t>
            </a:r>
            <a:r>
              <a:rPr lang="en-US" sz="2400" dirty="0" err="1" smtClean="0"/>
              <a:t>BaBar</a:t>
            </a:r>
            <a:r>
              <a:rPr lang="en-US" sz="2400" dirty="0" smtClean="0"/>
              <a:t> </a:t>
            </a:r>
            <a:r>
              <a:rPr lang="en-US" sz="2400" dirty="0" smtClean="0"/>
              <a:t>at </a:t>
            </a:r>
            <a:r>
              <a:rPr lang="en-US" sz="2400" dirty="0" smtClean="0"/>
              <a:t>SLAC, USA </a:t>
            </a:r>
            <a:r>
              <a:rPr lang="en-US" sz="2400" dirty="0" smtClean="0"/>
              <a:t>and Belle in </a:t>
            </a:r>
            <a:r>
              <a:rPr lang="en-US" sz="2400" dirty="0" smtClean="0"/>
              <a:t>KEK, Japan, </a:t>
            </a:r>
            <a:r>
              <a:rPr lang="en-US" sz="2400" dirty="0" smtClean="0"/>
              <a:t>started the data </a:t>
            </a:r>
            <a:r>
              <a:rPr lang="en-US" sz="2400" dirty="0" smtClean="0"/>
              <a:t>collection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9333" y="872801"/>
            <a:ext cx="3739446" cy="3073189"/>
            <a:chOff x="2341" y="1327"/>
            <a:chExt cx="4220" cy="3371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998" y="3554"/>
              <a:ext cx="106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1" y="1565"/>
              <a:ext cx="3593" cy="27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623" y="1330"/>
              <a:ext cx="1788" cy="958"/>
            </a:xfrm>
            <a:prstGeom prst="rect">
              <a:avLst/>
            </a:prstGeom>
            <a:solidFill>
              <a:srgbClr val="FFFFF7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89991" tIns="46795" rIns="89991" bIns="46795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2000"/>
                </a:lnSpc>
                <a:spcBef>
                  <a:spcPts val="11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Silicon Vertex Tracker</a:t>
              </a:r>
            </a:p>
            <a:p>
              <a:pPr algn="ctr">
                <a:lnSpc>
                  <a:spcPct val="102000"/>
                </a:lnSpc>
                <a:spcBef>
                  <a:spcPts val="2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5-layer, double-sided strips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4667" y="2294"/>
              <a:ext cx="786" cy="632"/>
            </a:xfrm>
            <a:prstGeom prst="line">
              <a:avLst/>
            </a:prstGeom>
            <a:noFill/>
            <a:ln w="31680">
              <a:solidFill>
                <a:srgbClr val="FF0000"/>
              </a:solidFill>
              <a:miter lim="800000"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998" y="1327"/>
              <a:ext cx="1593" cy="757"/>
            </a:xfrm>
            <a:prstGeom prst="rect">
              <a:avLst/>
            </a:prstGeom>
            <a:solidFill>
              <a:srgbClr val="FFFFF7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89991" tIns="46795" rIns="89991" bIns="46795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2000"/>
                </a:lnSpc>
                <a:spcBef>
                  <a:spcPts val="11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Drift Chamber</a:t>
              </a:r>
            </a:p>
            <a:p>
              <a:pPr algn="ctr">
                <a:lnSpc>
                  <a:spcPct val="102000"/>
                </a:lnSpc>
                <a:spcBef>
                  <a:spcPts val="2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40-layer, small cell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4185" y="1867"/>
              <a:ext cx="395" cy="992"/>
            </a:xfrm>
            <a:prstGeom prst="line">
              <a:avLst/>
            </a:prstGeom>
            <a:noFill/>
            <a:ln w="31680">
              <a:solidFill>
                <a:srgbClr val="FF0000"/>
              </a:solidFill>
              <a:miter lim="800000"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341" y="3735"/>
              <a:ext cx="1389" cy="963"/>
            </a:xfrm>
            <a:prstGeom prst="rect">
              <a:avLst/>
            </a:prstGeom>
            <a:solidFill>
              <a:srgbClr val="FFFFF7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89991" tIns="46795" rIns="89991" bIns="46795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2000"/>
                </a:lnSpc>
                <a:spcBef>
                  <a:spcPts val="11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DIRC (PID)</a:t>
              </a:r>
            </a:p>
            <a:p>
              <a:pPr algn="ctr">
                <a:lnSpc>
                  <a:spcPct val="102000"/>
                </a:lnSpc>
                <a:spcBef>
                  <a:spcPts val="2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quartz Cherenkov detector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3214" y="3024"/>
              <a:ext cx="531" cy="734"/>
            </a:xfrm>
            <a:prstGeom prst="line">
              <a:avLst/>
            </a:prstGeom>
            <a:noFill/>
            <a:ln w="31680">
              <a:solidFill>
                <a:srgbClr val="FF0000"/>
              </a:solidFill>
              <a:miter lim="800000"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3919" y="3240"/>
              <a:ext cx="1496" cy="1400"/>
              <a:chOff x="3919" y="3240"/>
              <a:chExt cx="1496" cy="1400"/>
            </a:xfrm>
          </p:grpSpPr>
          <p:sp>
            <p:nvSpPr>
              <p:cNvPr id="23" name="Text Box 13"/>
              <p:cNvSpPr txBox="1">
                <a:spLocks noChangeArrowheads="1"/>
              </p:cNvSpPr>
              <p:nvPr/>
            </p:nvSpPr>
            <p:spPr bwMode="auto">
              <a:xfrm>
                <a:off x="3919" y="4096"/>
                <a:ext cx="1496" cy="544"/>
              </a:xfrm>
              <a:prstGeom prst="rect">
                <a:avLst/>
              </a:prstGeom>
              <a:solidFill>
                <a:srgbClr val="FFFFF7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89991" tIns="46795" rIns="89991" bIns="46795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2000"/>
                  </a:lnSpc>
                  <a:spcBef>
                    <a:spcPts val="1125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latin typeface="Luxi Sans" pitchFamily="16" charset="0"/>
                  </a:rPr>
                  <a:t>EM Calorimeter</a:t>
                </a:r>
              </a:p>
              <a:p>
                <a:pPr algn="ctr">
                  <a:lnSpc>
                    <a:spcPct val="102000"/>
                  </a:lnSpc>
                  <a:spcBef>
                    <a:spcPts val="225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1200" dirty="0" err="1">
                    <a:solidFill>
                      <a:srgbClr val="000000"/>
                    </a:solidFill>
                    <a:latin typeface="Luxi Sans" pitchFamily="16" charset="0"/>
                  </a:rPr>
                  <a:t>CsI</a:t>
                </a:r>
                <a:r>
                  <a:rPr lang="en-GB" sz="1200" dirty="0">
                    <a:solidFill>
                      <a:srgbClr val="000000"/>
                    </a:solidFill>
                    <a:latin typeface="Luxi Sans" pitchFamily="16" charset="0"/>
                  </a:rPr>
                  <a:t> crystals</a:t>
                </a: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4610" y="3240"/>
                <a:ext cx="57" cy="855"/>
              </a:xfrm>
              <a:prstGeom prst="line">
                <a:avLst/>
              </a:prstGeom>
              <a:noFill/>
              <a:ln w="31680">
                <a:solidFill>
                  <a:srgbClr val="FF0000"/>
                </a:solidFill>
                <a:miter lim="800000"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4929" y="3185"/>
              <a:ext cx="1632" cy="963"/>
              <a:chOff x="4929" y="3185"/>
              <a:chExt cx="1632" cy="963"/>
            </a:xfrm>
          </p:grpSpPr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5191" y="3185"/>
                <a:ext cx="1370" cy="963"/>
              </a:xfrm>
              <a:prstGeom prst="rect">
                <a:avLst/>
              </a:prstGeom>
              <a:solidFill>
                <a:srgbClr val="FFFFF7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89991" tIns="46795" rIns="89991" bIns="46795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2000"/>
                  </a:lnSpc>
                  <a:spcBef>
                    <a:spcPts val="1125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latin typeface="Luxi Sans" pitchFamily="16" charset="0"/>
                  </a:rPr>
                  <a:t>Flux Return</a:t>
                </a:r>
              </a:p>
              <a:p>
                <a:pPr algn="ctr">
                  <a:lnSpc>
                    <a:spcPct val="102000"/>
                  </a:lnSpc>
                  <a:spcBef>
                    <a:spcPts val="225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latin typeface="Luxi Sans" pitchFamily="16" charset="0"/>
                  </a:rPr>
                  <a:t>RPC and LST instrumented iron</a:t>
                </a: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929" y="3511"/>
                <a:ext cx="262" cy="270"/>
              </a:xfrm>
              <a:prstGeom prst="line">
                <a:avLst/>
              </a:prstGeom>
              <a:noFill/>
              <a:ln w="31680">
                <a:solidFill>
                  <a:srgbClr val="FF0000"/>
                </a:solidFill>
                <a:miter lim="800000"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571" y="2071"/>
              <a:ext cx="962" cy="540"/>
            </a:xfrm>
            <a:prstGeom prst="rect">
              <a:avLst/>
            </a:prstGeom>
            <a:solidFill>
              <a:srgbClr val="FFFFF7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89991" tIns="46795" rIns="89991" bIns="46795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2000"/>
                </a:lnSpc>
                <a:spcBef>
                  <a:spcPts val="2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1.5 T</a:t>
              </a:r>
            </a:p>
            <a:p>
              <a:pPr algn="ctr">
                <a:lnSpc>
                  <a:spcPct val="102000"/>
                </a:lnSpc>
                <a:spcBef>
                  <a:spcPts val="225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16" charset="0"/>
                </a:rPr>
                <a:t>Solenoid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3531" y="2339"/>
              <a:ext cx="875" cy="272"/>
            </a:xfrm>
            <a:prstGeom prst="line">
              <a:avLst/>
            </a:prstGeom>
            <a:noFill/>
            <a:ln w="31680">
              <a:solidFill>
                <a:srgbClr val="FF0000"/>
              </a:solidFill>
              <a:miter lim="800000"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12" descr="Belle_detect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9261"/>
            <a:ext cx="4572000" cy="316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Decade of Belle &amp; </a:t>
            </a:r>
            <a:r>
              <a:rPr lang="en-US" dirty="0" err="1" smtClean="0"/>
              <a:t>BaBar</a:t>
            </a:r>
            <a:r>
              <a:rPr lang="en-US" dirty="0" smtClean="0"/>
              <a:t> B-factories</a:t>
            </a:r>
            <a:endParaRPr lang="en-US" dirty="0"/>
          </a:p>
        </p:txBody>
      </p:sp>
      <p:pic>
        <p:nvPicPr>
          <p:cNvPr id="7" name="Content Placeholder 4" descr="lumi_bel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480969"/>
            <a:ext cx="4495800" cy="337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 descr="Babar71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0" y="3962400"/>
            <a:ext cx="774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3444875"/>
            <a:ext cx="9715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 principles of CPV measurements</a:t>
            </a:r>
            <a:endParaRPr lang="en-US" sz="3600" dirty="0"/>
          </a:p>
        </p:txBody>
      </p:sp>
      <p:pic>
        <p:nvPicPr>
          <p:cNvPr id="4" name="Picture 8" descr="btagvtx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371619"/>
            <a:ext cx="5181600" cy="31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943600" y="6411913"/>
            <a:ext cx="33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2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086600" y="6400800"/>
            <a:ext cx="334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7213" y="4721225"/>
            <a:ext cx="10683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971800" y="4722813"/>
            <a:ext cx="6080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203450" y="4111625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30000" dirty="0"/>
              <a:t>-		</a:t>
            </a:r>
            <a:r>
              <a:rPr lang="en-US" sz="2800" dirty="0" err="1"/>
              <a:t>e</a:t>
            </a:r>
            <a:r>
              <a:rPr lang="en-US" sz="2800" baseline="30000" dirty="0"/>
              <a:t>+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/>
              </a:rPr>
              <a:t>CPV is observed in the interference of direct decay and via mixing:</a:t>
            </a: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“golden mode” is B</a:t>
            </a:r>
            <a:r>
              <a:rPr lang="en-US" sz="2000" baseline="30000" dirty="0" smtClean="0"/>
              <a:t>0</a:t>
            </a:r>
            <a:r>
              <a:rPr lang="en-US" sz="2000" dirty="0" smtClean="0">
                <a:sym typeface="Wingdings"/>
              </a:rPr>
              <a:t>J/ψ K</a:t>
            </a:r>
            <a:r>
              <a:rPr lang="en-US" sz="2000" baseline="30000" dirty="0" smtClean="0">
                <a:sym typeface="Wingdings"/>
              </a:rPr>
              <a:t>0</a:t>
            </a:r>
          </a:p>
          <a:p>
            <a:r>
              <a:rPr lang="en-US" sz="2000" dirty="0" smtClean="0"/>
              <a:t>Due to the asymmetric beam energies of B-factories, B mesons fly in the same direction</a:t>
            </a:r>
          </a:p>
          <a:p>
            <a:pPr>
              <a:buNone/>
            </a:pPr>
            <a:r>
              <a:rPr lang="en-US" sz="2000" dirty="0" smtClean="0">
                <a:sym typeface="Wingdings"/>
              </a:rPr>
              <a:t>	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allows to measure </a:t>
            </a:r>
            <a:r>
              <a:rPr lang="en-US" sz="2000" dirty="0" err="1" smtClean="0">
                <a:sym typeface="Wingdings"/>
              </a:rPr>
              <a:t>Δt</a:t>
            </a:r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Flavor and decay vertex of another B </a:t>
            </a:r>
          </a:p>
          <a:p>
            <a:pPr>
              <a:buNone/>
            </a:pPr>
            <a:r>
              <a:rPr lang="en-US" sz="2000" dirty="0" smtClean="0">
                <a:sym typeface="Wingdings"/>
              </a:rPr>
              <a:t>	are determined by its decay products</a:t>
            </a:r>
            <a:endParaRPr lang="en-US" sz="2000" dirty="0"/>
          </a:p>
        </p:txBody>
      </p:sp>
      <p:pic>
        <p:nvPicPr>
          <p:cNvPr id="11" name="Picture 4" descr="BfB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1066800"/>
            <a:ext cx="303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611313" y="1752600"/>
          <a:ext cx="5921375" cy="685800"/>
        </p:xfrm>
        <a:graphic>
          <a:graphicData uri="http://schemas.openxmlformats.org/presentationml/2006/ole">
            <p:oleObj spid="_x0000_s26627" name="Equation" r:id="rId5" imgW="3289300" imgH="38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3" descr="Babar71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318" y="1204394"/>
            <a:ext cx="546282" cy="85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0176" y="0"/>
            <a:ext cx="7646623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Results for 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φ</a:t>
            </a:r>
            <a:r>
              <a:rPr lang="en-US" sz="4000" baseline="-25000" dirty="0" smtClean="0"/>
              <a:t>1 </a:t>
            </a:r>
            <a:r>
              <a:rPr lang="en-US" sz="4000" dirty="0" smtClean="0"/>
              <a:t>= </a:t>
            </a:r>
            <a:r>
              <a:rPr lang="en-US" sz="4000" dirty="0" err="1" smtClean="0"/>
              <a:t>β</a:t>
            </a:r>
            <a:endParaRPr lang="en-US" sz="4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0" y="4404518"/>
            <a:ext cx="4572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sin2</a:t>
            </a:r>
            <a:r>
              <a:rPr lang="en-US" sz="2000" b="1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ϕ</a:t>
            </a:r>
            <a:r>
              <a:rPr lang="en-US" sz="2000" b="1" baseline="-25000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1 </a:t>
            </a:r>
            <a:r>
              <a:rPr lang="en-US" sz="2000" b="1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(WA)</a:t>
            </a:r>
            <a:r>
              <a:rPr lang="en-US" sz="2000" b="1" baseline="-25000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 0.682 </a:t>
            </a:r>
            <a:r>
              <a:rPr lang="en-US" sz="2000" b="1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± </a:t>
            </a:r>
            <a:r>
              <a:rPr lang="en-US" sz="2000" b="1" dirty="0" smtClean="0">
                <a:solidFill>
                  <a:srgbClr val="0000FF"/>
                </a:solidFill>
                <a:ea typeface="Lucida Grande" charset="0"/>
                <a:cs typeface="Lucida Grande" charset="0"/>
              </a:rPr>
              <a:t>0.019</a:t>
            </a:r>
            <a:endParaRPr lang="ru-RU" sz="2000" b="1" dirty="0" smtClean="0">
              <a:solidFill>
                <a:srgbClr val="0000FF"/>
              </a:solidFill>
              <a:ea typeface="Lucida Grande" charset="0"/>
              <a:cs typeface="Lucida Grande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Lucida Grande" charset="0"/>
              <a:cs typeface="Lucida Grande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1183" y="511173"/>
            <a:ext cx="2344417" cy="4137027"/>
            <a:chOff x="398783" y="1297504"/>
            <a:chExt cx="2344417" cy="4137027"/>
          </a:xfrm>
        </p:grpSpPr>
        <p:pic>
          <p:nvPicPr>
            <p:cNvPr id="6" name="Picture 8" descr="ccks_dt_asym_goodtag_v4.eps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783" y="1297504"/>
              <a:ext cx="2344417" cy="413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219200" y="3124200"/>
              <a:ext cx="11401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  <a:sym typeface="Wingdings" charset="2"/>
                </a:rPr>
                <a:t>B</a:t>
              </a:r>
              <a:r>
                <a:rPr lang="en-US" baseline="30000" dirty="0" smtClean="0">
                  <a:latin typeface="Calibri" charset="0"/>
                  <a:sym typeface="Wingdings" charset="2"/>
                </a:rPr>
                <a:t>0</a:t>
              </a:r>
              <a:r>
                <a:rPr lang="en-US" dirty="0" smtClean="0">
                  <a:latin typeface="Calibri" charset="0"/>
                  <a:sym typeface="Wingdings"/>
                </a:rPr>
                <a:t></a:t>
              </a:r>
              <a:r>
                <a:rPr lang="en-US" dirty="0" smtClean="0">
                  <a:latin typeface="Calibri" charset="0"/>
                  <a:sym typeface="Wingdings" charset="2"/>
                </a:rPr>
                <a:t>(</a:t>
              </a:r>
              <a:r>
                <a:rPr lang="en-US" dirty="0">
                  <a:latin typeface="Calibri" charset="0"/>
                  <a:sym typeface="Wingdings" charset="2"/>
                </a:rPr>
                <a:t>c</a:t>
              </a:r>
              <a:r>
                <a:rPr lang="en-US" u="sng" dirty="0">
                  <a:latin typeface="Calibri" charset="0"/>
                  <a:sym typeface="Wingdings" charset="2"/>
                </a:rPr>
                <a:t>c</a:t>
              </a:r>
              <a:r>
                <a:rPr lang="en-US" dirty="0">
                  <a:latin typeface="Calibri" charset="0"/>
                  <a:sym typeface="Wingdings" charset="2"/>
                </a:rPr>
                <a:t>)K</a:t>
              </a:r>
              <a:r>
                <a:rPr lang="en-US" baseline="-25000" dirty="0">
                  <a:latin typeface="Calibri" charset="0"/>
                  <a:sym typeface="Wingdings" charset="2"/>
                </a:rPr>
                <a:t>S</a:t>
              </a:r>
              <a:endParaRPr lang="en-US" baseline="-25000" dirty="0">
                <a:latin typeface="Calibri" charset="0"/>
              </a:endParaRPr>
            </a:p>
          </p:txBody>
        </p:sp>
        <p:pic>
          <p:nvPicPr>
            <p:cNvPr id="10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7777" y="1297504"/>
              <a:ext cx="431283" cy="331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4" name="Content Placeholder 23" descr="btoccsS_CP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01728" y="263129"/>
            <a:ext cx="4385071" cy="4385071"/>
          </a:xfrm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1981200" y="4814888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57200" y="4814888"/>
            <a:ext cx="1206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04800" y="6276976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M. Kobayashi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981200" y="6276976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T. Maskawa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968698" y="62626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2008</a:t>
            </a:r>
          </a:p>
        </p:txBody>
      </p:sp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3581400" y="4814888"/>
            <a:ext cx="159379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5257800" y="4814888"/>
            <a:ext cx="4038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2001 first evidence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 first observation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2005 precise measurement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Nobel prize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/>
              <a:t>2012 final result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Unitarity</a:t>
            </a:r>
            <a:r>
              <a:rPr lang="en-US" dirty="0" smtClean="0"/>
              <a:t> triangle self-consistence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514600" cy="1828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Build theory</a:t>
            </a:r>
          </a:p>
          <a:p>
            <a:r>
              <a:rPr lang="en-US" sz="2400" dirty="0" smtClean="0"/>
              <a:t>Confirm theory</a:t>
            </a:r>
          </a:p>
          <a:p>
            <a:r>
              <a:rPr lang="en-US" sz="2400" dirty="0" smtClean="0"/>
              <a:t>Disprove theory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5600" y="1600201"/>
            <a:ext cx="6248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 – done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Kobayashi &amp;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Maskawa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CPV in B system found by Belle &amp;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BaBar</a:t>
            </a: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way – check whether all parameters of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Unitarity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triangle are consistent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10851</TotalTime>
  <Words>2094</Words>
  <Application>Microsoft Macintosh PowerPoint</Application>
  <PresentationFormat>On-screen Show (4:3)</PresentationFormat>
  <Paragraphs>243</Paragraphs>
  <Slides>30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Microsoft Equation</vt:lpstr>
      <vt:lpstr>CP violation: review and perspectives</vt:lpstr>
      <vt:lpstr>50 years of CP violation</vt:lpstr>
      <vt:lpstr>Kobayashi-Maskawa model</vt:lpstr>
      <vt:lpstr>Unitarity triangle</vt:lpstr>
      <vt:lpstr>CPV in B0 system</vt:lpstr>
      <vt:lpstr>Decade of Belle &amp; BaBar B-factories</vt:lpstr>
      <vt:lpstr>Main principles of CPV measurements</vt:lpstr>
      <vt:lpstr>Results for φ1 = β</vt:lpstr>
      <vt:lpstr>Unitarity triangle self-consistence</vt:lpstr>
      <vt:lpstr>φ2 = α</vt:lpstr>
      <vt:lpstr>sin(2φ2) using B → rr</vt:lpstr>
      <vt:lpstr>Methods of φ3 = γ measurement</vt:lpstr>
      <vt:lpstr>GLW method</vt:lpstr>
      <vt:lpstr>ADS method: B-  DK- with DK+π-</vt:lpstr>
      <vt:lpstr>Dalitz analysis: three-body decays</vt:lpstr>
      <vt:lpstr>φ3 = γ results</vt:lpstr>
      <vt:lpstr>Result of 15 years of Belle, BaBar, LHCb operations</vt:lpstr>
      <vt:lpstr>Is it really an end of the story?</vt:lpstr>
      <vt:lpstr>Federer and Nadal are warming up before the game</vt:lpstr>
      <vt:lpstr>Where is a new source of CPV?</vt:lpstr>
      <vt:lpstr>New Physics in the penguin loop</vt:lpstr>
      <vt:lpstr>CPV in charm</vt:lpstr>
      <vt:lpstr>CP violation in Bs system</vt:lpstr>
      <vt:lpstr>Sources of CP violation</vt:lpstr>
      <vt:lpstr>Conclusion</vt:lpstr>
      <vt:lpstr>CKM change from 1995 to 2014</vt:lpstr>
      <vt:lpstr>Backup’s</vt:lpstr>
      <vt:lpstr>CPV in neutrinos</vt:lpstr>
      <vt:lpstr>Slide 29</vt:lpstr>
      <vt:lpstr>Slide 30</vt:lpstr>
    </vt:vector>
  </TitlesOfParts>
  <Company>EPFL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</dc:creator>
  <cp:lastModifiedBy>T</cp:lastModifiedBy>
  <cp:revision>559</cp:revision>
  <dcterms:created xsi:type="dcterms:W3CDTF">2014-07-24T17:45:53Z</dcterms:created>
  <dcterms:modified xsi:type="dcterms:W3CDTF">2014-07-28T03:09:57Z</dcterms:modified>
</cp:coreProperties>
</file>