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390" r:id="rId3"/>
    <p:sldId id="396" r:id="rId4"/>
    <p:sldId id="398" r:id="rId5"/>
    <p:sldId id="475" r:id="rId6"/>
    <p:sldId id="307" r:id="rId7"/>
    <p:sldId id="371" r:id="rId8"/>
    <p:sldId id="446" r:id="rId9"/>
    <p:sldId id="445" r:id="rId10"/>
    <p:sldId id="448" r:id="rId11"/>
    <p:sldId id="442" r:id="rId12"/>
    <p:sldId id="374" r:id="rId13"/>
    <p:sldId id="506" r:id="rId14"/>
    <p:sldId id="451" r:id="rId15"/>
    <p:sldId id="497" r:id="rId16"/>
    <p:sldId id="450" r:id="rId17"/>
    <p:sldId id="503" r:id="rId18"/>
    <p:sldId id="505" r:id="rId19"/>
    <p:sldId id="422" r:id="rId20"/>
    <p:sldId id="498" r:id="rId21"/>
    <p:sldId id="502" r:id="rId22"/>
    <p:sldId id="432" r:id="rId23"/>
    <p:sldId id="430" r:id="rId24"/>
    <p:sldId id="416" r:id="rId25"/>
    <p:sldId id="417" r:id="rId26"/>
    <p:sldId id="418" r:id="rId27"/>
    <p:sldId id="419" r:id="rId28"/>
    <p:sldId id="420" r:id="rId29"/>
    <p:sldId id="500" r:id="rId30"/>
    <p:sldId id="501" r:id="rId31"/>
    <p:sldId id="388" r:id="rId32"/>
    <p:sldId id="394" r:id="rId33"/>
    <p:sldId id="427" r:id="rId34"/>
    <p:sldId id="433" r:id="rId35"/>
    <p:sldId id="357" r:id="rId36"/>
    <p:sldId id="376" r:id="rId37"/>
    <p:sldId id="362" r:id="rId38"/>
    <p:sldId id="508" r:id="rId39"/>
    <p:sldId id="340" r:id="rId40"/>
    <p:sldId id="337" r:id="rId41"/>
    <p:sldId id="507" r:id="rId42"/>
    <p:sldId id="365" r:id="rId43"/>
    <p:sldId id="351" r:id="rId44"/>
    <p:sldId id="496" r:id="rId45"/>
    <p:sldId id="495" r:id="rId46"/>
    <p:sldId id="350" r:id="rId47"/>
    <p:sldId id="485" r:id="rId48"/>
    <p:sldId id="486" r:id="rId49"/>
    <p:sldId id="491" r:id="rId50"/>
    <p:sldId id="380" r:id="rId51"/>
    <p:sldId id="490" r:id="rId52"/>
    <p:sldId id="478" r:id="rId53"/>
    <p:sldId id="482" r:id="rId54"/>
    <p:sldId id="483" r:id="rId55"/>
    <p:sldId id="470" r:id="rId56"/>
    <p:sldId id="389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0000CC"/>
    <a:srgbClr val="663300"/>
    <a:srgbClr val="006600"/>
    <a:srgbClr val="FFFFCC"/>
    <a:srgbClr val="FFFF00"/>
    <a:srgbClr val="008000"/>
    <a:srgbClr val="CC00CC"/>
    <a:srgbClr val="33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42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886EB-8914-4F0B-856D-566CFF3A5EF7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21BA6-119D-424F-AD75-CB43B6D0F28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1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1BA6-119D-424F-AD75-CB43B6D0F28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96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72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28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89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89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38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05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55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95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2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90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61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A20F2-C5DA-4DEB-85EB-51DEB7154F23}" type="datetimeFigureOut">
              <a:rPr lang="fr-FR" smtClean="0"/>
              <a:t>28/07/2014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ECEA1-823E-40A4-B174-2872C21063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50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14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em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hyperlink" Target="http://cern.ch/collider-reach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cavity1b.mpg" TargetMode="External"/><Relationship Id="rId4" Type="http://schemas.openxmlformats.org/officeDocument/2006/relationships/image" Target="../media/image1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jp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://ship.web.cern.ch/shi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0133" y="6165304"/>
            <a:ext cx="494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X</a:t>
            </a:r>
            <a:r>
              <a:rPr lang="en-US" baseline="30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Rencontres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Du Vietnam “Flavour Physics”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Quy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Nhon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Vietnam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July 27 – August 3,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2014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33" y="335558"/>
            <a:ext cx="866384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“What </a:t>
            </a:r>
            <a:r>
              <a:rPr lang="en-U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is N</a:t>
            </a:r>
            <a:r>
              <a:rPr lang="en-US" sz="2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ext in Particle Physics ? </a:t>
            </a:r>
            <a:r>
              <a:rPr lang="en-U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- </a:t>
            </a:r>
            <a:r>
              <a:rPr lang="en-US" sz="2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Experimental Perspective”</a:t>
            </a:r>
          </a:p>
          <a:p>
            <a:endParaRPr lang="en-US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Maxim  </a:t>
            </a:r>
            <a:r>
              <a:rPr lang="en-US" sz="20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Titov</a:t>
            </a:r>
            <a:r>
              <a:rPr lang="en-US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(CEA </a:t>
            </a:r>
            <a:r>
              <a:rPr lang="en-US" sz="20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Saclay</a:t>
            </a:r>
            <a:r>
              <a:rPr lang="en-US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France)</a:t>
            </a: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81" y="2949170"/>
            <a:ext cx="1312225" cy="170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874167"/>
            <a:ext cx="607519" cy="57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77" y="857056"/>
            <a:ext cx="851451" cy="6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9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952" y="4050040"/>
            <a:ext cx="5016117" cy="181588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Tevatron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fwd-bwd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asymmetry has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been a hot topic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Kinematic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dependence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with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  <a:r>
              <a:rPr lang="en-US" sz="1600" baseline="-250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ttbar</a:t>
            </a:r>
            <a:r>
              <a:rPr lang="en-US" sz="1600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when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considering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CDF and D0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reduced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discrepancy with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prediction</a:t>
            </a:r>
          </a:p>
          <a:p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18338"/>
            <a:ext cx="3782054" cy="88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1498640" y="44624"/>
            <a:ext cx="593297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24"/>
          <p:cNvSpPr>
            <a:spLocks noChangeArrowheads="1" noChangeShapeType="1" noTextEdit="1"/>
          </p:cNvSpPr>
          <p:nvPr/>
        </p:nvSpPr>
        <p:spPr bwMode="auto">
          <a:xfrm>
            <a:off x="1907704" y="116632"/>
            <a:ext cx="525658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Top Quark: Production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Asymmetries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4050040"/>
            <a:ext cx="4046056" cy="27968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6353" y="5931277"/>
            <a:ext cx="4984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latin typeface="Palatino Linotype" panose="02040502050505030304" pitchFamily="18" charset="0"/>
              </a:rPr>
              <a:t>Tevatron</a:t>
            </a:r>
            <a:r>
              <a:rPr lang="en-US" sz="1400" dirty="0" smtClean="0">
                <a:latin typeface="Palatino Linotype" panose="02040502050505030304" pitchFamily="18" charset="0"/>
              </a:rPr>
              <a:t> </a:t>
            </a:r>
            <a:r>
              <a:rPr lang="en-US" sz="1400" dirty="0">
                <a:latin typeface="Palatino Linotype" panose="02040502050505030304" pitchFamily="18" charset="0"/>
              </a:rPr>
              <a:t>results use full data sets, combinations to come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Palatino Linotype" panose="02040502050505030304" pitchFamily="18" charset="0"/>
              </a:rPr>
              <a:t>LHC </a:t>
            </a:r>
            <a:r>
              <a:rPr lang="en-US" sz="1400" dirty="0">
                <a:latin typeface="Palatino Linotype" panose="02040502050505030304" pitchFamily="18" charset="0"/>
              </a:rPr>
              <a:t>measurements at increased √s expected to observe </a:t>
            </a:r>
            <a:r>
              <a:rPr lang="en-US" sz="1400" dirty="0" smtClean="0">
                <a:latin typeface="Palatino Linotype" panose="02040502050505030304" pitchFamily="18" charset="0"/>
              </a:rPr>
              <a:t>asymmetries (today – similar exp. and theory errors)</a:t>
            </a:r>
            <a:endParaRPr lang="en-US" sz="14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Palatino Linotype" panose="02040502050505030304" pitchFamily="18" charset="0"/>
              </a:rPr>
              <a:t>Theory</a:t>
            </a:r>
            <a:r>
              <a:rPr lang="en-US" sz="1400" dirty="0">
                <a:latin typeface="Palatino Linotype" panose="02040502050505030304" pitchFamily="18" charset="0"/>
              </a:rPr>
              <a:t>: Need QCD predictions at NNLO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9"/>
            <a:ext cx="2414387" cy="332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83768" y="620688"/>
            <a:ext cx="3195570" cy="3323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Interference appears at NLO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QCD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o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nly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occurs in </a:t>
            </a:r>
            <a:r>
              <a:rPr lang="en-US" sz="1400" i="1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qq</a:t>
            </a:r>
            <a:r>
              <a:rPr lang="en-US" sz="1400" i="1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initial state; </a:t>
            </a:r>
            <a:r>
              <a:rPr lang="en-US" sz="1400" i="1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gg</a:t>
            </a:r>
            <a:r>
              <a:rPr lang="en-US" sz="1400" i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is 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forward-backward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symmetric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fr-FR" sz="1400" dirty="0" smtClean="0">
              <a:latin typeface="Palatino Linotype" panose="02040502050505030304" pitchFamily="18" charset="0"/>
            </a:endParaRPr>
          </a:p>
          <a:p>
            <a:r>
              <a:rPr lang="fr-F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SM </a:t>
            </a:r>
            <a:r>
              <a:rPr lang="fr-FR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predictions</a:t>
            </a:r>
            <a:r>
              <a:rPr lang="fr-F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at NLO (QCD+EWK):</a:t>
            </a:r>
          </a:p>
          <a:p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Tevatron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 A</a:t>
            </a:r>
            <a:r>
              <a:rPr lang="en-US" sz="1400" baseline="-25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FB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~ 8-9 % </a:t>
            </a:r>
            <a:r>
              <a:rPr lang="en-US" sz="1400" dirty="0" smtClean="0">
                <a:latin typeface="Palatino Linotype" panose="02040502050505030304" pitchFamily="18" charset="0"/>
              </a:rPr>
              <a:t>(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fwd-bwd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asymmetry)</a:t>
            </a:r>
            <a:endParaRPr lang="fr-FR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LHC: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baseline="-25000" dirty="0">
                <a:solidFill>
                  <a:srgbClr val="FF0000"/>
                </a:solidFill>
                <a:latin typeface="Palatino Linotype" panose="02040502050505030304" pitchFamily="18" charset="0"/>
              </a:rPr>
              <a:t>FB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~ 1% </a:t>
            </a:r>
            <a:r>
              <a:rPr lang="fr-FR" sz="1400" dirty="0" smtClean="0">
                <a:latin typeface="Palatino Linotype" panose="02040502050505030304" pitchFamily="18" charset="0"/>
              </a:rPr>
              <a:t>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(no 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valence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antiquarks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tops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more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central)</a:t>
            </a:r>
          </a:p>
          <a:p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waiting</a:t>
            </a:r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for full NNLO </a:t>
            </a:r>
            <a:r>
              <a:rPr lang="fr-FR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pQCD</a:t>
            </a:r>
            <a:r>
              <a:rPr lang="fr-F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endParaRPr lang="fr-FR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fr-FR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predictions</a:t>
            </a:r>
            <a:r>
              <a:rPr 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</a:p>
          <a:p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Experimentally: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symmetries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based on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decay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leptons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(easier)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or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fully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reconstructed top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quarks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(harder)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632" y="566124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D0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157025" y="4725364"/>
            <a:ext cx="1308104" cy="723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42056" y="494116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D0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01400"/>
            <a:ext cx="3414981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2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9992" y="642174"/>
            <a:ext cx="4632667" cy="6193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-1" y="642174"/>
            <a:ext cx="4452731" cy="6215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4536504" y="4925486"/>
            <a:ext cx="4572000" cy="1815882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fr-FR" sz="1600" dirty="0" smtClean="0">
                <a:solidFill>
                  <a:srgbClr val="0000CC"/>
                </a:solidFill>
                <a:ea typeface="ＭＳ Ｐゴシック" pitchFamily="34" charset="-128"/>
              </a:rPr>
              <a:t>LHC / HL-LHC: </a:t>
            </a:r>
            <a:endParaRPr lang="en-US" altLang="fr-FR" sz="1600" dirty="0">
              <a:solidFill>
                <a:srgbClr val="0000CC"/>
              </a:solidFill>
              <a:ea typeface="ＭＳ Ｐゴシック" pitchFamily="34" charset="-128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fr-FR" sz="1600" dirty="0" smtClean="0">
                <a:solidFill>
                  <a:srgbClr val="663300"/>
                </a:solidFill>
                <a:ea typeface="ＭＳ Ｐゴシック" pitchFamily="34" charset="-128"/>
              </a:rPr>
              <a:t>dominated </a:t>
            </a:r>
            <a:r>
              <a:rPr lang="en-US" altLang="fr-FR" sz="1600" dirty="0">
                <a:solidFill>
                  <a:srgbClr val="663300"/>
                </a:solidFill>
                <a:ea typeface="ＭＳ Ｐゴシック" pitchFamily="34" charset="-128"/>
              </a:rPr>
              <a:t>(already) by systematic error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fr-FR" sz="1600" dirty="0" smtClean="0">
                <a:solidFill>
                  <a:srgbClr val="663300"/>
                </a:solidFill>
                <a:ea typeface="ＭＳ Ｐゴシック" pitchFamily="34" charset="-128"/>
              </a:rPr>
              <a:t>hard </a:t>
            </a:r>
            <a:r>
              <a:rPr lang="en-US" altLang="fr-FR" sz="1600" dirty="0">
                <a:solidFill>
                  <a:srgbClr val="663300"/>
                </a:solidFill>
                <a:ea typeface="ＭＳ Ｐゴシック" pitchFamily="34" charset="-128"/>
              </a:rPr>
              <a:t>to go below </a:t>
            </a:r>
            <a:r>
              <a:rPr lang="en-US" altLang="fr-FR" sz="1600" dirty="0" smtClean="0">
                <a:solidFill>
                  <a:srgbClr val="663300"/>
                </a:solidFill>
                <a:ea typeface="ＭＳ Ｐゴシック" pitchFamily="34" charset="-128"/>
              </a:rPr>
              <a:t>0.5-1 </a:t>
            </a:r>
            <a:r>
              <a:rPr lang="en-US" altLang="fr-FR" sz="1600" dirty="0" smtClean="0">
                <a:solidFill>
                  <a:srgbClr val="663300"/>
                </a:solidFill>
                <a:ea typeface="ＭＳ Ｐゴシック" pitchFamily="34" charset="-128"/>
              </a:rPr>
              <a:t>- </a:t>
            </a:r>
            <a:r>
              <a:rPr lang="en-US" altLang="fr-FR" sz="1600" dirty="0" smtClean="0">
                <a:solidFill>
                  <a:srgbClr val="663300"/>
                </a:solidFill>
                <a:ea typeface="ＭＳ Ｐゴシック" pitchFamily="34" charset="-128"/>
              </a:rPr>
              <a:t>what </a:t>
            </a:r>
            <a:r>
              <a:rPr lang="en-US" altLang="fr-FR" sz="1600" dirty="0">
                <a:solidFill>
                  <a:srgbClr val="663300"/>
                </a:solidFill>
                <a:ea typeface="ＭＳ Ｐゴシック" pitchFamily="34" charset="-128"/>
              </a:rPr>
              <a:t>kind of mass</a:t>
            </a:r>
            <a:r>
              <a:rPr lang="en-US" altLang="fr-FR" sz="1600" dirty="0" smtClean="0">
                <a:solidFill>
                  <a:srgbClr val="663300"/>
                </a:solidFill>
                <a:ea typeface="ＭＳ Ｐゴシック" pitchFamily="34" charset="-128"/>
              </a:rPr>
              <a:t>?</a:t>
            </a:r>
          </a:p>
          <a:p>
            <a:endParaRPr lang="en-US" altLang="fr-FR" sz="1600" dirty="0">
              <a:solidFill>
                <a:srgbClr val="006600"/>
              </a:solidFill>
              <a:ea typeface="ＭＳ Ｐゴシック" pitchFamily="34" charset="-128"/>
            </a:endParaRPr>
          </a:p>
          <a:p>
            <a:r>
              <a:rPr lang="en-US" altLang="fr-FR" sz="1600" dirty="0" smtClean="0">
                <a:solidFill>
                  <a:srgbClr val="0000CC"/>
                </a:solidFill>
                <a:ea typeface="ＭＳ Ｐゴシック" pitchFamily="34" charset="-128"/>
              </a:rPr>
              <a:t>ILC: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>
                <a:solidFill>
                  <a:srgbClr val="006600"/>
                </a:solidFill>
                <a:ea typeface="ＭＳ Ｐゴシック" pitchFamily="34" charset="-128"/>
              </a:rPr>
              <a:t>O(100MeV) conversion threshold mass to </a:t>
            </a:r>
            <a:r>
              <a:rPr lang="en-US" altLang="fr-FR" sz="1600" dirty="0" err="1">
                <a:solidFill>
                  <a:srgbClr val="006600"/>
                </a:solidFill>
                <a:ea typeface="ＭＳ Ｐゴシック" pitchFamily="34" charset="-128"/>
              </a:rPr>
              <a:t>MSbar</a:t>
            </a:r>
            <a:endParaRPr lang="en-US" altLang="fr-FR" sz="1600" dirty="0">
              <a:solidFill>
                <a:srgbClr val="006600"/>
              </a:solidFill>
              <a:ea typeface="ＭＳ Ｐゴシック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>
                <a:ea typeface="ＭＳ Ｐゴシック" pitchFamily="34" charset="-128"/>
              </a:rPr>
              <a:t> </a:t>
            </a:r>
            <a:r>
              <a:rPr lang="en-US" altLang="fr-FR" sz="1600" dirty="0">
                <a:solidFill>
                  <a:srgbClr val="FF0000"/>
                </a:solidFill>
                <a:ea typeface="ＭＳ Ｐゴシック" pitchFamily="34" charset="-128"/>
              </a:rPr>
              <a:t>precision of O(120MeV) </a:t>
            </a:r>
            <a:r>
              <a:rPr lang="en-US" altLang="fr-FR" sz="1600" dirty="0" smtClean="0">
                <a:solidFill>
                  <a:srgbClr val="FF0000"/>
                </a:solidFill>
                <a:ea typeface="ＭＳ Ｐゴシック" pitchFamily="34" charset="-128"/>
              </a:rPr>
              <a:t>achievable</a:t>
            </a:r>
            <a:endParaRPr lang="fr-FR" altLang="fr-FR" sz="16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527" y="875218"/>
            <a:ext cx="3601921" cy="248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52925"/>
            <a:ext cx="4397052" cy="1216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35496" y="620688"/>
            <a:ext cx="38850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Combination (</a:t>
            </a:r>
            <a:r>
              <a:rPr lang="en-US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LHC+Tevatron</a:t>
            </a: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 Top Mass:</a:t>
            </a:r>
            <a:endParaRPr lang="fr-FR" alt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1187624" y="44624"/>
            <a:ext cx="6624736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WordArt 24"/>
          <p:cNvSpPr>
            <a:spLocks noChangeArrowheads="1" noChangeShapeType="1" noTextEdit="1"/>
          </p:cNvSpPr>
          <p:nvPr/>
        </p:nvSpPr>
        <p:spPr bwMode="auto">
          <a:xfrm>
            <a:off x="1403648" y="116632"/>
            <a:ext cx="619268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Top Quark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Mass Measurement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and Projections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55" y="2996952"/>
            <a:ext cx="3850897" cy="255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81028" y="3645024"/>
            <a:ext cx="178286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CMS Top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ass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Projection @ LHC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66" y="5570076"/>
            <a:ext cx="431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Syst. Uncertainty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3000 fb</a:t>
            </a:r>
            <a:r>
              <a:rPr lang="en-US" sz="1400" baseline="30000" dirty="0">
                <a:solidFill>
                  <a:srgbClr val="0000CC"/>
                </a:solidFill>
                <a:latin typeface="Palatino Linotype" panose="02040502050505030304" pitchFamily="18" charset="0"/>
              </a:rPr>
              <a:t>-1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): down to ~ 200 MeV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Theory uncertainty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5447" y="642174"/>
            <a:ext cx="4313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Top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Mass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threshold measurement at the ILC: 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3284984"/>
            <a:ext cx="3982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Stat. and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syst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errors on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 </a:t>
            </a:r>
            <a:r>
              <a:rPr lang="en-US" sz="1600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</a:t>
            </a:r>
            <a:r>
              <a:rPr lang="en-US" sz="1600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op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(ILC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/ CLIC):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4632" y="5157192"/>
            <a:ext cx="1532792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CMS-FTR-13-017</a:t>
            </a:r>
          </a:p>
        </p:txBody>
      </p:sp>
      <p:pic>
        <p:nvPicPr>
          <p:cNvPr id="19" name="Picture 18" descr="recenttopmassmeasurements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3"/>
          <a:stretch/>
        </p:blipFill>
        <p:spPr>
          <a:xfrm>
            <a:off x="98950" y="980728"/>
            <a:ext cx="4353780" cy="18563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5783" y="980728"/>
            <a:ext cx="3442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ICHEP 2014: Monte Carlo Top Mass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496" y="263691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Tension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between recent D0 and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CMS results 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19398"/>
            <a:ext cx="4147542" cy="69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8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35497" y="44624"/>
            <a:ext cx="892899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179512" y="117649"/>
            <a:ext cx="864096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Three Years of Remarkable LHC Operations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: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First Steps in an Incredible Journey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4" descr="Higgs_Ro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1879" y="620688"/>
            <a:ext cx="4014617" cy="5679938"/>
          </a:xfrm>
          <a:prstGeom prst="rect">
            <a:avLst/>
          </a:prstGeom>
          <a:noFill/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652120" y="4470504"/>
            <a:ext cx="2664296" cy="830704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436096" y="6021288"/>
            <a:ext cx="3384376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Higgs is a journey,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not a destination</a:t>
            </a:r>
            <a:endParaRPr lang="en-US" sz="2400" b="1" dirty="0">
              <a:solidFill>
                <a:srgbClr val="FF0000"/>
              </a:solidFill>
              <a:latin typeface="Palatino Linotype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46676" y="5301208"/>
            <a:ext cx="1588" cy="6502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31028" y="807380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Clarify the EWK Breaking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ector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96" y="6021288"/>
            <a:ext cx="5148063" cy="830997"/>
          </a:xfrm>
          <a:prstGeom prst="rect">
            <a:avLst/>
          </a:prstGeom>
          <a:solidFill>
            <a:srgbClr val="CCFFCC">
              <a:alpha val="7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With the discovery of a Higgs boson,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SM could be completed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and …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looks very much like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</a:t>
            </a:r>
            <a:r>
              <a:rPr lang="en-US" sz="16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SM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Higgs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Boson »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12998"/>
            <a:ext cx="2117560" cy="163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4" descr="Screen Shot 2013-06-17 at 6.02.0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" y="2420888"/>
            <a:ext cx="2117560" cy="1589146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77072"/>
            <a:ext cx="3357629" cy="187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4962" y="1124744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Signal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strength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3608" y="3212974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Couplings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59632" y="4188543"/>
            <a:ext cx="1786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J</a:t>
            </a:r>
            <a:r>
              <a:rPr lang="fr-FR" sz="1600" b="1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P</a:t>
            </a:r>
            <a:r>
              <a:rPr lang="fr-FR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= 0</a:t>
            </a:r>
            <a:r>
              <a:rPr lang="fr-FR" sz="1600" b="1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+</a:t>
            </a:r>
            <a:r>
              <a:rPr lang="fr-FR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of </a:t>
            </a:r>
            <a:r>
              <a:rPr lang="fr-FR" sz="16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Higgs</a:t>
            </a:r>
            <a:r>
              <a:rPr lang="fr-FR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–</a:t>
            </a:r>
            <a:br>
              <a:rPr lang="fr-FR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</a:b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no 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surprises !</a:t>
            </a:r>
          </a:p>
        </p:txBody>
      </p:sp>
    </p:spTree>
    <p:extLst>
      <p:ext uri="{BB962C8B-B14F-4D97-AF65-F5344CB8AC3E}">
        <p14:creationId xmlns:p14="http://schemas.microsoft.com/office/powerpoint/2010/main" val="39639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52" y="2676828"/>
            <a:ext cx="1439152" cy="204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034316" y="2977592"/>
            <a:ext cx="1033628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179512" y="44624"/>
            <a:ext cx="3661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Energy Frontier - Precision Higgs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Physics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 Next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nergy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Scale</a:t>
            </a:r>
            <a:endParaRPr lang="en-US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(couplings, invisible decays, self-coupling)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0528" y="4264640"/>
            <a:ext cx="4176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BSM Physics -new particles /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interations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(SUSY, Exotica,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Indirect constraints form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F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lavour Physics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4221088"/>
            <a:ext cx="2764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Charged Lepton Flavour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Violation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(colliders,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new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muon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experiments):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1755638" cy="16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30" y="937402"/>
            <a:ext cx="1734056" cy="16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436096" y="2996952"/>
            <a:ext cx="1080120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ight Arrow 10"/>
          <p:cNvSpPr/>
          <p:nvPr/>
        </p:nvSpPr>
        <p:spPr>
          <a:xfrm>
            <a:off x="2987824" y="4437112"/>
            <a:ext cx="1167629" cy="163376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13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ight Arrow 11"/>
          <p:cNvSpPr/>
          <p:nvPr/>
        </p:nvSpPr>
        <p:spPr>
          <a:xfrm>
            <a:off x="5436096" y="4417752"/>
            <a:ext cx="1142826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5004048" y="44624"/>
            <a:ext cx="41940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Intensity Frontier - Neutrino physics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(mass scale and hierarchy, sterile </a:t>
            </a:r>
            <a:r>
              <a:rPr lang="en-US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R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CP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violation,Dirac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/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Mjorana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Leptogenesis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 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7402"/>
            <a:ext cx="3960440" cy="162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17699"/>
            <a:ext cx="2232248" cy="16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17699"/>
            <a:ext cx="1726242" cy="1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730" y="5117699"/>
            <a:ext cx="1734056" cy="1623669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9" y="5117699"/>
            <a:ext cx="1809522" cy="1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20429" y="3500931"/>
            <a:ext cx="1803699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DIVERSITY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43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107504" y="44624"/>
            <a:ext cx="892899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251520" y="116632"/>
            <a:ext cx="8712967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Desperately Seeking for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SUSY / Exotica: </a:t>
            </a:r>
            <a:r>
              <a:rPr lang="en-US" sz="2800" u="sng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TONS of EXCLUSION LIMITS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from LHC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669" y="632581"/>
            <a:ext cx="8943827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The Higgs is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found,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but so far,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no evidence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of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BSM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Physics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Strong limits on SUSY Partners and Exotica Particles</a:t>
            </a:r>
          </a:p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 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e.g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quarks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/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gluinos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are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&gt; O(1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TeV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), stop/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sbottom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&gt; O(300-600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GeV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3" y="1628801"/>
            <a:ext cx="4428493" cy="302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1"/>
            <a:ext cx="4457078" cy="3024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2863670"/>
            <a:ext cx="1490306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Overall SUSY 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Grand Summary: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174" y="2353536"/>
            <a:ext cx="772786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Exotica </a:t>
            </a:r>
          </a:p>
          <a:p>
            <a:pPr algn="ctr"/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L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imits: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34147"/>
            <a:ext cx="4457077" cy="200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44837" y="4738595"/>
            <a:ext cx="4391659" cy="203132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There is no rigorous definition of </a:t>
            </a:r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Natural SUSY models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but ATLAS &amp; </a:t>
            </a:r>
          </a:p>
          <a:p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CMS experiments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are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pursuing the </a:t>
            </a:r>
          </a:p>
          <a:p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direct signatures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of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“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naturalness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”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SUSY as framework for searches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     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“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Which SUSY ??? “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84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496" y="3861048"/>
            <a:ext cx="9036497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1329549" y="44624"/>
            <a:ext cx="6410803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1763687" y="116632"/>
            <a:ext cx="5688633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Widening the Horizon: “Which SUSY” ?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007" y="620688"/>
            <a:ext cx="5004049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421" y="611977"/>
            <a:ext cx="500714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« </a:t>
            </a: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Which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SUSY ? »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en-US" sz="1600" baseline="-25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0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/m</a:t>
            </a:r>
            <a:r>
              <a:rPr lang="en-US" sz="1600" baseline="-25000" dirty="0">
                <a:solidFill>
                  <a:srgbClr val="FF0000"/>
                </a:solidFill>
                <a:latin typeface="Palatino Linotype" panose="02040502050505030304" pitchFamily="18" charset="0"/>
              </a:rPr>
              <a:t>½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plot is a highly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model-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dependent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interpretation of the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data ! </a:t>
            </a:r>
            <a:endParaRPr lang="fr-FR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52" y="620688"/>
            <a:ext cx="413995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1205464"/>
            <a:ext cx="2213739" cy="239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36991" y="1268760"/>
            <a:ext cx="25390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Looks bad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CMSSM </a:t>
            </a:r>
          </a:p>
          <a:p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not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 full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SUSY)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120   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MSSM parameters </a:t>
            </a:r>
            <a:b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</a:b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reduced to 4 + 1 sign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latin typeface="Palatino Linotype" panose="02040502050505030304" pitchFamily="18" charset="0"/>
              </a:rPr>
              <a:t>       </a:t>
            </a:r>
            <a:endParaRPr lang="en-US" sz="1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More freedom in the 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      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henomenological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MSSM</a:t>
            </a:r>
          </a:p>
          <a:p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       120 par. </a:t>
            </a:r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reduced to </a:t>
            </a:r>
          </a:p>
          <a:p>
            <a:r>
              <a:rPr lang="en-US" sz="1400" dirty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     19-20 (many </a:t>
            </a:r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“models”     </a:t>
            </a:r>
          </a:p>
          <a:p>
            <a:r>
              <a:rPr lang="en-US" sz="1400" dirty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     </a:t>
            </a:r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consistent with data) </a:t>
            </a:r>
            <a:endParaRPr lang="en-US" sz="1400" dirty="0" smtClean="0">
              <a:latin typeface="Palatino Linotype" panose="0204050205050503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907704" y="1564633"/>
            <a:ext cx="666327" cy="143231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95572" y="927784"/>
            <a:ext cx="571964" cy="3409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3246" y="3933056"/>
            <a:ext cx="3438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CMSSM / </a:t>
            </a: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mSUGRA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vs 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PMSSM: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29" y="3959164"/>
            <a:ext cx="5533767" cy="27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09554" y="4535249"/>
            <a:ext cx="3393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Makes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clear that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g-2 anomaly is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still nearly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decoupled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from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LHC SUSY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constraints</a:t>
            </a:r>
            <a:endParaRPr lang="fr-FR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fr-FR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But LHC and g-2 could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reconnect when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the new 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g-2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experiment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gets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results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14659" y="6433591"/>
            <a:ext cx="1963050" cy="307777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K.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Vries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2014 ICHEP</a:t>
            </a:r>
            <a:endParaRPr lang="en-US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496" y="620688"/>
            <a:ext cx="9036497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115616" y="44624"/>
            <a:ext cx="691276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WordArt 24"/>
          <p:cNvSpPr>
            <a:spLocks noChangeArrowheads="1" noChangeShapeType="1" noTextEdit="1"/>
          </p:cNvSpPr>
          <p:nvPr/>
        </p:nvSpPr>
        <p:spPr bwMode="auto">
          <a:xfrm>
            <a:off x="1475656" y="116632"/>
            <a:ext cx="619268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Could New Physics be Missed at the LHC ?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246" y="683404"/>
            <a:ext cx="3246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PMSSM 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vs.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</a:t>
            </a: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implified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models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116033"/>
            <a:ext cx="4144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One has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to make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qualified statements </a:t>
            </a:r>
          </a:p>
          <a:p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about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what is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ruled in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or out for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SUSY: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83405"/>
            <a:ext cx="4392487" cy="28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2008" y="19168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Colored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Sparticle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Exclusions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Neutralino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LSP: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Weakest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limits on models with compressed spectra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Invisible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NLSPs are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sneutrinos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and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detector-stable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neutralinos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101" y="3715345"/>
            <a:ext cx="4090403" cy="317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0069" y="3717032"/>
            <a:ext cx="4938032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If SUSY is natural,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we should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likely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will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find it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by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observing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3</a:t>
            </a:r>
            <a:r>
              <a:rPr lang="en-US" sz="16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rd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generation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SUSY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particles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first !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Stop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gaps: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Supersymmetry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Partner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Hiding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Here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?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top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looks like top: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ear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m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DM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~ 0 precision top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measurements and top @ NNLO theory calculation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needed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Stealth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SUSY stop scenarios: 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good challenge for 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experimentalists (invisible 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particle very light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</a:t>
            </a:r>
          </a:p>
          <a:p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</p:txBody>
      </p:sp>
      <p:cxnSp>
        <p:nvCxnSpPr>
          <p:cNvPr id="21" name="Curved Connector 20"/>
          <p:cNvCxnSpPr/>
          <p:nvPr/>
        </p:nvCxnSpPr>
        <p:spPr>
          <a:xfrm rot="16200000" flipH="1">
            <a:off x="4499994" y="4941166"/>
            <a:ext cx="1728193" cy="1440162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778842"/>
            <a:ext cx="2088232" cy="99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79912" y="5517232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Stealth</a:t>
            </a:r>
          </a:p>
          <a:p>
            <a:r>
              <a:rPr lang="en-US" sz="1400" dirty="0" smtClean="0">
                <a:solidFill>
                  <a:srgbClr val="3333FF"/>
                </a:solidFill>
                <a:latin typeface="Palatino Linotype" panose="02040502050505030304" pitchFamily="18" charset="0"/>
              </a:rPr>
              <a:t>SUSY:</a:t>
            </a:r>
            <a:endParaRPr lang="fr-FR" sz="1400" dirty="0">
              <a:solidFill>
                <a:srgbClr val="3333FF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1115616" y="44624"/>
            <a:ext cx="691276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1475656" y="116632"/>
            <a:ext cx="619268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Could New Physics be Missed at the LHC ?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030"/>
            <a:ext cx="9144000" cy="6212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044025"/>
            <a:ext cx="2373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NO WAY …</a:t>
            </a:r>
            <a:endParaRPr lang="fr-FR" sz="32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908720"/>
            <a:ext cx="6200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SUCH A LOVELY CONFERENCE  ENVIRONMENT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THANKS  A LOT TO THE ORGANIZERS</a:t>
            </a: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2126" y="4797152"/>
            <a:ext cx="3002297" cy="120032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Many SUSY Models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“studied” yesterday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 the table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59632" y="87288"/>
            <a:ext cx="655272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051720" y="188640"/>
            <a:ext cx="518457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… Waiting for the LHC Restart …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544" y="1196752"/>
            <a:ext cx="8136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« </a:t>
            </a:r>
            <a:r>
              <a:rPr lang="fr-FR" sz="4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Dreaming</a:t>
            </a:r>
            <a:r>
              <a:rPr lang="fr-FR" sz="4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for the Future … »</a:t>
            </a:r>
            <a:endParaRPr lang="fr-FR" sz="4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0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117451"/>
            <a:ext cx="892899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51520" y="217463"/>
            <a:ext cx="8640960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What’s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Future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: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“A Higgs Factory” – It Is 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ll About the “Next Energy Scale” ?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2916233"/>
            <a:ext cx="1675586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Study the Higgs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  <a:latin typeface="Palatino Linotype" panose="02040502050505030304" pitchFamily="18" charset="0"/>
              </a:rPr>
              <a:t>i</a:t>
            </a:r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n </a:t>
            </a:r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details</a:t>
            </a:r>
            <a:endParaRPr lang="en-US" sz="1600" dirty="0" smtClean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876" y="836712"/>
            <a:ext cx="1607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Rethink LHC 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  <a:latin typeface="Palatino Linotype" panose="02040502050505030304" pitchFamily="18" charset="0"/>
              </a:rPr>
              <a:t>u</a:t>
            </a:r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pgrades in 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this perspective</a:t>
            </a:r>
            <a:endParaRPr lang="fr-FR" sz="16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27584" y="1700808"/>
            <a:ext cx="0" cy="111322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0" y="980728"/>
            <a:ext cx="6156176" cy="178334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711082" y="1250564"/>
            <a:ext cx="988710" cy="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10136" y="611396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Full exploitation of 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the HL-LHC </a:t>
            </a:r>
            <a:r>
              <a:rPr lang="en-US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is </a:t>
            </a:r>
            <a:r>
              <a:rPr lang="en-US" u="sng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mandatory</a:t>
            </a:r>
            <a:endParaRPr lang="fr-FR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63688" y="1298377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HL-LHC</a:t>
            </a:r>
            <a:endParaRPr lang="fr-FR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1680" name="Rectangle 71679"/>
          <p:cNvSpPr/>
          <p:nvPr/>
        </p:nvSpPr>
        <p:spPr>
          <a:xfrm>
            <a:off x="1115616" y="4563125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 </a:t>
            </a:r>
            <a:r>
              <a:rPr lang="fr-FR" sz="28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fr-FR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the DISCOVERY MACHINE !!!</a:t>
            </a:r>
          </a:p>
        </p:txBody>
      </p:sp>
    </p:spTree>
    <p:extLst>
      <p:ext uri="{BB962C8B-B14F-4D97-AF65-F5344CB8AC3E}">
        <p14:creationId xmlns:p14="http://schemas.microsoft.com/office/powerpoint/2010/main" val="33190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3" grpId="0"/>
      <p:bldP spid="716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46"/>
            <a:ext cx="9135662" cy="6026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388" y="836712"/>
            <a:ext cx="57967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Outline of the Talk</a:t>
            </a: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endParaRPr lang="en-US" sz="20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Introduction: “Fishing for BSM Physics”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Energy Frontier: Precision Measurements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Way Forward: </a:t>
            </a:r>
          </a:p>
          <a:p>
            <a:r>
              <a:rPr lang="en-US" sz="20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Precision Higgs Frontier and BSM Physics</a:t>
            </a:r>
          </a:p>
          <a:p>
            <a:r>
              <a:rPr lang="en-US" sz="20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Flavor Physics</a:t>
            </a:r>
            <a:endParaRPr lang="en-US" sz="20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20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Neutrino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Physics</a:t>
            </a:r>
          </a:p>
          <a:p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Charged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Lepton Flavor Violation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Summary and Outlook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8373"/>
            <a:ext cx="91356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It </a:t>
            </a:r>
            <a:r>
              <a:rPr lang="en-US" sz="3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is an honor … and a great responsibility</a:t>
            </a:r>
            <a:endParaRPr lang="fr-FR" sz="3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5733256"/>
            <a:ext cx="64171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This is … how do you feel at the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nd of the conference (after such a talk)</a:t>
            </a:r>
            <a:endParaRPr lang="fr-FR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80112" y="5013176"/>
            <a:ext cx="864096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36296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6444208" y="1124744"/>
            <a:ext cx="23214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Attempt to stay</a:t>
            </a:r>
          </a:p>
          <a:p>
            <a:r>
              <a:rPr lang="en-US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c</a:t>
            </a: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omplementary to </a:t>
            </a:r>
          </a:p>
          <a:p>
            <a:r>
              <a:rPr lang="en-US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t</a:t>
            </a: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he presentations</a:t>
            </a:r>
          </a:p>
          <a:p>
            <a:r>
              <a:rPr lang="en-US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 this conference</a:t>
            </a:r>
            <a:endParaRPr lang="fr-FR" sz="20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7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5856" y="620688"/>
            <a:ext cx="5760642" cy="393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0628" y="44624"/>
            <a:ext cx="8905867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611560" y="145455"/>
            <a:ext cx="8064896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LHC Prospects: Higgs Measurements, SUSY and BSM Searches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69" y="645184"/>
            <a:ext cx="5616623" cy="391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75856" y="620688"/>
            <a:ext cx="576064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Use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parton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luminosities to illustrate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gain factors: 8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14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TeV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35" y="648108"/>
            <a:ext cx="3140913" cy="39087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Higgs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pp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WW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ZZ, 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γγ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fr-FR" sz="1600" dirty="0" smtClean="0">
                <a:latin typeface="Palatino Linotype" panose="02040502050505030304" pitchFamily="18" charset="0"/>
              </a:rPr>
              <a:t>    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mainly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gg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Gain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f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actor ~ 2</a:t>
            </a:r>
          </a:p>
          <a:p>
            <a:endParaRPr lang="fr-FR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SUSY – 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3rd </a:t>
            </a: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Generation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latin typeface="Palatino Linotype" panose="02040502050505030304" pitchFamily="18" charset="0"/>
              </a:rPr>
              <a:t>    Mass </a:t>
            </a:r>
            <a:r>
              <a:rPr lang="fr-FR" sz="1600" dirty="0" err="1">
                <a:latin typeface="Palatino Linotype" panose="02040502050505030304" pitchFamily="18" charset="0"/>
              </a:rPr>
              <a:t>scale</a:t>
            </a:r>
            <a:r>
              <a:rPr lang="fr-FR" sz="1600" dirty="0">
                <a:latin typeface="Palatino Linotype" panose="02040502050505030304" pitchFamily="18" charset="0"/>
              </a:rPr>
              <a:t> ~ 500 </a:t>
            </a:r>
            <a:r>
              <a:rPr lang="fr-FR" sz="1600" dirty="0" err="1">
                <a:latin typeface="Palatino Linotype" panose="02040502050505030304" pitchFamily="18" charset="0"/>
              </a:rPr>
              <a:t>GeV</a:t>
            </a:r>
            <a:endParaRPr lang="fr-FR" sz="1600" dirty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latin typeface="Palatino Linotype" panose="02040502050505030304" pitchFamily="18" charset="0"/>
              </a:rPr>
              <a:t>    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qq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and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gg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Gain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f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actor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~ 8</a:t>
            </a:r>
          </a:p>
          <a:p>
            <a:endParaRPr lang="fr-FR" sz="1600" b="1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SUSY 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–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Squarks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/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Gluino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fr-FR" sz="1600" dirty="0" smtClean="0">
                <a:latin typeface="Palatino Linotype" panose="02040502050505030304" pitchFamily="18" charset="0"/>
              </a:rPr>
              <a:t>     Mass </a:t>
            </a:r>
            <a:r>
              <a:rPr lang="fr-FR" sz="1600" dirty="0" err="1">
                <a:latin typeface="Palatino Linotype" panose="02040502050505030304" pitchFamily="18" charset="0"/>
              </a:rPr>
              <a:t>scale</a:t>
            </a:r>
            <a:r>
              <a:rPr lang="fr-FR" sz="1600" dirty="0">
                <a:latin typeface="Palatino Linotype" panose="02040502050505030304" pitchFamily="18" charset="0"/>
              </a:rPr>
              <a:t> ~ 2.0 </a:t>
            </a:r>
            <a:r>
              <a:rPr lang="fr-FR" sz="1600" dirty="0" err="1">
                <a:latin typeface="Palatino Linotype" panose="02040502050505030304" pitchFamily="18" charset="0"/>
              </a:rPr>
              <a:t>TeV</a:t>
            </a:r>
            <a:endParaRPr lang="fr-FR" sz="1600" dirty="0">
              <a:latin typeface="Palatino Linotype" panose="02040502050505030304" pitchFamily="18" charset="0"/>
            </a:endParaRPr>
          </a:p>
          <a:p>
            <a:r>
              <a:rPr lang="fr-FR" sz="1600" dirty="0" smtClean="0">
                <a:latin typeface="Palatino Linotype" panose="02040502050505030304" pitchFamily="18" charset="0"/>
              </a:rPr>
              <a:t>    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qq,gg,qg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Gain factor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~300</a:t>
            </a:r>
          </a:p>
          <a:p>
            <a:endParaRPr lang="fr-FR" sz="1600" b="1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Z’: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fr-FR" sz="1600" dirty="0" smtClean="0">
                <a:latin typeface="Palatino Linotype" panose="02040502050505030304" pitchFamily="18" charset="0"/>
              </a:rPr>
              <a:t>     Mass </a:t>
            </a:r>
            <a:r>
              <a:rPr lang="fr-FR" sz="1600" dirty="0" err="1">
                <a:latin typeface="Palatino Linotype" panose="02040502050505030304" pitchFamily="18" charset="0"/>
              </a:rPr>
              <a:t>scale</a:t>
            </a:r>
            <a:r>
              <a:rPr lang="fr-FR" sz="1600" dirty="0">
                <a:latin typeface="Palatino Linotype" panose="02040502050505030304" pitchFamily="18" charset="0"/>
              </a:rPr>
              <a:t> ~ 5 </a:t>
            </a:r>
            <a:r>
              <a:rPr lang="fr-FR" sz="1600" dirty="0" err="1">
                <a:latin typeface="Palatino Linotype" panose="02040502050505030304" pitchFamily="18" charset="0"/>
              </a:rPr>
              <a:t>TeV</a:t>
            </a:r>
            <a:endParaRPr lang="fr-FR" sz="1600" dirty="0">
              <a:latin typeface="Palatino Linotype" panose="02040502050505030304" pitchFamily="18" charset="0"/>
            </a:endParaRPr>
          </a:p>
          <a:p>
            <a:r>
              <a:rPr lang="fr-FR" sz="1600" dirty="0" smtClean="0">
                <a:latin typeface="Palatino Linotype" panose="02040502050505030304" pitchFamily="18" charset="0"/>
              </a:rPr>
              <a:t>    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qq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Gain factor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~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1000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613" y="2780928"/>
            <a:ext cx="864789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J.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Virdee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009" y="4653136"/>
            <a:ext cx="4196983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Energy is everything: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bright prospects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for the near future</a:t>
            </a:r>
          </a:p>
          <a:p>
            <a:r>
              <a:rPr lang="en-US" sz="1600" dirty="0">
                <a:latin typeface="Palatino Linotype" panose="02040502050505030304" pitchFamily="18" charset="0"/>
              </a:rPr>
              <a:t> </a:t>
            </a:r>
            <a:endParaRPr lang="en-US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e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.g. only with a few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fb</a:t>
            </a:r>
            <a:r>
              <a:rPr lang="en-US" sz="1600" baseline="30000" dirty="0">
                <a:solidFill>
                  <a:srgbClr val="663300"/>
                </a:solidFill>
                <a:latin typeface="Palatino Linotype" panose="02040502050505030304" pitchFamily="18" charset="0"/>
              </a:rPr>
              <a:t>-1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@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14 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TeV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new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territory will be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probed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searches for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strongly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produced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SUSY</a:t>
            </a:r>
          </a:p>
          <a:p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Limits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not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much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increased by luminosity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8024" y="4653136"/>
            <a:ext cx="396044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At the end of Run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II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(14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TeV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100/fb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  <a:r>
              <a:rPr lang="fr-FR" sz="1600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X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=1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TeV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statistics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x 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  <a:r>
              <a:rPr lang="fr-FR" sz="1600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X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=2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TeV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statistics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x 50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  <a:r>
              <a:rPr lang="fr-FR" sz="1600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X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=3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TeV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statistics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x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100</a:t>
            </a:r>
          </a:p>
          <a:p>
            <a:endParaRPr lang="fr-FR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“Natural” limit of LHC ~ few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TeV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sensitivity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(depending on the object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68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496" y="620688"/>
            <a:ext cx="3275856" cy="4742044"/>
            <a:chOff x="5940152" y="200914"/>
            <a:chExt cx="3097475" cy="4869629"/>
          </a:xfrm>
        </p:grpSpPr>
        <p:pic>
          <p:nvPicPr>
            <p:cNvPr id="3" name="Picture 2" descr="atlas-cou.png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200914"/>
              <a:ext cx="3097475" cy="486962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7748434" y="2934567"/>
              <a:ext cx="1040083" cy="74410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Palatino Linotype" panose="02040502050505030304" pitchFamily="18" charset="0"/>
                </a:rPr>
                <a:t>Dashed: </a:t>
              </a:r>
            </a:p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Palatino Linotype" panose="02040502050505030304" pitchFamily="18" charset="0"/>
                </a:rPr>
                <a:t>theoretical</a:t>
              </a:r>
            </a:p>
            <a:p>
              <a:r>
                <a:rPr lang="en-US" sz="1400" dirty="0" smtClean="0">
                  <a:solidFill>
                    <a:srgbClr val="0000CC"/>
                  </a:solidFill>
                  <a:effectLst/>
                  <a:latin typeface="Palatino Linotype" panose="02040502050505030304" pitchFamily="18" charset="0"/>
                </a:rPr>
                <a:t>uncertainty</a:t>
              </a:r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496" y="44624"/>
            <a:ext cx="907300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79512" y="116632"/>
            <a:ext cx="8780129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Future Prospects in a Nutshell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: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Higgs Boson Couplings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at the HL-LHC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7915" y="1203972"/>
            <a:ext cx="9305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ATLAS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652680"/>
            <a:ext cx="5724129" cy="26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56992"/>
            <a:ext cx="5724129" cy="285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51117" y="1979679"/>
            <a:ext cx="688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CMS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5952" y="4839512"/>
            <a:ext cx="688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CMS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4" y="1955465"/>
            <a:ext cx="756938" cy="30777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Palatino Linotype" panose="02040502050505030304" pitchFamily="18" charset="0"/>
              </a:rPr>
              <a:t>300 fb</a:t>
            </a:r>
            <a:r>
              <a:rPr lang="en-US" sz="1400" baseline="30000" dirty="0" smtClean="0">
                <a:effectLst/>
                <a:latin typeface="Palatino Linotype" panose="02040502050505030304" pitchFamily="18" charset="0"/>
              </a:rPr>
              <a:t>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1553" y="4628439"/>
            <a:ext cx="756938" cy="30777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Palatino Linotype" panose="02040502050505030304" pitchFamily="18" charset="0"/>
              </a:rPr>
              <a:t>300 fb</a:t>
            </a:r>
            <a:r>
              <a:rPr lang="en-US" sz="1400" baseline="30000" dirty="0" smtClean="0">
                <a:effectLst/>
                <a:latin typeface="Palatino Linotype" panose="02040502050505030304" pitchFamily="18" charset="0"/>
              </a:rPr>
              <a:t>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2935" y="2349011"/>
            <a:ext cx="846707" cy="30777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Palatino Linotype" panose="02040502050505030304" pitchFamily="18" charset="0"/>
              </a:rPr>
              <a:t>3000 fb</a:t>
            </a:r>
            <a:r>
              <a:rPr lang="en-US" sz="1400" baseline="30000" dirty="0" smtClean="0">
                <a:effectLst/>
                <a:latin typeface="Palatino Linotype" panose="02040502050505030304" pitchFamily="18" charset="0"/>
              </a:rPr>
              <a:t>-1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36767" y="5208844"/>
            <a:ext cx="846707" cy="30777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Palatino Linotype" panose="02040502050505030304" pitchFamily="18" charset="0"/>
              </a:rPr>
              <a:t>3000 fb</a:t>
            </a:r>
            <a:r>
              <a:rPr lang="en-US" sz="1400" baseline="30000" dirty="0" smtClean="0">
                <a:effectLst/>
                <a:latin typeface="Palatino Linotype" panose="02040502050505030304" pitchFamily="18" charset="0"/>
              </a:rPr>
              <a:t>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96" y="5445224"/>
            <a:ext cx="3236478" cy="138499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3000 fb</a:t>
            </a:r>
            <a:r>
              <a:rPr lang="en-US" sz="1400" baseline="30000" dirty="0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-1</a:t>
            </a:r>
            <a:r>
              <a:rPr lang="en-US" sz="1400" dirty="0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: typical precision 2-10% </a:t>
            </a:r>
          </a:p>
          <a:p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</a:t>
            </a:r>
            <a:r>
              <a:rPr lang="en-US" sz="1400" u="sng" dirty="0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per experiment</a:t>
            </a:r>
            <a:r>
              <a:rPr lang="en-US" sz="1400" dirty="0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 (except rare modes) </a:t>
            </a:r>
          </a:p>
          <a:p>
            <a:r>
              <a:rPr lang="en-US" sz="1400" dirty="0">
                <a:effectLst/>
                <a:latin typeface="Palatino Linotype" panose="02040502050505030304" pitchFamily="18" charset="0"/>
                <a:sym typeface="Wingdings"/>
              </a:rPr>
              <a:t> </a:t>
            </a:r>
            <a:r>
              <a:rPr lang="en-US" sz="1400" dirty="0" smtClean="0">
                <a:effectLst/>
                <a:latin typeface="Palatino Linotype" panose="02040502050505030304" pitchFamily="18" charset="0"/>
                <a:sym typeface="Wingdings"/>
              </a:rPr>
              <a:t>    </a:t>
            </a:r>
            <a:r>
              <a:rPr lang="en-US" sz="1400" dirty="0" smtClean="0">
                <a:solidFill>
                  <a:srgbClr val="663300"/>
                </a:solidFill>
                <a:effectLst/>
                <a:latin typeface="Palatino Linotype" panose="02040502050505030304" pitchFamily="18" charset="0"/>
                <a:sym typeface="Wingdings"/>
              </a:rPr>
              <a:t> 1.5-2x better than with 300 </a:t>
            </a:r>
            <a:r>
              <a:rPr lang="en-US" sz="1400" dirty="0">
                <a:solidFill>
                  <a:srgbClr val="663300"/>
                </a:solidFill>
                <a:effectLst/>
                <a:latin typeface="Palatino Linotype" panose="02040502050505030304" pitchFamily="18" charset="0"/>
              </a:rPr>
              <a:t>fb</a:t>
            </a:r>
            <a:r>
              <a:rPr lang="en-US" sz="1400" baseline="30000" dirty="0">
                <a:solidFill>
                  <a:srgbClr val="663300"/>
                </a:solidFill>
                <a:effectLst/>
                <a:latin typeface="Palatino Linotype" panose="02040502050505030304" pitchFamily="18" charset="0"/>
              </a:rPr>
              <a:t>-1</a:t>
            </a:r>
            <a:r>
              <a:rPr lang="en-US" sz="1400" dirty="0" smtClean="0">
                <a:solidFill>
                  <a:srgbClr val="663300"/>
                </a:solidFill>
                <a:effectLst/>
                <a:latin typeface="Palatino Linotype" panose="02040502050505030304" pitchFamily="18" charset="0"/>
              </a:rPr>
              <a:t>  </a:t>
            </a:r>
          </a:p>
          <a:p>
            <a:endParaRPr lang="en-US" sz="1400" dirty="0" smtClean="0">
              <a:effectLst/>
              <a:latin typeface="Palatino Linotype" panose="02040502050505030304" pitchFamily="18" charset="0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Palatino Linotype" panose="02040502050505030304" pitchFamily="18" charset="0"/>
              </a:rPr>
              <a:t>Crucial to also reduce theory uncertainties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83361" y="6290156"/>
            <a:ext cx="572514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effectLst/>
                <a:latin typeface="Palatino Linotype" panose="02040502050505030304" pitchFamily="18" charset="0"/>
              </a:rPr>
              <a:t>CMS Scenario 1 (pessimistic): systematic  uncertainties as today</a:t>
            </a:r>
          </a:p>
          <a:p>
            <a:r>
              <a:rPr lang="en-US" sz="1400" dirty="0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CMS Scenario 2 (optimistic): experimental  </a:t>
            </a:r>
            <a:r>
              <a:rPr lang="en-US" sz="1400" dirty="0" err="1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unc</a:t>
            </a:r>
            <a:r>
              <a:rPr lang="en-US" sz="1400" dirty="0" smtClean="0">
                <a:solidFill>
                  <a:srgbClr val="FF0000"/>
                </a:solidFill>
                <a:effectLst/>
                <a:latin typeface="Palatino Linotype" panose="02040502050505030304" pitchFamily="18" charset="0"/>
              </a:rPr>
              <a:t>. as 1/√L, theory halved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9845" y="1695460"/>
            <a:ext cx="1471878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1307.7135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7667" y="1633509"/>
            <a:ext cx="1471878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1307.7292</a:t>
            </a:r>
          </a:p>
        </p:txBody>
      </p:sp>
    </p:spTree>
    <p:extLst>
      <p:ext uri="{BB962C8B-B14F-4D97-AF65-F5344CB8AC3E}">
        <p14:creationId xmlns:p14="http://schemas.microsoft.com/office/powerpoint/2010/main" val="12403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117451"/>
            <a:ext cx="892899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51520" y="217463"/>
            <a:ext cx="8640960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What’s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Future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: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“A Higgs Factory” – It Is 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ll About the “Next Energy Scale” ?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2916233"/>
            <a:ext cx="1675586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Study the Higgs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  <a:latin typeface="Palatino Linotype" panose="02040502050505030304" pitchFamily="18" charset="0"/>
              </a:rPr>
              <a:t>i</a:t>
            </a:r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n details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876" y="836712"/>
            <a:ext cx="1607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Rethink LHC 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  <a:latin typeface="Palatino Linotype" panose="02040502050505030304" pitchFamily="18" charset="0"/>
              </a:rPr>
              <a:t>u</a:t>
            </a:r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pgrades in </a:t>
            </a:r>
          </a:p>
          <a:p>
            <a:pPr algn="ctr"/>
            <a:r>
              <a:rPr lang="en-US" sz="16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this perspective</a:t>
            </a:r>
            <a:endParaRPr lang="fr-FR" sz="16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27584" y="1700808"/>
            <a:ext cx="0" cy="111322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0" y="980728"/>
            <a:ext cx="6156176" cy="178334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711082" y="1250564"/>
            <a:ext cx="988710" cy="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27584" y="3717032"/>
            <a:ext cx="0" cy="230425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206973" y="5877272"/>
            <a:ext cx="1420811" cy="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titled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27" y="3256135"/>
            <a:ext cx="3096344" cy="1438282"/>
          </a:xfrm>
          <a:prstGeom prst="rect">
            <a:avLst/>
          </a:prstGeom>
          <a:solidFill>
            <a:srgbClr val="CCFFFF"/>
          </a:solidFill>
          <a:ln w="76200" cmpd="sng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059832" y="3318851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ILC: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Picture 14" descr="Untitled.png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3245495"/>
            <a:ext cx="2483768" cy="1463737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732240" y="3318851"/>
            <a:ext cx="788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CLIC: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5816" y="4757663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u="sng" dirty="0" smtClean="0">
                <a:solidFill>
                  <a:srgbClr val="FF0000"/>
                </a:solidFill>
                <a:latin typeface="Palatino Linotype" panose="02040502050505030304" pitchFamily="18" charset="0"/>
                <a:ea typeface="Arial Unicode MS"/>
                <a:cs typeface="Arial Unicode MS"/>
              </a:rPr>
              <a:t>Today ILC @ Japan: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is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only mature technology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for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F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uture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A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ccelerator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at the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Energy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Frontier</a:t>
            </a:r>
            <a:endParaRPr lang="en-US" sz="1600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835696" y="3173485"/>
            <a:ext cx="988710" cy="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510136" y="611396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Full exploitation of 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the HL-LHC </a:t>
            </a:r>
            <a:r>
              <a:rPr lang="en-US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is </a:t>
            </a:r>
            <a:r>
              <a:rPr lang="en-US" u="sng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mandatory</a:t>
            </a:r>
            <a:endParaRPr lang="fr-FR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8667" y="2855120"/>
            <a:ext cx="611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20 Years of R&amp;D: ILC (0.25 -1 </a:t>
            </a:r>
            <a:r>
              <a:rPr lang="en-US" dirty="0" err="1" smtClean="0">
                <a:solidFill>
                  <a:srgbClr val="FFFF00"/>
                </a:solidFill>
                <a:latin typeface="Palatino Linotype" panose="02040502050505030304" pitchFamily="18" charset="0"/>
              </a:rPr>
              <a:t>TeV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) and CLIC (0.35 -3 </a:t>
            </a:r>
            <a:r>
              <a:rPr lang="en-US" dirty="0" err="1" smtClean="0">
                <a:solidFill>
                  <a:srgbClr val="FFFF00"/>
                </a:solidFill>
                <a:latin typeface="Palatino Linotype" panose="02040502050505030304" pitchFamily="18" charset="0"/>
              </a:rPr>
              <a:t>TeV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) </a:t>
            </a:r>
            <a:endParaRPr lang="fr-FR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3688" y="1298377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HL-LHC</a:t>
            </a:r>
            <a:endParaRPr lang="fr-FR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3688" y="2724588"/>
            <a:ext cx="1117614" cy="880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Linear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Colliders</a:t>
            </a:r>
            <a:endParaRPr lang="fr-FR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43608" y="5292497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4170" latinLnBrk="1" hangingPunct="0"/>
            <a:r>
              <a:rPr lang="en-GB" sz="1600" dirty="0" smtClean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e</a:t>
            </a:r>
            <a:r>
              <a:rPr lang="en-GB" sz="1600" baseline="30000" dirty="0" smtClean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+</a:t>
            </a:r>
            <a:r>
              <a:rPr lang="en-GB" sz="1600" dirty="0" smtClean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e</a:t>
            </a:r>
            <a:r>
              <a:rPr lang="en-GB" sz="1600" baseline="30000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‑</a:t>
            </a:r>
            <a:r>
              <a:rPr lang="en-GB" sz="1600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 Storage Rings</a:t>
            </a:r>
          </a:p>
          <a:p>
            <a:pPr defTabSz="584170" latinLnBrk="1" hangingPunct="0"/>
            <a:r>
              <a:rPr lang="en-GB" sz="1600" dirty="0">
                <a:solidFill>
                  <a:srgbClr val="FFFF00"/>
                </a:solidFill>
                <a:latin typeface="Palatino Linotype" panose="02040502050505030304" pitchFamily="18" charset="0"/>
                <a:cs typeface="Arial"/>
              </a:rPr>
              <a:t>HE pp Colliders</a:t>
            </a:r>
            <a:endParaRPr lang="en-GB" sz="1600" dirty="0">
              <a:solidFill>
                <a:srgbClr val="FFFF00"/>
              </a:solidFill>
              <a:latin typeface="Palatino Linotype" panose="02040502050505030304" pitchFamily="18" charset="0"/>
              <a:cs typeface="Arial"/>
            </a:endParaRPr>
          </a:p>
        </p:txBody>
      </p:sp>
      <p:pic>
        <p:nvPicPr>
          <p:cNvPr id="24" name="Content Placeholder 6" descr="HE_LHC%20option3_80km_UnderLake.pd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17" y="5452504"/>
            <a:ext cx="2218747" cy="140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45224"/>
            <a:ext cx="2058602" cy="140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68924" y="5982379"/>
            <a:ext cx="1933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“Science fiction”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p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rojects at the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t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echnology frontier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36296" y="5373216"/>
            <a:ext cx="1944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Design Studies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A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mbitious R&amp;D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     and scope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Long-term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Global Projects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3131" y="543593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FCC (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pp,ee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)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20072" y="544522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CepC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63688" y="4201924"/>
            <a:ext cx="712879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« HIGGS AT A TOOL » FOR DISCOVERY !!!</a:t>
            </a:r>
            <a:endParaRPr lang="fr-FR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  <p:bldP spid="20" grpId="0"/>
      <p:bldP spid="22" grpId="0"/>
      <p:bldP spid="23" grpId="0"/>
      <p:bldP spid="26" grpId="0"/>
      <p:bldP spid="27" grpId="0"/>
      <p:bldP spid="28" grpId="0"/>
      <p:bldP spid="29" grpId="0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00" y="620688"/>
            <a:ext cx="5191472" cy="616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4179" y="44624"/>
            <a:ext cx="8997429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51520" y="145455"/>
            <a:ext cx="8640960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ay Forward: Storage Ring or LC for the Future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e+e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- Accelerator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4" descr="power plo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" r="19785"/>
          <a:stretch/>
        </p:blipFill>
        <p:spPr>
          <a:xfrm>
            <a:off x="107504" y="2132856"/>
            <a:ext cx="5011877" cy="33698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-12737" y="620688"/>
            <a:ext cx="552084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Energy tends to be the cost driver: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hadrons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- high-field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magnets;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e+e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-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- high-gradient RF</a:t>
            </a:r>
          </a:p>
          <a:p>
            <a:endParaRPr lang="en-US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ℒ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×E</a:t>
            </a:r>
            <a:r>
              <a:rPr lang="en-US" baseline="-25000" dirty="0">
                <a:solidFill>
                  <a:srgbClr val="FF0000"/>
                </a:solidFill>
                <a:latin typeface="Palatino Linotype" panose="02040502050505030304" pitchFamily="18" charset="0"/>
              </a:rPr>
              <a:t>CM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drives the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MWatts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(at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least for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leptons):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it’s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all about COST per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GeV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|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inv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fb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4638620"/>
            <a:ext cx="989502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N. </a:t>
            </a:r>
            <a:r>
              <a:rPr lang="en-US" sz="1400" dirty="0">
                <a:solidFill>
                  <a:schemeClr val="bg1"/>
                </a:solidFill>
                <a:latin typeface="Palatino Linotype" pitchFamily="18" charset="0"/>
              </a:rPr>
              <a:t>W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alker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5215" y="620688"/>
            <a:ext cx="3868785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+e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 Storage Rings:</a:t>
            </a:r>
          </a:p>
          <a:p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(250 </a:t>
            </a:r>
            <a:r>
              <a:rPr lang="en-US" sz="1600" dirty="0" err="1" smtClean="0">
                <a:solidFill>
                  <a:srgbClr val="006600"/>
                </a:solidFill>
                <a:latin typeface="Palatino Linotype" panose="02040502050505030304" pitchFamily="18" charset="0"/>
              </a:rPr>
              <a:t>GeV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 smtClean="0">
                <a:solidFill>
                  <a:srgbClr val="006600"/>
                </a:solidFill>
                <a:latin typeface="Palatino Linotype" panose="02040502050505030304" pitchFamily="18" charset="0"/>
              </a:rPr>
              <a:t>favours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 storage rings)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Technology: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CepC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(240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GeV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 &amp; FCC-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ee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(350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GeV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 studies still in it’s infancy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Palatino Linotype" panose="02040502050505030304" pitchFamily="18" charset="0"/>
              </a:rPr>
              <a:t>Design in flux (subject to change)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latin typeface="Palatino Linotype" panose="02040502050505030304" pitchFamily="18" charset="0"/>
              </a:rPr>
              <a:t>Key challenges being addressed (2018?) </a:t>
            </a: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Physics: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evaluate the consequence of the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limited Higgs/Top physics potential:</a:t>
            </a:r>
          </a:p>
          <a:p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CepC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r>
              <a:rPr lang="en-US" sz="1400" dirty="0" smtClean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no </a:t>
            </a:r>
            <a:r>
              <a:rPr lang="en-US" sz="1400" dirty="0" err="1" smtClean="0">
                <a:solidFill>
                  <a:srgbClr val="663300"/>
                </a:solidFill>
                <a:latin typeface="Symbol" panose="05050102010706020507" pitchFamily="18" charset="2"/>
              </a:rPr>
              <a:t>nn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H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prod mech.; no m</a:t>
            </a:r>
            <a:r>
              <a:rPr lang="en-US" sz="1400" baseline="-25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top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meas.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TLEP:</a:t>
            </a:r>
            <a:r>
              <a:rPr lang="en-US" sz="1400" dirty="0" smtClean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no direct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ttH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, HHH couplings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79" y="5643825"/>
            <a:ext cx="51558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err="1" smtClean="0">
                <a:latin typeface="Palatino Linotype" panose="02040502050505030304" pitchFamily="18" charset="0"/>
              </a:rPr>
              <a:t>SuperKEKB</a:t>
            </a:r>
            <a:r>
              <a:rPr lang="en-US" sz="1400" dirty="0" smtClean="0">
                <a:latin typeface="Palatino Linotype" panose="02040502050505030304" pitchFamily="18" charset="0"/>
              </a:rPr>
              <a:t> addresses many similar </a:t>
            </a:r>
            <a:r>
              <a:rPr lang="en-US" sz="1400" dirty="0" err="1" smtClean="0">
                <a:latin typeface="Palatino Linotype" panose="02040502050505030304" pitchFamily="18" charset="0"/>
              </a:rPr>
              <a:t>e+e</a:t>
            </a:r>
            <a:r>
              <a:rPr lang="en-US" sz="1400" dirty="0" smtClean="0">
                <a:latin typeface="Palatino Linotype" panose="02040502050505030304" pitchFamily="18" charset="0"/>
              </a:rPr>
              <a:t>- storage ring challenges</a:t>
            </a:r>
          </a:p>
          <a:p>
            <a:endParaRPr lang="en-US" sz="1400" dirty="0" smtClean="0">
              <a:latin typeface="Palatino Linotype" panose="02040502050505030304" pitchFamily="18" charset="0"/>
            </a:endParaRPr>
          </a:p>
          <a:p>
            <a:pPr marL="285750" indent="-285750" latinLnBrk="1" hangingPunct="0">
              <a:buFont typeface="Wingdings" panose="05000000000000000000" pitchFamily="2" charset="2"/>
              <a:buChar char="v"/>
            </a:pP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Need to wait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for 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robust 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and defendable 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(</a:t>
            </a:r>
            <a:r>
              <a:rPr lang="en-GB" sz="1400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MWatts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 </a:t>
            </a:r>
          </a:p>
          <a:p>
            <a:pPr latinLnBrk="1" hangingPunct="0"/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     and COST) estimates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from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storage ring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studies</a:t>
            </a:r>
            <a:endParaRPr lang="en-GB" sz="1400" dirty="0">
              <a:solidFill>
                <a:srgbClr val="663300"/>
              </a:solidFill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4638620"/>
            <a:ext cx="1699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(very simplified)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7437" y="3674055"/>
            <a:ext cx="3846563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Linear Colliders</a:t>
            </a:r>
          </a:p>
          <a:p>
            <a:r>
              <a:rPr lang="en-US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350 -500 and up LC looks better):</a:t>
            </a:r>
          </a:p>
          <a:p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Technology: ILC/CLIC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&gt; 20 years R&amp;D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ILC: ready to go (10 y. construction), if political decisions are taken </a:t>
            </a:r>
          </a:p>
          <a:p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Physics: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Both US (P5) and EU (ES) have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supported the very strong physics case</a:t>
            </a:r>
          </a:p>
          <a:p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ultimate future of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e+e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- </a:t>
            </a:r>
            <a:endParaRPr lang="en-US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colliders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is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linear … or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not at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all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3774524"/>
            <a:ext cx="121058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&lt; 100 MW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17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7046" y="3573016"/>
            <a:ext cx="4739450" cy="319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16" y="620688"/>
            <a:ext cx="4733780" cy="282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60032" y="3845366"/>
            <a:ext cx="3664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Model-independent global fit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for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couplings:</a:t>
            </a:r>
          </a:p>
          <a:p>
            <a:pPr algn="ctr"/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008" y="44624"/>
            <a:ext cx="896448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488256" y="116632"/>
            <a:ext cx="8260208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LC is a “Higgs Factory” and the Energy Frontier Machine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08" y="604535"/>
            <a:ext cx="4139952" cy="4289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3672408" cy="23290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642174"/>
            <a:ext cx="2999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Higgs Boson Production at LC: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6" y="944961"/>
            <a:ext cx="3814822" cy="15479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4008" y="3573016"/>
            <a:ext cx="4302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Baseline ILC Program (250 + 500 + 1000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GeV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930" y="4941168"/>
            <a:ext cx="4153030" cy="184665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</a:t>
            </a:r>
            <a:r>
              <a:rPr lang="en-US" dirty="0" smtClean="0">
                <a:latin typeface="Palatino Linotype" panose="02040502050505030304" pitchFamily="18" charset="0"/>
              </a:rPr>
              <a:t>taged Running </a:t>
            </a:r>
            <a:r>
              <a:rPr lang="en-US" dirty="0">
                <a:latin typeface="Palatino Linotype" panose="02040502050505030304" pitchFamily="18" charset="0"/>
              </a:rPr>
              <a:t>P</a:t>
            </a:r>
            <a:r>
              <a:rPr lang="en-US" dirty="0" smtClean="0">
                <a:latin typeface="Palatino Linotype" panose="02040502050505030304" pitchFamily="18" charset="0"/>
              </a:rPr>
              <a:t>rogram:</a:t>
            </a:r>
            <a:endParaRPr lang="en-US" altLang="ja-JP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ja-JP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Start </a:t>
            </a:r>
            <a:r>
              <a:rPr lang="en-US" altLang="ja-JP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with a Higgs 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Factory 250 </a:t>
            </a:r>
            <a:r>
              <a:rPr lang="en-US" altLang="ja-JP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GeV</a:t>
            </a:r>
            <a:r>
              <a:rPr lang="en-US" altLang="ja-JP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endParaRPr lang="en-US" altLang="ja-JP" sz="1600" dirty="0" smtClean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 to ~ 500 </a:t>
            </a:r>
            <a:r>
              <a:rPr lang="en-US" altLang="ja-JP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GeV</a:t>
            </a:r>
            <a:r>
              <a:rPr lang="en-US" altLang="ja-JP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(TDR baseline)  </a:t>
            </a:r>
            <a:r>
              <a:rPr lang="en-US" altLang="ja-JP" sz="16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          </a:t>
            </a:r>
            <a:endParaRPr lang="en-US" altLang="ja-JP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altLang="ja-JP" sz="16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Technical extendibility of energy </a:t>
            </a:r>
          </a:p>
          <a:p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staging to ~ 1 </a:t>
            </a:r>
            <a:r>
              <a:rPr lang="en-US" altLang="ja-JP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TeV</a:t>
            </a:r>
            <a:r>
              <a:rPr lang="en-US" altLang="ja-JP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has to </a:t>
            </a:r>
            <a:r>
              <a:rPr lang="en-US" altLang="ja-JP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be </a:t>
            </a: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secured</a:t>
            </a:r>
            <a:endParaRPr lang="en-US" altLang="ja-JP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82" y="4149080"/>
            <a:ext cx="2680807" cy="256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09" y="5805264"/>
            <a:ext cx="1919975" cy="9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338228" y="4204245"/>
            <a:ext cx="18899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ILC’s precisions on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will ultimately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reach sub-% level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(luminosity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upgrade)!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2529" y="5497487"/>
            <a:ext cx="1997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Control of systematics: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1268760"/>
            <a:ext cx="9108504" cy="558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5496" y="44624"/>
            <a:ext cx="9108504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539552" y="116632"/>
            <a:ext cx="8352928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The Flagship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of LC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@ 250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GeV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: Recoil Mass Measurement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図 3" descr="HiggsRecoilSemiM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3816424" cy="316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788024" y="1373867"/>
            <a:ext cx="4355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Higgs recoil analysis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identify 2 opposite charged leptons with invariant mass consistent with </a:t>
            </a:r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</a:t>
            </a:r>
            <a:r>
              <a:rPr lang="en-US" baseline="-250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z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180" y="2457977"/>
            <a:ext cx="3037276" cy="190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496" y="611977"/>
            <a:ext cx="910850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“Window” to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bsolute measurements of all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s(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ZH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)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x BR and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model-independent determination of Higgs boson couplings, total width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(e.g. invisible Higgs, H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cc, modes undetectable at LHC)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096344" cy="157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9512" y="4509120"/>
            <a:ext cx="532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Statistical uncertainty on </a:t>
            </a:r>
            <a:r>
              <a:rPr lang="en-US" sz="1600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(ZH) at √s = 250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GeV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eventually limits the precision on all BR measurements: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57192"/>
            <a:ext cx="5328592" cy="162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11821" y="6309320"/>
            <a:ext cx="760144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K.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Fujii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620688"/>
            <a:ext cx="8928992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512" y="44624"/>
            <a:ext cx="8856983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395536" y="116632"/>
            <a:ext cx="8424936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Complementarity of LHC and LC Higgs Coupling Measurements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3" y="620688"/>
            <a:ext cx="8424937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Hadron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experiments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cannot directly measure a narrow Higgs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width (&lt; 5 MeV)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cannot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simultaneously constrain the couplings and new contributions to the total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width</a:t>
            </a:r>
            <a:endParaRPr lang="fr-FR" sz="1600" dirty="0">
              <a:solidFill>
                <a:srgbClr val="6633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1"/>
            <a:ext cx="4067146" cy="273630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1"/>
            <a:ext cx="4104456" cy="27363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3140968"/>
            <a:ext cx="3626516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LC(250):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great precision on </a:t>
            </a:r>
            <a:r>
              <a:rPr lang="en-US" sz="1400" dirty="0" smtClean="0">
                <a:solidFill>
                  <a:srgbClr val="0000CC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Z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, total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widths is an issue (stat. limited: </a:t>
            </a:r>
            <a:r>
              <a:rPr lang="en-US" sz="1400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xBr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(HZ)</a:t>
            </a:r>
            <a:r>
              <a:rPr lang="en-US" sz="1400" dirty="0" smtClean="0">
                <a:latin typeface="Palatino Linotype" panose="02040502050505030304" pitchFamily="18" charset="0"/>
              </a:rPr>
              <a:t>)  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3284984"/>
            <a:ext cx="898003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LC(500): 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9877" y="3140968"/>
            <a:ext cx="1000595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D.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Zerwas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504" y="4221089"/>
            <a:ext cx="8974351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07" y="4221088"/>
            <a:ext cx="391842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4293096"/>
            <a:ext cx="49952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Theory uncertainties on BR are very important </a:t>
            </a: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Need to match superb experimental  precision and sensitivity to new physics</a:t>
            </a:r>
            <a:endParaRPr lang="en-US" altLang="fr-FR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altLang="fr-FR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400" dirty="0" smtClean="0">
                <a:latin typeface="Palatino Linotype" panose="02040502050505030304" pitchFamily="18" charset="0"/>
              </a:rPr>
              <a:t>FCC-</a:t>
            </a:r>
            <a:r>
              <a:rPr lang="en-US" altLang="fr-FR" sz="1400" dirty="0" err="1" smtClean="0">
                <a:latin typeface="Palatino Linotype" panose="02040502050505030304" pitchFamily="18" charset="0"/>
              </a:rPr>
              <a:t>ee</a:t>
            </a:r>
            <a:r>
              <a:rPr lang="en-US" altLang="fr-FR" sz="1400" dirty="0" smtClean="0">
                <a:latin typeface="Palatino Linotype" panose="02040502050505030304" pitchFamily="18" charset="0"/>
              </a:rPr>
              <a:t> </a:t>
            </a:r>
            <a:r>
              <a:rPr lang="en-US" altLang="fr-FR" sz="1400" dirty="0" smtClean="0">
                <a:latin typeface="Palatino Linotype" panose="02040502050505030304" pitchFamily="18" charset="0"/>
              </a:rPr>
              <a:t>/ </a:t>
            </a:r>
            <a:r>
              <a:rPr lang="en-US" altLang="fr-FR" sz="1400" dirty="0" smtClean="0">
                <a:latin typeface="Palatino Linotype" panose="02040502050505030304" pitchFamily="18" charset="0"/>
              </a:rPr>
              <a:t>TLEP </a:t>
            </a:r>
            <a:r>
              <a:rPr lang="en-US" altLang="fr-FR" sz="1400" dirty="0" smtClean="0">
                <a:latin typeface="Palatino Linotype" panose="02040502050505030304" pitchFamily="18" charset="0"/>
              </a:rPr>
              <a:t>(350 </a:t>
            </a:r>
            <a:r>
              <a:rPr lang="en-US" altLang="fr-FR" sz="1400" dirty="0" err="1" smtClean="0">
                <a:latin typeface="Palatino Linotype" panose="02040502050505030304" pitchFamily="18" charset="0"/>
              </a:rPr>
              <a:t>GeV</a:t>
            </a:r>
            <a:r>
              <a:rPr lang="en-US" altLang="fr-FR" sz="1400" dirty="0" smtClean="0">
                <a:latin typeface="Palatino Linotype" panose="02040502050505030304" pitchFamily="18" charset="0"/>
              </a:rPr>
              <a:t>) - </a:t>
            </a:r>
            <a:r>
              <a:rPr lang="en-US" altLang="fr-FR" sz="1400" dirty="0" err="1" smtClean="0">
                <a:latin typeface="Palatino Linotype" panose="02040502050505030304" pitchFamily="18" charset="0"/>
              </a:rPr>
              <a:t>ttH</a:t>
            </a:r>
            <a:r>
              <a:rPr lang="en-US" altLang="fr-FR" sz="1400" dirty="0" smtClean="0">
                <a:latin typeface="Palatino Linotype" panose="02040502050505030304" pitchFamily="18" charset="0"/>
              </a:rPr>
              <a:t> is not measured directly: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fr-FR" sz="1600" dirty="0">
              <a:solidFill>
                <a:srgbClr val="000099"/>
              </a:solidFill>
              <a:latin typeface="Palatino Linotype" panose="02040502050505030304" pitchFamily="18" charset="0"/>
            </a:endParaRPr>
          </a:p>
          <a:p>
            <a:r>
              <a:rPr lang="fr-FR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 </a:t>
            </a:r>
            <a:r>
              <a:rPr lang="fr-FR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fr-FR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Non-</a:t>
            </a:r>
            <a:r>
              <a:rPr lang="fr-FR" altLang="fr-FR" sz="1400" dirty="0" err="1" smtClean="0">
                <a:solidFill>
                  <a:srgbClr val="006600"/>
                </a:solidFill>
                <a:latin typeface="Palatino Linotype" panose="02040502050505030304" pitchFamily="18" charset="0"/>
              </a:rPr>
              <a:t>measurement</a:t>
            </a:r>
            <a:r>
              <a:rPr lang="fr-FR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 </a:t>
            </a:r>
            <a:r>
              <a:rPr lang="fr-FR" altLang="fr-FR" sz="1400" dirty="0">
                <a:solidFill>
                  <a:srgbClr val="006600"/>
                </a:solidFill>
                <a:latin typeface="Palatino Linotype" panose="02040502050505030304" pitchFamily="18" charset="0"/>
              </a:rPr>
              <a:t>of </a:t>
            </a:r>
            <a:r>
              <a:rPr lang="el-GR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Δ</a:t>
            </a:r>
            <a:r>
              <a:rPr lang="en-US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t means determination via </a:t>
            </a:r>
            <a:r>
              <a:rPr lang="el-GR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Δ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c; </a:t>
            </a:r>
          </a:p>
          <a:p>
            <a:r>
              <a:rPr lang="en-US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 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    </a:t>
            </a:r>
            <a:r>
              <a:rPr lang="en-US" altLang="fr-FR" sz="1400" dirty="0" err="1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H</a:t>
            </a:r>
            <a:r>
              <a:rPr lang="en-US" altLang="fr-FR" sz="1400" dirty="0" err="1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  <a:sym typeface="Wingdings" panose="05000000000000000000" pitchFamily="2" charset="2"/>
              </a:rPr>
              <a:t>cc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theory </a:t>
            </a:r>
            <a:r>
              <a:rPr lang="en-US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error 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leads to </a:t>
            </a:r>
            <a:r>
              <a:rPr lang="en-US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deterioration 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of precision</a:t>
            </a:r>
            <a:endParaRPr lang="en-US" altLang="fr-FR" sz="1400" dirty="0">
              <a:solidFill>
                <a:srgbClr val="006600"/>
              </a:solidFill>
              <a:latin typeface="Palatino Linotype" panose="02040502050505030304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 cascades into </a:t>
            </a:r>
            <a:r>
              <a:rPr lang="el-GR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Δ</a:t>
            </a:r>
            <a:r>
              <a:rPr lang="en-US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fr-FR" sz="1400" dirty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 impacts the total 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cs typeface="Times New Roman" pitchFamily="18" charset="0"/>
              </a:rPr>
              <a:t>width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9637" y="5949280"/>
            <a:ext cx="1000595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D.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Zerwas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1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0396" y="44625"/>
            <a:ext cx="8866100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539552" y="116632"/>
            <a:ext cx="828092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Higgs Couplings Measurements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: “Ultimate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Precision”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44" y="3222268"/>
            <a:ext cx="9011619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" y="3825715"/>
            <a:ext cx="4487175" cy="29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3212976"/>
            <a:ext cx="525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ILC Model Independent Global Fit for Couplings: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3501008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Baseline ILC Program: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2268"/>
            <a:ext cx="1108374" cy="57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46" y="3870340"/>
            <a:ext cx="4507710" cy="291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50973" y="3510300"/>
            <a:ext cx="2209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Luminosity Upgrade: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24" y="3222268"/>
            <a:ext cx="2564739" cy="5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30552" y="6318611"/>
            <a:ext cx="760144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K.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Fujii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3" name="図 3" descr="HiggsModelDependentSnowmass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18" y="630493"/>
            <a:ext cx="2618866" cy="2510475"/>
          </a:xfrm>
          <a:prstGeom prst="rect">
            <a:avLst/>
          </a:prstGeom>
        </p:spPr>
      </p:pic>
      <p:pic>
        <p:nvPicPr>
          <p:cNvPr id="14" name="図 1" descr="HiggsModelIndependentSnowmass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58" y="630493"/>
            <a:ext cx="2736538" cy="251047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004048" y="548680"/>
            <a:ext cx="1204466" cy="404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val 15"/>
          <p:cNvSpPr/>
          <p:nvPr/>
        </p:nvSpPr>
        <p:spPr>
          <a:xfrm>
            <a:off x="7884368" y="548681"/>
            <a:ext cx="1096871" cy="404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79512" y="980728"/>
            <a:ext cx="3168351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LHC vs ILC:</a:t>
            </a:r>
          </a:p>
          <a:p>
            <a:pPr algn="ctr"/>
            <a:endParaRPr kumimoji="1" lang="en-US" altLang="ja-JP" sz="2000" dirty="0">
              <a:solidFill>
                <a:srgbClr val="FF0000"/>
              </a:solidFill>
              <a:latin typeface="Palatino Linotype" panose="02040502050505030304" pitchFamily="18" charset="0"/>
              <a:ea typeface="ヒラギノ角ゴ Pro W3"/>
              <a:cs typeface="Arial"/>
            </a:endParaRP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Model-independent </a:t>
            </a: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coupling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determination </a:t>
            </a:r>
            <a:endParaRPr kumimoji="1" lang="en-US" altLang="ja-JP" sz="2000" dirty="0" smtClean="0">
              <a:solidFill>
                <a:srgbClr val="FF0000"/>
              </a:solidFill>
              <a:latin typeface="Palatino Linotype" panose="02040502050505030304" pitchFamily="18" charset="0"/>
              <a:ea typeface="ヒラギノ角ゴ Pro W3"/>
              <a:cs typeface="Arial"/>
            </a:endParaRPr>
          </a:p>
          <a:p>
            <a:pPr algn="ctr"/>
            <a:r>
              <a:rPr kumimoji="1" lang="en-US" altLang="ja-JP" sz="20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is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unique to the ILC</a:t>
            </a:r>
            <a:endParaRPr kumimoji="1" lang="ja-JP" altLang="en-US" sz="2000" dirty="0" smtClean="0">
              <a:solidFill>
                <a:srgbClr val="FF0000"/>
              </a:solidFill>
              <a:latin typeface="Palatino Linotype" panose="02040502050505030304" pitchFamily="18" charset="0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7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655" y="2780928"/>
            <a:ext cx="8933841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57756" y="44624"/>
            <a:ext cx="6382596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835696" y="116631"/>
            <a:ext cx="5688632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Effect of New Physics on Higgs Couplings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655" y="620688"/>
            <a:ext cx="8932237" cy="2040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02655" y="645076"/>
            <a:ext cx="4431738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Deviations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 Higgs couplings is a signature of many BSM theories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pattern of deviations can be specific 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     for each model.</a:t>
            </a:r>
          </a:p>
          <a:p>
            <a:endParaRPr lang="en-US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12324"/>
            <a:ext cx="4269815" cy="168057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815916" y="1695173"/>
            <a:ext cx="756084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6485" y="1839189"/>
            <a:ext cx="44342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Sensitivity to BSM physics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manifesting itself only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through deviations to Higgs couplings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(no new particles observable at LHC):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655" y="2828836"/>
            <a:ext cx="8932237" cy="30777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P</a:t>
            </a:r>
            <a:r>
              <a:rPr lang="en-US" altLang="ja-JP" sz="14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recision Higgs coupling measurements at the ILC at the 1% level enable us to fingerprint the different models</a:t>
            </a:r>
            <a:endParaRPr kumimoji="1" lang="en-US" altLang="ja-JP" sz="1400" dirty="0" smtClean="0">
              <a:solidFill>
                <a:srgbClr val="FF0000"/>
              </a:solidFill>
              <a:latin typeface="Palatino Linotype" panose="02040502050505030304" pitchFamily="18" charset="0"/>
              <a:ea typeface="ヒラギノ角ゴ Pro W3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485" y="6165304"/>
            <a:ext cx="8918407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We must examine this Higgs to the fullest extent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! </a:t>
            </a:r>
          </a:p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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It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may be the only clue to leave the SM oasis and cross the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desert !!!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9712" y="3121223"/>
            <a:ext cx="6673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ILC:</a:t>
            </a:r>
            <a:r>
              <a:rPr kumimoji="1" lang="en-US" altLang="ja-JP" sz="1400" dirty="0">
                <a:latin typeface="Palatino Linotype" panose="02040502050505030304" pitchFamily="18" charset="0"/>
                <a:ea typeface="ヒラギノ角ゴ Pro W3"/>
                <a:cs typeface="Arial"/>
              </a:rPr>
              <a:t>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Lumi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 1920 fb</a:t>
            </a:r>
            <a:r>
              <a:rPr kumimoji="1" lang="en-US" altLang="ja-JP" sz="1400" baseline="300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-1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,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sqrt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(s) = 250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GeV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,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Lumi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 </a:t>
            </a:r>
            <a:r>
              <a:rPr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267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0 fb</a:t>
            </a:r>
            <a:r>
              <a:rPr kumimoji="1" lang="en-US" altLang="ja-JP" sz="1400" baseline="300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-1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,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sqrt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(s) = 500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GeV</a:t>
            </a:r>
            <a:endParaRPr lang="en-US" altLang="ja-JP" sz="1400" dirty="0" smtClean="0">
              <a:latin typeface="Palatino Linotype" panose="02040502050505030304" pitchFamily="18" charset="0"/>
              <a:ea typeface="ヒラギノ角ゴ Pro W3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04314" y="3265239"/>
            <a:ext cx="937501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T. Tanabe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7"/>
            <a:ext cx="283750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65" y="3573016"/>
            <a:ext cx="2917295" cy="239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018"/>
            <a:ext cx="2775914" cy="238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4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904" y="3501008"/>
            <a:ext cx="9051600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6903" y="620688"/>
            <a:ext cx="905160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15616" y="44624"/>
            <a:ext cx="6912768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547664" y="116631"/>
            <a:ext cx="612068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BSM Higgs: Heavy Higgs Mass Reach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983630"/>
            <a:ext cx="408304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b="1" dirty="0" smtClean="0">
                <a:solidFill>
                  <a:srgbClr val="0000CC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LHC:</a:t>
            </a: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 Heavy Higgs direct search</a:t>
            </a:r>
          </a:p>
          <a:p>
            <a:endParaRPr lang="en-US" altLang="ja-JP" sz="1600" dirty="0" smtClean="0">
              <a:solidFill>
                <a:srgbClr val="FF0000"/>
              </a:solidFill>
              <a:latin typeface="Palatino Linotype" panose="02040502050505030304" pitchFamily="18" charset="0"/>
              <a:ea typeface="ヒラギノ角ゴ Pro W3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ILC: 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Indirect search via effect on Higgs couplings BR(</a:t>
            </a:r>
            <a:r>
              <a:rPr lang="en-US" altLang="ja-JP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</a:rPr>
              <a:t>h</a:t>
            </a:r>
            <a:r>
              <a:rPr lang="en-US" altLang="ja-JP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  <a:sym typeface="Wingdings"/>
              </a:rPr>
              <a:t>WW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  <a:sym typeface="Wingdings"/>
              </a:rPr>
              <a:t>)/BR(</a:t>
            </a:r>
            <a:r>
              <a:rPr lang="en-US" altLang="ja-JP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  <a:sym typeface="Wingdings"/>
              </a:rPr>
              <a:t>hbb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ヒラギノ角ゴ Pro W3"/>
                <a:cs typeface="Arial"/>
                <a:sym typeface="Wingdings"/>
              </a:rPr>
              <a:t>)</a:t>
            </a:r>
            <a:endParaRPr lang="en-US" altLang="ja-JP" sz="1600" dirty="0">
              <a:solidFill>
                <a:srgbClr val="FF0000"/>
              </a:solidFill>
              <a:latin typeface="Palatino Linotype" panose="02040502050505030304" pitchFamily="18" charset="0"/>
              <a:ea typeface="ヒラギノ角ゴ Pro W3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379" y="2267580"/>
            <a:ext cx="29340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ILC:</a:t>
            </a:r>
            <a:endParaRPr kumimoji="1" lang="en-US" altLang="ja-JP" sz="1400" dirty="0" smtClean="0">
              <a:latin typeface="Palatino Linotype" panose="02040502050505030304" pitchFamily="18" charset="0"/>
              <a:ea typeface="ヒラギノ角ゴ Pro W3"/>
              <a:cs typeface="Arial"/>
            </a:endParaRPr>
          </a:p>
          <a:p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Lumi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 1920 fb</a:t>
            </a:r>
            <a:r>
              <a:rPr kumimoji="1" lang="en-US" altLang="ja-JP" sz="1400" baseline="300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-1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,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sqrt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(s) = 250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GeV</a:t>
            </a:r>
            <a:endParaRPr kumimoji="1" lang="en-US" altLang="ja-JP" sz="1400" dirty="0" smtClean="0">
              <a:latin typeface="Palatino Linotype" panose="02040502050505030304" pitchFamily="18" charset="0"/>
              <a:ea typeface="ヒラギノ角ゴ Pro W3"/>
              <a:cs typeface="Arial"/>
            </a:endParaRPr>
          </a:p>
          <a:p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Lumi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 </a:t>
            </a:r>
            <a:r>
              <a:rPr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267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0 fb</a:t>
            </a:r>
            <a:r>
              <a:rPr kumimoji="1" lang="en-US" altLang="ja-JP" sz="1400" baseline="300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-1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,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sqrt</a:t>
            </a:r>
            <a:r>
              <a:rPr kumimoji="1" lang="en-US" altLang="ja-JP" sz="1400" dirty="0" smtClean="0">
                <a:latin typeface="Palatino Linotype" panose="02040502050505030304" pitchFamily="18" charset="0"/>
                <a:ea typeface="ヒラギノ角ゴ Pro W3"/>
                <a:cs typeface="Arial"/>
              </a:rPr>
              <a:t>(s) = 500 </a:t>
            </a:r>
            <a:r>
              <a:rPr kumimoji="1" lang="en-US" altLang="ja-JP" sz="1400" dirty="0" err="1" smtClean="0">
                <a:latin typeface="Palatino Linotype" panose="02040502050505030304" pitchFamily="18" charset="0"/>
                <a:ea typeface="ヒラギノ角ゴ Pro W3"/>
                <a:cs typeface="Arial"/>
              </a:rPr>
              <a:t>GeV</a:t>
            </a:r>
            <a:endParaRPr lang="en-US" altLang="ja-JP" sz="1400" dirty="0" smtClean="0">
              <a:latin typeface="Palatino Linotype" panose="02040502050505030304" pitchFamily="18" charset="0"/>
              <a:ea typeface="ヒラギノ角ゴ Pro W3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8869" y="3501008"/>
            <a:ext cx="413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Combined effect of </a:t>
            </a:r>
            <a:r>
              <a:rPr lang="en-US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gg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tt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bb channels 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3501008"/>
            <a:ext cx="2526269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Cahill-Rowley, Hewett, Rizzo</a:t>
            </a:r>
          </a:p>
        </p:txBody>
      </p:sp>
      <p:pic>
        <p:nvPicPr>
          <p:cNvPr id="10" name="Picture 9" descr="matb_ybtau_HL-LHC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5" y="3861048"/>
            <a:ext cx="4156543" cy="26696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89367" y="3861048"/>
            <a:ext cx="1802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</a:rPr>
              <a:t>HL-LHC 3000 fb</a:t>
            </a:r>
            <a:r>
              <a:rPr lang="en-US" sz="1600" baseline="3000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</a:rPr>
              <a:t>-1</a:t>
            </a:r>
            <a:endParaRPr lang="en-US" sz="1600" baseline="30000" dirty="0">
              <a:solidFill>
                <a:srgbClr val="000000"/>
              </a:solidFill>
              <a:latin typeface="Palatino Linotype" panose="02040502050505030304" pitchFamily="18" charset="0"/>
              <a:cs typeface="Arial"/>
            </a:endParaRPr>
          </a:p>
        </p:txBody>
      </p:sp>
      <p:pic>
        <p:nvPicPr>
          <p:cNvPr id="12" name="Picture 11" descr="matb_ybtau_HL-ILC5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77" y="3894751"/>
            <a:ext cx="4087295" cy="26815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16016" y="3861048"/>
            <a:ext cx="4336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</a:rPr>
              <a:t>ILC (1150 fb</a:t>
            </a:r>
            <a:r>
              <a:rPr lang="en-US" sz="1600" baseline="3000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</a:rPr>
              <a:t>-1</a:t>
            </a:r>
            <a:r>
              <a:rPr lang="en-US" sz="160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</a:rPr>
              <a:t>, 250 GeV &amp; 1600 fb</a:t>
            </a:r>
            <a:r>
              <a:rPr lang="en-US" sz="1600" baseline="3000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</a:rPr>
              <a:t>-1</a:t>
            </a:r>
            <a:r>
              <a:rPr lang="en-US" sz="1600" dirty="0" smtClean="0">
                <a:solidFill>
                  <a:srgbClr val="000000"/>
                </a:solidFill>
                <a:latin typeface="Palatino Linotype" panose="02040502050505030304" pitchFamily="18" charset="0"/>
                <a:cs typeface="Arial"/>
              </a:rPr>
              <a:t>, 500 GeV)</a:t>
            </a:r>
            <a:endParaRPr lang="en-US" sz="1600" dirty="0">
              <a:solidFill>
                <a:srgbClr val="000000"/>
              </a:solidFill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503" y="6381328"/>
            <a:ext cx="9000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*</a:t>
            </a:r>
            <a:r>
              <a:rPr lang="fr-FR" sz="1400" dirty="0" smtClean="0">
                <a:latin typeface="Palatino Linotype" panose="02040502050505030304" pitchFamily="18" charset="0"/>
              </a:rPr>
              <a:t>the fraction </a:t>
            </a:r>
            <a:r>
              <a:rPr lang="en-US" sz="1400" dirty="0" smtClean="0">
                <a:latin typeface="Palatino Linotype" panose="02040502050505030304" pitchFamily="18" charset="0"/>
              </a:rPr>
              <a:t>of </a:t>
            </a:r>
            <a:r>
              <a:rPr lang="en-US" sz="1400" dirty="0">
                <a:latin typeface="Palatino Linotype" panose="02040502050505030304" pitchFamily="18" charset="0"/>
              </a:rPr>
              <a:t>models having </a:t>
            </a:r>
            <a:r>
              <a:rPr lang="en-US" sz="1400" dirty="0" smtClean="0">
                <a:latin typeface="Palatino Linotype" panose="02040502050505030304" pitchFamily="18" charset="0"/>
              </a:rPr>
              <a:t>given parameters </a:t>
            </a:r>
            <a:r>
              <a:rPr lang="en-US" sz="1400" dirty="0">
                <a:latin typeface="Palatino Linotype" panose="02040502050505030304" pitchFamily="18" charset="0"/>
              </a:rPr>
              <a:t>that are excluded by the combined </a:t>
            </a:r>
            <a:r>
              <a:rPr lang="en-US" sz="1400" dirty="0" smtClean="0">
                <a:latin typeface="Palatino Linotype" panose="02040502050505030304" pitchFamily="18" charset="0"/>
              </a:rPr>
              <a:t>HL-LHC or ILC </a:t>
            </a:r>
            <a:r>
              <a:rPr lang="fr-FR" sz="1400" dirty="0" err="1" smtClean="0">
                <a:latin typeface="Palatino Linotype" panose="02040502050505030304" pitchFamily="18" charset="0"/>
              </a:rPr>
              <a:t>searches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3953" y="2698467"/>
            <a:ext cx="937501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T. Tanabe</a:t>
            </a:r>
          </a:p>
        </p:txBody>
      </p:sp>
      <p:pic>
        <p:nvPicPr>
          <p:cNvPr id="16" name="図 3" descr="MATanBetaOb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81" y="620688"/>
            <a:ext cx="3477791" cy="27363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18721" y="4437112"/>
            <a:ext cx="146546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 vs ILC: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0553" y="1988840"/>
            <a:ext cx="146546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 vs ILC: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283968" y="3491716"/>
            <a:ext cx="4824536" cy="3321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691" y="44624"/>
            <a:ext cx="9012875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51520" y="148630"/>
            <a:ext cx="8568952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Synergies Between the Three Frontiers: “Fishing for BSM Physics”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691" y="693291"/>
            <a:ext cx="4051259" cy="25788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15684" y="686803"/>
            <a:ext cx="4824536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Palatino Linotype" panose="02040502050505030304" pitchFamily="18" charset="0"/>
              </a:rPr>
              <a:t>G</a:t>
            </a:r>
            <a:r>
              <a:rPr lang="en-US" dirty="0" smtClean="0">
                <a:latin typeface="Palatino Linotype" panose="02040502050505030304" pitchFamily="18" charset="0"/>
              </a:rPr>
              <a:t>o </a:t>
            </a:r>
            <a:r>
              <a:rPr lang="en-US" dirty="0">
                <a:latin typeface="Palatino Linotype" panose="02040502050505030304" pitchFamily="18" charset="0"/>
              </a:rPr>
              <a:t>to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high energies </a:t>
            </a:r>
            <a:r>
              <a:rPr lang="en-US" dirty="0">
                <a:latin typeface="Palatino Linotype" panose="02040502050505030304" pitchFamily="18" charset="0"/>
              </a:rPr>
              <a:t>directly with </a:t>
            </a:r>
            <a:r>
              <a:rPr lang="en-US" dirty="0" smtClean="0">
                <a:latin typeface="Palatino Linotype" panose="02040502050505030304" pitchFamily="18" charset="0"/>
              </a:rPr>
              <a:t>colliders   </a:t>
            </a:r>
          </a:p>
          <a:p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latin typeface="Palatino Linotype" panose="02040502050505030304" pitchFamily="18" charset="0"/>
              </a:rPr>
              <a:t>                                           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⟹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energy frontier</a:t>
            </a:r>
          </a:p>
          <a:p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Palatino Linotype" panose="02040502050505030304" pitchFamily="18" charset="0"/>
              </a:rPr>
              <a:t>L</a:t>
            </a:r>
            <a:r>
              <a:rPr lang="en-US" dirty="0" smtClean="0">
                <a:latin typeface="Palatino Linotype" panose="02040502050505030304" pitchFamily="18" charset="0"/>
              </a:rPr>
              <a:t>ook </a:t>
            </a:r>
            <a:r>
              <a:rPr lang="en-US" dirty="0">
                <a:latin typeface="Palatino Linotype" panose="02040502050505030304" pitchFamily="18" charset="0"/>
              </a:rPr>
              <a:t>for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rare processes </a:t>
            </a:r>
            <a:r>
              <a:rPr lang="en-US" dirty="0">
                <a:latin typeface="Palatino Linotype" panose="02040502050505030304" pitchFamily="18" charset="0"/>
              </a:rPr>
              <a:t>and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small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effects </a:t>
            </a:r>
          </a:p>
          <a:p>
            <a:r>
              <a:rPr lang="fr-FR" dirty="0" smtClean="0">
                <a:latin typeface="Palatino Linotype" panose="02040502050505030304" pitchFamily="18" charset="0"/>
              </a:rPr>
              <a:t>     </a:t>
            </a:r>
            <a:r>
              <a:rPr lang="fr-FR" dirty="0" err="1" smtClean="0">
                <a:latin typeface="Palatino Linotype" panose="02040502050505030304" pitchFamily="18" charset="0"/>
              </a:rPr>
              <a:t>probing</a:t>
            </a:r>
            <a:r>
              <a:rPr lang="fr-FR" dirty="0" smtClean="0">
                <a:latin typeface="Palatino Linotype" panose="02040502050505030304" pitchFamily="18" charset="0"/>
              </a:rPr>
              <a:t> </a:t>
            </a:r>
            <a:r>
              <a:rPr lang="fr-FR" dirty="0">
                <a:latin typeface="Palatino Linotype" panose="02040502050505030304" pitchFamily="18" charset="0"/>
              </a:rPr>
              <a:t>high </a:t>
            </a:r>
            <a:r>
              <a:rPr lang="fr-FR" dirty="0" err="1">
                <a:latin typeface="Palatino Linotype" panose="02040502050505030304" pitchFamily="18" charset="0"/>
              </a:rPr>
              <a:t>energies</a:t>
            </a:r>
            <a:r>
              <a:rPr lang="fr-FR" dirty="0">
                <a:latin typeface="Palatino Linotype" panose="02040502050505030304" pitchFamily="18" charset="0"/>
              </a:rPr>
              <a:t> </a:t>
            </a:r>
            <a:r>
              <a:rPr lang="fr-FR" dirty="0" err="1" smtClean="0">
                <a:latin typeface="Palatino Linotype" panose="02040502050505030304" pitchFamily="18" charset="0"/>
              </a:rPr>
              <a:t>indirectly</a:t>
            </a:r>
            <a:endParaRPr lang="fr-FR" dirty="0" smtClean="0">
              <a:latin typeface="Palatino Linotype" panose="02040502050505030304" pitchFamily="18" charset="0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                                           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⟹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intensity frontier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Palatino Linotype" panose="02040502050505030304" pitchFamily="18" charset="0"/>
              </a:rPr>
              <a:t>L</a:t>
            </a:r>
            <a:r>
              <a:rPr lang="en-US" dirty="0" smtClean="0">
                <a:latin typeface="Palatino Linotype" panose="02040502050505030304" pitchFamily="18" charset="0"/>
              </a:rPr>
              <a:t>ook </a:t>
            </a:r>
            <a:r>
              <a:rPr lang="en-US" dirty="0">
                <a:latin typeface="Palatino Linotype" panose="02040502050505030304" pitchFamily="18" charset="0"/>
              </a:rPr>
              <a:t>up the </a:t>
            </a:r>
            <a:r>
              <a:rPr lang="en-US" dirty="0">
                <a:solidFill>
                  <a:srgbClr val="006600"/>
                </a:solidFill>
                <a:latin typeface="Palatino Linotype" panose="02040502050505030304" pitchFamily="18" charset="0"/>
              </a:rPr>
              <a:t>sky</a:t>
            </a:r>
            <a:r>
              <a:rPr lang="en-US" dirty="0">
                <a:latin typeface="Palatino Linotype" panose="02040502050505030304" pitchFamily="18" charset="0"/>
              </a:rPr>
              <a:t> and see what falls on you</a:t>
            </a:r>
          </a:p>
          <a:p>
            <a:r>
              <a:rPr lang="fr-FR" dirty="0" smtClean="0">
                <a:latin typeface="Palatino Linotype" panose="02040502050505030304" pitchFamily="18" charset="0"/>
              </a:rPr>
              <a:t>                                            </a:t>
            </a:r>
            <a:r>
              <a:rPr lang="fr-FR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⟹ </a:t>
            </a:r>
            <a:r>
              <a:rPr lang="fr-FR" dirty="0" err="1">
                <a:solidFill>
                  <a:srgbClr val="006600"/>
                </a:solidFill>
                <a:latin typeface="Palatino Linotype" panose="02040502050505030304" pitchFamily="18" charset="0"/>
              </a:rPr>
              <a:t>cosmic</a:t>
            </a:r>
            <a:r>
              <a:rPr lang="fr-FR" dirty="0">
                <a:solidFill>
                  <a:srgbClr val="0066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 smtClean="0">
                <a:solidFill>
                  <a:srgbClr val="006600"/>
                </a:solidFill>
                <a:latin typeface="Palatino Linotype" panose="02040502050505030304" pitchFamily="18" charset="0"/>
              </a:rPr>
              <a:t>frontier</a:t>
            </a:r>
            <a:endParaRPr lang="fr-FR" dirty="0" smtClean="0">
              <a:solidFill>
                <a:srgbClr val="0066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96334"/>
            <a:ext cx="4824536" cy="331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557" y="3501008"/>
            <a:ext cx="4084395" cy="304698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All evidences for physics BSM have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come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from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non-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accelerator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experiments</a:t>
            </a:r>
            <a:endParaRPr lang="fr-FR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new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particles either too heavy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or</a:t>
            </a:r>
          </a:p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very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weakly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coupled</a:t>
            </a:r>
            <a:endParaRPr lang="fr-FR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</a:t>
            </a:r>
            <a:endParaRPr lang="fr-FR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don’t know the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next important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energy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scale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nature</a:t>
            </a:r>
          </a:p>
          <a:p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C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olliders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probe only a </a:t>
            </a:r>
            <a:r>
              <a:rPr lang="en-US" sz="1600" dirty="0">
                <a:solidFill>
                  <a:srgbClr val="CC00CC"/>
                </a:solidFill>
                <a:latin typeface="Palatino Linotype" panose="02040502050505030304" pitchFamily="18" charset="0"/>
              </a:rPr>
              <a:t>very limited range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of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energy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scale</a:t>
            </a:r>
            <a:endParaRPr lang="fr-FR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hey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are very </a:t>
            </a:r>
            <a:r>
              <a:rPr lang="en-US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expensive,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too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!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92714"/>
            <a:ext cx="857243" cy="111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81020" y="6351710"/>
            <a:ext cx="1295547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H. Murayama</a:t>
            </a:r>
          </a:p>
        </p:txBody>
      </p:sp>
    </p:spTree>
    <p:extLst>
      <p:ext uri="{BB962C8B-B14F-4D97-AF65-F5344CB8AC3E}">
        <p14:creationId xmlns:p14="http://schemas.microsoft.com/office/powerpoint/2010/main" val="132610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0688"/>
            <a:ext cx="9036496" cy="2889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07504" y="44624"/>
            <a:ext cx="892899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1619672" y="116632"/>
            <a:ext cx="597666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Higgs / WIMP Portals to Dark Matter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620688"/>
            <a:ext cx="4176464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Higgs Portal: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Invisible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Higgs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Decays (e.g. into Dark Matter particles):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003" y="620688"/>
            <a:ext cx="4368751" cy="2889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524" y="292494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Complementary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to direct searches </a:t>
            </a: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(improves reach at low DM mass)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892875" y="2771736"/>
            <a:ext cx="1430255" cy="4863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5496" y="1340768"/>
            <a:ext cx="4572000" cy="15029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1425"/>
              </a:spcAft>
              <a:buSzPct val="45000"/>
              <a:buFont typeface="Wingdings" panose="05000000000000000000" pitchFamily="2" charset="2"/>
              <a:buChar char="v"/>
            </a:pPr>
            <a:r>
              <a:rPr lang="en-US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BR results reinterpreted in the context of Higgs portal of DM </a:t>
            </a:r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interactions</a:t>
            </a:r>
          </a:p>
          <a:p>
            <a:pPr marL="285750" indent="-285750">
              <a:spcAft>
                <a:spcPts val="1425"/>
              </a:spcAft>
              <a:buSzPct val="45000"/>
              <a:buFont typeface="Wingdings" panose="05000000000000000000" pitchFamily="2" charset="2"/>
              <a:buChar char="v"/>
            </a:pPr>
            <a:r>
              <a:rPr lang="en-US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Caveat:</a:t>
            </a:r>
            <a:r>
              <a:rPr lang="en-US" altLang="fr-FR" sz="1600" dirty="0">
                <a:latin typeface="Palatino Linotype" panose="02040502050505030304" pitchFamily="18" charset="0"/>
              </a:rPr>
              <a:t> significant theoretical uncertainties </a:t>
            </a:r>
            <a:r>
              <a:rPr lang="en-US" altLang="fr-FR" sz="1600" dirty="0" smtClean="0">
                <a:latin typeface="Palatino Linotype" panose="02040502050505030304" pitchFamily="18" charset="0"/>
              </a:rPr>
              <a:t>in translating </a:t>
            </a:r>
            <a:r>
              <a:rPr lang="en-US" altLang="fr-FR" sz="1600" dirty="0">
                <a:latin typeface="Palatino Linotype" panose="02040502050505030304" pitchFamily="18" charset="0"/>
              </a:rPr>
              <a:t>the EFT limits into </a:t>
            </a:r>
            <a:r>
              <a:rPr lang="en-US" altLang="fr-FR" sz="1600" dirty="0" smtClean="0">
                <a:latin typeface="Palatino Linotype" panose="02040502050505030304" pitchFamily="18" charset="0"/>
              </a:rPr>
              <a:t/>
            </a:r>
            <a:br>
              <a:rPr lang="en-US" altLang="fr-FR" sz="1600" dirty="0" smtClean="0">
                <a:latin typeface="Palatino Linotype" panose="02040502050505030304" pitchFamily="18" charset="0"/>
              </a:rPr>
            </a:br>
            <a:r>
              <a:rPr lang="en-US" altLang="fr-FR" sz="1600" dirty="0" smtClean="0">
                <a:latin typeface="Palatino Linotype" panose="02040502050505030304" pitchFamily="18" charset="0"/>
              </a:rPr>
              <a:t>DM-nucleon cross section</a:t>
            </a:r>
            <a:endParaRPr lang="en-US" alt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649406"/>
            <a:ext cx="9144000" cy="323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図 6" descr="Comparison_with_LHC_Axial-vector_D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61169"/>
            <a:ext cx="4003410" cy="23601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54473" y="6550223"/>
            <a:ext cx="1454244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A.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Chaus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, J. List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9" y="4348000"/>
            <a:ext cx="3987899" cy="247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9302" y="3708321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WIMP Portal : Searches for Mono-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/mono-jet </a:t>
            </a:r>
          </a:p>
          <a:p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Loopholes 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of HL-LHC 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Hunting Ground of ILC</a:t>
            </a:r>
            <a:endParaRPr lang="fr-FR" sz="1600" dirty="0">
              <a:solidFill>
                <a:srgbClr val="0066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320177" y="3877671"/>
            <a:ext cx="739655" cy="171595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10911" y="6171427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3000 fb </a:t>
            </a:r>
            <a:r>
              <a:rPr lang="en-US" sz="1600" baseline="30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-1</a:t>
            </a:r>
            <a:endParaRPr lang="fr-FR" sz="1600" baseline="30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018589" y="2956621"/>
            <a:ext cx="0" cy="331905"/>
          </a:xfrm>
          <a:prstGeom prst="straightConnector1">
            <a:avLst/>
          </a:prstGeom>
          <a:ln w="254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87824" y="2617167"/>
            <a:ext cx="1471878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1404.1344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9" name="正方形/長方形 7"/>
          <p:cNvSpPr/>
          <p:nvPr/>
        </p:nvSpPr>
        <p:spPr>
          <a:xfrm>
            <a:off x="4362739" y="6005143"/>
            <a:ext cx="5036622" cy="8802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ja-JP" sz="1600" b="1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LHC sensitivity: </a:t>
            </a:r>
            <a:r>
              <a:rPr lang="en-US" altLang="ja-JP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Mediator mass </a:t>
            </a: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up to </a:t>
            </a:r>
            <a:r>
              <a:rPr lang="en-US" altLang="ja-JP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Λ~1.5 </a:t>
            </a: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TeV</a:t>
            </a:r>
            <a:endParaRPr lang="en-US" altLang="ja-JP" sz="1600" b="1" dirty="0" smtClean="0">
              <a:solidFill>
                <a:srgbClr val="0000CC"/>
              </a:solidFill>
              <a:latin typeface="Palatino Linotype" panose="02040502050505030304" pitchFamily="18" charset="0"/>
              <a:cs typeface="Arial"/>
            </a:endParaRPr>
          </a:p>
          <a:p>
            <a:pPr marL="285750" lvl="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ja-JP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ILC sensitivity: </a:t>
            </a: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Mediator mass up to Λ~3 </a:t>
            </a:r>
            <a:r>
              <a:rPr lang="en-US" altLang="ja-JP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TeV</a:t>
            </a: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lang="en-US" altLang="ja-JP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/>
            </a:r>
            <a:br>
              <a:rPr lang="en-US" altLang="ja-JP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</a:b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for </a:t>
            </a:r>
            <a:r>
              <a:rPr lang="en-US" altLang="ja-JP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DM mass up to ~√s/</a:t>
            </a:r>
            <a:r>
              <a:rPr lang="en-US" altLang="ja-JP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2</a:t>
            </a:r>
            <a:endParaRPr lang="en-US" altLang="ja-JP" sz="1600" dirty="0">
              <a:solidFill>
                <a:srgbClr val="0000CC"/>
              </a:solidFill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71030" y="4211796"/>
            <a:ext cx="146546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 vs ILC: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71030" y="1342358"/>
            <a:ext cx="681597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2008" y="1358436"/>
            <a:ext cx="9036496" cy="5526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3" y="1408889"/>
            <a:ext cx="8250115" cy="547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59"/>
          <p:cNvGrpSpPr>
            <a:grpSpLocks/>
          </p:cNvGrpSpPr>
          <p:nvPr/>
        </p:nvGrpSpPr>
        <p:grpSpPr bwMode="auto">
          <a:xfrm>
            <a:off x="6428643" y="3934603"/>
            <a:ext cx="1393580" cy="399930"/>
            <a:chOff x="295176" y="2109784"/>
            <a:chExt cx="1285975" cy="399573"/>
          </a:xfrm>
        </p:grpSpPr>
        <p:sp>
          <p:nvSpPr>
            <p:cNvPr id="25" name="TextBox 11"/>
            <p:cNvSpPr txBox="1">
              <a:spLocks noChangeArrowheads="1"/>
            </p:cNvSpPr>
            <p:nvPr/>
          </p:nvSpPr>
          <p:spPr bwMode="auto">
            <a:xfrm>
              <a:off x="1001714" y="2109786"/>
              <a:ext cx="579437" cy="39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295176" y="2109784"/>
              <a:ext cx="760620" cy="36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dirty="0">
                  <a:solidFill>
                    <a:srgbClr val="1B1BFD"/>
                  </a:solidFill>
                  <a:latin typeface="Palatino Linotype" panose="02040502050505030304" pitchFamily="18" charset="0"/>
                  <a:cs typeface="Times New Roman" charset="0"/>
                </a:rPr>
                <a:t>FNAL</a:t>
              </a:r>
            </a:p>
          </p:txBody>
        </p:sp>
      </p:grpSp>
      <p:grpSp>
        <p:nvGrpSpPr>
          <p:cNvPr id="27" name="Group 63"/>
          <p:cNvGrpSpPr>
            <a:grpSpLocks/>
          </p:cNvGrpSpPr>
          <p:nvPr/>
        </p:nvGrpSpPr>
        <p:grpSpPr bwMode="auto">
          <a:xfrm>
            <a:off x="6697064" y="4342961"/>
            <a:ext cx="2225289" cy="2542422"/>
            <a:chOff x="6632257" y="3641683"/>
            <a:chExt cx="2054315" cy="2542815"/>
          </a:xfrm>
        </p:grpSpPr>
        <p:sp>
          <p:nvSpPr>
            <p:cNvPr id="28" name="TextBox 52"/>
            <p:cNvSpPr txBox="1">
              <a:spLocks noChangeArrowheads="1"/>
            </p:cNvSpPr>
            <p:nvPr/>
          </p:nvSpPr>
          <p:spPr bwMode="auto">
            <a:xfrm>
              <a:off x="6632257" y="4860854"/>
              <a:ext cx="2054315" cy="1323644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b="1" u="sng" dirty="0">
                  <a:solidFill>
                    <a:srgbClr val="FF0000"/>
                  </a:solidFill>
                  <a:latin typeface="Palatino Linotype" panose="02040502050505030304" pitchFamily="18" charset="0"/>
                  <a:cs typeface="Times New Roman" charset="0"/>
                </a:rPr>
                <a:t>NML </a:t>
              </a:r>
              <a:r>
                <a:rPr lang="en-GB" altLang="ja-JP" sz="1600" b="1" u="sng" dirty="0" smtClean="0">
                  <a:solidFill>
                    <a:srgbClr val="FF0000"/>
                  </a:solidFill>
                  <a:latin typeface="Palatino Linotype" panose="02040502050505030304" pitchFamily="18" charset="0"/>
                  <a:cs typeface="Times New Roman" charset="0"/>
                </a:rPr>
                <a:t>/ASTA </a:t>
              </a:r>
              <a:r>
                <a:rPr lang="en-GB" altLang="ja-JP" sz="1600" u="sng" dirty="0" smtClean="0">
                  <a:latin typeface="Palatino Linotype" panose="02040502050505030304" pitchFamily="18" charset="0"/>
                  <a:cs typeface="Times New Roman" charset="0"/>
                </a:rPr>
                <a:t>(FNAL)</a:t>
              </a:r>
              <a:endParaRPr lang="en-US" altLang="ja-JP" sz="1600" u="sng" dirty="0">
                <a:latin typeface="Palatino Linotype" panose="02040502050505030304" pitchFamily="18" charset="0"/>
                <a:cs typeface="Times New Roman" charset="0"/>
              </a:endParaRP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ILC </a:t>
              </a:r>
              <a:r>
                <a:rPr lang="en-GB" altLang="ja-JP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RF unit </a:t>
              </a: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test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Full </a:t>
              </a:r>
              <a:r>
                <a:rPr lang="en-GB" altLang="ja-JP" sz="1600" dirty="0" err="1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Cryomodule</a:t>
              </a: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 Test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SRF beam acceleration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(soon)</a:t>
              </a:r>
              <a:endParaRPr lang="ja-JP" altLang="en-US" sz="1600" dirty="0">
                <a:solidFill>
                  <a:srgbClr val="000000"/>
                </a:solidFill>
                <a:latin typeface="Palatino Linotype" panose="02040502050505030304" pitchFamily="18" charset="0"/>
                <a:cs typeface="Times New Roman" charset="0"/>
              </a:endParaRPr>
            </a:p>
          </p:txBody>
        </p: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038" y="3641683"/>
              <a:ext cx="1335211" cy="10844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58"/>
          <p:cNvGrpSpPr>
            <a:grpSpLocks/>
          </p:cNvGrpSpPr>
          <p:nvPr/>
        </p:nvGrpSpPr>
        <p:grpSpPr bwMode="auto">
          <a:xfrm>
            <a:off x="914407" y="3437714"/>
            <a:ext cx="937173" cy="592138"/>
            <a:chOff x="4295781" y="2003425"/>
            <a:chExt cx="863754" cy="591827"/>
          </a:xfrm>
        </p:grpSpPr>
        <p:sp>
          <p:nvSpPr>
            <p:cNvPr id="31" name="TextBox 23"/>
            <p:cNvSpPr txBox="1">
              <a:spLocks noChangeArrowheads="1"/>
            </p:cNvSpPr>
            <p:nvPr/>
          </p:nvSpPr>
          <p:spPr bwMode="auto">
            <a:xfrm>
              <a:off x="4295781" y="2195512"/>
              <a:ext cx="579439" cy="39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32" name="TextBox 25"/>
            <p:cNvSpPr txBox="1">
              <a:spLocks noChangeArrowheads="1"/>
            </p:cNvSpPr>
            <p:nvPr/>
          </p:nvSpPr>
          <p:spPr bwMode="auto">
            <a:xfrm>
              <a:off x="4411663" y="2003425"/>
              <a:ext cx="747872" cy="36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dirty="0">
                  <a:solidFill>
                    <a:srgbClr val="1B1BFD"/>
                  </a:solidFill>
                  <a:latin typeface="Palatino Linotype" panose="02040502050505030304" pitchFamily="18" charset="0"/>
                  <a:cs typeface="Times New Roman" charset="0"/>
                </a:rPr>
                <a:t>DESY</a:t>
              </a:r>
            </a:p>
          </p:txBody>
        </p:sp>
      </p:grpSp>
      <p:grpSp>
        <p:nvGrpSpPr>
          <p:cNvPr id="33" name="Group 62"/>
          <p:cNvGrpSpPr>
            <a:grpSpLocks/>
          </p:cNvGrpSpPr>
          <p:nvPr/>
        </p:nvGrpSpPr>
        <p:grpSpPr bwMode="auto">
          <a:xfrm>
            <a:off x="172917" y="1397334"/>
            <a:ext cx="2805576" cy="1962743"/>
            <a:chOff x="160583" y="825877"/>
            <a:chExt cx="2591617" cy="1962984"/>
          </a:xfrm>
          <a:solidFill>
            <a:srgbClr val="CCFFCC">
              <a:alpha val="33000"/>
            </a:srgbClr>
          </a:solidFill>
        </p:grpSpPr>
        <p:pic>
          <p:nvPicPr>
            <p:cNvPr id="34" name="Picture 5" descr="DSCN0007s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46" y="1539344"/>
              <a:ext cx="2226724" cy="1249517"/>
            </a:xfrm>
            <a:prstGeom prst="rect">
              <a:avLst/>
            </a:prstGeom>
            <a:grp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50"/>
            <p:cNvSpPr txBox="1">
              <a:spLocks noChangeArrowheads="1"/>
            </p:cNvSpPr>
            <p:nvPr/>
          </p:nvSpPr>
          <p:spPr bwMode="auto">
            <a:xfrm>
              <a:off x="160583" y="825877"/>
              <a:ext cx="2591617" cy="58484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b="1" u="sng" dirty="0">
                  <a:solidFill>
                    <a:srgbClr val="FF0000"/>
                  </a:solidFill>
                  <a:latin typeface="Palatino Linotype" panose="02040502050505030304" pitchFamily="18" charset="0"/>
                  <a:cs typeface="Times New Roman" charset="0"/>
                </a:rPr>
                <a:t>TTF/FLASH</a:t>
              </a:r>
              <a:r>
                <a:rPr lang="ja-JP" altLang="en-US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 </a:t>
              </a:r>
              <a:r>
                <a:rPr lang="en-US" altLang="ja-JP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(DESY)</a:t>
              </a:r>
              <a:r>
                <a:rPr lang="ja-JP" altLang="en-US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 </a:t>
              </a: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~ 1 </a:t>
              </a:r>
              <a:r>
                <a:rPr lang="en-GB" altLang="ja-JP" sz="1600" dirty="0" err="1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GeV</a:t>
              </a:r>
              <a:endParaRPr lang="en-GB" altLang="ja-JP" sz="1600" dirty="0">
                <a:solidFill>
                  <a:srgbClr val="000000"/>
                </a:solidFill>
                <a:latin typeface="Palatino Linotype" panose="02040502050505030304" pitchFamily="18" charset="0"/>
                <a:cs typeface="Times New Roman" charset="0"/>
              </a:endParaRP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ILC-like </a:t>
              </a: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beam</a:t>
              </a:r>
              <a:r>
                <a:rPr lang="en-US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; </a:t>
              </a:r>
              <a:r>
                <a:rPr lang="en-GB" altLang="ja-JP" sz="1600" dirty="0" smtClean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ILC-RF unit</a:t>
              </a:r>
              <a:endParaRPr lang="en-GB" altLang="ja-JP" sz="1600" dirty="0">
                <a:solidFill>
                  <a:srgbClr val="000000"/>
                </a:solidFill>
                <a:latin typeface="Palatino Linotype" panose="02040502050505030304" pitchFamily="18" charset="0"/>
                <a:cs typeface="Times New Roman" charset="0"/>
              </a:endParaRPr>
            </a:p>
          </p:txBody>
        </p:sp>
      </p:grpSp>
      <p:sp>
        <p:nvSpPr>
          <p:cNvPr id="36" name="TextBox 55"/>
          <p:cNvSpPr txBox="1">
            <a:spLocks noChangeArrowheads="1"/>
          </p:cNvSpPr>
          <p:nvPr/>
        </p:nvSpPr>
        <p:spPr bwMode="auto">
          <a:xfrm>
            <a:off x="3275856" y="1358435"/>
            <a:ext cx="3658957" cy="830987"/>
          </a:xfrm>
          <a:prstGeom prst="rect">
            <a:avLst/>
          </a:prstGeom>
          <a:solidFill>
            <a:srgbClr val="CCFFCC">
              <a:alpha val="42000"/>
            </a:srgbClr>
          </a:solidFill>
          <a:ln>
            <a:noFill/>
          </a:ln>
          <a:extLst/>
        </p:spPr>
        <p:txBody>
          <a:bodyPr wrap="squar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600" b="1" u="sng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charset="0"/>
              </a:rPr>
              <a:t>STF</a:t>
            </a:r>
            <a:r>
              <a:rPr lang="ja-JP" altLang="en-US" sz="1600" dirty="0">
                <a:solidFill>
                  <a:srgbClr val="000000"/>
                </a:solidFill>
                <a:latin typeface="Palatino Linotype" panose="02040502050505030304" pitchFamily="18" charset="0"/>
                <a:cs typeface="Times New Roman" charset="0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charset="0"/>
              </a:rPr>
              <a:t>/ </a:t>
            </a:r>
            <a:r>
              <a:rPr lang="en-US" altLang="ja-JP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charset="0"/>
              </a:rPr>
              <a:t>STF2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charset="0"/>
              </a:rPr>
              <a:t> </a:t>
            </a:r>
            <a:r>
              <a:rPr lang="en-US" altLang="ja-JP" sz="1600" dirty="0" smtClean="0">
                <a:latin typeface="Palatino Linotype" panose="02040502050505030304" pitchFamily="18" charset="0"/>
                <a:cs typeface="Times New Roman" charset="0"/>
              </a:rPr>
              <a:t>(KEK)</a:t>
            </a:r>
            <a:endParaRPr lang="en-GB" altLang="ja-JP" sz="1600" dirty="0">
              <a:solidFill>
                <a:srgbClr val="000000"/>
              </a:solidFill>
              <a:latin typeface="Palatino Linotype" panose="02040502050505030304" pitchFamily="18" charset="0"/>
              <a:cs typeface="Times New Roman" charset="0"/>
            </a:endParaRP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600" dirty="0" smtClean="0">
                <a:latin typeface="Palatino Linotype" panose="02040502050505030304" pitchFamily="18" charset="0"/>
                <a:cs typeface="Times New Roman" charset="0"/>
              </a:rPr>
              <a:t>ILC-like </a:t>
            </a:r>
            <a:r>
              <a:rPr lang="en-GB" altLang="ja-JP" sz="1600" dirty="0" err="1">
                <a:latin typeface="Palatino Linotype" panose="02040502050505030304" pitchFamily="18" charset="0"/>
                <a:cs typeface="Times New Roman" charset="0"/>
              </a:rPr>
              <a:t>Cryomodule</a:t>
            </a:r>
            <a:r>
              <a:rPr lang="en-GB" altLang="ja-JP" sz="1600" dirty="0">
                <a:latin typeface="Palatino Linotype" panose="02040502050505030304" pitchFamily="18" charset="0"/>
                <a:cs typeface="Times New Roman" charset="0"/>
              </a:rPr>
              <a:t> Test</a:t>
            </a:r>
            <a:r>
              <a:rPr lang="ja-JP" altLang="en-US" sz="1600" dirty="0">
                <a:latin typeface="Palatino Linotype" panose="02040502050505030304" pitchFamily="18" charset="0"/>
                <a:cs typeface="Times New Roman" charset="0"/>
              </a:rPr>
              <a:t>：</a:t>
            </a:r>
            <a:r>
              <a:rPr lang="en-US" altLang="ja-JP" sz="1600" dirty="0">
                <a:latin typeface="Palatino Linotype" panose="02040502050505030304" pitchFamily="18" charset="0"/>
                <a:cs typeface="Times New Roman" charset="0"/>
              </a:rPr>
              <a:t> </a:t>
            </a:r>
            <a:r>
              <a:rPr lang="en-US" altLang="ja-JP" sz="1600" dirty="0" smtClean="0">
                <a:latin typeface="Palatino Linotype" panose="02040502050505030304" pitchFamily="18" charset="0"/>
                <a:cs typeface="Times New Roman" charset="0"/>
              </a:rPr>
              <a:t>S1-Global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latin typeface="Palatino Linotype" panose="02040502050505030304" pitchFamily="18" charset="0"/>
                <a:cs typeface="Times New Roman" charset="0"/>
              </a:rPr>
              <a:t>SRF beam acceleration: STF2</a:t>
            </a:r>
            <a:endParaRPr lang="en-US" altLang="ja-JP" sz="1600" dirty="0">
              <a:latin typeface="Palatino Linotype" panose="02040502050505030304" pitchFamily="18" charset="0"/>
              <a:cs typeface="Times New Roman" charset="0"/>
            </a:endParaRPr>
          </a:p>
        </p:txBody>
      </p:sp>
      <p:pic>
        <p:nvPicPr>
          <p:cNvPr id="37" name="図 3" descr="20080626Di-009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497" y="2432827"/>
            <a:ext cx="2422280" cy="1490662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57"/>
          <p:cNvGrpSpPr>
            <a:grpSpLocks/>
          </p:cNvGrpSpPr>
          <p:nvPr/>
        </p:nvGrpSpPr>
        <p:grpSpPr bwMode="auto">
          <a:xfrm>
            <a:off x="4038598" y="4020327"/>
            <a:ext cx="1398140" cy="619125"/>
            <a:chOff x="7612067" y="2098674"/>
            <a:chExt cx="1292286" cy="618830"/>
          </a:xfrm>
        </p:grpSpPr>
        <p:sp>
          <p:nvSpPr>
            <p:cNvPr id="39" name="TextBox 6"/>
            <p:cNvSpPr txBox="1">
              <a:spLocks noChangeArrowheads="1"/>
            </p:cNvSpPr>
            <p:nvPr/>
          </p:nvSpPr>
          <p:spPr bwMode="auto">
            <a:xfrm>
              <a:off x="7650167" y="2317747"/>
              <a:ext cx="579438" cy="399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40" name="TextBox 8"/>
            <p:cNvSpPr txBox="1">
              <a:spLocks noChangeArrowheads="1"/>
            </p:cNvSpPr>
            <p:nvPr/>
          </p:nvSpPr>
          <p:spPr bwMode="auto">
            <a:xfrm>
              <a:off x="7612067" y="2098674"/>
              <a:ext cx="1292286" cy="369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dirty="0">
                  <a:solidFill>
                    <a:srgbClr val="1B1BFD"/>
                  </a:solidFill>
                  <a:latin typeface="Palatino Linotype" panose="02040502050505030304" pitchFamily="18" charset="0"/>
                  <a:cs typeface="Times New Roman" charset="0"/>
                </a:rPr>
                <a:t>KEK, Japan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543801" y="3923489"/>
            <a:ext cx="1369595" cy="452438"/>
            <a:chOff x="1357312" y="1987551"/>
            <a:chExt cx="1266036" cy="452020"/>
          </a:xfrm>
        </p:grpSpPr>
        <p:sp>
          <p:nvSpPr>
            <p:cNvPr id="42" name="TextBox 17"/>
            <p:cNvSpPr txBox="1">
              <a:spLocks noChangeArrowheads="1"/>
            </p:cNvSpPr>
            <p:nvPr/>
          </p:nvSpPr>
          <p:spPr bwMode="auto">
            <a:xfrm>
              <a:off x="1357312" y="2039940"/>
              <a:ext cx="579437" cy="39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43" name="TextBox 18"/>
            <p:cNvSpPr txBox="1">
              <a:spLocks noChangeArrowheads="1"/>
            </p:cNvSpPr>
            <p:nvPr/>
          </p:nvSpPr>
          <p:spPr bwMode="auto">
            <a:xfrm>
              <a:off x="1717675" y="1987551"/>
              <a:ext cx="905673" cy="368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dirty="0">
                  <a:solidFill>
                    <a:srgbClr val="1B1BFD"/>
                  </a:solidFill>
                  <a:latin typeface="Palatino Linotype" panose="02040502050505030304" pitchFamily="18" charset="0"/>
                  <a:cs typeface="Times New Roman" charset="0"/>
                </a:rPr>
                <a:t>Cornell</a:t>
              </a:r>
            </a:p>
          </p:txBody>
        </p:sp>
      </p:grpSp>
      <p:grpSp>
        <p:nvGrpSpPr>
          <p:cNvPr id="44" name="Group 21"/>
          <p:cNvGrpSpPr>
            <a:grpSpLocks/>
          </p:cNvGrpSpPr>
          <p:nvPr/>
        </p:nvGrpSpPr>
        <p:grpSpPr bwMode="auto">
          <a:xfrm>
            <a:off x="6876256" y="1376929"/>
            <a:ext cx="2142392" cy="2577842"/>
            <a:chOff x="177800" y="2552700"/>
            <a:chExt cx="1976438" cy="2576964"/>
          </a:xfrm>
        </p:grpSpPr>
        <p:pic>
          <p:nvPicPr>
            <p:cNvPr id="45" name="Picture 6" descr="cesr_cornell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53" y="2552700"/>
              <a:ext cx="1685785" cy="1663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53"/>
            <p:cNvSpPr txBox="1">
              <a:spLocks noChangeArrowheads="1"/>
            </p:cNvSpPr>
            <p:nvPr/>
          </p:nvSpPr>
          <p:spPr bwMode="auto">
            <a:xfrm>
              <a:off x="177800" y="4298950"/>
              <a:ext cx="1614056" cy="830714"/>
            </a:xfrm>
            <a:prstGeom prst="rect">
              <a:avLst/>
            </a:prstGeom>
            <a:solidFill>
              <a:srgbClr val="CCFFCC">
                <a:alpha val="5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b="1" dirty="0" err="1">
                  <a:solidFill>
                    <a:srgbClr val="FF0000"/>
                  </a:solidFill>
                  <a:latin typeface="Palatino Linotype" panose="02040502050505030304" pitchFamily="18" charset="0"/>
                  <a:cs typeface="Times New Roman" charset="0"/>
                </a:rPr>
                <a:t>CesrTA</a:t>
              </a:r>
              <a:r>
                <a:rPr lang="en-GB" altLang="ja-JP" sz="1600" dirty="0">
                  <a:latin typeface="Palatino Linotype" panose="02040502050505030304" pitchFamily="18" charset="0"/>
                  <a:cs typeface="Times New Roman" charset="0"/>
                </a:rPr>
                <a:t> (Cornell)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>
                  <a:latin typeface="Palatino Linotype" panose="02040502050505030304" pitchFamily="18" charset="0"/>
                  <a:cs typeface="Times New Roman" charset="0"/>
                </a:rPr>
                <a:t>electron cloud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>
                  <a:latin typeface="Palatino Linotype" panose="02040502050505030304" pitchFamily="18" charset="0"/>
                  <a:cs typeface="Times New Roman" charset="0"/>
                </a:rPr>
                <a:t>low </a:t>
              </a:r>
              <a:r>
                <a:rPr lang="en-GB" altLang="ja-JP" sz="1600" dirty="0" err="1">
                  <a:latin typeface="Palatino Linotype" panose="02040502050505030304" pitchFamily="18" charset="0"/>
                  <a:cs typeface="Times New Roman" charset="0"/>
                </a:rPr>
                <a:t>emittance</a:t>
              </a:r>
              <a:endParaRPr lang="en-GB" altLang="ja-JP" sz="1600" dirty="0">
                <a:latin typeface="Palatino Linotype" panose="02040502050505030304" pitchFamily="18" charset="0"/>
                <a:cs typeface="Times New Roman" charset="0"/>
              </a:endParaRPr>
            </a:p>
          </p:txBody>
        </p:sp>
      </p:grpSp>
      <p:grpSp>
        <p:nvGrpSpPr>
          <p:cNvPr id="47" name="Group 19"/>
          <p:cNvGrpSpPr>
            <a:grpSpLocks/>
          </p:cNvGrpSpPr>
          <p:nvPr/>
        </p:nvGrpSpPr>
        <p:grpSpPr bwMode="auto">
          <a:xfrm>
            <a:off x="1040425" y="3982231"/>
            <a:ext cx="2157405" cy="398484"/>
            <a:chOff x="3555949" y="2610902"/>
            <a:chExt cx="1989737" cy="400072"/>
          </a:xfrm>
        </p:grpSpPr>
        <p:sp>
          <p:nvSpPr>
            <p:cNvPr id="48" name="TextBox 28"/>
            <p:cNvSpPr txBox="1">
              <a:spLocks noChangeArrowheads="1"/>
            </p:cNvSpPr>
            <p:nvPr/>
          </p:nvSpPr>
          <p:spPr bwMode="auto">
            <a:xfrm>
              <a:off x="3555949" y="2610902"/>
              <a:ext cx="581025" cy="40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49" name="TextBox 29"/>
            <p:cNvSpPr txBox="1">
              <a:spLocks noChangeArrowheads="1"/>
            </p:cNvSpPr>
            <p:nvPr/>
          </p:nvSpPr>
          <p:spPr bwMode="auto">
            <a:xfrm>
              <a:off x="4021137" y="2630487"/>
              <a:ext cx="1524549" cy="370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dirty="0">
                  <a:solidFill>
                    <a:srgbClr val="1B1BFD"/>
                  </a:solidFill>
                  <a:latin typeface="Palatino Linotype" panose="02040502050505030304" pitchFamily="18" charset="0"/>
                  <a:cs typeface="Times New Roman" charset="0"/>
                </a:rPr>
                <a:t>INFN </a:t>
              </a:r>
              <a:r>
                <a:rPr lang="en-GB" altLang="ja-JP" sz="1800" b="1" dirty="0" err="1">
                  <a:solidFill>
                    <a:srgbClr val="1B1BFD"/>
                  </a:solidFill>
                  <a:latin typeface="Palatino Linotype" panose="02040502050505030304" pitchFamily="18" charset="0"/>
                  <a:cs typeface="Times New Roman" charset="0"/>
                </a:rPr>
                <a:t>Frascati</a:t>
              </a:r>
              <a:endParaRPr lang="en-GB" altLang="ja-JP" sz="1800" b="1" dirty="0">
                <a:solidFill>
                  <a:srgbClr val="1B1BFD"/>
                </a:solidFill>
                <a:latin typeface="Palatino Linotype" panose="02040502050505030304" pitchFamily="18" charset="0"/>
                <a:cs typeface="Times New Roman" charset="0"/>
              </a:endParaRPr>
            </a:p>
          </p:txBody>
        </p:sp>
      </p:grpSp>
      <p:grpSp>
        <p:nvGrpSpPr>
          <p:cNvPr id="50" name="Group 23"/>
          <p:cNvGrpSpPr>
            <a:grpSpLocks/>
          </p:cNvGrpSpPr>
          <p:nvPr/>
        </p:nvGrpSpPr>
        <p:grpSpPr bwMode="auto">
          <a:xfrm>
            <a:off x="281355" y="4455303"/>
            <a:ext cx="2369526" cy="2280246"/>
            <a:chOff x="3070210" y="3338511"/>
            <a:chExt cx="2186492" cy="2280654"/>
          </a:xfrm>
          <a:solidFill>
            <a:srgbClr val="CCFFCC">
              <a:alpha val="50000"/>
            </a:srgbClr>
          </a:solidFill>
        </p:grpSpPr>
        <p:pic>
          <p:nvPicPr>
            <p:cNvPr id="51" name="Picture 2" descr="http://www.lnf.infn.it/~mazzitel/webcam/dafne/dafneWeb2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628" y="3338511"/>
              <a:ext cx="1774074" cy="1359143"/>
            </a:xfrm>
            <a:prstGeom prst="rect">
              <a:avLst/>
            </a:prstGeom>
            <a:grp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54"/>
            <p:cNvSpPr txBox="1">
              <a:spLocks noChangeArrowheads="1"/>
            </p:cNvSpPr>
            <p:nvPr/>
          </p:nvSpPr>
          <p:spPr bwMode="auto">
            <a:xfrm>
              <a:off x="3070210" y="4788019"/>
              <a:ext cx="2152502" cy="83114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b="1" dirty="0" err="1">
                  <a:solidFill>
                    <a:srgbClr val="FF0000"/>
                  </a:solidFill>
                  <a:latin typeface="Palatino Linotype" panose="02040502050505030304" pitchFamily="18" charset="0"/>
                  <a:cs typeface="Times New Roman" charset="0"/>
                </a:rPr>
                <a:t>DA</a:t>
              </a:r>
              <a:r>
                <a:rPr lang="en-GB" altLang="ja-JP" sz="1600" b="1" baseline="14000" dirty="0" err="1">
                  <a:solidFill>
                    <a:srgbClr val="FF0000"/>
                  </a:solidFill>
                  <a:latin typeface="Palatino Linotype" panose="02040502050505030304" pitchFamily="18" charset="0"/>
                  <a:cs typeface="Times New Roman" charset="0"/>
                </a:rPr>
                <a:t>f</a:t>
              </a:r>
              <a:r>
                <a:rPr lang="en-GB" altLang="ja-JP" sz="1600" b="1" dirty="0" err="1">
                  <a:solidFill>
                    <a:srgbClr val="FF0000"/>
                  </a:solidFill>
                  <a:latin typeface="Palatino Linotype" panose="02040502050505030304" pitchFamily="18" charset="0"/>
                  <a:cs typeface="Times New Roman" charset="0"/>
                </a:rPr>
                <a:t>NE</a:t>
              </a:r>
              <a:r>
                <a:rPr lang="en-GB" altLang="ja-JP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 (INFN </a:t>
              </a:r>
              <a:r>
                <a:rPr lang="en-GB" altLang="ja-JP" sz="1600" dirty="0" err="1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Frascati</a:t>
              </a:r>
              <a:r>
                <a:rPr lang="en-GB" altLang="ja-JP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)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kicker development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600" dirty="0">
                  <a:solidFill>
                    <a:srgbClr val="000000"/>
                  </a:solidFill>
                  <a:latin typeface="Palatino Linotype" panose="02040502050505030304" pitchFamily="18" charset="0"/>
                  <a:cs typeface="Times New Roman" charset="0"/>
                </a:rPr>
                <a:t>electron cloud</a:t>
              </a:r>
            </a:p>
          </p:txBody>
        </p:sp>
      </p:grpSp>
      <p:pic>
        <p:nvPicPr>
          <p:cNvPr id="53" name="Picture 1040" descr="DR_ARC_001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055" y="4609289"/>
            <a:ext cx="1647092" cy="998538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2" descr="20081010Di-002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791" y="4337831"/>
            <a:ext cx="901211" cy="1247775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5"/>
          <p:cNvSpPr txBox="1">
            <a:spLocks noChangeArrowheads="1"/>
          </p:cNvSpPr>
          <p:nvPr/>
        </p:nvSpPr>
        <p:spPr bwMode="auto">
          <a:xfrm>
            <a:off x="3059832" y="5717814"/>
            <a:ext cx="2842427" cy="1077208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xtLst/>
        </p:spPr>
        <p:txBody>
          <a:bodyPr wrap="non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600" b="1" u="sng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charset="0"/>
              </a:rPr>
              <a:t>ATF </a:t>
            </a:r>
            <a:r>
              <a:rPr lang="en-GB" altLang="ja-JP" sz="1600" b="1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charset="0"/>
              </a:rPr>
              <a:t>/ </a:t>
            </a:r>
            <a:r>
              <a:rPr lang="en-GB" altLang="ja-JP" sz="1600" b="1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charset="0"/>
              </a:rPr>
              <a:t>ATF2 </a:t>
            </a:r>
            <a:r>
              <a:rPr lang="en-GB" altLang="ja-JP" sz="1600" dirty="0">
                <a:solidFill>
                  <a:srgbClr val="000000"/>
                </a:solidFill>
                <a:latin typeface="Palatino Linotype" panose="02040502050505030304" pitchFamily="18" charset="0"/>
                <a:cs typeface="Times New Roman" charset="0"/>
              </a:rPr>
              <a:t>(KEK)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600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u</a:t>
            </a:r>
            <a:r>
              <a:rPr lang="en-GB" altLang="ja-JP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ltra-low </a:t>
            </a:r>
            <a:r>
              <a:rPr lang="en-GB" altLang="ja-JP" sz="1600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b</a:t>
            </a:r>
            <a:r>
              <a:rPr lang="en-GB" altLang="ja-JP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eam </a:t>
            </a:r>
            <a:r>
              <a:rPr lang="en-GB" altLang="ja-JP" sz="1600" dirty="0" err="1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e</a:t>
            </a:r>
            <a:r>
              <a:rPr lang="en-GB" altLang="ja-JP" sz="1600" dirty="0" err="1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mittance</a:t>
            </a:r>
            <a:endParaRPr lang="en-GB" altLang="ja-JP" sz="1600" dirty="0">
              <a:solidFill>
                <a:srgbClr val="663300"/>
              </a:solidFill>
              <a:latin typeface="Palatino Linotype" panose="02040502050505030304" pitchFamily="18" charset="0"/>
              <a:cs typeface="Times New Roman" charset="0"/>
            </a:endParaRP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600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f</a:t>
            </a:r>
            <a:r>
              <a:rPr lang="en-GB" altLang="ja-JP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inal </a:t>
            </a:r>
            <a:r>
              <a:rPr lang="en-GB" altLang="ja-JP" sz="1600" dirty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f</a:t>
            </a:r>
            <a:r>
              <a:rPr lang="en-GB" altLang="ja-JP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ocus </a:t>
            </a:r>
            <a:r>
              <a:rPr lang="en-GB" altLang="ja-JP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optics; </a:t>
            </a:r>
            <a:r>
              <a:rPr lang="en-GB" altLang="ja-JP" sz="1600" dirty="0" err="1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nano</a:t>
            </a:r>
            <a:r>
              <a:rPr lang="en-GB" altLang="ja-JP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Times New Roman" charset="0"/>
              </a:rPr>
              <a:t>-beam</a:t>
            </a:r>
            <a:endParaRPr lang="en-US" altLang="ja-JP" sz="1600" b="1" u="sng" dirty="0" smtClean="0">
              <a:solidFill>
                <a:srgbClr val="FF0000"/>
              </a:solidFill>
              <a:latin typeface="Palatino Linotype" panose="02040502050505030304" pitchFamily="18" charset="0"/>
              <a:cs typeface="Times New Roman" charset="0"/>
            </a:endParaRP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charset="0"/>
              </a:rPr>
              <a:t>KEKB</a:t>
            </a:r>
            <a:r>
              <a:rPr lang="ja-JP" altLang="en-US" sz="1600" dirty="0" smtClean="0">
                <a:solidFill>
                  <a:srgbClr val="000000"/>
                </a:solidFill>
                <a:latin typeface="Palatino Linotype" panose="02040502050505030304" pitchFamily="18" charset="0"/>
                <a:cs typeface="Times New Roman" charset="0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Palatino Linotype" panose="02040502050505030304" pitchFamily="18" charset="0"/>
                <a:cs typeface="Times New Roman" charset="0"/>
              </a:rPr>
              <a:t>electron-cloud</a:t>
            </a:r>
            <a:endParaRPr lang="en-GB" altLang="ja-JP" sz="1600" dirty="0">
              <a:solidFill>
                <a:srgbClr val="000000"/>
              </a:solidFill>
              <a:latin typeface="Palatino Linotype" panose="02040502050505030304" pitchFamily="18" charset="0"/>
              <a:cs typeface="Times New Roman" charset="0"/>
            </a:endParaRPr>
          </a:p>
        </p:txBody>
      </p:sp>
      <p:sp>
        <p:nvSpPr>
          <p:cNvPr id="56" name="円/楕円 35"/>
          <p:cNvSpPr>
            <a:spLocks noChangeArrowheads="1"/>
          </p:cNvSpPr>
          <p:nvPr/>
        </p:nvSpPr>
        <p:spPr bwMode="auto">
          <a:xfrm>
            <a:off x="4142645" y="4337828"/>
            <a:ext cx="287215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7" name="円/楕円 37"/>
          <p:cNvSpPr>
            <a:spLocks noChangeArrowheads="1"/>
          </p:cNvSpPr>
          <p:nvPr/>
        </p:nvSpPr>
        <p:spPr bwMode="auto">
          <a:xfrm>
            <a:off x="1071197" y="4052078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8" name="円/楕円 38"/>
          <p:cNvSpPr>
            <a:spLocks noChangeArrowheads="1"/>
          </p:cNvSpPr>
          <p:nvPr/>
        </p:nvSpPr>
        <p:spPr bwMode="auto">
          <a:xfrm>
            <a:off x="1000860" y="3766328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59" name="円/楕円 41"/>
          <p:cNvSpPr>
            <a:spLocks noChangeArrowheads="1"/>
          </p:cNvSpPr>
          <p:nvPr/>
        </p:nvSpPr>
        <p:spPr bwMode="auto">
          <a:xfrm>
            <a:off x="7287360" y="4052078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0" name="円/楕円 42"/>
          <p:cNvSpPr>
            <a:spLocks noChangeArrowheads="1"/>
          </p:cNvSpPr>
          <p:nvPr/>
        </p:nvSpPr>
        <p:spPr bwMode="auto">
          <a:xfrm>
            <a:off x="7643449" y="4052078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71197" y="44624"/>
            <a:ext cx="6031523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62" name="WordArt 5"/>
          <p:cNvSpPr>
            <a:spLocks noChangeArrowheads="1" noChangeShapeType="1" noTextEdit="1"/>
          </p:cNvSpPr>
          <p:nvPr/>
        </p:nvSpPr>
        <p:spPr bwMode="auto">
          <a:xfrm>
            <a:off x="1355418" y="145456"/>
            <a:ext cx="5341643" cy="2964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he ILC - A Global Project in Japan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73110" y="134096"/>
            <a:ext cx="1269643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A. </a:t>
            </a:r>
            <a:r>
              <a:rPr lang="en-US" sz="1400" dirty="0">
                <a:solidFill>
                  <a:schemeClr val="bg1"/>
                </a:solidFill>
                <a:latin typeface="Palatino Linotype" pitchFamily="18" charset="0"/>
              </a:rPr>
              <a:t>Y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amamoto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5496" y="653207"/>
            <a:ext cx="9108504" cy="61555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Solid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SRF technological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base for the ILC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is </a:t>
            </a: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now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in 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place 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GLOBAL EFFORT</a:t>
            </a:r>
            <a:endParaRPr lang="fr-FR" u="sng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fr-FR" sz="1600" dirty="0" smtClean="0">
                <a:latin typeface="Palatino Linotype" panose="02040502050505030304" pitchFamily="18" charset="0"/>
              </a:rPr>
              <a:t>(</a:t>
            </a:r>
            <a:r>
              <a:rPr lang="fr-FR" sz="1600" dirty="0" smtClean="0">
                <a:latin typeface="Palatino Linotype" panose="02040502050505030304" pitchFamily="18" charset="0"/>
              </a:rPr>
              <a:t>&gt;</a:t>
            </a:r>
            <a:r>
              <a:rPr lang="fr-FR" sz="1600" dirty="0">
                <a:latin typeface="Palatino Linotype" panose="02040502050505030304" pitchFamily="18" charset="0"/>
              </a:rPr>
              <a:t>20 </a:t>
            </a:r>
            <a:r>
              <a:rPr lang="fr-FR" sz="1600" dirty="0" err="1">
                <a:latin typeface="Palatino Linotype" panose="02040502050505030304" pitchFamily="18" charset="0"/>
              </a:rPr>
              <a:t>years</a:t>
            </a:r>
            <a:r>
              <a:rPr lang="fr-FR" sz="1600" dirty="0">
                <a:latin typeface="Palatino Linotype" panose="02040502050505030304" pitchFamily="18" charset="0"/>
              </a:rPr>
              <a:t> R&amp;D </a:t>
            </a:r>
            <a:r>
              <a:rPr lang="fr-FR" sz="1600" dirty="0" err="1" smtClean="0">
                <a:latin typeface="Palatino Linotype" panose="02040502050505030304" pitchFamily="18" charset="0"/>
              </a:rPr>
              <a:t>worldwide</a:t>
            </a:r>
            <a:r>
              <a:rPr lang="fr-FR" sz="1600" dirty="0" smtClean="0">
                <a:latin typeface="Palatino Linotype" panose="02040502050505030304" pitchFamily="18" charset="0"/>
              </a:rPr>
              <a:t>;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ost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driver</a:t>
            </a:r>
            <a:r>
              <a:rPr lang="en-US" sz="1600" dirty="0">
                <a:latin typeface="Palatino Linotype" panose="02040502050505030304" pitchFamily="18" charset="0"/>
              </a:rPr>
              <a:t>: SRF </a:t>
            </a:r>
            <a:r>
              <a:rPr lang="en-US" sz="1600" dirty="0" smtClean="0">
                <a:latin typeface="Palatino Linotype" panose="02040502050505030304" pitchFamily="18" charset="0"/>
              </a:rPr>
              <a:t>tech. 17,000 </a:t>
            </a:r>
            <a:r>
              <a:rPr lang="en-US" sz="1600" dirty="0">
                <a:latin typeface="Palatino Linotype" panose="02040502050505030304" pitchFamily="18" charset="0"/>
              </a:rPr>
              <a:t>1.3 GHz </a:t>
            </a:r>
            <a:r>
              <a:rPr lang="en-US" sz="1600" dirty="0" err="1">
                <a:latin typeface="Palatino Linotype" panose="02040502050505030304" pitchFamily="18" charset="0"/>
              </a:rPr>
              <a:t>Nb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latin typeface="Palatino Linotype" panose="02040502050505030304" pitchFamily="18" charset="0"/>
              </a:rPr>
              <a:t>cavities; 1,800 </a:t>
            </a:r>
            <a:r>
              <a:rPr lang="en-US" sz="1600" dirty="0" err="1" smtClean="0">
                <a:latin typeface="Palatino Linotype" panose="02040502050505030304" pitchFamily="18" charset="0"/>
              </a:rPr>
              <a:t>cryomodules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5496" y="44624"/>
            <a:ext cx="9108504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27" name="WordArt 5"/>
          <p:cNvSpPr>
            <a:spLocks noChangeArrowheads="1" noChangeShapeType="1" noTextEdit="1"/>
          </p:cNvSpPr>
          <p:nvPr/>
        </p:nvSpPr>
        <p:spPr bwMode="auto">
          <a:xfrm>
            <a:off x="251520" y="145455"/>
            <a:ext cx="8640960" cy="402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 Window of Opportunity: Worldwide Infrastructure for the ILC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5648" name="Picture 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9108504" cy="5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xfel RI histogr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93" y="3744416"/>
            <a:ext cx="4427787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angle 29"/>
          <p:cNvSpPr/>
          <p:nvPr/>
        </p:nvSpPr>
        <p:spPr>
          <a:xfrm>
            <a:off x="4860032" y="4038166"/>
            <a:ext cx="1966528" cy="738660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algn="l"/>
            <a:r>
              <a:rPr lang="en-GB" sz="1400" dirty="0" smtClean="0">
                <a:latin typeface="Palatino Linotype" panose="02040502050505030304" pitchFamily="18" charset="0"/>
                <a:cs typeface="Arial"/>
              </a:rPr>
              <a:t>Preliminary; </a:t>
            </a:r>
          </a:p>
          <a:p>
            <a:pPr algn="l"/>
            <a:r>
              <a:rPr lang="en-GB" sz="1400" dirty="0" smtClean="0">
                <a:latin typeface="Palatino Linotype" panose="02040502050505030304" pitchFamily="18" charset="0"/>
                <a:cs typeface="Arial"/>
              </a:rPr>
              <a:t>results </a:t>
            </a:r>
            <a:r>
              <a:rPr lang="en-GB" sz="1400" dirty="0">
                <a:latin typeface="Palatino Linotype" panose="02040502050505030304" pitchFamily="18" charset="0"/>
                <a:cs typeface="Arial"/>
              </a:rPr>
              <a:t>are not published</a:t>
            </a:r>
          </a:p>
        </p:txBody>
      </p:sp>
      <p:sp>
        <p:nvSpPr>
          <p:cNvPr id="31" name="Striped Right Arrow 30"/>
          <p:cNvSpPr/>
          <p:nvPr/>
        </p:nvSpPr>
        <p:spPr>
          <a:xfrm rot="4257871">
            <a:off x="5270195" y="3054474"/>
            <a:ext cx="1472876" cy="300558"/>
          </a:xfrm>
          <a:prstGeom prst="stripedRightArrow">
            <a:avLst>
              <a:gd name="adj1" fmla="val 51807"/>
              <a:gd name="adj2" fmla="val 50000"/>
            </a:avLst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098" rtlCol="0" anchor="ctr">
            <a:spAutoFit/>
          </a:bodyPr>
          <a:lstStyle/>
          <a:p>
            <a:pPr defTabSz="584170" rtl="0" latinLnBrk="1" hangingPunct="0"/>
            <a:endParaRPr lang="en-GB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4988" y="5243716"/>
            <a:ext cx="4076972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85750" indent="-285750" defTabSz="584170" latinLnBrk="1" hangingPunct="0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US and EU (industrial) production </a:t>
            </a:r>
            <a:endParaRPr lang="en-GB" sz="1600" dirty="0" smtClean="0">
              <a:solidFill>
                <a:srgbClr val="0000CC"/>
              </a:solidFill>
              <a:latin typeface="Palatino Linotype" panose="02040502050505030304" pitchFamily="18" charset="0"/>
              <a:cs typeface="Arial"/>
            </a:endParaRPr>
          </a:p>
          <a:p>
            <a:pPr defTabSz="584170" latinLnBrk="1" hangingPunct="0"/>
            <a:r>
              <a:rPr lang="en-GB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      and </a:t>
            </a:r>
            <a:r>
              <a:rPr lang="en-GB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test </a:t>
            </a:r>
            <a:r>
              <a:rPr lang="en-GB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capacity are in-place</a:t>
            </a:r>
          </a:p>
          <a:p>
            <a:pPr defTabSz="584170" latinLnBrk="1" hangingPunct="0"/>
            <a:endParaRPr lang="en-GB" sz="1600" dirty="0">
              <a:solidFill>
                <a:srgbClr val="A61702"/>
              </a:solidFill>
              <a:latin typeface="Palatino Linotype" panose="02040502050505030304" pitchFamily="18" charset="0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ILC </a:t>
            </a:r>
            <a:r>
              <a:rPr lang="en-US" altLang="ja-JP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can be built now within 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</a:t>
            </a:r>
            <a:r>
              <a:rPr lang="en-US" altLang="ja-JP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carefully estimated 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envelope” based </a:t>
            </a:r>
            <a:r>
              <a:rPr lang="en-US" altLang="ja-JP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on the real </a:t>
            </a:r>
            <a:r>
              <a:rPr lang="en-US" altLang="ja-JP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EU-XFEL project </a:t>
            </a:r>
            <a:r>
              <a:rPr lang="en-US" altLang="ja-JP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costs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68344" y="5353471"/>
            <a:ext cx="989502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N. </a:t>
            </a:r>
            <a:r>
              <a:rPr lang="en-US" sz="1400" dirty="0">
                <a:solidFill>
                  <a:schemeClr val="bg1"/>
                </a:solidFill>
                <a:latin typeface="Palatino Linotype" pitchFamily="18" charset="0"/>
              </a:rPr>
              <a:t>W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alker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0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323646" y="619571"/>
            <a:ext cx="4820354" cy="216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187624" y="44624"/>
            <a:ext cx="6533937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763688" y="145455"/>
            <a:ext cx="5400600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Compact Linear Collider (CLIC)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620688"/>
            <a:ext cx="4687064" cy="21646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54" tIns="50754" rIns="50754" bIns="50754" numCol="1" spcCol="38067" rtlCol="0" anchor="ctr">
            <a:spAutoFit/>
          </a:bodyPr>
          <a:lstStyle/>
          <a:p>
            <a:pPr marL="285750" indent="-285750" algn="l" defTabSz="583722" rtl="0" latinLnBrk="1" hangingPunct="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&gt;20 years of </a:t>
            </a:r>
            <a:r>
              <a:rPr lang="en-GB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R&amp;D; CDR </a:t>
            </a:r>
            <a:r>
              <a:rPr lang="en-GB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published in </a:t>
            </a:r>
            <a:r>
              <a:rPr lang="en-GB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2012</a:t>
            </a:r>
          </a:p>
          <a:p>
            <a:pPr algn="l" defTabSz="583722" rtl="0" latinLnBrk="1" hangingPunct="0"/>
            <a:endParaRPr lang="en-GB" dirty="0">
              <a:solidFill>
                <a:srgbClr val="0000CC"/>
              </a:solidFill>
              <a:latin typeface="Palatino Linotype" panose="02040502050505030304" pitchFamily="18" charset="0"/>
              <a:cs typeface="Arial"/>
            </a:endParaRPr>
          </a:p>
          <a:p>
            <a:pPr marL="285750" indent="-285750" defTabSz="583722" latinLnBrk="1" hangingPunct="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2012-2018 </a:t>
            </a:r>
            <a:r>
              <a:rPr lang="en-US" dirty="0" err="1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programme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:</a:t>
            </a:r>
          </a:p>
          <a:p>
            <a:pPr marL="285750" indent="-285750" defTabSz="583722" latinLnBrk="1" hangingPunct="0"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Rebaselining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(cost, MW,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Ecm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 staging)</a:t>
            </a:r>
          </a:p>
          <a:p>
            <a:pPr marL="285750" indent="-285750" defTabSz="583722" latinLnBrk="1" hangingPunct="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Further high-gradient R&amp;D</a:t>
            </a:r>
          </a:p>
          <a:p>
            <a:pPr marL="285750" indent="-285750" defTabSz="583722" latinLnBrk="1" hangingPunct="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Systems testing (CTF3,ATF2,FACET)</a:t>
            </a:r>
          </a:p>
          <a:p>
            <a:pPr marL="285750" indent="-285750" defTabSz="583722" latinLnBrk="1" hangingPunct="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Tech. systems development (CLIC module)</a:t>
            </a:r>
          </a:p>
          <a:p>
            <a:pPr marL="285750" indent="-285750" defTabSz="583722" latinLnBrk="1" hangingPunct="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Physics studies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/>
              </a:rPr>
              <a:t>…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900886"/>
            <a:ext cx="4104456" cy="254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4755694" y="2900886"/>
            <a:ext cx="4208794" cy="2544338"/>
            <a:chOff x="6727182" y="4118010"/>
            <a:chExt cx="5184574" cy="38812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7182" y="4118010"/>
              <a:ext cx="5184574" cy="3881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776766" y="4210599"/>
              <a:ext cx="845082" cy="632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defTabSz="583722" rtl="0" latinLnBrk="1" hangingPunct="0"/>
              <a:r>
                <a:rPr lang="en-GB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CTF3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497" y="5592428"/>
            <a:ext cx="4608512" cy="114894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54" tIns="50754" rIns="50754" bIns="50754" numCol="1" spcCol="38067" rtlCol="0" anchor="ctr">
            <a:spAutoFit/>
          </a:bodyPr>
          <a:lstStyle/>
          <a:p>
            <a:pPr algn="l" defTabSz="583722" rtl="0" latinLnBrk="1" hangingPunct="0"/>
            <a:r>
              <a:rPr lang="en-GB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Synergy with ILC (LCC collaboration):</a:t>
            </a:r>
          </a:p>
          <a:p>
            <a:pPr algn="l" defTabSz="583722" rtl="0" latinLnBrk="1" hangingPunct="0"/>
            <a:endParaRPr lang="en-GB" dirty="0">
              <a:latin typeface="Palatino Linotype" panose="02040502050505030304" pitchFamily="18" charset="0"/>
              <a:cs typeface="Arial"/>
            </a:endParaRPr>
          </a:p>
          <a:p>
            <a:pPr marL="285750" indent="-285750" algn="l" defTabSz="583722" rtl="0" latinLnBrk="1" hangingPunct="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ATF2 </a:t>
            </a:r>
            <a:r>
              <a:rPr lang="en-GB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(KEK</a:t>
            </a:r>
            <a:r>
              <a:rPr lang="en-GB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)  - </a:t>
            </a:r>
            <a:r>
              <a:rPr lang="en-GB" sz="1600" dirty="0" err="1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nanobeams</a:t>
            </a:r>
            <a:r>
              <a:rPr lang="en-GB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, </a:t>
            </a:r>
            <a:r>
              <a:rPr lang="en-GB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stabilisation</a:t>
            </a:r>
          </a:p>
          <a:p>
            <a:pPr marL="285750" indent="-285750" algn="l" defTabSz="583722" rtl="0" latinLnBrk="1" hangingPunct="0">
              <a:buFont typeface="Wingdings" panose="05000000000000000000" pitchFamily="2" charset="2"/>
              <a:buChar char="Ø"/>
            </a:pPr>
            <a:r>
              <a:rPr lang="en-GB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FACET(SLAC)- </a:t>
            </a:r>
            <a:r>
              <a:rPr lang="en-GB" sz="1600" dirty="0" err="1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emittance</a:t>
            </a:r>
            <a:r>
              <a:rPr lang="en-GB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lang="en-GB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/>
              </a:rPr>
              <a:t>preservation/tuning</a:t>
            </a:r>
            <a:endParaRPr lang="en-GB" sz="1600" dirty="0">
              <a:solidFill>
                <a:srgbClr val="0000CC"/>
              </a:solidFill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0754" y="5661248"/>
            <a:ext cx="3619718" cy="1025829"/>
          </a:xfrm>
          <a:prstGeom prst="rect">
            <a:avLst/>
          </a:prstGeom>
          <a:solidFill>
            <a:srgbClr val="FFFFCC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754" tIns="50754" rIns="50754" bIns="50754" numCol="1" spcCol="38067" rtlCol="0" anchor="ctr">
            <a:spAutoFit/>
          </a:bodyPr>
          <a:lstStyle/>
          <a:p>
            <a:pPr algn="ctr" defTabSz="583722" rtl="0" latinLnBrk="1" hangingPunct="0"/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Currently </a:t>
            </a:r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the only </a:t>
            </a:r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option to</a:t>
            </a:r>
          </a:p>
          <a:p>
            <a:pPr algn="ctr" defTabSz="583722" rtl="0" latinLnBrk="1" hangingPunct="0"/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multi-</a:t>
            </a:r>
            <a:r>
              <a:rPr lang="en-GB" sz="2000" dirty="0" err="1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TeV</a:t>
            </a:r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e</a:t>
            </a:r>
            <a:r>
              <a:rPr lang="en-GB" sz="2000" baseline="30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+</a:t>
            </a:r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e</a:t>
            </a:r>
            <a:r>
              <a:rPr lang="en-GB" sz="2000" baseline="30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-</a:t>
            </a:r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 </a:t>
            </a:r>
          </a:p>
          <a:p>
            <a:pPr algn="ctr" defTabSz="583722" rtl="0" latinLnBrk="1" hangingPunct="0"/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/>
              </a:rPr>
              <a:t>if physics case requires</a:t>
            </a:r>
            <a:endParaRPr lang="en-GB" sz="2000" baseline="30000" dirty="0">
              <a:solidFill>
                <a:srgbClr val="FF0000"/>
              </a:solidFill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83147" y="9281675"/>
            <a:ext cx="444934" cy="471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97" tIns="50797" rIns="50797" bIns="50797" numCol="1" spcCol="38098" rtlCol="0" anchor="ctr">
            <a:spAutoFit/>
          </a:bodyPr>
          <a:lstStyle/>
          <a:p>
            <a:pPr defTabSz="584170" rtl="0" latinLnBrk="1" hangingPunct="0"/>
            <a:r>
              <a:rPr lang="en-GB" sz="24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18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t="2090" b="1"/>
          <a:stretch/>
        </p:blipFill>
        <p:spPr>
          <a:xfrm>
            <a:off x="35496" y="619571"/>
            <a:ext cx="4104456" cy="216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12160" y="4005064"/>
            <a:ext cx="3168352" cy="285293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3"/>
            <a:ext cx="9180512" cy="403244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2384" y="-27384"/>
            <a:ext cx="864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HISTORY OF COLLIDERS </a:t>
            </a:r>
            <a:r>
              <a:rPr lang="en-US" sz="2800" dirty="0" smtClean="0">
                <a:solidFill>
                  <a:srgbClr val="FFFF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</a:t>
            </a:r>
            <a:r>
              <a:rPr lang="en-US" sz="2800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Thinking of the Future):</a:t>
            </a:r>
            <a:endParaRPr lang="fr-FR" sz="2800" dirty="0">
              <a:solidFill>
                <a:srgbClr val="FFFF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2160" y="980728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HADRON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COLLIDER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1640994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LEPTON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COLLIDER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005064"/>
            <a:ext cx="6084168" cy="286232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Precision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measurements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neutral current (</a:t>
            </a:r>
            <a:r>
              <a:rPr lang="en-US" sz="1600" i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i.e</a:t>
            </a:r>
            <a:r>
              <a:rPr lang="en-US" sz="1600" i="1" dirty="0">
                <a:solidFill>
                  <a:srgbClr val="663300"/>
                </a:solidFill>
                <a:latin typeface="Palatino Linotype" panose="02040502050505030304" pitchFamily="18" charset="0"/>
              </a:rPr>
              <a:t>.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polarized </a:t>
            </a:r>
            <a:r>
              <a:rPr lang="en-US" sz="1600" i="1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e+d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) </a:t>
            </a:r>
            <a:r>
              <a:rPr lang="en-US" sz="1600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predicted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i="1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</a:t>
            </a:r>
            <a:r>
              <a:rPr lang="en-US" sz="1600" i="1" baseline="-250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W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i="1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</a:t>
            </a:r>
            <a:r>
              <a:rPr lang="en-US" sz="1600" i="1" baseline="-250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Z</a:t>
            </a:r>
            <a:endParaRPr lang="en-US" sz="1600" i="1" baseline="-250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UA1/UA2 </a:t>
            </a:r>
            <a:r>
              <a:rPr lang="fr-FR" sz="1600" b="1" dirty="0" err="1">
                <a:solidFill>
                  <a:srgbClr val="CC00CC"/>
                </a:solidFill>
                <a:latin typeface="Palatino Linotype" panose="02040502050505030304" pitchFamily="18" charset="0"/>
              </a:rPr>
              <a:t>discovered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i="1" dirty="0">
                <a:solidFill>
                  <a:srgbClr val="663300"/>
                </a:solidFill>
                <a:latin typeface="Palatino Linotype" panose="02040502050505030304" pitchFamily="18" charset="0"/>
              </a:rPr>
              <a:t>W/Z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particles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   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LEP 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nailed</a:t>
            </a:r>
            <a:r>
              <a:rPr lang="en-US" sz="1600" i="1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the gauge sector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P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recision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measurements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</a:t>
            </a:r>
            <a:r>
              <a:rPr lang="en-US" sz="1600" i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W,Z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LEP+Tevatron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) </a:t>
            </a:r>
            <a:r>
              <a:rPr lang="fr-FR" sz="1600" b="1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predicted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i="1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</a:t>
            </a:r>
            <a:r>
              <a:rPr lang="fr-FR" sz="1600" i="1" baseline="-250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H</a:t>
            </a:r>
            <a:endParaRPr lang="fr-FR" sz="1600" i="1" baseline="-250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LHC </a:t>
            </a:r>
            <a:r>
              <a:rPr lang="en-US" sz="1600" b="1" dirty="0">
                <a:solidFill>
                  <a:srgbClr val="CC00CC"/>
                </a:solidFill>
                <a:latin typeface="Palatino Linotype" panose="02040502050505030304" pitchFamily="18" charset="0"/>
              </a:rPr>
              <a:t>discovered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i="1" dirty="0">
                <a:solidFill>
                  <a:srgbClr val="663300"/>
                </a:solidFill>
                <a:latin typeface="Palatino Linotype" panose="02040502050505030304" pitchFamily="18" charset="0"/>
              </a:rPr>
              <a:t>a Higgs particle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    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LC </a:t>
            </a: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nails</a:t>
            </a:r>
            <a:r>
              <a:rPr lang="en-US" sz="1600" i="1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the Higgs sector?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P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recision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measurements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of Higgs </a:t>
            </a:r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(HL-LHC + LC) will nail the</a:t>
            </a:r>
            <a:r>
              <a:rPr lang="en-US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New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E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nergy Scale”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4077072"/>
            <a:ext cx="3096344" cy="264687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Push Energy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F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rontier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beyond LHC:</a:t>
            </a:r>
            <a:endParaRPr lang="fr-FR" sz="2000" dirty="0" smtClean="0">
              <a:solidFill>
                <a:srgbClr val="FF00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endParaRPr lang="fr-FR" dirty="0">
              <a:solidFill>
                <a:srgbClr val="0000CC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r>
              <a:rPr lang="en-US" dirty="0">
                <a:latin typeface="Palatino Linotype" panose="02040502050505030304" pitchFamily="18" charset="0"/>
              </a:rPr>
              <a:t>Problem: no argument for a particular energy scale </a:t>
            </a:r>
            <a:r>
              <a:rPr lang="en-US" dirty="0" smtClean="0">
                <a:latin typeface="Palatino Linotype" panose="02040502050505030304" pitchFamily="18" charset="0"/>
              </a:rPr>
              <a:t>yet </a:t>
            </a:r>
            <a:r>
              <a:rPr lang="en-US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</a:t>
            </a:r>
            <a:endParaRPr lang="en-US" dirty="0">
              <a:latin typeface="Palatino Linotype" panose="02040502050505030304" pitchFamily="18" charset="0"/>
            </a:endParaRPr>
          </a:p>
          <a:p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We must exploit all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opportunities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long-term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goal – 100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eV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FCC-pp</a:t>
            </a:r>
            <a:endParaRPr lang="en-US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5220072" y="5877272"/>
            <a:ext cx="1008112" cy="144016"/>
          </a:xfrm>
          <a:prstGeom prst="leftRightArrow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2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9277109" cy="691744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pic>
        <p:nvPicPr>
          <p:cNvPr id="7" name="Picture 6" descr="Screen Shot 2014-02-08 at 8.22.10 PM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"/>
            <a:ext cx="1097280" cy="5143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Arc 7"/>
          <p:cNvSpPr/>
          <p:nvPr/>
        </p:nvSpPr>
        <p:spPr>
          <a:xfrm>
            <a:off x="1954183" y="2987530"/>
            <a:ext cx="996263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1476672" y="3501008"/>
            <a:ext cx="3106428" cy="27699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Courtesy: J. </a:t>
            </a:r>
            <a:r>
              <a:rPr lang="en-US" sz="1200" dirty="0" err="1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Wenninger</a:t>
            </a:r>
            <a:r>
              <a:rPr lang="en-US" sz="12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/ </a:t>
            </a:r>
            <a:r>
              <a:rPr lang="en-US" sz="1200" dirty="0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Johannes </a:t>
            </a:r>
            <a:r>
              <a:rPr lang="en-US" sz="1200" dirty="0" err="1" smtClean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Gutleber</a:t>
            </a:r>
            <a:endParaRPr lang="en-US" sz="1200" dirty="0">
              <a:solidFill>
                <a:schemeClr val="bg1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98128" y="4119462"/>
            <a:ext cx="6399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FCC</a:t>
            </a:r>
            <a:endParaRPr lang="fr-FR" dirty="0">
              <a:solidFill>
                <a:srgbClr val="CC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3720618"/>
            <a:ext cx="6815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Palatino Linotype" panose="02040502050505030304" pitchFamily="18" charset="0"/>
              </a:rPr>
              <a:t>LHC</a:t>
            </a:r>
            <a:endParaRPr lang="fr-FR" dirty="0">
              <a:solidFill>
                <a:srgbClr val="FFC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15616" y="44624"/>
            <a:ext cx="648072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1403648" y="116632"/>
            <a:ext cx="5904656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Future Circular Collider (FCC) @ CERN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4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" y="5246015"/>
            <a:ext cx="5795471" cy="1639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6280" y="548680"/>
            <a:ext cx="86942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FCC STUDY: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Forming an international collaboration to study Future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Circular Colliders in 80-100 km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ring </a:t>
            </a:r>
          </a:p>
          <a:p>
            <a:endParaRPr lang="en-US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100 </a:t>
            </a:r>
            <a:r>
              <a:rPr lang="en-US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TeV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 pp: ultimate goal (FCC-</a:t>
            </a:r>
            <a:r>
              <a:rPr lang="en-US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hh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) </a:t>
            </a:r>
            <a:endParaRPr lang="en-US" sz="1600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90 - 350 </a:t>
            </a:r>
            <a:r>
              <a:rPr lang="it-IT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GeV e+e-: possible intermediate step (FCC-ee)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√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s= 3.5-6 </a:t>
            </a:r>
            <a:r>
              <a:rPr lang="en-US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TeV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ep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: option (FCC-eh) </a:t>
            </a:r>
            <a:endParaRPr lang="en-US" sz="1600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lvl="0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Goal: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CDR </a:t>
            </a:r>
            <a:r>
              <a:rPr lang="en-GB" sz="1600" kern="0" dirty="0">
                <a:solidFill>
                  <a:schemeClr val="bg1"/>
                </a:solidFill>
                <a:latin typeface="Palatino Linotype" panose="02040502050505030304" pitchFamily="18" charset="0"/>
                <a:cs typeface="Calibri" pitchFamily="34" charset="0"/>
              </a:rPr>
              <a:t>and cost review for the next </a:t>
            </a:r>
            <a:r>
              <a:rPr lang="en-GB" sz="1600" kern="0" dirty="0" smtClean="0">
                <a:solidFill>
                  <a:schemeClr val="bg1"/>
                </a:solidFill>
                <a:latin typeface="Palatino Linotype" panose="02040502050505030304" pitchFamily="18" charset="0"/>
                <a:cs typeface="Calibri" pitchFamily="34" charset="0"/>
              </a:rPr>
              <a:t>European </a:t>
            </a:r>
            <a:r>
              <a:rPr lang="en-GB" sz="1600" kern="0" dirty="0">
                <a:solidFill>
                  <a:schemeClr val="bg1"/>
                </a:solidFill>
                <a:latin typeface="Palatino Linotype" panose="02040502050505030304" pitchFamily="18" charset="0"/>
                <a:cs typeface="Calibri" pitchFamily="34" charset="0"/>
              </a:rPr>
              <a:t>Strategy Update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~2018.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96136" y="6237312"/>
            <a:ext cx="3582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15 T </a:t>
            </a:r>
            <a:r>
              <a:rPr lang="de-DE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magnets</a:t>
            </a:r>
            <a:r>
              <a:rPr lang="de-DE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⇒ 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100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TeV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in 100 km</a:t>
            </a:r>
          </a:p>
          <a:p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20 T </a:t>
            </a:r>
            <a:r>
              <a:rPr lang="de-DE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magnets</a:t>
            </a:r>
            <a:r>
              <a:rPr lang="de-DE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⇒ 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100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TeV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in 80 km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46" y="1340768"/>
            <a:ext cx="2591124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3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16" y="2628200"/>
            <a:ext cx="4282157" cy="418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59632" y="44624"/>
            <a:ext cx="6120680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763688" y="116632"/>
            <a:ext cx="5616624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Physics Case for a 100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TeV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Collider  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52" y="2597423"/>
            <a:ext cx="437423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Projecting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</a:t>
            </a:r>
            <a:r>
              <a:rPr lang="fr-FR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discovery</a:t>
            </a:r>
            <a:r>
              <a:rPr 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reach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fr-FR" sz="1600" dirty="0">
                <a:latin typeface="Palatino Linotype" panose="02040502050505030304" pitchFamily="18" charset="0"/>
                <a:hlinkClick r:id="rId2"/>
              </a:rPr>
              <a:t>http://</a:t>
            </a:r>
            <a:r>
              <a:rPr lang="fr-FR" sz="1600" dirty="0" smtClean="0">
                <a:latin typeface="Palatino Linotype" panose="02040502050505030304" pitchFamily="18" charset="0"/>
                <a:hlinkClick r:id="rId2"/>
              </a:rPr>
              <a:t>cern.ch/collider-reach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latin typeface="Palatino Linotype" panose="02040502050505030304" pitchFamily="18" charset="0"/>
              </a:rPr>
              <a:t>(Salam</a:t>
            </a:r>
            <a:r>
              <a:rPr lang="fr-FR" sz="1600" dirty="0">
                <a:latin typeface="Palatino Linotype" panose="02040502050505030304" pitchFamily="18" charset="0"/>
              </a:rPr>
              <a:t>, &amp; </a:t>
            </a:r>
            <a:r>
              <a:rPr lang="fr-FR" sz="1600" dirty="0" err="1" smtClean="0">
                <a:latin typeface="Palatino Linotype" panose="02040502050505030304" pitchFamily="18" charset="0"/>
              </a:rPr>
              <a:t>Weiler</a:t>
            </a:r>
            <a:r>
              <a:rPr lang="fr-FR" sz="1600" dirty="0" smtClean="0">
                <a:latin typeface="Palatino Linotype" panose="02040502050505030304" pitchFamily="18" charset="0"/>
              </a:rPr>
              <a:t>)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" y="3212976"/>
            <a:ext cx="4282156" cy="274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817" y="5982379"/>
            <a:ext cx="42821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Rule of thumb: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at fixed Luminosity, discovery reach scales like 2/3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Ebeam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=&gt; x 5 from 14 to 100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TeV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274" y="620688"/>
            <a:ext cx="4865306" cy="184665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Focus on understanding why 100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TeV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region: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What are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origins of mass scales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14 &lt;</a:t>
            </a:r>
            <a:r>
              <a:rPr lang="en-US" sz="1600" dirty="0" smtClean="0">
                <a:solidFill>
                  <a:srgbClr val="663300"/>
                </a:solidFill>
                <a:latin typeface="Symbol" panose="05050102010706020507" pitchFamily="18" charset="2"/>
              </a:rPr>
              <a:t>L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&lt; 100 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TeV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“Sort of” no-lose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BSM scenarios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at 100 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TeV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Rare processes </a:t>
            </a:r>
            <a:r>
              <a:rPr lang="en-US" sz="1600" dirty="0" smtClean="0">
                <a:latin typeface="Palatino Linotype" panose="02040502050505030304" pitchFamily="18" charset="0"/>
              </a:rPr>
              <a:t>important to explore at 100 </a:t>
            </a:r>
            <a:r>
              <a:rPr lang="en-US" sz="1600" dirty="0" err="1" smtClean="0">
                <a:latin typeface="Palatino Linotype" panose="02040502050505030304" pitchFamily="18" charset="0"/>
              </a:rPr>
              <a:t>TeV</a:t>
            </a:r>
            <a:r>
              <a:rPr lang="en-US" sz="1600" dirty="0" smtClean="0">
                <a:latin typeface="Palatino Linotype" panose="02040502050505030304" pitchFamily="18" charset="0"/>
              </a:rPr>
              <a:t>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Palatino Linotype" panose="02040502050505030304" pitchFamily="18" charset="0"/>
              </a:rPr>
              <a:t>Interplay with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other probes </a:t>
            </a:r>
            <a:r>
              <a:rPr lang="en-US" sz="1600" dirty="0" smtClean="0">
                <a:latin typeface="Palatino Linotype" panose="02040502050505030304" pitchFamily="18" charset="0"/>
              </a:rPr>
              <a:t>available 30 years </a:t>
            </a:r>
          </a:p>
          <a:p>
            <a:r>
              <a:rPr lang="en-US" sz="1600" dirty="0" smtClean="0">
                <a:latin typeface="Palatino Linotype" panose="02040502050505030304" pitchFamily="18" charset="0"/>
              </a:rPr>
              <a:t>      from now (e.g. cosmos, </a:t>
            </a:r>
            <a:r>
              <a:rPr lang="en-US" sz="1600" dirty="0" err="1" smtClean="0">
                <a:latin typeface="Palatino Linotype" panose="02040502050505030304" pitchFamily="18" charset="0"/>
              </a:rPr>
              <a:t>e+e</a:t>
            </a:r>
            <a:r>
              <a:rPr lang="en-US" sz="1600" dirty="0" smtClean="0">
                <a:latin typeface="Palatino Linotype" panose="02040502050505030304" pitchFamily="18" charset="0"/>
              </a:rPr>
              <a:t>- collider) ?</a:t>
            </a:r>
          </a:p>
        </p:txBody>
      </p:sp>
      <p:pic>
        <p:nvPicPr>
          <p:cNvPr id="17" name="Picture 16" descr="Untitled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90" y="2564904"/>
            <a:ext cx="3623614" cy="281767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 descr="Untitled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48" y="3808945"/>
            <a:ext cx="2320192" cy="296156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660232" y="5445224"/>
            <a:ext cx="2516904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Expected Sensitivity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Λ 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Compositeness:</a:t>
            </a:r>
            <a:r>
              <a:rPr lang="en-US" sz="1600" dirty="0" smtClean="0">
                <a:latin typeface="Palatino Linotype" panose="02040502050505030304" pitchFamily="18" charset="0"/>
              </a:rPr>
              <a:t> 120 </a:t>
            </a:r>
            <a:r>
              <a:rPr lang="en-US" sz="1600" dirty="0" err="1" smtClean="0">
                <a:latin typeface="Palatino Linotype" panose="02040502050505030304" pitchFamily="18" charset="0"/>
              </a:rPr>
              <a:t>TeV</a:t>
            </a:r>
            <a:endParaRPr lang="en-US" sz="1600" dirty="0" smtClean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Z’: </a:t>
            </a:r>
            <a:r>
              <a:rPr lang="en-US" sz="1600" dirty="0" smtClean="0">
                <a:latin typeface="Palatino Linotype" panose="02040502050505030304" pitchFamily="18" charset="0"/>
              </a:rPr>
              <a:t>50 </a:t>
            </a:r>
            <a:r>
              <a:rPr lang="en-US" sz="1600" dirty="0" err="1" smtClean="0">
                <a:latin typeface="Palatino Linotype" panose="02040502050505030304" pitchFamily="18" charset="0"/>
              </a:rPr>
              <a:t>TeV</a:t>
            </a:r>
            <a:endParaRPr lang="en-US" sz="1600" dirty="0" smtClean="0">
              <a:latin typeface="Palatino Linotype" panose="02040502050505030304" pitchFamily="18" charset="0"/>
            </a:endParaRPr>
          </a:p>
          <a:p>
            <a:r>
              <a:rPr lang="en-US" sz="1600" dirty="0" err="1" smtClean="0">
                <a:solidFill>
                  <a:srgbClr val="336600"/>
                </a:solidFill>
                <a:latin typeface="Palatino Linotype" panose="02040502050505030304" pitchFamily="18" charset="0"/>
              </a:rPr>
              <a:t>Squarks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/</a:t>
            </a:r>
            <a:r>
              <a:rPr lang="en-US" sz="1600" dirty="0" err="1" smtClean="0">
                <a:solidFill>
                  <a:srgbClr val="336600"/>
                </a:solidFill>
                <a:latin typeface="Palatino Linotype" panose="02040502050505030304" pitchFamily="18" charset="0"/>
              </a:rPr>
              <a:t>gluinos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: </a:t>
            </a:r>
            <a:r>
              <a:rPr lang="en-US" sz="1600" dirty="0" smtClean="0">
                <a:latin typeface="Palatino Linotype" panose="02040502050505030304" pitchFamily="18" charset="0"/>
              </a:rPr>
              <a:t>15 </a:t>
            </a:r>
            <a:r>
              <a:rPr lang="en-US" sz="1600" dirty="0" err="1" smtClean="0">
                <a:latin typeface="Palatino Linotype" panose="02040502050505030304" pitchFamily="18" charset="0"/>
              </a:rPr>
              <a:t>TeV</a:t>
            </a:r>
            <a:endParaRPr lang="en-US" sz="1600" dirty="0" smtClean="0">
              <a:latin typeface="Palatino Linotype" panose="0204050205050503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092667" y="6309320"/>
            <a:ext cx="1407325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00802" y="620688"/>
            <a:ext cx="4207702" cy="181588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Rare processes: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ttH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/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ttZ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 probe of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op Yukawa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coupling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down to sub-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%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precision</a:t>
            </a:r>
          </a:p>
          <a:p>
            <a:endParaRPr lang="en-US" sz="1600" b="1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600" b="1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600" b="1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600" b="1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0032" y="3820806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Z’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76256" y="4268251"/>
            <a:ext cx="14734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Squarks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/</a:t>
            </a:r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gluinos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25430" y="3297586"/>
            <a:ext cx="1471878" cy="52322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>
                <a:solidFill>
                  <a:schemeClr val="bg1"/>
                </a:solidFill>
                <a:latin typeface="Palatino Linotype" pitchFamily="18" charset="0"/>
              </a:rPr>
              <a:t>: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 1309.1688</a:t>
            </a:r>
          </a:p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1311.6480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102" y="1182758"/>
            <a:ext cx="3157394" cy="5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932040" y="1307115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Scale:</a:t>
            </a:r>
            <a:endParaRPr lang="fr-FR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48" y="1916832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PDF:</a:t>
            </a:r>
            <a:endParaRPr lang="fr-FR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44824"/>
            <a:ext cx="3162111" cy="59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55976" y="2311124"/>
            <a:ext cx="1199367" cy="52322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Palatino Linotype" pitchFamily="18" charset="0"/>
              </a:rPr>
              <a:t>M. </a:t>
            </a:r>
            <a:r>
              <a:rPr lang="en-US" sz="1400" dirty="0" err="1">
                <a:solidFill>
                  <a:schemeClr val="bg1"/>
                </a:solidFill>
                <a:latin typeface="Palatino Linotype" pitchFamily="18" charset="0"/>
              </a:rPr>
              <a:t>Mangano</a:t>
            </a:r>
            <a:endParaRPr lang="en-US" sz="1400" dirty="0">
              <a:solidFill>
                <a:schemeClr val="bg1"/>
              </a:solidFill>
              <a:latin typeface="Palatino Linotype" pitchFamily="18" charset="0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F.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Gianotti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27584" y="404664"/>
            <a:ext cx="7416824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187624" y="476672"/>
            <a:ext cx="6805513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Flavor Physics vs Energy Frontier Experiments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892480" y="1124744"/>
            <a:ext cx="0" cy="22322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84368" y="2031231"/>
            <a:ext cx="1327608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DIRECT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0392" y="5266142"/>
            <a:ext cx="1688283" cy="461665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INDIRECT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660724" y="4574741"/>
            <a:ext cx="0" cy="22322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80355" y="1528092"/>
            <a:ext cx="7920037" cy="506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25000"/>
              </a:spcBef>
              <a:buFont typeface="Wingdings" panose="05000000000000000000" pitchFamily="2" charset="2"/>
              <a:buChar char="v"/>
            </a:pPr>
            <a:r>
              <a:rPr lang="en-US" alt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Direct </a:t>
            </a:r>
            <a:r>
              <a:rPr lang="en-US" alt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searches at the Energy Frontier</a:t>
            </a:r>
            <a:r>
              <a:rPr lang="en-US" alt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/>
            </a:r>
            <a:br>
              <a:rPr lang="en-US" altLang="fr-F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altLang="fr-FR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probe the scale of NP Λ</a:t>
            </a:r>
            <a:br>
              <a:rPr lang="en-US" altLang="fr-FR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alt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/>
            </a:r>
            <a:br>
              <a:rPr lang="en-US" alt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alt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	</a:t>
            </a:r>
            <a:r>
              <a:rPr lang="en-US" alt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</a:t>
            </a:r>
            <a:r>
              <a:rPr lang="en-US" altLang="fr-F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Limited </a:t>
            </a:r>
            <a:r>
              <a:rPr lang="en-US" altLang="fr-F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by available </a:t>
            </a:r>
            <a:r>
              <a:rPr lang="en-US" altLang="fr-F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CM energy</a:t>
            </a:r>
            <a:r>
              <a:rPr lang="en-US" altLang="fr-F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/>
            </a:r>
            <a:br>
              <a:rPr lang="en-US" altLang="fr-F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endParaRPr lang="en-US" altLang="fr-FR" sz="2400" b="1" dirty="0" smtClean="0">
              <a:solidFill>
                <a:srgbClr val="006600"/>
              </a:solidFill>
              <a:latin typeface="Arial" pitchFamily="34" charset="0"/>
            </a:endParaRPr>
          </a:p>
          <a:p>
            <a:pPr marL="0" indent="0">
              <a:lnSpc>
                <a:spcPct val="115000"/>
              </a:lnSpc>
              <a:spcBef>
                <a:spcPct val="25000"/>
              </a:spcBef>
              <a:buNone/>
            </a:pPr>
            <a:endParaRPr lang="en-US" altLang="fr-FR" sz="3200" b="1" dirty="0">
              <a:latin typeface="Arial" pitchFamily="34" charset="0"/>
            </a:endParaRPr>
          </a:p>
          <a:p>
            <a:pPr>
              <a:lnSpc>
                <a:spcPct val="115000"/>
              </a:lnSpc>
              <a:spcBef>
                <a:spcPct val="25000"/>
              </a:spcBef>
            </a:pPr>
            <a:r>
              <a:rPr lang="en-US" altLang="fr-FR" sz="24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Flavor physics</a:t>
            </a:r>
            <a:r>
              <a:rPr lang="en-US" altLang="fr-FR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/>
            </a:r>
            <a:br>
              <a:rPr lang="en-US" altLang="fr-FR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</a:br>
            <a:r>
              <a:rPr lang="en-US" altLang="fr-FR" sz="2400" dirty="0">
                <a:solidFill>
                  <a:srgbClr val="0000CC"/>
                </a:solidFill>
                <a:latin typeface="Palatino Linotype" panose="02040502050505030304" pitchFamily="18" charset="0"/>
              </a:rPr>
              <a:t>probes NP indirectly through loop effects</a:t>
            </a:r>
            <a:br>
              <a:rPr lang="en-US" altLang="fr-FR" sz="2400" dirty="0">
                <a:solidFill>
                  <a:srgbClr val="0000CC"/>
                </a:solidFill>
                <a:latin typeface="Palatino Linotype" panose="02040502050505030304" pitchFamily="18" charset="0"/>
              </a:rPr>
            </a:br>
            <a:r>
              <a:rPr lang="en-US" altLang="fr-FR" sz="2400" dirty="0">
                <a:latin typeface="Palatino Linotype" panose="02040502050505030304" pitchFamily="18" charset="0"/>
              </a:rPr>
              <a:t/>
            </a:r>
            <a:br>
              <a:rPr lang="en-US" altLang="fr-FR" sz="2400" dirty="0">
                <a:latin typeface="Palatino Linotype" panose="02040502050505030304" pitchFamily="18" charset="0"/>
              </a:rPr>
            </a:br>
            <a:r>
              <a:rPr lang="en-US" altLang="fr-FR" sz="2400" dirty="0">
                <a:latin typeface="Palatino Linotype" panose="02040502050505030304" pitchFamily="18" charset="0"/>
              </a:rPr>
              <a:t>	</a:t>
            </a:r>
            <a:r>
              <a:rPr lang="en-US" altLang="fr-FR" sz="2400" dirty="0" smtClean="0">
                <a:latin typeface="Palatino Linotype" panose="02040502050505030304" pitchFamily="18" charset="0"/>
              </a:rPr>
              <a:t>  </a:t>
            </a:r>
            <a:r>
              <a:rPr lang="en-US" altLang="fr-F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Limited </a:t>
            </a:r>
            <a:r>
              <a:rPr lang="en-US" altLang="fr-F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by the size of flavor violation </a:t>
            </a:r>
            <a:r>
              <a:rPr lang="el-GR" altLang="fr-F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δ</a:t>
            </a:r>
            <a:r>
              <a:rPr lang="en-US" altLang="fr-F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altLang="fr-F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/>
            </a:r>
            <a:br>
              <a:rPr lang="en-US" altLang="fr-F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en-US" altLang="fr-F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	</a:t>
            </a:r>
            <a:r>
              <a:rPr lang="en-US" altLang="fr-FR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and </a:t>
            </a:r>
            <a:r>
              <a:rPr lang="en-US" altLang="fr-FR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the available statistics/precision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288280" y="2764880"/>
            <a:ext cx="790575" cy="522288"/>
          </a:xfrm>
          <a:prstGeom prst="rightArrow">
            <a:avLst>
              <a:gd name="adj1" fmla="val 50000"/>
              <a:gd name="adj2" fmla="val 37842"/>
            </a:avLst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253033" y="5877272"/>
            <a:ext cx="790575" cy="522287"/>
          </a:xfrm>
          <a:prstGeom prst="rightArrow">
            <a:avLst>
              <a:gd name="adj1" fmla="val 50000"/>
              <a:gd name="adj2" fmla="val 37842"/>
            </a:avLst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19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78489" y="620688"/>
            <a:ext cx="3865511" cy="5787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316972" y="620688"/>
            <a:ext cx="3715651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3568" y="44624"/>
            <a:ext cx="763284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6696744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Flavor Physics Probe 10</a:t>
            </a:r>
            <a:r>
              <a:rPr lang="en-US" sz="2800" kern="10" baseline="300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2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– 10</a:t>
            </a:r>
            <a:r>
              <a:rPr lang="en-US" sz="2800" kern="10" baseline="3000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5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TeV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Scale  of NP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3" y="2653169"/>
            <a:ext cx="5085431" cy="22159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The Standard CKM F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it: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fr-FR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Palatino Linotype" panose="02040502050505030304" pitchFamily="18" charset="0"/>
              </a:rPr>
              <a:t>M</a:t>
            </a:r>
            <a:r>
              <a:rPr lang="en-US" sz="1400" dirty="0" smtClean="0">
                <a:latin typeface="Palatino Linotype" panose="02040502050505030304" pitchFamily="18" charset="0"/>
              </a:rPr>
              <a:t>uch </a:t>
            </a:r>
            <a:r>
              <a:rPr lang="en-US" sz="1400" dirty="0">
                <a:latin typeface="Palatino Linotype" panose="02040502050505030304" pitchFamily="18" charset="0"/>
              </a:rPr>
              <a:t>larger allowed region if SM </a:t>
            </a:r>
            <a:r>
              <a:rPr lang="en-US" sz="1400" dirty="0" smtClean="0">
                <a:latin typeface="Palatino Linotype" panose="02040502050505030304" pitchFamily="18" charset="0"/>
              </a:rPr>
              <a:t>not assumed </a:t>
            </a:r>
            <a:r>
              <a:rPr lang="en-US" sz="1400" dirty="0">
                <a:latin typeface="Palatino Linotype" panose="02040502050505030304" pitchFamily="18" charset="0"/>
              </a:rPr>
              <a:t>to hold, more </a:t>
            </a:r>
            <a:r>
              <a:rPr lang="en-US" sz="1400" dirty="0" smtClean="0">
                <a:latin typeface="Palatino Linotype" panose="02040502050505030304" pitchFamily="18" charset="0"/>
              </a:rPr>
              <a:t>parameters</a:t>
            </a:r>
          </a:p>
          <a:p>
            <a:endParaRPr lang="en-US" sz="14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Crucial for improving sensitivity to BSM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compare tree vs.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loop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measurements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e.g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. </a:t>
            </a:r>
            <a:r>
              <a:rPr lang="fr-FR" sz="16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and 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|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V</a:t>
            </a:r>
            <a:r>
              <a:rPr lang="fr-FR" sz="1600" baseline="-25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ub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|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statistics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limited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with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any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currently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imagined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dataset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/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experiment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053" y="6453336"/>
            <a:ext cx="8491427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Comparable increase in reach to higher mass scales as going from LHC 7-8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LHC 13-14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20688"/>
            <a:ext cx="5085431" cy="18774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NP Flavor Problem: </a:t>
            </a:r>
          </a:p>
          <a:p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Palatino Linotype" panose="02040502050505030304" pitchFamily="18" charset="0"/>
              </a:rPr>
              <a:t>Most </a:t>
            </a:r>
            <a:r>
              <a:rPr lang="en-US" sz="1400" dirty="0" err="1" smtClean="0">
                <a:latin typeface="Palatino Linotype" panose="02040502050505030304" pitchFamily="18" charset="0"/>
              </a:rPr>
              <a:t>TeV</a:t>
            </a:r>
            <a:r>
              <a:rPr lang="en-US" sz="1400" dirty="0" smtClean="0">
                <a:latin typeface="Palatino Linotype" panose="02040502050505030304" pitchFamily="18" charset="0"/>
              </a:rPr>
              <a:t>-scales new physics contain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new sources of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 CP and flavor violation</a:t>
            </a:r>
          </a:p>
          <a:p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latin typeface="Palatino Linotype" panose="02040502050505030304" pitchFamily="18" charset="0"/>
              </a:rPr>
              <a:t>The observed baryon asymmetry of the Universe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requires </a:t>
            </a:r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CPV beyond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the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SM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(not </a:t>
            </a:r>
            <a:r>
              <a:rPr lang="en-US" sz="1400" dirty="0">
                <a:latin typeface="Palatino Linotype" panose="02040502050505030304" pitchFamily="18" charset="0"/>
              </a:rPr>
              <a:t>necessarily in flavor changing </a:t>
            </a:r>
            <a:endParaRPr lang="en-US" sz="1400" dirty="0" smtClean="0">
              <a:latin typeface="Palatino Linotype" panose="02040502050505030304" pitchFamily="18" charset="0"/>
            </a:endParaRPr>
          </a:p>
          <a:p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     processes, nor </a:t>
            </a:r>
            <a:r>
              <a:rPr lang="en-US" sz="1400" dirty="0">
                <a:latin typeface="Palatino Linotype" panose="02040502050505030304" pitchFamily="18" charset="0"/>
              </a:rPr>
              <a:t>necessarily in quark sector</a:t>
            </a:r>
            <a:r>
              <a:rPr lang="en-US" sz="1400" dirty="0" smtClean="0"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5085184"/>
            <a:ext cx="5085430" cy="132343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Need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experimental precision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and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theoretical cleanliness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to increase NP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sensitivity</a:t>
            </a:r>
          </a:p>
          <a:p>
            <a:pPr algn="ctr"/>
            <a:endParaRPr lang="en-US" sz="16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pPr algn="ctr"/>
            <a:endParaRPr lang="en-US" sz="1600" dirty="0" smtClean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pPr algn="ctr"/>
            <a:endParaRPr lang="en-US" sz="16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46" y="5737820"/>
            <a:ext cx="43025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091" y="5795972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Future: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4088" y="620688"/>
            <a:ext cx="3715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Constraints </a:t>
            </a: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from HF are d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emanding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adding effective 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operators </a:t>
            </a:r>
            <a:r>
              <a:rPr lang="en-US" sz="1600" dirty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to SM generally leads 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to </a:t>
            </a:r>
            <a:r>
              <a:rPr lang="en-US" sz="1600" dirty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very large 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Λ:</a:t>
            </a:r>
            <a:endParaRPr lang="fr-FR" sz="1600" dirty="0">
              <a:solidFill>
                <a:srgbClr val="663300"/>
              </a:solidFill>
              <a:latin typeface="Palatino Linotype" pitchFamily="18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916832"/>
            <a:ext cx="3795488" cy="3306828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45" y="1556792"/>
            <a:ext cx="37117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956743" y="2636912"/>
            <a:ext cx="1055417" cy="338554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NP Phase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23865" y="4869160"/>
            <a:ext cx="2856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NP/SM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amplitude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ratio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8962" y="5385990"/>
            <a:ext cx="3587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O(10-20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%) NP contributions to </a:t>
            </a:r>
            <a:endParaRPr lang="en-US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most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loop processes (FCNC)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are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compatible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with  all current data</a:t>
            </a:r>
          </a:p>
        </p:txBody>
      </p:sp>
    </p:spTree>
    <p:extLst>
      <p:ext uri="{BB962C8B-B14F-4D97-AF65-F5344CB8AC3E}">
        <p14:creationId xmlns:p14="http://schemas.microsoft.com/office/powerpoint/2010/main" val="223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133711" y="620688"/>
            <a:ext cx="4010289" cy="2839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716690" y="3573016"/>
            <a:ext cx="4427310" cy="328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7486" y="2636913"/>
            <a:ext cx="4586522" cy="4220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5496" y="602685"/>
            <a:ext cx="5044363" cy="1962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8" descr="Bsmumu_vs_Bdmu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90" y="4005064"/>
            <a:ext cx="4427309" cy="28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35696" y="44624"/>
            <a:ext cx="511256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555776" y="116632"/>
            <a:ext cx="3888432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Rare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B</a:t>
            </a:r>
            <a:r>
              <a:rPr lang="en-US" sz="2800" kern="10" baseline="-2500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(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B</a:t>
            </a:r>
            <a:r>
              <a:rPr lang="en-US" sz="2800" kern="10" baseline="-2500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)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Symbol" panose="05050102010706020507" pitchFamily="18" charset="2"/>
                <a:cs typeface="Arial"/>
                <a:sym typeface="Wingdings" panose="05000000000000000000" pitchFamily="2" charset="2"/>
              </a:rPr>
              <a:t>mm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anose="05000000000000000000" pitchFamily="2" charset="2"/>
              </a:rPr>
              <a:t> Decays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496" y="602685"/>
            <a:ext cx="499219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FCNC SM decay is </a:t>
            </a:r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helicity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suppressed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; expectations are well known theoretically with small uncertainty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Very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sensitive to loop contributions from new particles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with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possibly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large </a:t>
            </a:r>
            <a:r>
              <a:rPr lang="fr-FR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enhancements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" y="1556792"/>
            <a:ext cx="25146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91933" y="1513581"/>
            <a:ext cx="2884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Bs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(dominant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higgsino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-stop loop):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36713"/>
            <a:ext cx="2398191" cy="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19" y="5661248"/>
            <a:ext cx="3209925" cy="68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95171" y="3594502"/>
            <a:ext cx="4213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Shrinking room for NP comparable with SM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08720"/>
            <a:ext cx="2952328" cy="245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54216" y="602685"/>
            <a:ext cx="36952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CMS: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Scan of the ratio of the joint likelihood</a:t>
            </a:r>
          </a:p>
          <a:p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BR(</a:t>
            </a:r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Bs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mm)/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BR(</a:t>
            </a:r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Bd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mm)</a:t>
            </a:r>
          </a:p>
          <a:p>
            <a:endParaRPr lang="en-US" sz="1600" dirty="0" smtClean="0">
              <a:solidFill>
                <a:srgbClr val="FF0000"/>
              </a:solidFill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clean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test o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f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MVF</a:t>
            </a:r>
            <a:endParaRPr lang="fr-FR" sz="16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77580" y="4149080"/>
            <a:ext cx="1471878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1205.6094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" y="2655067"/>
            <a:ext cx="4579378" cy="243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756" y="3409836"/>
            <a:ext cx="1410964" cy="52322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mm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Limits: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History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4956844"/>
            <a:ext cx="393088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quest for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Bs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decays is finally over</a:t>
            </a:r>
          </a:p>
          <a:p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Br(B</a:t>
            </a:r>
            <a:r>
              <a:rPr lang="en-US" sz="1400" baseline="-25000" dirty="0">
                <a:solidFill>
                  <a:srgbClr val="FF0000"/>
                </a:solidFill>
                <a:latin typeface="Palatino Linotype" panose="02040502050505030304" pitchFamily="18" charset="0"/>
              </a:rPr>
              <a:t>s</a:t>
            </a:r>
            <a:r>
              <a:rPr lang="en-US" sz="1400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0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400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400" baseline="30000" dirty="0" err="1">
                <a:solidFill>
                  <a:srgbClr val="FF0000"/>
                </a:solidFill>
                <a:sym typeface="Wingdings"/>
              </a:rPr>
              <a:t>+</a:t>
            </a:r>
            <a:r>
              <a:rPr lang="en-US" sz="1400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400" baseline="30000" dirty="0">
                <a:solidFill>
                  <a:srgbClr val="FF0000"/>
                </a:solidFill>
                <a:sym typeface="Wingdings"/>
              </a:rPr>
              <a:t>-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/>
              </a:rPr>
              <a:t>) 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&gt; 5</a:t>
            </a:r>
            <a:r>
              <a:rPr lang="en-US" sz="1400" dirty="0">
                <a:solidFill>
                  <a:srgbClr val="FF0000"/>
                </a:solidFill>
                <a:latin typeface="Symbol" panose="05050102010706020507" pitchFamily="18" charset="2"/>
                <a:cs typeface="Symbol" charset="2"/>
              </a:rPr>
              <a:t>s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cs typeface="Symbol" charset="2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  <a:sym typeface="Wingdings"/>
              </a:rPr>
              <a:t>measurement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  <a:cs typeface="Symbol" charset="2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CMS +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LHCb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Combination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):</a:t>
            </a:r>
          </a:p>
          <a:p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xperimental uncertainty will decrease a lot;</a:t>
            </a:r>
          </a:p>
          <a:p>
            <a:r>
              <a:rPr lang="en-US" sz="1400" dirty="0">
                <a:solidFill>
                  <a:srgbClr val="336600"/>
                </a:solidFill>
                <a:latin typeface="Palatino Linotype" panose="02040502050505030304" pitchFamily="18" charset="0"/>
              </a:rPr>
              <a:t>i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nterpretation not theory limited</a:t>
            </a:r>
          </a:p>
        </p:txBody>
      </p:sp>
    </p:spTree>
    <p:extLst>
      <p:ext uri="{BB962C8B-B14F-4D97-AF65-F5344CB8AC3E}">
        <p14:creationId xmlns:p14="http://schemas.microsoft.com/office/powerpoint/2010/main" val="36161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4135" y="1700808"/>
            <a:ext cx="4427984" cy="1799462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590257" y="3573016"/>
            <a:ext cx="4427984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4135" y="44624"/>
            <a:ext cx="8934105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827584" y="148630"/>
            <a:ext cx="7704856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Beyond Standard Model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Physics: Puzzle is Sharpened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4009" y="3573016"/>
            <a:ext cx="4374232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Puzzle is sharpened: Baryon asymmetry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Need new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sources of CPV are needed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eed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to see how anti-matter can turn</a:t>
            </a:r>
          </a:p>
          <a:p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into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matter</a:t>
            </a:r>
            <a:endParaRPr lang="fr-FR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fr-FR" sz="1600" dirty="0">
              <a:latin typeface="Palatino Linotype" panose="02040502050505030304" pitchFamily="18" charset="0"/>
            </a:endParaRPr>
          </a:p>
          <a:p>
            <a:r>
              <a:rPr lang="fr-FR" sz="1600" dirty="0">
                <a:solidFill>
                  <a:srgbClr val="CC00CC"/>
                </a:solidFill>
                <a:latin typeface="Palatino Linotype" panose="02040502050505030304" pitchFamily="18" charset="0"/>
              </a:rPr>
              <a:t>Q</a:t>
            </a:r>
            <a:r>
              <a:rPr lang="fr-FR" sz="1600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uark </a:t>
            </a:r>
            <a:r>
              <a:rPr lang="fr-FR" sz="1600" dirty="0" err="1">
                <a:solidFill>
                  <a:srgbClr val="CC00CC"/>
                </a:solidFill>
                <a:latin typeface="Palatino Linotype" panose="02040502050505030304" pitchFamily="18" charset="0"/>
              </a:rPr>
              <a:t>sector</a:t>
            </a:r>
            <a:r>
              <a:rPr lang="fr-FR" sz="1600" dirty="0">
                <a:solidFill>
                  <a:srgbClr val="CC00CC"/>
                </a:solidFill>
                <a:latin typeface="Palatino Linotype" panose="02040502050505030304" pitchFamily="18" charset="0"/>
              </a:rPr>
              <a:t>: </a:t>
            </a:r>
            <a:r>
              <a:rPr lang="fr-FR" sz="1600" dirty="0" err="1">
                <a:latin typeface="Palatino Linotype" panose="02040502050505030304" pitchFamily="18" charset="0"/>
              </a:rPr>
              <a:t>LHCb</a:t>
            </a:r>
            <a:r>
              <a:rPr lang="fr-FR" sz="1600" dirty="0">
                <a:latin typeface="Palatino Linotype" panose="02040502050505030304" pitchFamily="18" charset="0"/>
              </a:rPr>
              <a:t>, </a:t>
            </a:r>
            <a:r>
              <a:rPr lang="fr-FR" sz="1600" dirty="0" err="1" smtClean="0">
                <a:latin typeface="Palatino Linotype" panose="02040502050505030304" pitchFamily="18" charset="0"/>
              </a:rPr>
              <a:t>SuperKEKB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</a:p>
          <a:p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L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epton </a:t>
            </a:r>
            <a:r>
              <a:rPr 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sector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 </a:t>
            </a:r>
            <a:r>
              <a:rPr lang="fr-FR" sz="1600" dirty="0">
                <a:latin typeface="Palatino Linotype" panose="02040502050505030304" pitchFamily="18" charset="0"/>
              </a:rPr>
              <a:t>CPV in </a:t>
            </a:r>
            <a:r>
              <a:rPr lang="fr-FR" sz="1600" dirty="0" smtClean="0">
                <a:latin typeface="Symbol" panose="05050102010706020507" pitchFamily="18" charset="2"/>
              </a:rPr>
              <a:t>n</a:t>
            </a:r>
            <a:r>
              <a:rPr lang="fr-FR" sz="1600" dirty="0" smtClean="0">
                <a:latin typeface="Palatino Linotype" panose="02040502050505030304" pitchFamily="18" charset="0"/>
              </a:rPr>
              <a:t>, </a:t>
            </a:r>
            <a:r>
              <a:rPr lang="fr-FR" sz="1600" dirty="0">
                <a:latin typeface="Palatino Linotype" panose="02040502050505030304" pitchFamily="18" charset="0"/>
              </a:rPr>
              <a:t>0</a:t>
            </a:r>
            <a:r>
              <a:rPr lang="el-GR" sz="1600" dirty="0">
                <a:latin typeface="Palatino Linotype" panose="02040502050505030304" pitchFamily="18" charset="0"/>
              </a:rPr>
              <a:t>νββ, </a:t>
            </a:r>
            <a:r>
              <a:rPr lang="fr-FR" sz="1600" dirty="0" smtClean="0">
                <a:latin typeface="Palatino Linotype" panose="02040502050505030304" pitchFamily="18" charset="0"/>
              </a:rPr>
              <a:t>LFV, SHIP</a:t>
            </a:r>
            <a:endParaRPr lang="fr-FR" sz="1600" dirty="0">
              <a:latin typeface="Palatino Linotype" panose="02040502050505030304" pitchFamily="18" charset="0"/>
            </a:endParaRPr>
          </a:p>
          <a:p>
            <a:r>
              <a:rPr lang="fr-FR" sz="1600" dirty="0" err="1">
                <a:solidFill>
                  <a:srgbClr val="006600"/>
                </a:solidFill>
                <a:latin typeface="Palatino Linotype" panose="02040502050505030304" pitchFamily="18" charset="0"/>
              </a:rPr>
              <a:t>B</a:t>
            </a:r>
            <a:r>
              <a:rPr lang="fr-FR" sz="1600" dirty="0" err="1" smtClean="0">
                <a:solidFill>
                  <a:srgbClr val="006600"/>
                </a:solidFill>
                <a:latin typeface="Palatino Linotype" panose="02040502050505030304" pitchFamily="18" charset="0"/>
              </a:rPr>
              <a:t>oth</a:t>
            </a:r>
            <a:r>
              <a:rPr 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006600"/>
                </a:solidFill>
                <a:latin typeface="Palatino Linotype" panose="02040502050505030304" pitchFamily="18" charset="0"/>
              </a:rPr>
              <a:t>sectors</a:t>
            </a:r>
            <a:r>
              <a:rPr lang="fr-FR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: </a:t>
            </a:r>
            <a:r>
              <a:rPr lang="fr-FR" sz="1600" dirty="0">
                <a:latin typeface="Palatino Linotype" panose="02040502050505030304" pitchFamily="18" charset="0"/>
              </a:rPr>
              <a:t>proton </a:t>
            </a:r>
            <a:r>
              <a:rPr lang="fr-FR" sz="1600" dirty="0" err="1">
                <a:latin typeface="Palatino Linotype" panose="02040502050505030304" pitchFamily="18" charset="0"/>
              </a:rPr>
              <a:t>decay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6" y="699503"/>
            <a:ext cx="442798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590256" y="6093296"/>
            <a:ext cx="4493359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BUT !!! … Higgs and </a:t>
            </a:r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sz="2000" baseline="-25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13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might help us to define future directions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35" y="699503"/>
            <a:ext cx="4427984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Tremendous  success of the SM over the last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    100 years   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the last piece of the  SM -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    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     HIGGS BOSON has been discovered</a:t>
            </a:r>
          </a:p>
          <a:p>
            <a:endParaRPr lang="en-US" sz="1600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Palatino Linotype" pitchFamily="18" charset="0"/>
              </a:rPr>
              <a:t>However, there </a:t>
            </a:r>
            <a:r>
              <a:rPr lang="en-US" sz="1600" dirty="0">
                <a:latin typeface="Palatino Linotype" pitchFamily="18" charset="0"/>
              </a:rPr>
              <a:t>are (at least) several missing items in the SM</a:t>
            </a:r>
            <a:r>
              <a:rPr lang="en-US" sz="1600" dirty="0" smtClean="0">
                <a:latin typeface="Palatino Linotype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1600" dirty="0" smtClean="0">
              <a:solidFill>
                <a:srgbClr val="FF6600"/>
              </a:solidFill>
              <a:latin typeface="Palatino Linotype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FF6600"/>
                </a:solidFill>
                <a:latin typeface="Palatino Linotype" pitchFamily="18" charset="0"/>
              </a:rPr>
              <a:t>non-</a:t>
            </a:r>
            <a:r>
              <a:rPr lang="fr-FR" sz="1600" dirty="0" err="1" smtClean="0">
                <a:solidFill>
                  <a:srgbClr val="FF6600"/>
                </a:solidFill>
                <a:latin typeface="Palatino Linotype" pitchFamily="18" charset="0"/>
              </a:rPr>
              <a:t>baryonic</a:t>
            </a:r>
            <a:r>
              <a:rPr lang="fr-FR" sz="1600" dirty="0" smtClean="0">
                <a:solidFill>
                  <a:srgbClr val="FF6600"/>
                </a:solidFill>
                <a:latin typeface="Palatino Linotype" pitchFamily="18" charset="0"/>
              </a:rPr>
              <a:t> </a:t>
            </a:r>
            <a:r>
              <a:rPr lang="fr-FR" sz="1600" dirty="0" err="1">
                <a:solidFill>
                  <a:srgbClr val="FF6600"/>
                </a:solidFill>
                <a:latin typeface="Palatino Linotype" pitchFamily="18" charset="0"/>
              </a:rPr>
              <a:t>dark</a:t>
            </a:r>
            <a:r>
              <a:rPr lang="fr-FR" sz="1600" dirty="0">
                <a:solidFill>
                  <a:srgbClr val="FF6600"/>
                </a:solidFill>
                <a:latin typeface="Palatino Linotype" pitchFamily="18" charset="0"/>
              </a:rPr>
              <a:t> </a:t>
            </a:r>
            <a:r>
              <a:rPr lang="fr-FR" sz="1600" dirty="0" err="1">
                <a:solidFill>
                  <a:srgbClr val="FF6600"/>
                </a:solidFill>
                <a:latin typeface="Palatino Linotype" pitchFamily="18" charset="0"/>
              </a:rPr>
              <a:t>matter</a:t>
            </a:r>
            <a:endParaRPr lang="fr-FR" sz="1600" dirty="0">
              <a:solidFill>
                <a:srgbClr val="FF6600"/>
              </a:solidFill>
              <a:latin typeface="Palatino Linotype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CC00CC"/>
                </a:solidFill>
                <a:latin typeface="Palatino Linotype" pitchFamily="18" charset="0"/>
              </a:rPr>
              <a:t>neutrino mass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8000"/>
                </a:solidFill>
                <a:latin typeface="Palatino Linotype" pitchFamily="18" charset="0"/>
              </a:rPr>
              <a:t>baryon </a:t>
            </a:r>
            <a:r>
              <a:rPr lang="fr-FR" sz="1600" dirty="0" err="1">
                <a:solidFill>
                  <a:srgbClr val="008000"/>
                </a:solidFill>
                <a:latin typeface="Palatino Linotype" pitchFamily="18" charset="0"/>
              </a:rPr>
              <a:t>asymmetry</a:t>
            </a:r>
            <a:r>
              <a:rPr lang="fr-FR" sz="1600" dirty="0">
                <a:solidFill>
                  <a:srgbClr val="008000"/>
                </a:solidFill>
                <a:latin typeface="Palatino Linotype" pitchFamily="18" charset="0"/>
              </a:rPr>
              <a:t> (absence of anti-</a:t>
            </a:r>
            <a:r>
              <a:rPr lang="fr-FR" sz="1600" dirty="0" err="1">
                <a:solidFill>
                  <a:srgbClr val="008000"/>
                </a:solidFill>
                <a:latin typeface="Palatino Linotype" pitchFamily="18" charset="0"/>
              </a:rPr>
              <a:t>matter</a:t>
            </a:r>
            <a:r>
              <a:rPr lang="fr-FR" sz="1600" dirty="0" smtClean="0">
                <a:solidFill>
                  <a:srgbClr val="008000"/>
                </a:solidFill>
                <a:latin typeface="Palatino Linotype" pitchFamily="18" charset="0"/>
              </a:rPr>
              <a:t>)</a:t>
            </a:r>
            <a:endParaRPr lang="fr-FR" sz="1600" dirty="0">
              <a:solidFill>
                <a:srgbClr val="CC00CC"/>
              </a:solidFill>
              <a:latin typeface="Palatino Linotype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CC"/>
                </a:solidFill>
                <a:latin typeface="Palatino Linotype" pitchFamily="18" charset="0"/>
              </a:rPr>
              <a:t>accelerated expansion of the </a:t>
            </a:r>
            <a:r>
              <a:rPr lang="en-US" sz="1600" dirty="0" smtClean="0">
                <a:solidFill>
                  <a:srgbClr val="0000CC"/>
                </a:solidFill>
                <a:latin typeface="Palatino Linotype" pitchFamily="18" charset="0"/>
              </a:rPr>
              <a:t>Universe</a:t>
            </a:r>
            <a:endParaRPr lang="en-US" sz="1600" dirty="0">
              <a:solidFill>
                <a:srgbClr val="0000CC"/>
              </a:solidFill>
              <a:latin typeface="Palatino Linotype" pitchFamily="18" charset="0"/>
            </a:endParaRP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" y="3592416"/>
            <a:ext cx="4378622" cy="320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573016"/>
            <a:ext cx="38467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Neutrinos are related to everything: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23337" y="4581128"/>
            <a:ext cx="1520672" cy="860359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96" y="620688"/>
            <a:ext cx="4536504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021278" y="44624"/>
            <a:ext cx="679108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547664" y="116632"/>
            <a:ext cx="5832648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Tensions on Some Flavor Observables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2392"/>
            <a:ext cx="4104457" cy="185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268760"/>
            <a:ext cx="2484276" cy="4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620688"/>
            <a:ext cx="4104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Excess of B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D*</a:t>
            </a:r>
            <a:r>
              <a:rPr lang="en-US" sz="1600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tn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decays (B-factories) 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(sensitive to extended Higgs sector at tree level such as 2HDM)</a:t>
            </a:r>
            <a:endParaRPr lang="fr-FR" sz="14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16016" y="620688"/>
            <a:ext cx="4427983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4782313" y="620688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K*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mm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anomaly (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LHCb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85" y="1552566"/>
            <a:ext cx="2954719" cy="198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6016" y="908720"/>
            <a:ext cx="4452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(decay rate and angular distributions are sensitive to </a:t>
            </a:r>
          </a:p>
          <a:p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NP in photon, vector and axial-vector couplings - </a:t>
            </a:r>
            <a:r>
              <a:rPr lang="fr-FR" sz="1400" dirty="0" err="1" smtClean="0">
                <a:solidFill>
                  <a:srgbClr val="336600"/>
                </a:solidFill>
                <a:latin typeface="Palatino Linotype" panose="02040502050505030304" pitchFamily="18" charset="0"/>
              </a:rPr>
              <a:t>can</a:t>
            </a:r>
            <a:r>
              <a:rPr lang="fr-FR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fr-FR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one </a:t>
            </a:r>
            <a:r>
              <a:rPr lang="fr-FR" sz="1400" dirty="0" err="1">
                <a:solidFill>
                  <a:srgbClr val="336600"/>
                </a:solidFill>
                <a:latin typeface="Palatino Linotype" panose="02040502050505030304" pitchFamily="18" charset="0"/>
              </a:rPr>
              <a:t>calculate</a:t>
            </a:r>
            <a:r>
              <a:rPr lang="fr-FR" sz="1400" dirty="0">
                <a:solidFill>
                  <a:srgbClr val="3366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form </a:t>
            </a:r>
            <a:r>
              <a:rPr lang="en-US" sz="1400" dirty="0">
                <a:solidFill>
                  <a:srgbClr val="336600"/>
                </a:solidFill>
                <a:latin typeface="Palatino Linotype" panose="02040502050505030304" pitchFamily="18" charset="0"/>
              </a:rPr>
              <a:t>factor ratios reliably at small Q</a:t>
            </a:r>
            <a:r>
              <a:rPr lang="en-US" sz="1400" baseline="300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?)</a:t>
            </a:r>
            <a:endParaRPr lang="fr-FR" sz="14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2061" y="2601945"/>
            <a:ext cx="1183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NP, </a:t>
            </a:r>
            <a:r>
              <a:rPr lang="fr-FR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theory</a:t>
            </a:r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fluctuation ?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12160" y="2894332"/>
            <a:ext cx="1368152" cy="1746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5496" y="3789040"/>
            <a:ext cx="4536504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4716016" y="3789040"/>
            <a:ext cx="4427983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Box 22"/>
          <p:cNvSpPr txBox="1"/>
          <p:nvPr/>
        </p:nvSpPr>
        <p:spPr>
          <a:xfrm>
            <a:off x="98210" y="3789040"/>
            <a:ext cx="3844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Anomalous like-sign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dimuon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charge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asymmetry (D0)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4081428"/>
            <a:ext cx="2340260" cy="269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9" y="5332138"/>
            <a:ext cx="2163511" cy="4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613" y="4386590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Nearly a 4</a:t>
            </a:r>
            <a:r>
              <a:rPr lang="en-US" sz="1600" dirty="0" smtClean="0">
                <a:solidFill>
                  <a:srgbClr val="CC00CC"/>
                </a:solidFill>
                <a:latin typeface="Symbol" panose="05050102010706020507" pitchFamily="18" charset="2"/>
              </a:rPr>
              <a:t>s</a:t>
            </a:r>
            <a:r>
              <a:rPr lang="en-US" sz="1600" dirty="0" smtClean="0">
                <a:solidFill>
                  <a:srgbClr val="CC00CC"/>
                </a:solidFill>
                <a:latin typeface="Palatino Linotype" panose="02040502050505030304" pitchFamily="18" charset="0"/>
              </a:rPr>
              <a:t> significance</a:t>
            </a:r>
            <a:endParaRPr lang="fr-FR" sz="1600" dirty="0">
              <a:solidFill>
                <a:srgbClr val="CC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859" y="5786680"/>
            <a:ext cx="22318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Would be a NP clear sign: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SM: ~ 4 x 10</a:t>
            </a:r>
            <a:r>
              <a:rPr lang="en-US" sz="14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-4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in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B</a:t>
            </a:r>
            <a:r>
              <a:rPr lang="en-US" sz="1400" baseline="-250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d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     2x 10</a:t>
            </a:r>
            <a:r>
              <a:rPr lang="en-US" sz="14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-5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in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B</a:t>
            </a:r>
            <a:r>
              <a:rPr lang="en-US" sz="1400" baseline="-250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</a:t>
            </a:r>
            <a:endParaRPr lang="en-US" sz="1400" baseline="-250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39233"/>
            <a:ext cx="219624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51520" y="6505599"/>
            <a:ext cx="1987532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Phys. Rev. D89, 012002</a:t>
            </a:r>
          </a:p>
        </p:txBody>
      </p:sp>
      <p:pic>
        <p:nvPicPr>
          <p:cNvPr id="3483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24508"/>
            <a:ext cx="4395923" cy="178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788024" y="3789040"/>
            <a:ext cx="2069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Tauonic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B Decays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4820" y="4070401"/>
            <a:ext cx="36951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Tree-level decays in the SM via W-boson</a:t>
            </a:r>
          </a:p>
          <a:p>
            <a:r>
              <a:rPr lang="en-US" altLang="fr-FR" sz="1400" dirty="0" smtClean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altLang="fr-FR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sensitive to charged </a:t>
            </a:r>
            <a:r>
              <a:rPr lang="en-US" altLang="fr-FR" sz="1400" dirty="0">
                <a:solidFill>
                  <a:srgbClr val="336600"/>
                </a:solidFill>
                <a:latin typeface="Palatino Linotype" panose="02040502050505030304" pitchFamily="18" charset="0"/>
              </a:rPr>
              <a:t>Higgs boson </a:t>
            </a:r>
            <a:endParaRPr lang="en-US" altLang="fr-FR" sz="1400" dirty="0" smtClean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r>
              <a:rPr lang="en-US" altLang="fr-FR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in </a:t>
            </a:r>
            <a:r>
              <a:rPr lang="en-US" altLang="fr-FR" sz="1400" dirty="0">
                <a:solidFill>
                  <a:srgbClr val="336600"/>
                </a:solidFill>
                <a:latin typeface="Palatino Linotype" panose="02040502050505030304" pitchFamily="18" charset="0"/>
              </a:rPr>
              <a:t>a 2HDM with </a:t>
            </a:r>
            <a:r>
              <a:rPr lang="en-US" altLang="fr-FR" sz="1400" dirty="0" err="1" smtClean="0">
                <a:solidFill>
                  <a:srgbClr val="336600"/>
                </a:solidFill>
                <a:latin typeface="Palatino Linotype" panose="02040502050505030304" pitchFamily="18" charset="0"/>
              </a:rPr>
              <a:t>flavour</a:t>
            </a:r>
            <a:r>
              <a:rPr lang="en-US" altLang="fr-FR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-violation in </a:t>
            </a:r>
            <a:r>
              <a:rPr lang="en-US" altLang="fr-FR" sz="1400" dirty="0">
                <a:solidFill>
                  <a:srgbClr val="336600"/>
                </a:solidFill>
                <a:latin typeface="Palatino Linotype" panose="02040502050505030304" pitchFamily="18" charset="0"/>
              </a:rPr>
              <a:t>the </a:t>
            </a:r>
            <a:endParaRPr lang="en-US" altLang="fr-FR" sz="1400" dirty="0" smtClean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r>
              <a:rPr lang="en-US" altLang="fr-FR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up sector: searches for 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baseline="30000" dirty="0" smtClean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0</a:t>
            </a:r>
            <a:r>
              <a:rPr lang="en-US" sz="1400" dirty="0">
                <a:solidFill>
                  <a:srgbClr val="336600"/>
                </a:solidFill>
                <a:latin typeface="Palatino Linotype" panose="02040502050505030304" pitchFamily="18" charset="0"/>
              </a:rPr>
              <a:t>, H</a:t>
            </a:r>
            <a:r>
              <a:rPr lang="en-US" sz="1400" baseline="30000" dirty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0</a:t>
            </a:r>
            <a:r>
              <a:rPr lang="en-US" sz="1400" dirty="0">
                <a:solidFill>
                  <a:srgbClr val="3366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tc</a:t>
            </a:r>
            <a:r>
              <a:rPr lang="en-US" sz="1400" dirty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; t  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</a:t>
            </a:r>
            <a:r>
              <a:rPr lang="en-US" sz="1400" baseline="30000" dirty="0" smtClean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0</a:t>
            </a:r>
            <a:r>
              <a:rPr lang="en-US" sz="1400" dirty="0" smtClean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</a:t>
            </a:r>
            <a:r>
              <a:rPr lang="fr-FR" sz="1400" dirty="0" smtClean="0">
                <a:solidFill>
                  <a:srgbClr val="33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</a:t>
            </a:r>
            <a:endParaRPr lang="fr-FR" sz="14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7" y="3855940"/>
            <a:ext cx="792088" cy="11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655" y="3068960"/>
            <a:ext cx="8690841" cy="830997"/>
          </a:xfrm>
          <a:prstGeom prst="rect">
            <a:avLst/>
          </a:prstGeom>
          <a:solidFill>
            <a:srgbClr val="FFFFCC"/>
          </a:solidFill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Flavor Physics is very important to reveal “Next Energy Scale” (many talks at the conference) </a:t>
            </a:r>
          </a:p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More in “Experimental Summary” by Tatsuya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Nakada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1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52" y="2676828"/>
            <a:ext cx="1439152" cy="204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034316" y="2977592"/>
            <a:ext cx="1033628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179512" y="44624"/>
            <a:ext cx="3661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Energy Frontier - Precision Higgs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Physics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 Next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nergy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Scale</a:t>
            </a:r>
            <a:endParaRPr lang="en-US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(couplings, invisible decays, self-coupling)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0528" y="4264640"/>
            <a:ext cx="4176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BSM Physics -new particles /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interations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(SUSY, Exotica,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Indirect constraints form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F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lavour Physics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4221088"/>
            <a:ext cx="2764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Charged Lepton Flavour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Violation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(colliders,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new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muon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experiments):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1755638" cy="16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30" y="937402"/>
            <a:ext cx="1734056" cy="16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436096" y="2996952"/>
            <a:ext cx="1080120" cy="163376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ight Arrow 10"/>
          <p:cNvSpPr/>
          <p:nvPr/>
        </p:nvSpPr>
        <p:spPr>
          <a:xfrm>
            <a:off x="2987824" y="4437112"/>
            <a:ext cx="1167629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3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ight Arrow 11"/>
          <p:cNvSpPr/>
          <p:nvPr/>
        </p:nvSpPr>
        <p:spPr>
          <a:xfrm>
            <a:off x="5436096" y="4417752"/>
            <a:ext cx="1142826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5004048" y="44624"/>
            <a:ext cx="41940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Intensity Frontier - Neutrino physics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(mass scale and hierarchy, sterile </a:t>
            </a:r>
            <a:r>
              <a:rPr lang="en-US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R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CP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violation,Dirac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/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Mjorana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Leptogenesis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 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7402"/>
            <a:ext cx="3960440" cy="162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17699"/>
            <a:ext cx="2232248" cy="16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17699"/>
            <a:ext cx="1726242" cy="1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730" y="5117699"/>
            <a:ext cx="1734056" cy="1623669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9" y="5117699"/>
            <a:ext cx="1809522" cy="1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20429" y="3500931"/>
            <a:ext cx="1803699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DIVERSITY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03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60032" y="1912476"/>
            <a:ext cx="4283968" cy="4945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15616" y="44624"/>
            <a:ext cx="640871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475656" y="145455"/>
            <a:ext cx="5904656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Neutrinos are Messengers of New Physics 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48880"/>
            <a:ext cx="4703211" cy="426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635204"/>
            <a:ext cx="4703211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Mixing angles &amp;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Symbol" panose="05050102010706020507" pitchFamily="18" charset="2"/>
              </a:rPr>
              <a:t>D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  <a:r>
              <a:rPr lang="fr-FR" sz="16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are well known - O(10%)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Neutrino masses: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what is the absolute scale 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and the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hierarchy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(normal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or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inverse)</a:t>
            </a:r>
            <a:r>
              <a:rPr lang="en-US" sz="1600" dirty="0" smtClean="0">
                <a:latin typeface="Palatino Linotype" panose="02040502050505030304" pitchFamily="18" charset="0"/>
              </a:rPr>
              <a:t> ?</a:t>
            </a:r>
            <a:endParaRPr lang="fr-FR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How large is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CPV phase </a:t>
            </a:r>
            <a:r>
              <a:rPr lang="el-G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δ</a:t>
            </a:r>
            <a:r>
              <a:rPr lang="fr-FR" sz="1600" baseline="-25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CP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Is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n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=3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or there are more (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sterile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 neutrinos 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Is neutrino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Dirac of </a:t>
            </a:r>
            <a:r>
              <a:rPr lang="en-US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ajorana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fermion ?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620688"/>
            <a:ext cx="428396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Do </a:t>
            </a:r>
            <a:r>
              <a:rPr lang="de-DE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neutrino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oscillations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violate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CP ( </a:t>
            </a:r>
            <a:r>
              <a:rPr lang="de-DE" altLang="fr-FR" sz="16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de-DE" altLang="fr-FR" sz="1600" baseline="-25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CP</a:t>
            </a:r>
            <a:r>
              <a:rPr lang="de-DE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)?</a:t>
            </a:r>
          </a:p>
          <a:p>
            <a:r>
              <a:rPr lang="fr-FR" altLang="fr-FR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alt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</a:t>
            </a:r>
            <a:r>
              <a:rPr lang="fr-FR" altLang="fr-FR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Necessary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condition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for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successful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endParaRPr lang="de-DE" altLang="fr-FR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baryogenesis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(matter-antimatter    </a:t>
            </a:r>
          </a:p>
          <a:p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</a:t>
            </a:r>
            <a:r>
              <a:rPr lang="de-DE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asymmetry</a:t>
            </a:r>
            <a:r>
              <a:rPr lang="de-DE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of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the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de-DE" altLang="fr-FR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universe</a:t>
            </a:r>
            <a:r>
              <a:rPr lang="de-DE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) </a:t>
            </a:r>
            <a:endParaRPr lang="de-DE" altLang="fr-FR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96544" y="1912476"/>
            <a:ext cx="428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CP violation </a:t>
            </a:r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requires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genuine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3</a:t>
            </a:r>
            <a:r>
              <a:rPr lang="el-G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ν 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oscillations,</a:t>
            </a:r>
          </a:p>
          <a:p>
            <a:pPr algn="ctr"/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distinct </a:t>
            </a:r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from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2</a:t>
            </a:r>
            <a:r>
              <a:rPr lang="el-G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ν </a:t>
            </a:r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limits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...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90" y="2583056"/>
            <a:ext cx="4247210" cy="18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23" y="2348880"/>
            <a:ext cx="1025569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60032" y="436510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3 mixing angles should be </a:t>
            </a:r>
            <a:r>
              <a:rPr lang="en-US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nonvanishing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✔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2 mass gaps should be </a:t>
            </a:r>
            <a:r>
              <a:rPr lang="en-US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nonvanishing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✔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Palatino Linotype" panose="02040502050505030304" pitchFamily="18" charset="0"/>
              </a:rPr>
              <a:t>1 phase </a:t>
            </a:r>
            <a:r>
              <a:rPr lang="en-US" sz="1600" dirty="0" smtClean="0">
                <a:latin typeface="Palatino Linotype" panose="02040502050505030304" pitchFamily="18" charset="0"/>
              </a:rPr>
              <a:t>should </a:t>
            </a:r>
            <a:r>
              <a:rPr lang="en-US" sz="1600" dirty="0">
                <a:latin typeface="Palatino Linotype" panose="02040502050505030304" pitchFamily="18" charset="0"/>
              </a:rPr>
              <a:t>be </a:t>
            </a:r>
            <a:r>
              <a:rPr lang="en-US" sz="1600" dirty="0" err="1">
                <a:latin typeface="Palatino Linotype" panose="02040502050505030304" pitchFamily="18" charset="0"/>
              </a:rPr>
              <a:t>nonvanishing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96790" y="5721427"/>
            <a:ext cx="42472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Nature has already provided us with 5</a:t>
            </a:r>
          </a:p>
          <a:p>
            <a:r>
              <a:rPr lang="fr-FR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favorable conditions at </a:t>
            </a:r>
            <a:r>
              <a:rPr lang="fr-FR" sz="1600" dirty="0" err="1">
                <a:solidFill>
                  <a:srgbClr val="336600"/>
                </a:solidFill>
                <a:latin typeface="Palatino Linotype" panose="02040502050505030304" pitchFamily="18" charset="0"/>
              </a:rPr>
              <a:t>terrestrial</a:t>
            </a:r>
            <a:r>
              <a:rPr lang="fr-FR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336600"/>
                </a:solidFill>
                <a:latin typeface="Palatino Linotype" panose="02040502050505030304" pitchFamily="18" charset="0"/>
              </a:rPr>
              <a:t>scales</a:t>
            </a:r>
            <a:r>
              <a:rPr lang="fr-FR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...</a:t>
            </a:r>
          </a:p>
          <a:p>
            <a:endParaRPr lang="fr-FR" sz="1600" dirty="0"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Let us hope that the 6th is also realized !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6732240" y="5196101"/>
            <a:ext cx="144016" cy="525326"/>
          </a:xfrm>
          <a:prstGeom prst="downArrow">
            <a:avLst/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37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7504" y="2492896"/>
            <a:ext cx="9007765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79512" y="2502188"/>
            <a:ext cx="4464496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59633" y="44625"/>
            <a:ext cx="633670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547664" y="145455"/>
            <a:ext cx="5832648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763688" y="145455"/>
            <a:ext cx="5616624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Neutrino Flavors: Masses and Mixings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20688"/>
            <a:ext cx="5328592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Prize: precise determination of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aseline="-25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13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(reactor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expts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(previously just known to be small relative to </a:t>
            </a:r>
            <a:r>
              <a:rPr lang="en-US" sz="1600" dirty="0" smtClean="0">
                <a:solidFill>
                  <a:srgbClr val="663300"/>
                </a:solidFill>
                <a:latin typeface="Symbol" panose="05050102010706020507" pitchFamily="18" charset="2"/>
              </a:rPr>
              <a:t>Q</a:t>
            </a:r>
            <a:r>
              <a:rPr lang="en-US" sz="1600" baseline="-25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12,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Symbol" panose="05050102010706020507" pitchFamily="18" charset="2"/>
              </a:rPr>
              <a:t>Q</a:t>
            </a:r>
            <a:r>
              <a:rPr lang="en-US" sz="1600" baseline="-25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23):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Daya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Bay: sin</a:t>
            </a:r>
            <a:r>
              <a:rPr lang="en-US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(2𝜃</a:t>
            </a:r>
            <a:r>
              <a:rPr lang="en-US" baseline="-25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13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)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= 0.090 </a:t>
            </a:r>
            <a:r>
              <a:rPr lang="fr-FR" dirty="0" smtClean="0">
                <a:solidFill>
                  <a:srgbClr val="663300"/>
                </a:solidFill>
              </a:rPr>
              <a:t>± </a:t>
            </a:r>
            <a:r>
              <a:rPr lang="en-US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0.009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baseline="-25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0.008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Double </a:t>
            </a:r>
            <a:r>
              <a:rPr lang="en-US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Chooz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: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sin</a:t>
            </a:r>
            <a:r>
              <a:rPr lang="en-US" baseline="30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(2𝜃</a:t>
            </a:r>
            <a:r>
              <a:rPr lang="en-US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13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) =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0.097 </a:t>
            </a:r>
            <a:r>
              <a:rPr lang="fr-FR" dirty="0" smtClean="0">
                <a:solidFill>
                  <a:srgbClr val="663300"/>
                </a:solidFill>
              </a:rPr>
              <a:t>± 0.035</a:t>
            </a:r>
            <a:endParaRPr lang="en-US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Reno: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sin</a:t>
            </a:r>
            <a:r>
              <a:rPr lang="en-US" baseline="30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(2𝜃</a:t>
            </a:r>
            <a:r>
              <a:rPr lang="en-US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13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) =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0.100 </a:t>
            </a:r>
            <a:r>
              <a:rPr lang="fr-FR" dirty="0">
                <a:solidFill>
                  <a:srgbClr val="663300"/>
                </a:solidFill>
              </a:rPr>
              <a:t>± </a:t>
            </a:r>
            <a:r>
              <a:rPr lang="fr-FR" dirty="0" smtClean="0">
                <a:solidFill>
                  <a:srgbClr val="663300"/>
                </a:solidFill>
              </a:rPr>
              <a:t>0.018</a:t>
            </a:r>
            <a:endParaRPr lang="en-US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12" y="548680"/>
            <a:ext cx="3491880" cy="187743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Flavour mixing </a:t>
            </a:r>
            <a:r>
              <a:rPr lang="en-US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is very different for quark and leptons</a:t>
            </a: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large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value of 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sz="1600" baseline="-25000" dirty="0">
                <a:solidFill>
                  <a:srgbClr val="FF0000"/>
                </a:solidFill>
                <a:latin typeface="Palatino Linotype" panose="02040502050505030304" pitchFamily="18" charset="0"/>
              </a:rPr>
              <a:t>13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opens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window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to the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measurement of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neutrino mass hierarchy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and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leptonic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CP violation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536" y="2492896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“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Solar</a:t>
            </a: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</a:rPr>
              <a:t>”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parameters</a:t>
            </a: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𝜃</a:t>
            </a:r>
            <a:r>
              <a:rPr lang="en-US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12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and </a:t>
            </a:r>
            <a:r>
              <a:rPr lang="fr-FR" dirty="0" smtClean="0">
                <a:solidFill>
                  <a:srgbClr val="0000CC"/>
                </a:solidFill>
                <a:latin typeface="Symbol" panose="05050102010706020507" pitchFamily="18" charset="2"/>
              </a:rPr>
              <a:t>D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  <a:r>
              <a:rPr lang="fr-FR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</a:t>
            </a:r>
            <a:r>
              <a:rPr lang="fr-FR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21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):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36" y="2852936"/>
            <a:ext cx="4032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SNO,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Super-K (solar),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KamLAND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(reactor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), …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0773" y="2492896"/>
            <a:ext cx="4464496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02" y="3140968"/>
            <a:ext cx="402748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05164" y="2852936"/>
            <a:ext cx="4275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Super-K </a:t>
            </a:r>
            <a:r>
              <a:rPr lang="it-IT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(atmospheric), </a:t>
            </a:r>
            <a:r>
              <a:rPr lang="it-IT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T2K, MINOS </a:t>
            </a:r>
            <a:r>
              <a:rPr lang="it-IT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(accelerator</a:t>
            </a:r>
            <a:r>
              <a:rPr lang="it-IT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55976" y="2492896"/>
            <a:ext cx="5004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</a:rPr>
              <a:t>« 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Atmospheric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”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parameters 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𝜃</a:t>
            </a:r>
            <a:r>
              <a:rPr lang="en-US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23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and|</a:t>
            </a:r>
            <a:r>
              <a:rPr lang="fr-FR" dirty="0" smtClean="0">
                <a:solidFill>
                  <a:srgbClr val="0000CC"/>
                </a:solidFill>
                <a:latin typeface="Symbol" panose="05050102010706020507" pitchFamily="18" charset="2"/>
              </a:rPr>
              <a:t>D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  <a:r>
              <a:rPr lang="fr-FR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</a:t>
            </a:r>
            <a:r>
              <a:rPr lang="fr-FR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32</a:t>
            </a:r>
            <a:r>
              <a:rPr lang="fr-FR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|):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3160713"/>
            <a:ext cx="3024335" cy="234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3" y="5532249"/>
            <a:ext cx="2826617" cy="82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517232"/>
            <a:ext cx="2736304" cy="7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03" y="6381328"/>
            <a:ext cx="5960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Precision flavor physics: 2-5%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precision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achieved 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010218" y="576052"/>
            <a:ext cx="5098286" cy="3190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de-DE" alt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0" y="3851756"/>
            <a:ext cx="9144000" cy="300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9633" y="44624"/>
            <a:ext cx="6336704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547664" y="145455"/>
            <a:ext cx="5832648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547664" y="145455"/>
            <a:ext cx="5832648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Prospects: CP Violation and Mass Hierarchy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3851756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Mass Hierarchy </a:t>
            </a:r>
            <a:r>
              <a:rPr lang="en-US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Sensitivity in Future Experiments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(consistent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assessment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from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oscillations):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28" y="4149080"/>
            <a:ext cx="615617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224" y="4293096"/>
            <a:ext cx="3053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Rejecting normal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hierarchy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is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more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difficult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and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really requires LBNE 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Width of the bands correspond to different values of the CP phase (</a:t>
            </a:r>
            <a:r>
              <a:rPr lang="el-GR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δ</a:t>
            </a:r>
            <a:r>
              <a:rPr lang="fr-FR" sz="1600" baseline="-250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CP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)</a:t>
            </a:r>
            <a:endParaRPr lang="en-US" sz="16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Unlikely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to have solid (&gt; 3σ)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result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for another 8-10 years…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6556966"/>
            <a:ext cx="1471878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1311.1822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12" y="598914"/>
            <a:ext cx="3887416" cy="3190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endParaRPr lang="de-DE" altLang="fr-FR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94328" y="601378"/>
            <a:ext cx="1058303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FUTURE 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8" y="858198"/>
            <a:ext cx="3623996" cy="228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2196752" cy="71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4209" y="592076"/>
            <a:ext cx="996876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TODAY: 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3639" y="570166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T2K joint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e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+nm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analysis: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51720" y="3079515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First T2K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hints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: 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NH &amp; </a:t>
            </a:r>
            <a:r>
              <a:rPr lang="el-G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δ</a:t>
            </a:r>
            <a:r>
              <a:rPr lang="fr-FR" sz="1600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CP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=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l-G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-π/2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20072" y="601378"/>
            <a:ext cx="4037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Neutrino Factory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600" dirty="0">
                <a:solidFill>
                  <a:srgbClr val="FF0000"/>
                </a:solidFill>
                <a:cs typeface="Wingdings 3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Wingdings 3" charset="2"/>
              </a:rPr>
              <a:t>Precision</a:t>
            </a:r>
          </a:p>
          <a:p>
            <a:r>
              <a:rPr lang="en-US" sz="1600" dirty="0" smtClean="0">
                <a:latin typeface="Palatino Linotype" panose="02040502050505030304" pitchFamily="18" charset="0"/>
              </a:rPr>
              <a:t> 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CP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violation physics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reach @ facilities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364088" y="1186153"/>
            <a:ext cx="3528392" cy="2485869"/>
            <a:chOff x="2514600" y="1434337"/>
            <a:chExt cx="6629400" cy="455826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4600" y="1434337"/>
              <a:ext cx="6629400" cy="4558265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 rot="18420000">
              <a:off x="6501384" y="3491685"/>
              <a:ext cx="1600009" cy="2480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3995936" y="1124744"/>
            <a:ext cx="15121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To probe CP </a:t>
            </a:r>
          </a:p>
          <a:p>
            <a:r>
              <a:rPr lang="en-US" sz="1600" dirty="0">
                <a:latin typeface="Palatino Linotype" panose="02040502050505030304" pitchFamily="18" charset="0"/>
              </a:rPr>
              <a:t>v</a:t>
            </a:r>
            <a:r>
              <a:rPr lang="en-US" sz="1600" dirty="0" smtClean="0">
                <a:latin typeface="Palatino Linotype" panose="02040502050505030304" pitchFamily="18" charset="0"/>
              </a:rPr>
              <a:t>iolation in </a:t>
            </a:r>
          </a:p>
          <a:p>
            <a:r>
              <a:rPr lang="en-US" sz="1600" dirty="0" smtClean="0">
                <a:latin typeface="Symbol" panose="05050102010706020507" pitchFamily="18" charset="2"/>
              </a:rPr>
              <a:t>n</a:t>
            </a:r>
            <a:r>
              <a:rPr lang="en-US" sz="1600" dirty="0" smtClean="0">
                <a:latin typeface="Palatino Linotype" panose="02040502050505030304" pitchFamily="18" charset="0"/>
              </a:rPr>
              <a:t>-sector same </a:t>
            </a:r>
            <a:r>
              <a:rPr lang="en-US" sz="1600" dirty="0">
                <a:latin typeface="Palatino Linotype" panose="02040502050505030304" pitchFamily="18" charset="0"/>
              </a:rPr>
              <a:t>level as </a:t>
            </a:r>
            <a:r>
              <a:rPr lang="en-US" sz="1600" dirty="0" smtClean="0">
                <a:latin typeface="Palatino Linotype" panose="02040502050505030304" pitchFamily="18" charset="0"/>
              </a:rPr>
              <a:t>in the </a:t>
            </a:r>
            <a:r>
              <a:rPr lang="en-US" sz="1600" dirty="0">
                <a:latin typeface="Palatino Linotype" panose="02040502050505030304" pitchFamily="18" charset="0"/>
              </a:rPr>
              <a:t>CKM </a:t>
            </a:r>
            <a:r>
              <a:rPr lang="en-US" sz="1600" dirty="0" smtClean="0">
                <a:latin typeface="Palatino Linotype" panose="02040502050505030304" pitchFamily="18" charset="0"/>
              </a:rPr>
              <a:t>matrix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latin typeface="Palatino Linotype" panose="02040502050505030304" pitchFamily="18" charset="0"/>
                <a:sym typeface="Wingdings" panose="05000000000000000000" pitchFamily="2" charset="2"/>
              </a:rPr>
              <a:t>muon</a:t>
            </a:r>
            <a:r>
              <a:rPr lang="en-US" sz="16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en-US" sz="16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storage rings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36226" y="3321879"/>
            <a:ext cx="1471878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1209.5973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74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pic>
        <p:nvPicPr>
          <p:cNvPr id="4" name="cavity1b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4581128"/>
            <a:ext cx="2208246" cy="1656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4644425"/>
            <a:ext cx="123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SRF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Technology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764704"/>
            <a:ext cx="42402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Energy Frontier (SRF for ILC):</a:t>
            </a:r>
          </a:p>
          <a:p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Energy-efficient/ultra-high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Q</a:t>
            </a:r>
            <a:r>
              <a:rPr lang="en-US" baseline="-25000" dirty="0">
                <a:solidFill>
                  <a:schemeClr val="bg1"/>
                </a:solidFill>
                <a:latin typeface="Palatino Linotype" panose="02040502050505030304" pitchFamily="18" charset="0"/>
              </a:rPr>
              <a:t>0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(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10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   - small surface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resistance</a:t>
            </a:r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Long beam pulses (~1 </a:t>
            </a:r>
            <a:r>
              <a:rPr lang="en-US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ms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) </a:t>
            </a:r>
          </a:p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   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- intra-pulse feedback</a:t>
            </a:r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Larger aperture / smaller beam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loss</a:t>
            </a:r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828" y="44624"/>
            <a:ext cx="895766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51520" y="145455"/>
            <a:ext cx="8640960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Superconducting RF Technology for Energy and Intensity Frontiers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9098" y="692696"/>
            <a:ext cx="46394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Intensity Frontier (LBNE/USA):</a:t>
            </a:r>
          </a:p>
          <a:p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Same technology modified for high </a:t>
            </a:r>
          </a:p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 current/intensity facilities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P5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endorsed </a:t>
            </a:r>
          </a:p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the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PIP-II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SRF linear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accelerator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project </a:t>
            </a:r>
          </a:p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 most powerful neutrino beams</a:t>
            </a:r>
          </a:p>
          <a:p>
            <a:endParaRPr lang="en-US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904581" y="2924944"/>
            <a:ext cx="1371276" cy="1656186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484102" y="2924944"/>
            <a:ext cx="228025" cy="1656184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59633" y="44624"/>
            <a:ext cx="6336704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547664" y="145455"/>
            <a:ext cx="5832648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Prospects: Double Beta </a:t>
            </a:r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ecay Experiments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579" y="620688"/>
            <a:ext cx="441314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Observation of 0νββ decay would establish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Neutrinos 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are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Majorana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particles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Lepton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number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violation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Neutrino 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mass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scale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Majorana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neutrinos are required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 seesaw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mass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models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and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leptogenesis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620688"/>
            <a:ext cx="4752528" cy="181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110"/>
            <a:ext cx="4320481" cy="354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95" y="2492896"/>
            <a:ext cx="9108505" cy="80021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Next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generation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of 0</a:t>
            </a:r>
            <a:r>
              <a:rPr lang="en-US" sz="1600" dirty="0">
                <a:solidFill>
                  <a:srgbClr val="0000CC"/>
                </a:solidFill>
                <a:latin typeface="Symbol" panose="05050102010706020507" pitchFamily="18" charset="2"/>
              </a:rPr>
              <a:t>n</a:t>
            </a:r>
            <a:r>
              <a:rPr lang="en-US" sz="1600" dirty="0" smtClean="0">
                <a:solidFill>
                  <a:srgbClr val="0000CC"/>
                </a:solidFill>
                <a:latin typeface="Symbol" panose="05050102010706020507" pitchFamily="18" charset="2"/>
              </a:rPr>
              <a:t>bb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experiments will use different technologies and approaches: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robe the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inverted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hierarchy region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If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inverted hierarchy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is found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and 0νββ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decay experiments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see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no signal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neutrinos are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not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Majorana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particles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6337" y="6550223"/>
            <a:ext cx="1471878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1203.5250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110"/>
            <a:ext cx="4280191" cy="353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76" y="3450332"/>
            <a:ext cx="63221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450332"/>
            <a:ext cx="1224136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44373" y="6612259"/>
            <a:ext cx="1471878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: 1203.5250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55551" y="6505599"/>
            <a:ext cx="880369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A. Sousa</a:t>
            </a:r>
          </a:p>
        </p:txBody>
      </p:sp>
    </p:spTree>
    <p:extLst>
      <p:ext uri="{BB962C8B-B14F-4D97-AF65-F5344CB8AC3E}">
        <p14:creationId xmlns:p14="http://schemas.microsoft.com/office/powerpoint/2010/main" val="1950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103258"/>
            <a:ext cx="9144000" cy="2442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117451"/>
            <a:ext cx="892899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23528" y="189459"/>
            <a:ext cx="8568952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Searches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for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Majorana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Neutrino / Heavy Neutral Particles @ Colliders 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03258"/>
            <a:ext cx="4103151" cy="239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1722"/>
            <a:ext cx="2520280" cy="108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752" y="1196752"/>
            <a:ext cx="4950296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Search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for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Majorana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N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eutrino in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l-GR" sz="16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+</a:t>
            </a:r>
            <a:r>
              <a:rPr lang="el-G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μ</a:t>
            </a:r>
            <a:r>
              <a:rPr lang="en-US" sz="16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</a:t>
            </a:r>
            <a:r>
              <a:rPr lang="el-G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μ</a:t>
            </a:r>
            <a:r>
              <a:rPr lang="en-US" sz="16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LHCb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628800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Palatino Linotype" panose="02040502050505030304" pitchFamily="18" charset="0"/>
              </a:rPr>
              <a:t>Forbidden in SM, proceed via production of on-shell </a:t>
            </a:r>
            <a:r>
              <a:rPr lang="en-US" sz="1400" dirty="0" err="1" smtClean="0">
                <a:latin typeface="Palatino Linotype" panose="02040502050505030304" pitchFamily="18" charset="0"/>
              </a:rPr>
              <a:t>Majorana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2852936"/>
            <a:ext cx="4527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LHCb</a:t>
            </a:r>
            <a:r>
              <a:rPr lang="en-US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demonstrated capability to probe:</a:t>
            </a:r>
          </a:p>
          <a:p>
            <a:r>
              <a:rPr lang="fr-FR" sz="1600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-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masses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250-500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MeV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and </a:t>
            </a:r>
            <a:r>
              <a:rPr lang="fr-FR" sz="1600" dirty="0" smtClean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-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lifetimes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0-1000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ps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2492896"/>
            <a:ext cx="1936492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PRL 112 (2014) 131802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12" y="3600401"/>
            <a:ext cx="9144000" cy="3257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TextBox 28"/>
          <p:cNvSpPr txBox="1"/>
          <p:nvPr/>
        </p:nvSpPr>
        <p:spPr>
          <a:xfrm>
            <a:off x="114950" y="3666510"/>
            <a:ext cx="472276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Hunt for Heavy Neutrinos at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Z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/H Factory (TLEP):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4091588"/>
            <a:ext cx="527580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latin typeface="Palatino Linotype" panose="02040502050505030304" pitchFamily="18" charset="0"/>
              </a:rPr>
              <a:t> </a:t>
            </a:r>
            <a:r>
              <a:rPr lang="fr-CH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Mixing</a:t>
            </a:r>
            <a:r>
              <a:rPr lang="fr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CH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with</a:t>
            </a:r>
            <a:r>
              <a:rPr lang="fr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active neutrinos </a:t>
            </a:r>
            <a:r>
              <a:rPr lang="fr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leads to </a:t>
            </a:r>
            <a:r>
              <a:rPr lang="fr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measurable</a:t>
            </a:r>
            <a:endParaRPr lang="fr-CH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fr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</a:t>
            </a:r>
            <a:r>
              <a:rPr lang="fr-CH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e</a:t>
            </a:r>
            <a:r>
              <a:rPr lang="fr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ffects</a:t>
            </a:r>
            <a:r>
              <a:rPr lang="fr-CH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at High </a:t>
            </a:r>
            <a:r>
              <a:rPr lang="fr-CH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Energy</a:t>
            </a:r>
            <a:r>
              <a:rPr lang="fr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endParaRPr lang="fr-CH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fr-CH" sz="1600" dirty="0">
              <a:latin typeface="Palatino Linotype" panose="02040502050505030304" pitchFamily="18" charset="0"/>
            </a:endParaRPr>
          </a:p>
          <a:p>
            <a:r>
              <a:rPr lang="fr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If N </a:t>
            </a:r>
            <a:r>
              <a:rPr lang="fr-CH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is</a:t>
            </a:r>
            <a:r>
              <a:rPr lang="fr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CH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heavy</a:t>
            </a:r>
            <a:r>
              <a:rPr lang="fr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CH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it</a:t>
            </a:r>
            <a:r>
              <a:rPr lang="fr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CH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will</a:t>
            </a:r>
            <a:r>
              <a:rPr lang="fr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CH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decay</a:t>
            </a:r>
            <a:r>
              <a:rPr lang="fr-CH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in the detector (not invisible)  </a:t>
            </a:r>
          </a:p>
          <a:p>
            <a:r>
              <a:rPr lang="fr-CH" sz="1600" dirty="0">
                <a:latin typeface="Palatino Linotype" panose="02040502050505030304" pitchFamily="18" charset="0"/>
              </a:rPr>
              <a:t>         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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CH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D</a:t>
            </a:r>
            <a:r>
              <a:rPr lang="fr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eficit</a:t>
            </a:r>
            <a:r>
              <a:rPr lang="fr-CH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 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in Z «invisible» </a:t>
            </a:r>
            <a:r>
              <a:rPr lang="fr-CH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width</a:t>
            </a:r>
            <a:endParaRPr lang="fr-CH" sz="1600" dirty="0" smtClean="0">
              <a:solidFill>
                <a:srgbClr val="0000CC"/>
              </a:solidFill>
              <a:latin typeface="Palatino Linotype" panose="02040502050505030304" pitchFamily="18" charset="0"/>
              <a:sym typeface="Symbol"/>
            </a:endParaRPr>
          </a:p>
          <a:p>
            <a:endParaRPr lang="fr-CH" sz="1600" dirty="0">
              <a:solidFill>
                <a:srgbClr val="0000CC"/>
              </a:solidFill>
              <a:latin typeface="Palatino Linotype" panose="02040502050505030304" pitchFamily="18" charset="0"/>
              <a:sym typeface="Symbol"/>
            </a:endParaRPr>
          </a:p>
          <a:p>
            <a:endParaRPr lang="fr-CH" sz="1600" dirty="0" smtClean="0">
              <a:solidFill>
                <a:srgbClr val="0000CC"/>
              </a:solidFill>
              <a:latin typeface="Palatino Linotype" panose="02040502050505030304" pitchFamily="18" charset="0"/>
              <a:sym typeface="Symbol"/>
            </a:endParaRPr>
          </a:p>
          <a:p>
            <a:endParaRPr lang="fr-CH" sz="1600" dirty="0">
              <a:solidFill>
                <a:srgbClr val="0000CC"/>
              </a:solidFill>
              <a:latin typeface="Palatino Linotype" panose="02040502050505030304" pitchFamily="18" charset="0"/>
              <a:sym typeface="Symbol"/>
            </a:endParaRPr>
          </a:p>
          <a:p>
            <a:endParaRPr lang="fr-CH" sz="1600" dirty="0" smtClean="0">
              <a:solidFill>
                <a:srgbClr val="0000CC"/>
              </a:solidFill>
              <a:latin typeface="Palatino Linotype" panose="02040502050505030304" pitchFamily="18" charset="0"/>
              <a:sym typeface="Symbol"/>
            </a:endParaRPr>
          </a:p>
          <a:p>
            <a:endParaRPr lang="fr-CH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        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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CH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 / Z 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visible </a:t>
            </a:r>
            <a:r>
              <a:rPr lang="fr-CH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exotic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CH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decays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H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</a:t>
            </a:r>
            <a:r>
              <a:rPr lang="fr-CH" sz="1600" baseline="-25000" dirty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i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</a:t>
            </a:r>
            <a:r>
              <a:rPr lang="fr-CH" sz="1600" baseline="-25000" dirty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i 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 and Z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fr-CH" sz="1600" dirty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 </a:t>
            </a:r>
            <a:r>
              <a:rPr lang="fr-CH" sz="1600" baseline="-25000" dirty="0">
                <a:solidFill>
                  <a:srgbClr val="0000CC"/>
                </a:solidFill>
                <a:latin typeface="Palatino Linotype" panose="02040502050505030304" pitchFamily="18" charset="0"/>
                <a:sym typeface="Symbol"/>
              </a:rPr>
              <a:t>i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26" y="5445224"/>
            <a:ext cx="1913007" cy="98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65" y="5114900"/>
            <a:ext cx="1341383" cy="27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49280"/>
            <a:ext cx="1944216" cy="35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6710" y="5601079"/>
            <a:ext cx="1678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Final LEP result: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20019" y="5589240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TLEP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Fcc-ee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4046964"/>
            <a:ext cx="4176465" cy="27664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6297279" y="5122639"/>
                <a:ext cx="2379177" cy="33855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CH" sz="1600" dirty="0" smtClean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N</a:t>
                </a:r>
                <a:r>
                  <a:rPr lang="fr-CH" sz="1600" baseline="-25000" dirty="0" smtClean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Z</a:t>
                </a:r>
                <a:r>
                  <a:rPr lang="fr-CH" sz="1600" dirty="0" smtClean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 = 10</a:t>
                </a:r>
                <a:r>
                  <a:rPr lang="fr-CH" sz="1600" baseline="30000" dirty="0" smtClean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13</a:t>
                </a:r>
                <a:r>
                  <a:rPr lang="fr-CH" sz="1600" dirty="0" smtClean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  100</a:t>
                </a:r>
                <a14:m>
                  <m:oMath xmlns:m="http://schemas.openxmlformats.org/officeDocument/2006/math">
                    <m:r>
                      <a:rPr lang="fr-CH" sz="1600" i="1" smtClean="0">
                        <a:solidFill>
                          <a:schemeClr val="tx1"/>
                        </a:solidFill>
                        <a:latin typeface="Cambria Math"/>
                        <a:sym typeface="Symbol"/>
                      </a:rPr>
                      <m:t></m:t>
                    </m:r>
                    <m:r>
                      <a:rPr lang="fr-CH" sz="1600" b="1" i="1" smtClean="0">
                        <a:solidFill>
                          <a:schemeClr val="tx1"/>
                        </a:solidFill>
                        <a:latin typeface="Cambria Math"/>
                        <a:sym typeface="Symbol"/>
                      </a:rPr>
                      <m:t>𝒎</m:t>
                    </m:r>
                  </m:oMath>
                </a14:m>
                <a:r>
                  <a:rPr lang="fr-CH" sz="1600" dirty="0" smtClean="0">
                    <a:solidFill>
                      <a:schemeClr val="tx1"/>
                    </a:solidFill>
                    <a:latin typeface="Palatino Linotype" panose="02040502050505030304" pitchFamily="18" charset="0"/>
                  </a:rPr>
                  <a:t> &lt;L&lt;5m</a:t>
                </a:r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279" y="5122639"/>
                <a:ext cx="2379177" cy="338554"/>
              </a:xfrm>
              <a:prstGeom prst="rect">
                <a:avLst/>
              </a:prstGeom>
              <a:blipFill rotWithShape="1">
                <a:blip r:embed="rId8"/>
                <a:stretch>
                  <a:fillRect l="-1282" t="-5357" r="-769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737753" y="6145559"/>
            <a:ext cx="2074607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A.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itchFamily="18" charset="0"/>
              </a:rPr>
              <a:t>Blondel</a:t>
            </a:r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, 2014 ICHEP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82028" y="3670285"/>
            <a:ext cx="4370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D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epends on HNL decay length and efficiency: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788024" y="5601079"/>
            <a:ext cx="2664296" cy="9962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496" y="683404"/>
            <a:ext cx="9051324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Lack of new, heavy particle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interest in “hidden sector” theories (e.g. long-lived portal particles)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1395"/>
            <a:ext cx="9144000" cy="6246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3212976"/>
            <a:ext cx="9144000" cy="364502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753" y="44624"/>
            <a:ext cx="9000751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23528" y="116632"/>
            <a:ext cx="8568952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Search for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HIdden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Particles (SHIP): Beam-Dump Experiment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@ CERN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9228" y="5805264"/>
            <a:ext cx="2726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Palatino Linotype" panose="02040502050505030304" pitchFamily="18" charset="0"/>
                <a:hlinkClick r:id="rId2"/>
              </a:rPr>
              <a:t>http://</a:t>
            </a:r>
            <a:r>
              <a:rPr lang="fr-FR" sz="1600" dirty="0" smtClean="0">
                <a:latin typeface="Palatino Linotype" panose="02040502050505030304" pitchFamily="18" charset="0"/>
                <a:hlinkClick r:id="rId2"/>
              </a:rPr>
              <a:t>ship.web.cern.ch/ship</a:t>
            </a:r>
            <a:endParaRPr lang="fr-FR" sz="1600" dirty="0" smtClean="0">
              <a:latin typeface="Palatino Linotype" panose="020405020505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1844824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All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three issues can be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solved by adding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three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new fundamental fermions,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right-handed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Majorana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Heavy Neutral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Leptons (HNL)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611396"/>
            <a:ext cx="49561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SM is unable to explain: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Neutrino 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masses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Excess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matter over antimatter in the Universe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nature of non-baryonic Dark Matter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329" y="692696"/>
            <a:ext cx="2597175" cy="21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6041" y="2627620"/>
            <a:ext cx="5256119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latin typeface="Palatino Linotype" panose="02040502050505030304" pitchFamily="18" charset="0"/>
              </a:rPr>
              <a:t>ν</a:t>
            </a:r>
            <a:r>
              <a:rPr lang="fr-FR" b="1" i="1" dirty="0">
                <a:latin typeface="Palatino Linotype" panose="02040502050505030304" pitchFamily="18" charset="0"/>
              </a:rPr>
              <a:t>MSM: </a:t>
            </a:r>
            <a:r>
              <a:rPr lang="fr-FR" i="1" dirty="0" err="1">
                <a:latin typeface="Palatino Linotype" panose="02040502050505030304" pitchFamily="18" charset="0"/>
              </a:rPr>
              <a:t>T.Asaka</a:t>
            </a:r>
            <a:r>
              <a:rPr lang="fr-FR" i="1" dirty="0">
                <a:latin typeface="Palatino Linotype" panose="02040502050505030304" pitchFamily="18" charset="0"/>
              </a:rPr>
              <a:t>, </a:t>
            </a:r>
            <a:r>
              <a:rPr lang="fr-FR" i="1" dirty="0" err="1">
                <a:latin typeface="Palatino Linotype" panose="02040502050505030304" pitchFamily="18" charset="0"/>
              </a:rPr>
              <a:t>M.Shaposhnikov</a:t>
            </a:r>
            <a:r>
              <a:rPr lang="fr-FR" i="1" dirty="0">
                <a:latin typeface="Palatino Linotype" panose="02040502050505030304" pitchFamily="18" charset="0"/>
              </a:rPr>
              <a:t> PL </a:t>
            </a:r>
            <a:r>
              <a:rPr lang="fr-FR" b="1" i="1" dirty="0">
                <a:latin typeface="Palatino Linotype" panose="02040502050505030304" pitchFamily="18" charset="0"/>
              </a:rPr>
              <a:t>B620 </a:t>
            </a:r>
            <a:r>
              <a:rPr lang="fr-FR" i="1" dirty="0">
                <a:latin typeface="Palatino Linotype" panose="02040502050505030304" pitchFamily="18" charset="0"/>
              </a:rPr>
              <a:t>(2005) 17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753" y="3427834"/>
            <a:ext cx="9072759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Role of </a:t>
            </a:r>
            <a:r>
              <a:rPr lang="en-US" sz="1600" b="1" dirty="0">
                <a:solidFill>
                  <a:srgbClr val="0000CC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b="1" baseline="-25000" dirty="0">
                <a:solidFill>
                  <a:srgbClr val="0000CC"/>
                </a:solidFill>
                <a:latin typeface="Palatino Linotype" panose="02040502050505030304" pitchFamily="18" charset="0"/>
              </a:rPr>
              <a:t>1</a:t>
            </a:r>
            <a:r>
              <a:rPr lang="en-US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with mass in </a:t>
            </a:r>
            <a:r>
              <a:rPr lang="en-US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keV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region: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Dark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Matter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b="1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1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3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ν or </a:t>
            </a:r>
            <a:r>
              <a:rPr lang="en-US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b="1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1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ν γ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Role of </a:t>
            </a:r>
            <a:r>
              <a:rPr lang="en-US" sz="1600" b="1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b="1" baseline="-25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2,3</a:t>
            </a:r>
            <a:r>
              <a:rPr lang="en-US" sz="1600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with mass in the </a:t>
            </a:r>
            <a:r>
              <a:rPr lang="en-US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GeV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region: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neutrino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masses and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baryogenesis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b="1" baseline="-25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2,3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l-G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μ</a:t>
            </a:r>
            <a:r>
              <a:rPr lang="el-GR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/</a:t>
            </a:r>
            <a:r>
              <a:rPr lang="fr-FR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e </a:t>
            </a:r>
            <a:r>
              <a:rPr lang="el-G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π </a:t>
            </a:r>
            <a:r>
              <a:rPr lang="fr-FR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or </a:t>
            </a:r>
            <a:r>
              <a:rPr lang="en-US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b="1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2,3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l-G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μν</a:t>
            </a:r>
            <a:r>
              <a:rPr lang="fr-FR" sz="1600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  </a:t>
            </a:r>
          </a:p>
          <a:p>
            <a:r>
              <a:rPr lang="fr-FR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(</a:t>
            </a:r>
            <a:r>
              <a:rPr lang="en-US" sz="1600" b="1" dirty="0">
                <a:solidFill>
                  <a:srgbClr val="663300"/>
                </a:solidFill>
                <a:latin typeface="Palatino Linotype" panose="02040502050505030304" pitchFamily="18" charset="0"/>
              </a:rPr>
              <a:t>N</a:t>
            </a:r>
            <a:r>
              <a:rPr lang="en-US" sz="1600" b="1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2,3</a:t>
            </a:r>
            <a:r>
              <a:rPr lang="fr-FR" sz="1600" b="1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have long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lifetimes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~ 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10 </a:t>
            </a:r>
            <a:r>
              <a:rPr lang="el-G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μ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s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  <a:p>
            <a:endParaRPr lang="fr-FR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Role of the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Higgs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: give mass to fermions and bosons,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and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inflate the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Universe</a:t>
            </a:r>
            <a:r>
              <a:rPr lang="en-US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</a:p>
          <a:p>
            <a:endParaRPr lang="en-US" sz="1600" b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US" b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</a:t>
            </a:r>
            <a:r>
              <a:rPr lang="en-US" b="1" baseline="-25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2,3</a:t>
            </a:r>
            <a:r>
              <a:rPr lang="en-US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could be produced in decays of D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mesons: </a:t>
            </a:r>
          </a:p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SPS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beam dump + long spectrometer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25" y="3345978"/>
            <a:ext cx="3465979" cy="346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7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52" y="2676828"/>
            <a:ext cx="1439152" cy="204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034316" y="2977592"/>
            <a:ext cx="1033628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179512" y="44624"/>
            <a:ext cx="3661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Energy Frontier - Precision Higgs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Physics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 Next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nergy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Scale</a:t>
            </a:r>
            <a:endParaRPr lang="en-US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(couplings, invisible decays, self-coupling)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80528" y="4264640"/>
            <a:ext cx="4176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BSM Physics -new particles /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interations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(SUSY, Exotica,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Indirect constraints form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F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lavour Physics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4221088"/>
            <a:ext cx="2764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Charged Lepton Flavour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Violation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(colliders,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new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muon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experiments):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1755638" cy="16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30" y="937402"/>
            <a:ext cx="1734056" cy="16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5436096" y="2996952"/>
            <a:ext cx="1080120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ight Arrow 11"/>
          <p:cNvSpPr/>
          <p:nvPr/>
        </p:nvSpPr>
        <p:spPr>
          <a:xfrm>
            <a:off x="2987824" y="4437112"/>
            <a:ext cx="1167629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3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ight Arrow 12"/>
          <p:cNvSpPr/>
          <p:nvPr/>
        </p:nvSpPr>
        <p:spPr>
          <a:xfrm>
            <a:off x="5436096" y="4417752"/>
            <a:ext cx="1142826" cy="163376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004048" y="44624"/>
            <a:ext cx="41940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Intensity Frontier - Neutrino physics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(mass scale and hierarchy, sterile </a:t>
            </a:r>
            <a:r>
              <a:rPr lang="en-US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R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CP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violation,Dirac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/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Mjorana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Leptogenesis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 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7402"/>
            <a:ext cx="3960440" cy="162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17699"/>
            <a:ext cx="2232248" cy="16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17699"/>
            <a:ext cx="1726242" cy="1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730" y="5117699"/>
            <a:ext cx="1734056" cy="16236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9" y="5117699"/>
            <a:ext cx="1809522" cy="1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20429" y="3500931"/>
            <a:ext cx="1803699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DIVERSITY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952" y="2676828"/>
            <a:ext cx="1439152" cy="204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034316" y="2977592"/>
            <a:ext cx="1033628" cy="163376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179512" y="44624"/>
            <a:ext cx="3661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Energy Frontier - Precision Higgs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Physics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 Next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E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nergy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Scale</a:t>
            </a:r>
            <a:endParaRPr lang="en-US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(couplings, invisible decays, self-coupling)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80528" y="4264640"/>
            <a:ext cx="41764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BSM Physics -new particles /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interations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(SUSY, Exotica,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Indirect constraints form 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</a:rPr>
              <a:t>F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lavour Physics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4221088"/>
            <a:ext cx="2764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Charged Lepton Flavour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Violation 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(colliders,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new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muon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experiments):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1755638" cy="16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30" y="937402"/>
            <a:ext cx="1734056" cy="16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5436096" y="2996952"/>
            <a:ext cx="1080120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ight Arrow 16"/>
          <p:cNvSpPr/>
          <p:nvPr/>
        </p:nvSpPr>
        <p:spPr>
          <a:xfrm>
            <a:off x="2987824" y="4437112"/>
            <a:ext cx="1167629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3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ight Arrow 17"/>
          <p:cNvSpPr/>
          <p:nvPr/>
        </p:nvSpPr>
        <p:spPr>
          <a:xfrm>
            <a:off x="5436096" y="4417752"/>
            <a:ext cx="1142826" cy="163376"/>
          </a:xfrm>
          <a:prstGeom prst="rightArrow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20"/>
          <p:cNvSpPr txBox="1"/>
          <p:nvPr/>
        </p:nvSpPr>
        <p:spPr>
          <a:xfrm>
            <a:off x="5004048" y="44624"/>
            <a:ext cx="41940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Intensity Frontier - Neutrino physics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(mass scale and hierarchy, sterile </a:t>
            </a:r>
            <a:r>
              <a:rPr lang="en-US" sz="1600" dirty="0" err="1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sz="1600" baseline="-250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R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CP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violation,Dirac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/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Mjorana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Leptogenesis</a:t>
            </a:r>
            <a:r>
              <a:rPr lang="en-US" sz="16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) 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7402"/>
            <a:ext cx="3960440" cy="162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17699"/>
            <a:ext cx="2232248" cy="16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17699"/>
            <a:ext cx="1726242" cy="1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0730" y="5117699"/>
            <a:ext cx="1734056" cy="1623669"/>
          </a:xfrm>
          <a:prstGeom prst="rect">
            <a:avLst/>
          </a:prstGeom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9" y="5117699"/>
            <a:ext cx="1809522" cy="162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20429" y="3500931"/>
            <a:ext cx="1803699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DIVERSITY</a:t>
            </a:r>
            <a:endParaRPr lang="fr-FR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2492897"/>
            <a:ext cx="4896544" cy="352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47664" y="44624"/>
            <a:ext cx="5976664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979712" y="145455"/>
            <a:ext cx="5328592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Charged Lepton Flavor Violation (LFV)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6" y="611396"/>
            <a:ext cx="4896544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SM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predicted lepton flavor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conservation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</a:t>
            </a:r>
            <a:r>
              <a:rPr lang="en-US" sz="1600" baseline="-25000" dirty="0" err="1" smtClean="0">
                <a:solidFill>
                  <a:srgbClr val="663300"/>
                </a:solidFill>
                <a:latin typeface="Symbol" panose="05050102010706020507" pitchFamily="18" charset="2"/>
              </a:rPr>
              <a:t>n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=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0)</a:t>
            </a:r>
          </a:p>
          <a:p>
            <a:r>
              <a:rPr lang="en-US" sz="1600" dirty="0" smtClean="0">
                <a:latin typeface="Palatino Linotype" panose="02040502050505030304" pitchFamily="18" charset="0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Today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known to be violated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, but suppressed </a:t>
            </a: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by terms of order (Δm</a:t>
            </a:r>
            <a:r>
              <a:rPr lang="en-US" sz="1600" baseline="-25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ν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/M</a:t>
            </a:r>
            <a:r>
              <a:rPr lang="en-US" sz="1600" baseline="-25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~ 10</a:t>
            </a:r>
            <a:r>
              <a:rPr lang="en-US" sz="1600" baseline="30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-50</a:t>
            </a:r>
          </a:p>
          <a:p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Many BSM models predict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enhanced rates of LFV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(close to the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current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experimental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limits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  <a:p>
            <a:r>
              <a:rPr lang="fr-FR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</a:t>
            </a:r>
            <a:r>
              <a:rPr lang="fr-FR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Unambiguous Sign of New Physics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365104"/>
            <a:ext cx="4135859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11396"/>
            <a:ext cx="4135858" cy="340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46047" y="4026550"/>
            <a:ext cx="4134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E.g.: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t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3m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rates in the SM / BSM scenarios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6512" y="2492896"/>
            <a:ext cx="4713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g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-2 and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</a:t>
            </a:r>
            <a:r>
              <a:rPr lang="en-US" sz="1600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1600" b="1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: 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best </a:t>
            </a:r>
            <a:r>
              <a:rPr lang="en-US" altLang="fr-FR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constraints on generic 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NP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4" y="3491242"/>
            <a:ext cx="1368152" cy="8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93" y="3510444"/>
            <a:ext cx="1600785" cy="81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6854" y="2996952"/>
            <a:ext cx="449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If new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TeV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particles (e.g.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sleptons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 exist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have their 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o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wn mixing matrices  LFV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822" y="3635497"/>
            <a:ext cx="1032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solidFill>
                  <a:srgbClr val="0066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fr-FR" sz="1400" dirty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-</a:t>
            </a:r>
            <a:r>
              <a:rPr lang="en-US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mass </a:t>
            </a:r>
          </a:p>
          <a:p>
            <a:pPr algn="ctr"/>
            <a:r>
              <a:rPr lang="en-US" sz="1400" dirty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</a:t>
            </a:r>
            <a:r>
              <a:rPr lang="en-US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erm (SM) </a:t>
            </a:r>
            <a:endParaRPr lang="fr-FR" sz="1400" dirty="0">
              <a:solidFill>
                <a:srgbClr val="00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5768" y="3625860"/>
            <a:ext cx="82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BSM</a:t>
            </a:r>
          </a:p>
          <a:p>
            <a:pPr algn="ctr"/>
            <a:r>
              <a:rPr lang="fr-FR" sz="1400" dirty="0" err="1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physics</a:t>
            </a:r>
            <a:r>
              <a:rPr lang="en-US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endParaRPr lang="fr-FR" sz="1400" dirty="0">
              <a:solidFill>
                <a:srgbClr val="0066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512" y="4653136"/>
            <a:ext cx="50308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e conversion: </a:t>
            </a:r>
            <a:r>
              <a:rPr lang="en-US" altLang="fr-FR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excellent experimental </a:t>
            </a:r>
            <a:endParaRPr lang="en-US" altLang="fr-FR" sz="1600" dirty="0" smtClean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r>
              <a:rPr lang="en-US" altLang="fr-FR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 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   prospects 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(sensitive </a:t>
            </a:r>
            <a:r>
              <a:rPr lang="en-US" altLang="fr-FR" sz="1400" dirty="0">
                <a:solidFill>
                  <a:srgbClr val="006600"/>
                </a:solidFill>
                <a:latin typeface="Palatino Linotype" panose="02040502050505030304" pitchFamily="18" charset="0"/>
              </a:rPr>
              <a:t>to Higgs mediated </a:t>
            </a:r>
            <a:r>
              <a:rPr lang="en-US" altLang="fr-FR" sz="1400" dirty="0" err="1" smtClean="0">
                <a:solidFill>
                  <a:srgbClr val="006600"/>
                </a:solidFill>
                <a:latin typeface="Palatino Linotype" panose="02040502050505030304" pitchFamily="18" charset="0"/>
              </a:rPr>
              <a:t>flavour</a:t>
            </a:r>
            <a:r>
              <a:rPr lang="en-US" alt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-violation)</a:t>
            </a:r>
            <a:endParaRPr lang="en-US" altLang="fr-FR" sz="1600" dirty="0" smtClean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endParaRPr lang="en-US" alt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fr-FR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altLang="fr-FR" sz="16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 mmm, t </a:t>
            </a: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</a:t>
            </a:r>
            <a:r>
              <a:rPr lang="en-US" altLang="fr-FR" sz="1600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mm</a:t>
            </a: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altLang="fr-FR" sz="16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 </a:t>
            </a:r>
            <a:r>
              <a:rPr lang="en-US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eee</a:t>
            </a: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altLang="fr-FR" sz="16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 </a:t>
            </a:r>
            <a:r>
              <a:rPr lang="en-US" alt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eee</a:t>
            </a: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: 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ensitive </a:t>
            </a:r>
            <a:r>
              <a:rPr lang="en-US" altLang="fr-FR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to </a:t>
            </a:r>
            <a:endParaRPr lang="en-US" altLang="fr-FR" sz="1600" dirty="0" smtClean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r>
              <a:rPr lang="en-US" altLang="fr-FR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 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     </a:t>
            </a:r>
            <a:r>
              <a:rPr lang="en-US" altLang="fr-FR" sz="1600" dirty="0" err="1" smtClean="0">
                <a:solidFill>
                  <a:srgbClr val="006600"/>
                </a:solidFill>
                <a:latin typeface="Palatino Linotype" panose="02040502050505030304" pitchFamily="18" charset="0"/>
              </a:rPr>
              <a:t>flavour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-changing neutral effects</a:t>
            </a:r>
            <a:endParaRPr lang="en-US" altLang="fr-FR" sz="1600" dirty="0">
              <a:solidFill>
                <a:srgbClr val="0066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6511" y="6228601"/>
            <a:ext cx="5040559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Next 10–20 years: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10</a:t>
            </a:r>
            <a:r>
              <a:rPr lang="en-US" sz="1600" baseline="30000" dirty="0">
                <a:solidFill>
                  <a:srgbClr val="0000CC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–10</a:t>
            </a:r>
            <a:r>
              <a:rPr lang="en-US" sz="1600" baseline="30000" dirty="0">
                <a:solidFill>
                  <a:srgbClr val="0000CC"/>
                </a:solidFill>
                <a:latin typeface="Palatino Linotype" panose="02040502050505030304" pitchFamily="18" charset="0"/>
              </a:rPr>
              <a:t>5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sensitivity improvement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any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signal would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trigger broad program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35996" y="5445224"/>
            <a:ext cx="510051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01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3717032"/>
            <a:ext cx="9054751" cy="3140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5496" y="620689"/>
            <a:ext cx="9054751" cy="30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504" y="44624"/>
            <a:ext cx="892899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323528" y="116632"/>
            <a:ext cx="8568952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Searches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for Lepton Flavor Violation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@ Collider Experiments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693515"/>
            <a:ext cx="5310336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Search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for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Lepton </a:t>
            </a:r>
            <a:r>
              <a:rPr lang="fr-FR" sz="1600" u="sng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Flavor</a:t>
            </a:r>
            <a:r>
              <a:rPr lang="fr-FR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Violation in</a:t>
            </a:r>
            <a:r>
              <a:rPr lang="fr-FR" sz="1600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u="sng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fr-FR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u="sng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fr-FR" sz="1600" u="sng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u="sng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l-GR" sz="1600" u="sng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+</a:t>
            </a:r>
            <a:r>
              <a:rPr lang="el-GR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μ</a:t>
            </a:r>
            <a:r>
              <a:rPr lang="en-US" sz="1600" u="sng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</a:t>
            </a:r>
            <a:r>
              <a:rPr lang="el-GR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μ</a:t>
            </a:r>
            <a:r>
              <a:rPr lang="en-US" sz="1600" u="sng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</a:t>
            </a:r>
            <a:r>
              <a:rPr lang="fr-FR" sz="1600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fr-FR" sz="1600" u="sng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LHCb</a:t>
            </a:r>
            <a:r>
              <a:rPr lang="fr-FR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</a:t>
            </a:r>
            <a:endParaRPr lang="fr-FR" sz="1600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60896"/>
            <a:ext cx="3312368" cy="300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3596"/>
            <a:ext cx="1687773" cy="95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466474"/>
            <a:ext cx="1656184" cy="81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1587"/>
            <a:ext cx="2593700" cy="187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520" y="1053555"/>
            <a:ext cx="4177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Observed (expected) </a:t>
            </a:r>
            <a:r>
              <a:rPr lang="fr-FR" sz="1400" dirty="0">
                <a:solidFill>
                  <a:srgbClr val="0000CC"/>
                </a:solidFill>
                <a:latin typeface="Symbol" panose="05050102010706020507" pitchFamily="18" charset="2"/>
              </a:rPr>
              <a:t>t</a:t>
            </a:r>
            <a:r>
              <a:rPr lang="fr-F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00CC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l-GR" sz="1400" baseline="30000" dirty="0">
                <a:solidFill>
                  <a:srgbClr val="0000CC"/>
                </a:solidFill>
                <a:latin typeface="Palatino Linotype" panose="02040502050505030304" pitchFamily="18" charset="0"/>
              </a:rPr>
              <a:t>+</a:t>
            </a:r>
            <a:r>
              <a:rPr lang="el-G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μ</a:t>
            </a:r>
            <a:r>
              <a:rPr lang="en-US" sz="1400" baseline="30000" dirty="0">
                <a:solidFill>
                  <a:srgbClr val="0000CC"/>
                </a:solidFill>
                <a:latin typeface="Palatino Linotype" panose="02040502050505030304" pitchFamily="18" charset="0"/>
              </a:rPr>
              <a:t>-</a:t>
            </a:r>
            <a:r>
              <a:rPr lang="el-G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μ</a:t>
            </a:r>
            <a:r>
              <a:rPr lang="en-US" sz="14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-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: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8.0x10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-8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(8.3x 10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-8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)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79712" y="314096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LHCb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Run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may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overtake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Belle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limit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…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but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should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eventually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overtaken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by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Belle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2" y="862792"/>
            <a:ext cx="66877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LHCb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5791" y="3069779"/>
            <a:ext cx="5725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Belle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80112" y="2241277"/>
            <a:ext cx="2664296" cy="11308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2961" y="1196752"/>
            <a:ext cx="1032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solidFill>
                  <a:srgbClr val="0066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fr-FR" sz="1400" dirty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-</a:t>
            </a:r>
            <a:r>
              <a:rPr lang="en-US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mass </a:t>
            </a:r>
          </a:p>
          <a:p>
            <a:pPr algn="ctr"/>
            <a:r>
              <a:rPr lang="en-US" sz="1400" dirty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</a:t>
            </a:r>
            <a:r>
              <a:rPr lang="en-US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erm (SM) </a:t>
            </a:r>
            <a:endParaRPr lang="fr-FR" sz="1400" dirty="0">
              <a:solidFill>
                <a:srgbClr val="00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4142" y="2371185"/>
            <a:ext cx="12362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Projections: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96" y="2780928"/>
            <a:ext cx="824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BSM</a:t>
            </a:r>
          </a:p>
          <a:p>
            <a:pPr algn="ctr"/>
            <a:r>
              <a:rPr lang="fr-FR" sz="1400" dirty="0" err="1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physics</a:t>
            </a:r>
            <a:r>
              <a:rPr lang="en-US" sz="1400" dirty="0" smtClean="0">
                <a:solidFill>
                  <a:srgbClr val="0066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endParaRPr lang="fr-FR" sz="1400" dirty="0">
              <a:solidFill>
                <a:srgbClr val="0066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04536" y="1269579"/>
            <a:ext cx="1319592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Sensitivity:</a:t>
            </a:r>
          </a:p>
          <a:p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 fb</a:t>
            </a:r>
            <a:r>
              <a:rPr lang="en-US" sz="14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-1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LHCb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 </a:t>
            </a:r>
          </a:p>
          <a:p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400" dirty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 ab</a:t>
            </a:r>
            <a:r>
              <a:rPr lang="en-US" sz="14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-1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e+e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-,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charm/tau</a:t>
            </a:r>
          </a:p>
          <a:p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f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actory)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0" name="Up-Down Arrow 19"/>
          <p:cNvSpPr/>
          <p:nvPr/>
        </p:nvSpPr>
        <p:spPr>
          <a:xfrm flipH="1">
            <a:off x="4888556" y="1982194"/>
            <a:ext cx="91438" cy="388991"/>
          </a:xfrm>
          <a:prstGeom prst="upDown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extBox 20"/>
          <p:cNvSpPr txBox="1"/>
          <p:nvPr/>
        </p:nvSpPr>
        <p:spPr>
          <a:xfrm>
            <a:off x="2626363" y="1924148"/>
            <a:ext cx="1527982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PLB724 (2013) 36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504" y="3861048"/>
            <a:ext cx="3012043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Flavor-violating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Higgs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decays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tm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(CMS)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51" y="3717032"/>
            <a:ext cx="3548189" cy="308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5496" y="4422011"/>
            <a:ext cx="33548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Previous best limits on </a:t>
            </a:r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     B(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H</a:t>
            </a:r>
            <a:r>
              <a:rPr lang="en-US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→μτ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 &lt;~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10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%:</a:t>
            </a:r>
          </a:p>
          <a:p>
            <a:endParaRPr lang="en-US" sz="1400" dirty="0">
              <a:latin typeface="Palatino Linotype" panose="02040502050505030304" pitchFamily="18" charset="0"/>
            </a:endParaRPr>
          </a:p>
          <a:p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latin typeface="Palatino Linotype" panose="02040502050505030304" pitchFamily="18" charset="0"/>
              </a:rPr>
              <a:t> 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F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rom reinterpretation of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LHC ATLAS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H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→ττ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searches 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and from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τ→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μγ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(arXiv:1209.1397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en-US" sz="14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4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Can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do better with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first </a:t>
            </a:r>
          </a:p>
          <a:p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dedicated search: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04248" y="5661248"/>
            <a:ext cx="2178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Best </a:t>
            </a:r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limits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on</a:t>
            </a:r>
          </a:p>
          <a:p>
            <a:pPr algn="ctr"/>
            <a:r>
              <a:rPr lang="el-G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τ </a:t>
            </a:r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anomalous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Yukawa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fr-FR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couplings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.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53336"/>
            <a:ext cx="2881026" cy="33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750496" y="3789040"/>
            <a:ext cx="2502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Translate BR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limits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to limits on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Yukawa </a:t>
            </a:r>
            <a:r>
              <a:rPr 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couplings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6" y="4597390"/>
            <a:ext cx="2311688" cy="99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918931" y="6584577"/>
            <a:ext cx="1939250" cy="307777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Palatino Linotype" pitchFamily="18" charset="0"/>
              </a:rPr>
              <a:t>CMS-PAS-HIG-14-005</a:t>
            </a:r>
            <a:endParaRPr lang="en-US" sz="1400" dirty="0" smtClean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7910" y="4129335"/>
            <a:ext cx="16962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Mild access in data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620688"/>
            <a:ext cx="555227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3568" y="44624"/>
            <a:ext cx="770485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899592" y="145455"/>
            <a:ext cx="7344816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New Generation of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Muon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Experiments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(M2e, Meg, g-2)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16624" y="620688"/>
            <a:ext cx="3491880" cy="3293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New heavy particles could affect 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charged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leptons via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loops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(new </a:t>
            </a:r>
            <a:r>
              <a:rPr lang="en-US" sz="16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l-l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coupling           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            ):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L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epton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flavor conserving,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CP conserving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part of this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contributes 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to 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muon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g-2</a:t>
            </a:r>
          </a:p>
          <a:p>
            <a:endParaRPr lang="fr-FR" sz="16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L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epton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flavor conserving, </a:t>
            </a:r>
            <a:endParaRPr lang="en-US" sz="1600" dirty="0" smtClean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CP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violating part creates an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EDM</a:t>
            </a:r>
          </a:p>
          <a:p>
            <a:endParaRPr lang="en-US" sz="1600" dirty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L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epton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flavor violating part </a:t>
            </a:r>
            <a:endParaRPr lang="en-US" sz="1600" dirty="0" smtClean="0">
              <a:solidFill>
                <a:srgbClr val="3366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induces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e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conversion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1149791"/>
            <a:ext cx="1296144" cy="2629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960749"/>
            <a:ext cx="4248471" cy="285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60748"/>
            <a:ext cx="4680520" cy="285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3568" y="5866239"/>
            <a:ext cx="1368152" cy="276999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arXiv</a:t>
            </a:r>
            <a:r>
              <a:rPr lang="en-US" sz="12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 1307.5787</a:t>
            </a:r>
            <a:endParaRPr lang="fr-FR" sz="12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148064" y="3789040"/>
            <a:ext cx="3930185" cy="307863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5496" y="654130"/>
            <a:ext cx="5040560" cy="6203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35496" y="654130"/>
            <a:ext cx="5040560" cy="3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148064" y="654130"/>
            <a:ext cx="3930185" cy="310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497" y="44624"/>
            <a:ext cx="9018612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79512" y="148630"/>
            <a:ext cx="8775044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New Generation of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Muon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 Experiments: M2e (FNAL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,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JPARC) and Me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Symbol" panose="05050102010706020507" pitchFamily="18" charset="2"/>
                <a:cs typeface="Arial"/>
                <a:sym typeface="Wingdings" pitchFamily="2" charset="2"/>
              </a:rPr>
              <a:t>g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 (PSI)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683985"/>
            <a:ext cx="40141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Future M2e  conversion experiments: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sensitive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to both loop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(dipole) and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tree-level (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contact) interaction contributions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Neutrino-less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muon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-nuclear capture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504056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224893" cy="5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308" y="2204864"/>
            <a:ext cx="3297156" cy="153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80787" y="3789040"/>
            <a:ext cx="368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Future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M2e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Conversion Exp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eriments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10</a:t>
            </a:r>
            <a:r>
              <a:rPr lang="en-US" sz="16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4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improvement over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best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limit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73815"/>
            <a:ext cx="3930185" cy="251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089789" y="4365104"/>
            <a:ext cx="65056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JPARC</a:t>
            </a:r>
            <a:endParaRPr lang="en-US" sz="1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6136" y="4664169"/>
            <a:ext cx="61266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FNAL</a:t>
            </a:r>
            <a:endParaRPr lang="en-US" sz="1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683404"/>
            <a:ext cx="4560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Physics sensitivity: 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</a:t>
            </a:r>
            <a:r>
              <a:rPr lang="en-US" sz="1600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vs </a:t>
            </a:r>
            <a:r>
              <a:rPr lang="en-US" sz="1600" dirty="0" err="1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e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conversion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4787721" cy="5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4563482" cy="21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7504" y="1897087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Photonic (dipole)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5936" y="2060848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Palatino Linotype" panose="02040502050505030304" pitchFamily="18" charset="0"/>
              </a:rPr>
              <a:t>Contact</a:t>
            </a:r>
            <a:endParaRPr lang="fr-FR" sz="1400" dirty="0">
              <a:solidFill>
                <a:srgbClr val="008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708" y="2204864"/>
            <a:ext cx="738401" cy="9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6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5496" y="653675"/>
            <a:ext cx="9108504" cy="3567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5496" y="44624"/>
            <a:ext cx="9108504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WordArt 5"/>
          <p:cNvSpPr>
            <a:spLocks noChangeArrowheads="1" noChangeShapeType="1" noTextEdit="1"/>
          </p:cNvSpPr>
          <p:nvPr/>
        </p:nvSpPr>
        <p:spPr bwMode="auto">
          <a:xfrm>
            <a:off x="251521" y="148630"/>
            <a:ext cx="8712968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New Generation of </a:t>
            </a:r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Muon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 Experiments: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Sensitivity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to High Mass Scales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692696"/>
            <a:ext cx="6022196" cy="357038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496" y="4293096"/>
            <a:ext cx="9108504" cy="2550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TextBox 30"/>
          <p:cNvSpPr txBox="1"/>
          <p:nvPr/>
        </p:nvSpPr>
        <p:spPr>
          <a:xfrm>
            <a:off x="60547" y="1556792"/>
            <a:ext cx="2855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New Physics Scenarios:</a:t>
            </a:r>
            <a:endParaRPr lang="fr-FR" sz="20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504" y="2228671"/>
            <a:ext cx="2736304" cy="120032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Sensitive to mass </a:t>
            </a:r>
            <a:endParaRPr lang="en-US" sz="2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scales 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 to </a:t>
            </a:r>
            <a:endParaRPr lang="en-US" sz="2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O 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10000 </a:t>
            </a:r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TeV)</a:t>
            </a:r>
            <a:endParaRPr 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66" y="4615608"/>
            <a:ext cx="3463994" cy="219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30" y="4615608"/>
            <a:ext cx="3037574" cy="216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41332" y="4469050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M2e, Me</a:t>
            </a:r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@ LHC: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5342" y="4293096"/>
            <a:ext cx="1729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M2e Conversion: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4248" y="4293096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Me</a:t>
            </a:r>
            <a:r>
              <a:rPr lang="en-US" sz="1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Experiment: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1520" y="940658"/>
            <a:ext cx="2113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M2e Conversion: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9058" y="5241974"/>
            <a:ext cx="1988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Scan of “LHC </a:t>
            </a: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accessible” SUSY </a:t>
            </a:r>
          </a:p>
          <a:p>
            <a:pPr algn="ctr"/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parameter space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3565" y="6381328"/>
            <a:ext cx="1619672" cy="276999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PRD74(2006)</a:t>
            </a:r>
            <a:r>
              <a:rPr lang="en-US" sz="1200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116002</a:t>
            </a:r>
            <a:endParaRPr lang="fr-FR" sz="12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2048" y="3645024"/>
            <a:ext cx="1619672" cy="276999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EPJ.C57: 13-182,2008</a:t>
            </a:r>
            <a:endParaRPr lang="fr-FR" sz="12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006" y="692696"/>
            <a:ext cx="5580114" cy="374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44624"/>
            <a:ext cx="651286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187624" y="145455"/>
            <a:ext cx="6048672" cy="331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Muon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g-2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Experiments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@ FNAL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and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JPARC 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7383"/>
            <a:ext cx="1179528" cy="61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006" y="692696"/>
            <a:ext cx="558011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g-2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Experiment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at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FNAL: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remake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the E821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BNL Exp. with 4x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sensitivity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data-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taking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expected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in 2017</a:t>
            </a:r>
            <a:endParaRPr lang="fr-FR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Improved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field</a:t>
            </a:r>
            <a:r>
              <a:rPr 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uniformity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Better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calorimeters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20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x </a:t>
            </a:r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statistics</a:t>
            </a:r>
            <a:endParaRPr lang="fr-FR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48" y="688628"/>
            <a:ext cx="3393603" cy="374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74" y="1366824"/>
            <a:ext cx="2682637" cy="85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231" y="4492695"/>
            <a:ext cx="396371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g-2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/ EDM Experiment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 JPARC: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C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omplementary approach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( similar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sensitivity 0.1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ppm) </a:t>
            </a:r>
            <a:endParaRPr lang="en-US" sz="1600" dirty="0" smtClean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data-taking expected in 2016:</a:t>
            </a:r>
          </a:p>
          <a:p>
            <a:endParaRPr lang="en-US" sz="1600" dirty="0" smtClean="0"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Measure spin precession precisely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:</a:t>
            </a:r>
          </a:p>
          <a:p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Parallel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to magnetic field  g-2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Orthogonal to magnetic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f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ield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EDM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62356"/>
            <a:ext cx="4608512" cy="212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92694"/>
            <a:ext cx="5032607" cy="232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43251" y="3068960"/>
            <a:ext cx="111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Hint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for NP ???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43608" y="87288"/>
            <a:ext cx="6696744" cy="4613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35496" y="588233"/>
            <a:ext cx="8895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The direct understanding of the EWSB nature remains a crucial question: </a:t>
            </a:r>
          </a:p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Higgs</a:t>
            </a:r>
            <a:r>
              <a:rPr lang="fr-FR" dirty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is</a:t>
            </a:r>
            <a:r>
              <a:rPr lang="fr-FR" dirty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Palatino Linotype" panose="02040502050505030304" pitchFamily="18" charset="0"/>
              </a:rPr>
              <a:t>absolutely</a:t>
            </a:r>
            <a:r>
              <a:rPr lang="fr-FR" dirty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central: </a:t>
            </a:r>
            <a:r>
              <a:rPr lang="fr-FR" dirty="0" err="1" smtClean="0">
                <a:solidFill>
                  <a:srgbClr val="FFFF00"/>
                </a:solidFill>
                <a:latin typeface="Palatino Linotype" panose="02040502050505030304" pitchFamily="18" charset="0"/>
              </a:rPr>
              <a:t>study</a:t>
            </a:r>
            <a:r>
              <a:rPr lang="fr-FR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Palatino Linotype" panose="02040502050505030304" pitchFamily="18" charset="0"/>
              </a:rPr>
              <a:t>its</a:t>
            </a:r>
            <a:r>
              <a:rPr lang="fr-FR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Palatino Linotype" panose="02040502050505030304" pitchFamily="18" charset="0"/>
              </a:rPr>
              <a:t>properties</a:t>
            </a:r>
            <a:r>
              <a:rPr lang="fr-FR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Palatino Linotype" panose="02040502050505030304" pitchFamily="18" charset="0"/>
              </a:rPr>
              <a:t>with</a:t>
            </a:r>
            <a:r>
              <a:rPr lang="fr-FR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an </a:t>
            </a:r>
            <a:r>
              <a:rPr lang="fr-FR" dirty="0" err="1" smtClean="0">
                <a:solidFill>
                  <a:srgbClr val="FFFF00"/>
                </a:solidFill>
                <a:latin typeface="Palatino Linotype" panose="02040502050505030304" pitchFamily="18" charset="0"/>
              </a:rPr>
              <a:t>ultimate</a:t>
            </a:r>
            <a:r>
              <a:rPr lang="fr-FR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Palatino Linotype" panose="02040502050505030304" pitchFamily="18" charset="0"/>
              </a:rPr>
              <a:t>precision</a:t>
            </a:r>
            <a:r>
              <a:rPr lang="fr-FR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O(1%)</a:t>
            </a:r>
          </a:p>
          <a:p>
            <a:r>
              <a:rPr lang="fr-FR" dirty="0">
                <a:solidFill>
                  <a:srgbClr val="FFFF00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          </a:t>
            </a:r>
            <a:r>
              <a:rPr lang="fr-FR" dirty="0" smtClean="0">
                <a:solidFill>
                  <a:srgbClr val="CCFF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CCFFCC"/>
                </a:solidFill>
                <a:latin typeface="Palatino Linotype" panose="02040502050505030304" pitchFamily="18" charset="0"/>
              </a:rPr>
              <a:t>HL-LHC has the </a:t>
            </a:r>
            <a:r>
              <a:rPr lang="fr-FR" dirty="0" err="1" smtClean="0">
                <a:solidFill>
                  <a:srgbClr val="CCFFCC"/>
                </a:solidFill>
                <a:latin typeface="Palatino Linotype" panose="02040502050505030304" pitchFamily="18" charset="0"/>
              </a:rPr>
              <a:t>highest</a:t>
            </a:r>
            <a:r>
              <a:rPr lang="fr-FR" dirty="0" smtClean="0">
                <a:solidFill>
                  <a:srgbClr val="CCFFCC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 smtClean="0">
                <a:solidFill>
                  <a:srgbClr val="CCFFCC"/>
                </a:solidFill>
                <a:latin typeface="Palatino Linotype" panose="02040502050505030304" pitchFamily="18" charset="0"/>
              </a:rPr>
              <a:t>priority</a:t>
            </a:r>
            <a:r>
              <a:rPr lang="fr-FR" dirty="0" smtClean="0">
                <a:solidFill>
                  <a:srgbClr val="CCFFCC"/>
                </a:solidFill>
                <a:latin typeface="Palatino Linotype" panose="02040502050505030304" pitchFamily="18" charset="0"/>
              </a:rPr>
              <a:t> </a:t>
            </a:r>
            <a:endParaRPr lang="fr-FR" dirty="0" smtClean="0">
              <a:solidFill>
                <a:srgbClr val="CCFFCC"/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solidFill>
                  <a:srgbClr val="CCFFCC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CCFFCC"/>
                </a:solidFill>
                <a:latin typeface="Palatino Linotype" panose="02040502050505030304" pitchFamily="18" charset="0"/>
              </a:rPr>
              <a:t>          </a:t>
            </a:r>
            <a:r>
              <a:rPr lang="en-US" dirty="0" smtClean="0">
                <a:solidFill>
                  <a:srgbClr val="CCFF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CCFF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LC </a:t>
            </a:r>
            <a:r>
              <a:rPr lang="en-US" dirty="0" smtClean="0">
                <a:solidFill>
                  <a:srgbClr val="CCFF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has an evolutionary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program to address ultimate precision</a:t>
            </a:r>
          </a:p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         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deviations could give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us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upper </a:t>
            </a:r>
            <a:r>
              <a:rPr lang="fr-FR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limit</a:t>
            </a:r>
            <a:r>
              <a:rPr lang="fr-FR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on </a:t>
            </a:r>
            <a:r>
              <a:rPr lang="fr-FR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the new </a:t>
            </a:r>
            <a:r>
              <a:rPr lang="fr-FR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physics</a:t>
            </a:r>
            <a:r>
              <a:rPr 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scale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780" y="2289646"/>
            <a:ext cx="3888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</a:rPr>
              <a:t>LHC is the discovery machine </a:t>
            </a:r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</a:p>
          <a:p>
            <a:r>
              <a:rPr lang="en-US" dirty="0" smtClean="0">
                <a:solidFill>
                  <a:srgbClr val="FFFF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the 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  <a:sym typeface="Wingdings" pitchFamily="2" charset="2"/>
              </a:rPr>
              <a:t>adventure in the </a:t>
            </a:r>
            <a:r>
              <a:rPr lang="en-US" dirty="0" err="1">
                <a:solidFill>
                  <a:schemeClr val="bg1"/>
                </a:solidFill>
                <a:latin typeface="Palatino Linotype" pitchFamily="18" charset="0"/>
                <a:sym typeface="Wingdings" pitchFamily="2" charset="2"/>
              </a:rPr>
              <a:t>TeV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  <a:sym typeface="Wingdings" pitchFamily="2" charset="2"/>
              </a:rPr>
              <a:t> energy </a:t>
            </a:r>
            <a:endParaRPr lang="en-US" dirty="0" smtClean="0">
              <a:solidFill>
                <a:schemeClr val="bg1"/>
              </a:solidFill>
              <a:latin typeface="Palatino Linotype" pitchFamily="18" charset="0"/>
              <a:sym typeface="Wingdings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Palatino Linotype" pitchFamily="18" charset="0"/>
                <a:sym typeface="Wingdings" pitchFamily="2" charset="2"/>
              </a:rPr>
              <a:t>     regime has </a:t>
            </a:r>
            <a:r>
              <a:rPr lang="en-US" dirty="0">
                <a:solidFill>
                  <a:schemeClr val="bg1"/>
                </a:solidFill>
                <a:latin typeface="Palatino Linotype" pitchFamily="18" charset="0"/>
                <a:sym typeface="Wingdings" pitchFamily="2" charset="2"/>
              </a:rPr>
              <a:t>just begun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4581128"/>
            <a:ext cx="4896544" cy="2123658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New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Physics can also show up at low energy in the form:</a:t>
            </a:r>
          </a:p>
          <a:p>
            <a:endParaRPr lang="en-US" sz="1600" dirty="0" smtClean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High-scale phenomena revealed by low-scale</a:t>
            </a:r>
          </a:p>
          <a:p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      processes (flavor physics, g-2, Mu2e, …)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Low-mass BSM particles 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dirty="0" err="1" smtClean="0">
                <a:solidFill>
                  <a:srgbClr val="006600"/>
                </a:solidFill>
                <a:latin typeface="Palatino Linotype" panose="02040502050505030304" pitchFamily="18" charset="0"/>
              </a:rPr>
              <a:t>axions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, neutral 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leptons/neutrinos, 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low-mass WIMPs, sterile </a:t>
            </a:r>
            <a:r>
              <a:rPr lang="en-US" sz="1600" dirty="0" smtClean="0">
                <a:solidFill>
                  <a:srgbClr val="006600"/>
                </a:solidFill>
                <a:latin typeface="Symbol" panose="05050102010706020507" pitchFamily="18" charset="2"/>
              </a:rPr>
              <a:t>n</a:t>
            </a:r>
            <a:r>
              <a:rPr lang="en-US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’s) </a:t>
            </a:r>
            <a:endParaRPr lang="fr-FR" sz="1600" dirty="0">
              <a:solidFill>
                <a:srgbClr val="0066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1475656" y="188640"/>
            <a:ext cx="604867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We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Have to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Exploit </a:t>
            </a:r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  <a:sym typeface="Wingdings" pitchFamily="2" charset="2"/>
              </a:rPr>
              <a:t>All Opportunities !!!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t="2428" r="10170" b="6666"/>
          <a:stretch/>
        </p:blipFill>
        <p:spPr>
          <a:xfrm>
            <a:off x="7376714" y="658508"/>
            <a:ext cx="1715897" cy="1388247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45910" y="0"/>
            <a:ext cx="768045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827584" y="112440"/>
            <a:ext cx="718867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T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he Energy Frontier Landscape: Past, Present, Future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474" y="2233848"/>
            <a:ext cx="208823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306257"/>
              </p:ext>
            </p:extLst>
          </p:nvPr>
        </p:nvGraphicFramePr>
        <p:xfrm>
          <a:off x="4067946" y="4567915"/>
          <a:ext cx="4968550" cy="2245461"/>
        </p:xfrm>
        <a:graphic>
          <a:graphicData uri="http://schemas.openxmlformats.org/drawingml/2006/table">
            <a:tbl>
              <a:tblPr/>
              <a:tblGrid>
                <a:gridCol w="1020421"/>
                <a:gridCol w="707771"/>
                <a:gridCol w="1402100"/>
                <a:gridCol w="1838258"/>
              </a:tblGrid>
              <a:tr h="3156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Type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  <a:sym typeface="Symbol" pitchFamily="18" charset="2"/>
                        </a:rPr>
                        <a:t></a:t>
                      </a: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s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∫</a:t>
                      </a: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Ldt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6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Tevatron</a:t>
                      </a:r>
                      <a:endParaRPr kumimoji="0" lang="en-US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ppbar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1.96 </a:t>
                      </a: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TeV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10fb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kumimoji="0" lang="fr-FR" altLang="fr-FR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6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HL-LHC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pp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14TeV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3000fb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kumimoji="0" lang="fr-FR" altLang="fr-FR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6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ILC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e</a:t>
                      </a:r>
                      <a:r>
                        <a:rPr kumimoji="0" lang="en-US" altLang="fr-FR" sz="14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e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kumimoji="0" lang="fr-FR" altLang="fr-FR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90GeV-1TeV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250fb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 – 1000fb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kumimoji="0" lang="fr-FR" altLang="fr-FR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6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CLIC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e</a:t>
                      </a:r>
                      <a:r>
                        <a:rPr kumimoji="0" lang="en-US" altLang="fr-FR" sz="14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e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3TeV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500fb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 - 2000fb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kumimoji="0" lang="fr-FR" altLang="fr-FR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6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FCC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pp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100TeV</a:t>
                      </a:r>
                      <a:endParaRPr kumimoji="0" lang="fr-FR" alt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3000fb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kumimoji="0" lang="fr-FR" altLang="fr-FR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6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TLEP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e</a:t>
                      </a:r>
                      <a:r>
                        <a:rPr kumimoji="0" lang="en-US" altLang="fr-FR" sz="1400" b="0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+</a:t>
                      </a:r>
                      <a:r>
                        <a:rPr kumimoji="0" lang="en-US" altLang="fr-F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e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-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90GeV-350GeV</a:t>
                      </a:r>
                      <a:endParaRPr kumimoji="0" lang="fr-FR" alt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1000fb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r>
                        <a:rPr kumimoji="0" lang="en-US" alt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 – 2500fb</a:t>
                      </a:r>
                      <a:r>
                        <a:rPr kumimoji="0" lang="en-US" altLang="fr-FR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Palatino Linotype" panose="02040502050505030304" pitchFamily="18" charset="0"/>
                        </a:rPr>
                        <a:t>-1</a:t>
                      </a:r>
                      <a:endParaRPr kumimoji="0" lang="fr-FR" altLang="fr-FR" sz="14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4415" y="4505052"/>
            <a:ext cx="3839513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 err="1" smtClean="0">
                <a:latin typeface="Palatino Linotype" panose="02040502050505030304" pitchFamily="18" charset="0"/>
              </a:rPr>
              <a:t>Tevatron</a:t>
            </a:r>
            <a:r>
              <a:rPr lang="en-US" altLang="fr-FR" sz="1600" dirty="0" smtClean="0">
                <a:latin typeface="Palatino Linotype" panose="02040502050505030304" pitchFamily="18" charset="0"/>
              </a:rPr>
              <a:t> – completed run in 2011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fr-FR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Shorter timescale: HL-LHC </a:t>
            </a:r>
            <a:r>
              <a:rPr lang="en-US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and ILC</a:t>
            </a:r>
            <a:r>
              <a:rPr lang="en-US" altLang="fr-FR" sz="1600" dirty="0">
                <a:solidFill>
                  <a:srgbClr val="006600"/>
                </a:solidFill>
                <a:latin typeface="Palatino Linotype" panose="02040502050505030304" pitchFamily="18" charset="0"/>
              </a:rPr>
              <a:t>  </a:t>
            </a:r>
            <a:endParaRPr lang="en-US" altLang="fr-FR" sz="1600" dirty="0" smtClean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fr-FR" sz="1600" dirty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Longer 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timescale: </a:t>
            </a:r>
            <a:r>
              <a:rPr lang="en-US" altLang="fr-FR" sz="1600" dirty="0" smtClean="0">
                <a:solidFill>
                  <a:srgbClr val="006600"/>
                </a:solidFill>
                <a:latin typeface="Palatino Linotype" panose="02040502050505030304" pitchFamily="18" charset="0"/>
              </a:rPr>
              <a:t>CLIC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altLang="fr-FR" sz="1600" dirty="0" smtClean="0">
              <a:solidFill>
                <a:srgbClr val="0066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Very recent </a:t>
            </a:r>
            <a:r>
              <a:rPr lang="en-US" alt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proposals: </a:t>
            </a:r>
          </a:p>
          <a:p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 </a:t>
            </a: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CERN: </a:t>
            </a: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FCC (pp, </a:t>
            </a:r>
            <a:r>
              <a:rPr lang="en-US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ep</a:t>
            </a: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, </a:t>
            </a:r>
            <a:r>
              <a:rPr lang="en-US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ee</a:t>
            </a: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</a:p>
          <a:p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 </a:t>
            </a: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China: </a:t>
            </a:r>
            <a:r>
              <a:rPr lang="en-US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CepC</a:t>
            </a:r>
            <a:r>
              <a:rPr lang="en-US" alt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, </a:t>
            </a:r>
            <a:r>
              <a:rPr lang="en-US" altLang="fr-FR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SppC</a:t>
            </a:r>
            <a:endParaRPr lang="en-US" alt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912" y="660840"/>
            <a:ext cx="2046424" cy="138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1678038"/>
            <a:ext cx="2448273" cy="21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78038"/>
            <a:ext cx="1781275" cy="2139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4431" y="1794302"/>
            <a:ext cx="5257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ILC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66120" y="1650286"/>
            <a:ext cx="6703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CLIC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187" y="709931"/>
            <a:ext cx="9869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Tevatron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512" y="2348880"/>
            <a:ext cx="16033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LHC / HL-LHC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453" y="2328539"/>
            <a:ext cx="1667946" cy="14894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03090" y="3450486"/>
            <a:ext cx="14334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FCC (100 km)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58700" y="4221088"/>
            <a:ext cx="246671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5777698" y="4221088"/>
            <a:ext cx="246671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1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419799"/>
            <a:ext cx="2088233" cy="214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32138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323774" y="4445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ttbar</a:t>
            </a:r>
            <a:endParaRPr lang="fr-FR" dirty="0">
              <a:solidFill>
                <a:srgbClr val="D6009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0"/>
            <a:ext cx="2987675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68086" y="53274"/>
            <a:ext cx="12715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Single  top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724400"/>
            <a:ext cx="30241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8375" y="4275138"/>
            <a:ext cx="212566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923928" y="5085184"/>
            <a:ext cx="364203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S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U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S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Y</a:t>
            </a: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1"/>
            <a:ext cx="2933700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757" y="4261643"/>
            <a:ext cx="2133600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-49148" y="1902222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1995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351529" y="1910159"/>
            <a:ext cx="774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2011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>
            <a:off x="683568" y="1981597"/>
            <a:ext cx="4608513" cy="215900"/>
          </a:xfrm>
          <a:prstGeom prst="rightArrow">
            <a:avLst>
              <a:gd name="adj1" fmla="val 50000"/>
              <a:gd name="adj2" fmla="val 533640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7579507" y="52292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t’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576" y="1556792"/>
            <a:ext cx="4457182" cy="369332"/>
          </a:xfrm>
          <a:prstGeom prst="rect">
            <a:avLst/>
          </a:prstGeom>
          <a:solidFill>
            <a:srgbClr val="FFFFCC">
              <a:alpha val="9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Top Discovery &amp; Precision Measurements</a:t>
            </a:r>
            <a:endParaRPr lang="fr-FR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2363" y="6381328"/>
            <a:ext cx="3281668" cy="369332"/>
          </a:xfrm>
          <a:prstGeom prst="rect">
            <a:avLst/>
          </a:prstGeom>
          <a:solidFill>
            <a:srgbClr val="FFFFCC">
              <a:alpha val="9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No evidence of a New Physics</a:t>
            </a:r>
            <a:endParaRPr lang="fr-FR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662" y="2415428"/>
            <a:ext cx="4618825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TEVATRON PHYSICS LEGACY:</a:t>
            </a:r>
          </a:p>
          <a:p>
            <a:endParaRPr lang="en-US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Worked extremely well over 25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years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Delivered &gt; 12fb</a:t>
            </a:r>
            <a:r>
              <a:rPr lang="en-US" sz="1600" baseline="30000" dirty="0">
                <a:solidFill>
                  <a:srgbClr val="663300"/>
                </a:solidFill>
                <a:latin typeface="Palatino Linotype" panose="02040502050505030304" pitchFamily="18" charset="0"/>
              </a:rPr>
              <a:t>-1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per experiment (CDF and D0)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Discovery of top quark and single top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Precision Measurements (Mw, Mt, …)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Evidence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for </a:t>
            </a:r>
            <a:r>
              <a:rPr lang="en-US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H</a:t>
            </a:r>
            <a:r>
              <a:rPr lang="en-US" sz="1600" b="1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→</a:t>
            </a:r>
            <a:r>
              <a:rPr lang="en-US" sz="16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bb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at 3σ level, including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LEE 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15428"/>
            <a:ext cx="217248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20272" y="2420888"/>
            <a:ext cx="20026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Single Top Production: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8024" y="2420888"/>
            <a:ext cx="13775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Top Discovery: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1115616" y="44624"/>
            <a:ext cx="17195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ttbar discovery</a:t>
            </a:r>
            <a:endParaRPr lang="fr-FR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576094" y="4900097"/>
            <a:ext cx="798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Higgs</a:t>
            </a:r>
            <a:endParaRPr lang="fr-FR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4927878" y="5100225"/>
            <a:ext cx="364203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S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U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S</a:t>
            </a:r>
          </a:p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882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252981" y="3462099"/>
            <a:ext cx="5855524" cy="3369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7541" y="620687"/>
            <a:ext cx="9090963" cy="280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5534" y="44624"/>
            <a:ext cx="904846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1520" y="157064"/>
            <a:ext cx="871296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“Why Continue Precision Physics ?”- SM Test at the Level of Quantum Fluctuations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" y="4293097"/>
            <a:ext cx="3186307" cy="255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15816" y="620688"/>
            <a:ext cx="33123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Radiative corrections gave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us: </a:t>
            </a: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endParaRPr lang="en-US" sz="1600" dirty="0">
              <a:latin typeface="Palatino Linotype" panose="02040502050505030304" pitchFamily="18" charset="0"/>
            </a:endParaRP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Top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mass before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discovery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B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ounds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for the Higgs mass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before its discovery</a:t>
            </a: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With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known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W, Top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and Higgs masses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,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one can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onstrain </a:t>
            </a:r>
            <a:r>
              <a:rPr lang="en-US" sz="1600" dirty="0">
                <a:solidFill>
                  <a:srgbClr val="336600"/>
                </a:solidFill>
                <a:latin typeface="Palatino Linotype" panose="02040502050505030304" pitchFamily="18" charset="0"/>
              </a:rPr>
              <a:t>whatever </a:t>
            </a:r>
            <a:r>
              <a:rPr lang="en-US" sz="1600" dirty="0" smtClean="0">
                <a:solidFill>
                  <a:srgbClr val="336600"/>
                </a:solidFill>
                <a:latin typeface="Palatino Linotype" panose="02040502050505030304" pitchFamily="18" charset="0"/>
              </a:rPr>
              <a:t>lies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beyond the SM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!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991093"/>
            <a:ext cx="2545234" cy="637707"/>
          </a:xfrm>
          <a:prstGeom prst="rect">
            <a:avLst/>
          </a:prstGeom>
          <a:noFill/>
        </p:spPr>
      </p:pic>
      <p:pic>
        <p:nvPicPr>
          <p:cNvPr id="8" name="Picture 7" descr="seite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7353" y="692696"/>
            <a:ext cx="2756455" cy="2658354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33373" y="548680"/>
            <a:ext cx="2438427" cy="52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dirty="0" smtClean="0">
                <a:latin typeface="Palatino Linotype" panose="02040502050505030304" pitchFamily="18" charset="0"/>
              </a:rPr>
              <a:t>LEP: indirect </a:t>
            </a:r>
            <a:r>
              <a:rPr lang="de-DE" sz="1400" dirty="0" err="1">
                <a:latin typeface="Palatino Linotype" panose="02040502050505030304" pitchFamily="18" charset="0"/>
              </a:rPr>
              <a:t>determination</a:t>
            </a:r>
            <a:r>
              <a:rPr lang="de-DE" sz="1400" dirty="0">
                <a:latin typeface="Palatino Linotype" panose="02040502050505030304" pitchFamily="18" charset="0"/>
              </a:rPr>
              <a:t> </a:t>
            </a:r>
            <a:br>
              <a:rPr lang="de-DE" sz="1400" dirty="0">
                <a:latin typeface="Palatino Linotype" panose="02040502050505030304" pitchFamily="18" charset="0"/>
              </a:rPr>
            </a:br>
            <a:r>
              <a:rPr lang="de-DE" sz="1400" dirty="0" err="1" smtClean="0">
                <a:latin typeface="Palatino Linotype" panose="02040502050505030304" pitchFamily="18" charset="0"/>
              </a:rPr>
              <a:t>of</a:t>
            </a:r>
            <a:r>
              <a:rPr lang="de-DE" sz="1400" dirty="0" smtClean="0">
                <a:latin typeface="Palatino Linotype" panose="02040502050505030304" pitchFamily="18" charset="0"/>
              </a:rPr>
              <a:t> </a:t>
            </a:r>
            <a:r>
              <a:rPr lang="de-DE" sz="1400" dirty="0">
                <a:latin typeface="Palatino Linotype" panose="02040502050505030304" pitchFamily="18" charset="0"/>
              </a:rPr>
              <a:t>the top mass</a:t>
            </a:r>
            <a:endParaRPr lang="en-GB" sz="1400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9" descr="mhiggs_2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228185" y="863148"/>
            <a:ext cx="2880320" cy="2487902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821267" y="601552"/>
            <a:ext cx="1999205" cy="52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DE" sz="1400" dirty="0" err="1" smtClean="0">
                <a:latin typeface="Palatino Linotype" panose="02040502050505030304" pitchFamily="18" charset="0"/>
              </a:rPr>
              <a:t>Prediction</a:t>
            </a:r>
            <a:r>
              <a:rPr lang="de-DE" sz="1400" dirty="0" smtClean="0">
                <a:latin typeface="Palatino Linotype" panose="02040502050505030304" pitchFamily="18" charset="0"/>
              </a:rPr>
              <a:t> </a:t>
            </a:r>
            <a:r>
              <a:rPr lang="de-DE" sz="1400" dirty="0" err="1" smtClean="0">
                <a:latin typeface="Palatino Linotype" panose="02040502050505030304" pitchFamily="18" charset="0"/>
              </a:rPr>
              <a:t>of</a:t>
            </a:r>
            <a:r>
              <a:rPr lang="de-DE" sz="1400" dirty="0" smtClean="0">
                <a:latin typeface="Palatino Linotype" panose="02040502050505030304" pitchFamily="18" charset="0"/>
              </a:rPr>
              <a:t> </a:t>
            </a:r>
            <a:r>
              <a:rPr lang="de-DE" sz="1400" dirty="0" err="1" smtClean="0">
                <a:latin typeface="Palatino Linotype" panose="02040502050505030304" pitchFamily="18" charset="0"/>
              </a:rPr>
              <a:t>the</a:t>
            </a:r>
            <a:r>
              <a:rPr lang="de-DE" sz="1400" dirty="0" smtClean="0">
                <a:latin typeface="Palatino Linotype" panose="02040502050505030304" pitchFamily="18" charset="0"/>
              </a:rPr>
              <a:t> </a:t>
            </a:r>
            <a:r>
              <a:rPr lang="de-DE" sz="1400" dirty="0" err="1" smtClean="0">
                <a:latin typeface="Palatino Linotype" panose="02040502050505030304" pitchFamily="18" charset="0"/>
              </a:rPr>
              <a:t>range</a:t>
            </a:r>
            <a:r>
              <a:rPr lang="en-GB" sz="1400" dirty="0">
                <a:latin typeface="Palatino Linotype" panose="02040502050505030304" pitchFamily="18" charset="0"/>
              </a:rPr>
              <a:t/>
            </a:r>
            <a:br>
              <a:rPr lang="en-GB" sz="1400" dirty="0">
                <a:latin typeface="Palatino Linotype" panose="02040502050505030304" pitchFamily="18" charset="0"/>
              </a:rPr>
            </a:br>
            <a:r>
              <a:rPr lang="en-GB" sz="1400" dirty="0" smtClean="0">
                <a:latin typeface="Palatino Linotype" panose="02040502050505030304" pitchFamily="18" charset="0"/>
              </a:rPr>
              <a:t>for the Higgs mass</a:t>
            </a:r>
            <a:endParaRPr lang="de-DE" sz="1400" dirty="0" smtClean="0">
              <a:latin typeface="Palatino Linotype" panose="0204050205050503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15285"/>
            <a:ext cx="3782127" cy="239809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843808" y="1309946"/>
            <a:ext cx="1368152" cy="1594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36096" y="1237938"/>
            <a:ext cx="792089" cy="3188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75856" y="4509120"/>
            <a:ext cx="195536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Mw could allow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discrimination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between SM and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MSSM scenarios</a:t>
            </a: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f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urther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confront </a:t>
            </a: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indirect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precision </a:t>
            </a: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(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11 MeV)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497" y="3462099"/>
            <a:ext cx="3168352" cy="83099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TODAY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W-mass world</a:t>
            </a:r>
          </a:p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average: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  <a:r>
              <a:rPr lang="fr-FR" sz="1600" baseline="-25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= 80,385 ± </a:t>
            </a:r>
            <a:r>
              <a:rPr lang="fr-FR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15 MeV </a:t>
            </a:r>
          </a:p>
          <a:p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 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</a:t>
            </a:r>
            <a:r>
              <a:rPr lang="fr-FR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(b</a:t>
            </a:r>
            <a:r>
              <a:rPr lang="fr-FR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est </a:t>
            </a:r>
            <a:r>
              <a:rPr lang="fr-FR" sz="1600" u="sng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p</a:t>
            </a:r>
            <a:r>
              <a:rPr lang="fr-FR" sz="1600" u="sng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recision</a:t>
            </a:r>
            <a:r>
              <a:rPr lang="fr-FR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u="sng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from</a:t>
            </a:r>
            <a:r>
              <a:rPr lang="fr-FR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1600" u="sng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Tevatron</a:t>
            </a:r>
            <a:r>
              <a:rPr lang="fr-FR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  <a:endParaRPr lang="fr-FR" sz="1600" u="sng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619767" y="6219554"/>
            <a:ext cx="816329" cy="72008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52981" y="3462099"/>
            <a:ext cx="5855524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FUTURE: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Target 10 MeV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with full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Tevatron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Run II statistics: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(largest single uncertainties are statistics and PDF-systematics)</a:t>
            </a:r>
          </a:p>
          <a:p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Tevatron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precision will be hard to top at LHC 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496" y="3933057"/>
            <a:ext cx="9001001" cy="2880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1149" y="620688"/>
            <a:ext cx="8975347" cy="3192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539552" y="44624"/>
            <a:ext cx="784887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24"/>
          <p:cNvSpPr>
            <a:spLocks noChangeArrowheads="1" noChangeShapeType="1" noTextEdit="1"/>
          </p:cNvSpPr>
          <p:nvPr/>
        </p:nvSpPr>
        <p:spPr bwMode="auto">
          <a:xfrm>
            <a:off x="899592" y="116632"/>
            <a:ext cx="712879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State of the Electroweak Theory: Precision Frontier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90316" y="980728"/>
            <a:ext cx="2197908" cy="23698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Consistency of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SM EWK fit:</a:t>
            </a:r>
          </a:p>
          <a:p>
            <a:pPr algn="ctr"/>
            <a:endParaRPr lang="en-US" sz="1600" dirty="0" smtClean="0">
              <a:latin typeface="Palatino Linotype" panose="02040502050505030304" pitchFamily="18" charset="0"/>
            </a:endParaRPr>
          </a:p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Very good </a:t>
            </a:r>
          </a:p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agreement </a:t>
            </a:r>
          </a:p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between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indirect </a:t>
            </a:r>
          </a:p>
          <a:p>
            <a:pPr algn="ctr"/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and </a:t>
            </a:r>
            <a:r>
              <a:rPr lang="fr-FR" sz="1600" b="1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direct </a:t>
            </a:r>
          </a:p>
          <a:p>
            <a:pPr algn="ctr"/>
            <a:r>
              <a:rPr lang="fr-FR" sz="16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determinations</a:t>
            </a:r>
            <a:r>
              <a:rPr 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(global </a:t>
            </a:r>
            <a:r>
              <a:rPr lang="fr-FR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p-value ≈ 20</a:t>
            </a:r>
            <a:r>
              <a:rPr lang="fr-FR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%)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3933056"/>
            <a:ext cx="377991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recision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top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mass</a:t>
            </a:r>
            <a:endParaRPr lang="en-US" sz="1600" dirty="0" smtClean="0">
              <a:solidFill>
                <a:srgbClr val="FF0000"/>
              </a:solidFill>
              <a:latin typeface="Palatino Linotype" panose="02040502050505030304" pitchFamily="18" charset="0"/>
              <a:ea typeface="ＭＳ Ｐゴシック" pitchFamily="-1" charset="-128"/>
              <a:cs typeface="ＭＳ Ｐゴシック" pitchFamily="-1" charset="-128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  <a:sym typeface="Wingdings"/>
              </a:rPr>
              <a:t>   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SM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 /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 BSM physics (top couplings,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asymmetry,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cosmological implications)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85" y="620688"/>
            <a:ext cx="2482612" cy="318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" y="620688"/>
            <a:ext cx="4402839" cy="3192115"/>
          </a:xfrm>
          <a:prstGeom prst="rect">
            <a:avLst/>
          </a:prstGeom>
        </p:spPr>
      </p:pic>
      <p:pic>
        <p:nvPicPr>
          <p:cNvPr id="11" name="Picture 10" descr="Screen Shot 2014-05-27 at 14.52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221088"/>
            <a:ext cx="5328592" cy="22801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90316" y="553901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nstantia" panose="02030602050306030303" pitchFamily="18" charset="0"/>
              </a:rPr>
              <a:t>[1]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8384" y="5805329"/>
            <a:ext cx="420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nstantia" panose="02030602050306030303" pitchFamily="18" charset="0"/>
              </a:rPr>
              <a:t>[3]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2666" y="5832151"/>
            <a:ext cx="425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nstantia" panose="02030602050306030303" pitchFamily="18" charset="0"/>
              </a:rPr>
              <a:t>[2]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8691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I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f BICEP2 confirmed  current m</a:t>
            </a:r>
            <a:r>
              <a:rPr lang="en-US" sz="1600" baseline="-250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top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</a:t>
            </a:r>
          </a:p>
          <a:p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corresponds to the instable vacuum: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BICEP2 – different explanation?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BSM physics at lower scale fixes stability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635896" y="3954542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P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eculiar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values m</a:t>
            </a:r>
            <a:r>
              <a:rPr lang="en-US" sz="1600" baseline="-25000" dirty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top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 and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m</a:t>
            </a:r>
            <a:r>
              <a:rPr lang="en-US" sz="1600" baseline="-25000" dirty="0" err="1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H</a:t>
            </a:r>
            <a:r>
              <a:rPr lang="en-US" sz="1600" baseline="-250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  <a:ea typeface="ＭＳ Ｐゴシック" pitchFamily="-1" charset="-128"/>
                <a:cs typeface="ＭＳ Ｐゴシック" pitchFamily="-1" charset="-128"/>
              </a:rPr>
              <a:t>: stability/meta-stability boundary</a:t>
            </a:r>
            <a:endParaRPr lang="fr-FR" sz="1400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678" y="6505599"/>
            <a:ext cx="5328592" cy="307777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</a:rPr>
              <a:t>[1] 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 1205.6497;  [2]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 1403.3985; [</a:t>
            </a:r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</a:rPr>
              <a:t>3] </a:t>
            </a:r>
            <a:r>
              <a:rPr lang="en-US" sz="1400" dirty="0" err="1" smtClean="0">
                <a:solidFill>
                  <a:schemeClr val="bg1"/>
                </a:solidFill>
                <a:latin typeface="Palatino Linotype" panose="02040502050505030304" pitchFamily="18" charset="0"/>
              </a:rPr>
              <a:t>arXiv</a:t>
            </a:r>
            <a:r>
              <a:rPr lang="en-US" sz="14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: 1405.4781</a:t>
            </a:r>
            <a:endParaRPr lang="en-US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17183</TotalTime>
  <Words>5765</Words>
  <Application>Microsoft Office PowerPoint</Application>
  <PresentationFormat>On-screen Show (4:3)</PresentationFormat>
  <Paragraphs>1037</Paragraphs>
  <Slides>56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1051</cp:revision>
  <dcterms:created xsi:type="dcterms:W3CDTF">2014-05-27T14:51:59Z</dcterms:created>
  <dcterms:modified xsi:type="dcterms:W3CDTF">2014-08-01T06:31:07Z</dcterms:modified>
</cp:coreProperties>
</file>