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58" r:id="rId4"/>
    <p:sldId id="265" r:id="rId5"/>
    <p:sldId id="266" r:id="rId6"/>
    <p:sldId id="271" r:id="rId7"/>
    <p:sldId id="272" r:id="rId8"/>
    <p:sldId id="260" r:id="rId9"/>
    <p:sldId id="261" r:id="rId10"/>
    <p:sldId id="273" r:id="rId11"/>
    <p:sldId id="274" r:id="rId12"/>
    <p:sldId id="269" r:id="rId13"/>
    <p:sldId id="262" r:id="rId14"/>
    <p:sldId id="263" r:id="rId15"/>
    <p:sldId id="275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8" d="100"/>
          <a:sy n="108" d="100"/>
        </p:scale>
        <p:origin x="-1072" y="-120"/>
      </p:cViewPr>
      <p:guideLst>
        <p:guide orient="horz" pos="2281"/>
        <p:guide pos="31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8D18D-0FDE-1547-82E7-24E99E57BEA0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66AB-526B-0B4B-86FD-543AE13A42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35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fld id="{B6EC2102-22F6-7E41-82EF-A38A003C6F7B}" type="slidenum">
              <a:rPr lang="en-US" sz="1200" b="0">
                <a:solidFill>
                  <a:schemeClr val="tx1"/>
                </a:solidFill>
                <a:latin typeface="Times New Roman" charset="0"/>
              </a:rPr>
              <a:pPr/>
              <a:t>3</a:t>
            </a:fld>
            <a:endParaRPr lang="en-US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E66AB-526B-0B4B-86FD-543AE13A420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15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0AA69-37F2-1446-8334-9AFEEDB77BD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1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FDF44C-13F0-CF46-8BC9-3AE394315473}" type="slidenum">
              <a:rPr lang="en-US">
                <a:solidFill>
                  <a:prstClr val="black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9</a:t>
            </a:fld>
            <a:endParaRPr lang="en-US">
              <a:solidFill>
                <a:prstClr val="black"/>
              </a:solidFill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-112" charset="0"/>
              </a:rPr>
              <a:t>We want more bright targets</a:t>
            </a:r>
            <a:endParaRPr lang="en-US" dirty="0">
              <a:latin typeface="Times New Roman" pitchFamily="-11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E66AB-526B-0B4B-86FD-543AE13A420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58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fld id="{A04BD2F6-3667-F54A-AE42-F7FC57051067}" type="slidenum">
              <a:rPr lang="en-US" sz="1200" b="0">
                <a:solidFill>
                  <a:schemeClr val="tx1"/>
                </a:solidFill>
                <a:latin typeface="Times New Roman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fld id="{2D8ABC91-F4BD-2E4F-A4FD-CA363BCFF02A}" type="slidenum">
              <a:rPr lang="en-US" sz="1200" b="0">
                <a:solidFill>
                  <a:schemeClr val="tx1"/>
                </a:solidFill>
                <a:latin typeface="Times New Roman" charset="0"/>
              </a:rPr>
              <a:pPr/>
              <a:t>13</a:t>
            </a:fld>
            <a:endParaRPr lang="en-US" sz="1200" b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0AA69-37F2-1446-8334-9AFEEDB77BD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1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56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62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62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42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04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36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36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98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0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12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D5426-73B2-FE4A-964D-A6B7F25CBDF6}" type="datetimeFigureOut">
              <a:rPr lang="fr-FR" smtClean="0"/>
              <a:t>27.05.14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303B0-D38A-164B-B6F0-D082631209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2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4" descr="ngts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r="6"/>
          <a:stretch/>
        </p:blipFill>
        <p:spPr>
          <a:xfrm>
            <a:off x="-14252" y="1713535"/>
            <a:ext cx="9166024" cy="5147733"/>
          </a:xfrm>
          <a:prstGeom prst="rect">
            <a:avLst/>
          </a:prstGeom>
        </p:spPr>
      </p:pic>
      <p:pic>
        <p:nvPicPr>
          <p:cNvPr id="5" name="Image 4" descr="ngts_logo_colour_reverse_l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34"/>
            <a:ext cx="4058970" cy="131240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952222" y="790205"/>
            <a:ext cx="4191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800" b="0" dirty="0">
                <a:solidFill>
                  <a:srgbClr val="FFFFFF"/>
                </a:solidFill>
              </a:rPr>
              <a:t>o</a:t>
            </a:r>
            <a:r>
              <a:rPr lang="en-US" sz="1800" b="0" dirty="0" smtClean="0">
                <a:solidFill>
                  <a:srgbClr val="FFFFFF"/>
                </a:solidFill>
              </a:rPr>
              <a:t>n behalf of the NGTS consortium: </a:t>
            </a:r>
            <a:br>
              <a:rPr lang="en-US" sz="1800" b="0" dirty="0" smtClean="0">
                <a:solidFill>
                  <a:srgbClr val="FFFFFF"/>
                </a:solidFill>
              </a:rPr>
            </a:br>
            <a:r>
              <a:rPr lang="en-US" sz="1800" b="0" dirty="0" smtClean="0">
                <a:solidFill>
                  <a:srgbClr val="FFFFFF"/>
                </a:solidFill>
              </a:rPr>
              <a:t>Belfast</a:t>
            </a:r>
            <a:r>
              <a:rPr lang="en-US" sz="1800" b="0" dirty="0">
                <a:solidFill>
                  <a:srgbClr val="FFFFFF"/>
                </a:solidFill>
              </a:rPr>
              <a:t>, Cambridge, DLR Berlin, Geneva, Leicester, Warwick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02801" y="224109"/>
            <a:ext cx="373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"/>
                <a:cs typeface="Arial"/>
              </a:rPr>
              <a:t>Marion Neveu-</a:t>
            </a:r>
            <a:r>
              <a:rPr lang="fr-FR" dirty="0" err="1" smtClean="0">
                <a:solidFill>
                  <a:schemeClr val="bg1"/>
                </a:solidFill>
                <a:latin typeface="Arial"/>
                <a:cs typeface="Arial"/>
              </a:rPr>
              <a:t>VanMalle</a:t>
            </a:r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7515" y="6519863"/>
            <a:ext cx="2097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FFFFFF"/>
                </a:solidFill>
              </a:rPr>
              <a:t>Image: Richard West</a:t>
            </a:r>
          </a:p>
        </p:txBody>
      </p:sp>
    </p:spTree>
    <p:extLst>
      <p:ext uri="{BB962C8B-B14F-4D97-AF65-F5344CB8AC3E}">
        <p14:creationId xmlns:p14="http://schemas.microsoft.com/office/powerpoint/2010/main" val="100115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gVvsRadi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590"/>
            <a:ext cx="9144000" cy="6096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1682096"/>
            <a:ext cx="320549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6600"/>
                </a:solidFill>
              </a:rPr>
              <a:t>NGTS will find them around stars bright enough for follow-up with HARPS and ESPRESSO</a:t>
            </a:r>
            <a:endParaRPr lang="en-GB" sz="2400" b="1" dirty="0">
              <a:solidFill>
                <a:srgbClr val="FF6600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3131018" y="2077277"/>
            <a:ext cx="2501342" cy="2751104"/>
            <a:chOff x="3131018" y="2077277"/>
            <a:chExt cx="2501342" cy="2751104"/>
          </a:xfrm>
        </p:grpSpPr>
        <p:cxnSp>
          <p:nvCxnSpPr>
            <p:cNvPr id="7" name="Connecteur droit 6"/>
            <p:cNvCxnSpPr/>
            <p:nvPr/>
          </p:nvCxnSpPr>
          <p:spPr>
            <a:xfrm flipH="1">
              <a:off x="3131018" y="2507254"/>
              <a:ext cx="2134787" cy="2321127"/>
            </a:xfrm>
            <a:prstGeom prst="line">
              <a:avLst/>
            </a:prstGeom>
            <a:ln w="50800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101600">
                <a:schemeClr val="accent2">
                  <a:lumMod val="40000"/>
                  <a:lumOff val="60000"/>
                  <a:alpha val="7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4460965" y="2077277"/>
              <a:ext cx="1171395" cy="400110"/>
            </a:xfrm>
            <a:prstGeom prst="rect">
              <a:avLst/>
            </a:prstGeom>
            <a:noFill/>
            <a:effectLst>
              <a:glow rad="101600">
                <a:schemeClr val="accent2">
                  <a:lumMod val="40000"/>
                  <a:lumOff val="60000"/>
                  <a:alpha val="75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40000"/>
                      </a:schemeClr>
                    </a:glow>
                  </a:effectLst>
                </a:rPr>
                <a:t>RV </a:t>
              </a:r>
              <a:r>
                <a:rPr lang="fr-FR" sz="2000" b="1" dirty="0" err="1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40000"/>
                      </a:schemeClr>
                    </a:glow>
                  </a:effectLst>
                </a:rPr>
                <a:t>limit</a:t>
              </a:r>
              <a:endParaRPr lang="fr-FR" sz="2000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lumMod val="40000"/>
                      <a:lumOff val="60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744439" y="451025"/>
            <a:ext cx="8046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</a:rPr>
              <a:t>RV surveys and </a:t>
            </a:r>
            <a:r>
              <a:rPr lang="en-GB" sz="2400" b="1" dirty="0" err="1">
                <a:solidFill>
                  <a:srgbClr val="FF6600"/>
                </a:solidFill>
              </a:rPr>
              <a:t>Kepler</a:t>
            </a:r>
            <a:r>
              <a:rPr lang="en-GB" sz="2400" b="1" dirty="0">
                <a:solidFill>
                  <a:srgbClr val="FF6600"/>
                </a:solidFill>
              </a:rPr>
              <a:t> proved that those objects are common</a:t>
            </a: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222661" y="1693103"/>
            <a:ext cx="292133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6600"/>
                </a:solidFill>
              </a:rPr>
              <a:t>and </a:t>
            </a:r>
            <a:r>
              <a:rPr lang="en-GB" sz="2400" b="1" dirty="0">
                <a:solidFill>
                  <a:srgbClr val="FF6600"/>
                </a:solidFill>
              </a:rPr>
              <a:t>characterization with VLT, HST, CHEOPS, JWST, </a:t>
            </a:r>
            <a:endParaRPr lang="en-GB" sz="2400" b="1" dirty="0" smtClean="0">
              <a:solidFill>
                <a:srgbClr val="FF66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6600"/>
                </a:solidFill>
              </a:rPr>
              <a:t>E</a:t>
            </a:r>
            <a:r>
              <a:rPr lang="en-GB" sz="2400" b="1" dirty="0">
                <a:solidFill>
                  <a:srgbClr val="FF6600"/>
                </a:solidFill>
              </a:rPr>
              <a:t>-ELT…</a:t>
            </a:r>
          </a:p>
          <a:p>
            <a:pPr algn="ctr"/>
            <a:endParaRPr lang="en-GB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3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gts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9" y="1132061"/>
            <a:ext cx="8058118" cy="4532691"/>
          </a:xfrm>
          <a:prstGeom prst="rect">
            <a:avLst/>
          </a:prstGeom>
        </p:spPr>
      </p:pic>
      <p:pic>
        <p:nvPicPr>
          <p:cNvPr id="11" name="Image 10" descr="ngts_logo_colour_reverse_lar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7" y="80594"/>
            <a:ext cx="3251961" cy="10514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13273" y="476897"/>
            <a:ext cx="214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dirty="0" err="1" smtClean="0">
                <a:solidFill>
                  <a:srgbClr val="FFFFFF"/>
                </a:solidFill>
                <a:latin typeface="Arial"/>
                <a:cs typeface="Arial"/>
              </a:rPr>
              <a:t>www.ngtransits.org</a:t>
            </a:r>
            <a:endParaRPr lang="fr-FR" b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1982919" y="4210051"/>
            <a:ext cx="7161081" cy="2647949"/>
            <a:chOff x="1982919" y="4210051"/>
            <a:chExt cx="7161081" cy="2647949"/>
          </a:xfrm>
        </p:grpSpPr>
        <p:pic>
          <p:nvPicPr>
            <p:cNvPr id="13" name="Image 12" descr="table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919" y="4210051"/>
              <a:ext cx="7161081" cy="264794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052000" y="6552518"/>
              <a:ext cx="7020000" cy="22410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6737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ns tit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845300" cy="4495800"/>
          </a:xfrm>
          <a:prstGeom prst="rect">
            <a:avLst/>
          </a:prstGeom>
        </p:spPr>
      </p:pic>
      <p:pic>
        <p:nvPicPr>
          <p:cNvPr id="9" name="Picture 8" descr=":::Desktop:Simulation_rat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47485" r="2820"/>
          <a:stretch>
            <a:fillRect/>
          </a:stretch>
        </p:blipFill>
        <p:spPr bwMode="auto">
          <a:xfrm>
            <a:off x="683568" y="1340768"/>
            <a:ext cx="3316261" cy="172819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Arial"/>
                <a:cs typeface="Arial"/>
              </a:rPr>
              <a:t>NGTS location: Paranal (ESO)</a:t>
            </a:r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Picture 1" descr="ngts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63" y="5210997"/>
            <a:ext cx="671861" cy="3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899592" y="2060848"/>
            <a:ext cx="2880320" cy="864096"/>
            <a:chOff x="899592" y="2060848"/>
            <a:chExt cx="3528392" cy="72008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899592" y="2060848"/>
              <a:ext cx="3528392" cy="0"/>
            </a:xfrm>
            <a:prstGeom prst="line">
              <a:avLst/>
            </a:prstGeom>
            <a:noFill/>
            <a:ln w="349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Connecteur droit avec flèche 6"/>
            <p:cNvCxnSpPr/>
            <p:nvPr/>
          </p:nvCxnSpPr>
          <p:spPr bwMode="auto">
            <a:xfrm>
              <a:off x="4427984" y="2060848"/>
              <a:ext cx="0" cy="72008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30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IMG_38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IMG_38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2713"/>
            <a:ext cx="4572000" cy="40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500" b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System testing in Geneva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3141589" y="519113"/>
            <a:ext cx="9263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 smtClean="0">
                <a:solidFill>
                  <a:srgbClr val="000000"/>
                </a:solidFill>
              </a:rPr>
              <a:t>2012/13</a:t>
            </a:r>
            <a:endParaRPr lang="en-US" sz="1600" b="0" dirty="0">
              <a:solidFill>
                <a:srgbClr val="000000"/>
              </a:solidFill>
            </a:endParaRPr>
          </a:p>
        </p:txBody>
      </p:sp>
      <p:pic>
        <p:nvPicPr>
          <p:cNvPr id="10" name="Picture 9" descr="frms_binn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r="6863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06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elta_scut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" y="-79449"/>
            <a:ext cx="9249932" cy="69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3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_02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9" y="1109873"/>
            <a:ext cx="8007917" cy="53185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41412" y="202765"/>
            <a:ext cx="631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FF"/>
                </a:solidFill>
                <a:latin typeface="Arial"/>
                <a:cs typeface="Arial"/>
              </a:rPr>
              <a:t>12 </a:t>
            </a:r>
            <a:r>
              <a:rPr lang="fr-FR" sz="3200" dirty="0" err="1" smtClean="0">
                <a:solidFill>
                  <a:srgbClr val="FFFFFF"/>
                </a:solidFill>
                <a:latin typeface="Arial"/>
                <a:cs typeface="Arial"/>
              </a:rPr>
              <a:t>telescopes</a:t>
            </a:r>
            <a:r>
              <a:rPr lang="fr-FR" sz="3200" dirty="0" smtClean="0">
                <a:solidFill>
                  <a:srgbClr val="FFFFFF"/>
                </a:solidFill>
                <a:latin typeface="Arial"/>
                <a:cs typeface="Arial"/>
              </a:rPr>
              <a:t> in Geneva</a:t>
            </a:r>
            <a:endParaRPr lang="fr-FR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75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41412" y="202765"/>
            <a:ext cx="631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FFFFFF"/>
                </a:solidFill>
                <a:latin typeface="Arial"/>
                <a:cs typeface="Arial"/>
              </a:rPr>
              <a:t>Search</a:t>
            </a:r>
            <a:r>
              <a:rPr lang="fr-FR" sz="3200" dirty="0" smtClean="0">
                <a:solidFill>
                  <a:srgbClr val="FFFFFF"/>
                </a:solidFill>
                <a:latin typeface="Arial"/>
                <a:cs typeface="Arial"/>
              </a:rPr>
              <a:t> of the </a:t>
            </a:r>
            <a:r>
              <a:rPr lang="fr-FR" sz="3200" dirty="0" err="1" smtClean="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endParaRPr lang="fr-FR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Image 1" descr="DSC_0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8" y="951836"/>
            <a:ext cx="8308884" cy="550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41412" y="202765"/>
            <a:ext cx="631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FFFFFF"/>
                </a:solidFill>
                <a:latin typeface="Arial"/>
                <a:cs typeface="Arial"/>
              </a:rPr>
              <a:t>Concrete</a:t>
            </a:r>
            <a:r>
              <a:rPr lang="fr-FR" sz="3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sz="3200" dirty="0" err="1" smtClean="0">
                <a:solidFill>
                  <a:srgbClr val="FFFFFF"/>
                </a:solidFill>
                <a:latin typeface="Arial"/>
                <a:cs typeface="Arial"/>
              </a:rPr>
              <a:t>poured</a:t>
            </a:r>
            <a:endParaRPr lang="fr-FR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Image 2" descr="2014_03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6" y="76185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14_04_02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1"/>
            <a:ext cx="4880594" cy="36604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35512" y="704342"/>
            <a:ext cx="631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FF"/>
                </a:solidFill>
                <a:latin typeface="Arial"/>
                <a:cs typeface="Arial"/>
              </a:rPr>
              <a:t>Control room </a:t>
            </a:r>
            <a:r>
              <a:rPr lang="fr-FR" sz="3200" dirty="0" err="1" smtClean="0">
                <a:solidFill>
                  <a:srgbClr val="FFFFFF"/>
                </a:solidFill>
                <a:latin typeface="Arial"/>
                <a:cs typeface="Arial"/>
              </a:rPr>
              <a:t>ready</a:t>
            </a:r>
            <a:endParaRPr lang="fr-FR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Image 2" descr="14_03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78" y="2457433"/>
            <a:ext cx="5867421" cy="44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41412" y="202765"/>
            <a:ext cx="631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FF"/>
                </a:solidFill>
                <a:latin typeface="Arial"/>
                <a:cs typeface="Arial"/>
              </a:rPr>
              <a:t>Building </a:t>
            </a:r>
            <a:r>
              <a:rPr lang="fr-FR" sz="3200" dirty="0" err="1" smtClean="0">
                <a:solidFill>
                  <a:srgbClr val="FFFFFF"/>
                </a:solidFill>
                <a:latin typeface="Arial"/>
                <a:cs typeface="Arial"/>
              </a:rPr>
              <a:t>installed</a:t>
            </a:r>
            <a:endParaRPr lang="fr-FR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fr-FR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Image 2" descr="DSC_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89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96" y="178591"/>
            <a:ext cx="9143999" cy="1143000"/>
          </a:xfrm>
        </p:spPr>
        <p:txBody>
          <a:bodyPr>
            <a:noAutofit/>
          </a:bodyPr>
          <a:lstStyle/>
          <a:p>
            <a:pPr algn="l"/>
            <a:r>
              <a:rPr lang="fr-FR" sz="3600" dirty="0" err="1" smtClean="0">
                <a:solidFill>
                  <a:srgbClr val="FFFFFF"/>
                </a:solidFill>
              </a:rPr>
              <a:t>Transiting</a:t>
            </a:r>
            <a:r>
              <a:rPr lang="fr-FR" sz="3600" dirty="0" smtClean="0">
                <a:solidFill>
                  <a:srgbClr val="FFFFFF"/>
                </a:solidFill>
              </a:rPr>
              <a:t> </a:t>
            </a:r>
            <a:r>
              <a:rPr lang="fr-FR" sz="3600" dirty="0" err="1" smtClean="0">
                <a:solidFill>
                  <a:srgbClr val="FFFFFF"/>
                </a:solidFill>
              </a:rPr>
              <a:t>planets</a:t>
            </a:r>
            <a:r>
              <a:rPr lang="fr-FR" sz="3600" dirty="0" smtClean="0">
                <a:solidFill>
                  <a:srgbClr val="FFFFFF"/>
                </a:solidFill>
              </a:rPr>
              <a:t> : - </a:t>
            </a:r>
            <a:r>
              <a:rPr lang="fr-FR" sz="3600" dirty="0" err="1" smtClean="0">
                <a:solidFill>
                  <a:srgbClr val="FFFFFF"/>
                </a:solidFill>
              </a:rPr>
              <a:t>density</a:t>
            </a:r>
            <a:r>
              <a:rPr lang="fr-FR" sz="3600" dirty="0" smtClean="0">
                <a:solidFill>
                  <a:srgbClr val="FFFFFF"/>
                </a:solidFill>
              </a:rPr>
              <a:t/>
            </a:r>
            <a:br>
              <a:rPr lang="fr-FR" sz="3600" dirty="0" smtClean="0">
                <a:solidFill>
                  <a:srgbClr val="FFFFFF"/>
                </a:solidFill>
              </a:rPr>
            </a:br>
            <a:r>
              <a:rPr lang="fr-FR" sz="3600" dirty="0">
                <a:solidFill>
                  <a:srgbClr val="FFFFFF"/>
                </a:solidFill>
              </a:rPr>
              <a:t>	</a:t>
            </a:r>
            <a:r>
              <a:rPr lang="fr-FR" sz="3600" dirty="0" smtClean="0">
                <a:solidFill>
                  <a:srgbClr val="FFFFFF"/>
                </a:solidFill>
              </a:rPr>
              <a:t>				</a:t>
            </a:r>
            <a:r>
              <a:rPr lang="fr-FR" sz="3600" dirty="0">
                <a:solidFill>
                  <a:srgbClr val="FFFFFF"/>
                </a:solidFill>
              </a:rPr>
              <a:t>	</a:t>
            </a:r>
            <a:r>
              <a:rPr lang="fr-FR" sz="3600" dirty="0" smtClean="0">
                <a:solidFill>
                  <a:srgbClr val="FFFFFF"/>
                </a:solidFill>
              </a:rPr>
              <a:t>	    - </a:t>
            </a:r>
            <a:r>
              <a:rPr lang="fr-FR" sz="3600" dirty="0" err="1" smtClean="0">
                <a:solidFill>
                  <a:srgbClr val="FFFFFF"/>
                </a:solidFill>
              </a:rPr>
              <a:t>atmospheric</a:t>
            </a:r>
            <a:r>
              <a:rPr lang="fr-FR" sz="3600" dirty="0" smtClean="0">
                <a:solidFill>
                  <a:srgbClr val="FFFFFF"/>
                </a:solidFill>
              </a:rPr>
              <a:t> composition</a:t>
            </a:r>
            <a:endParaRPr lang="fr-FR" sz="3600" dirty="0">
              <a:solidFill>
                <a:srgbClr val="FFFFFF"/>
              </a:solidFill>
            </a:endParaRPr>
          </a:p>
        </p:txBody>
      </p:sp>
      <p:pic>
        <p:nvPicPr>
          <p:cNvPr id="10" name="Espace réservé du contenu 9" descr="schema_tran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r="7740"/>
          <a:stretch/>
        </p:blipFill>
        <p:spPr>
          <a:xfrm>
            <a:off x="1462063" y="1789104"/>
            <a:ext cx="6219874" cy="4493373"/>
          </a:xfrm>
        </p:spPr>
      </p:pic>
      <p:sp>
        <p:nvSpPr>
          <p:cNvPr id="11" name="ZoneTexte 10"/>
          <p:cNvSpPr txBox="1"/>
          <p:nvPr/>
        </p:nvSpPr>
        <p:spPr>
          <a:xfrm>
            <a:off x="5549903" y="6282477"/>
            <a:ext cx="332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/>
                <a:cs typeface="Arial"/>
              </a:rPr>
              <a:t>Figure </a:t>
            </a:r>
            <a:r>
              <a:rPr lang="fr-FR" dirty="0" err="1">
                <a:solidFill>
                  <a:srgbClr val="FFFFFF"/>
                </a:solidFill>
                <a:latin typeface="Arial"/>
                <a:cs typeface="Arial"/>
              </a:rPr>
              <a:t>credit</a:t>
            </a:r>
            <a:r>
              <a:rPr lang="fr-FR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fr-FR" dirty="0" err="1">
                <a:solidFill>
                  <a:srgbClr val="FFFFFF"/>
                </a:solidFill>
                <a:latin typeface="Arial"/>
                <a:cs typeface="Arial"/>
              </a:rPr>
              <a:t>Winn</a:t>
            </a:r>
            <a:r>
              <a:rPr lang="fr-FR" dirty="0">
                <a:solidFill>
                  <a:srgbClr val="FFFFFF"/>
                </a:solidFill>
                <a:latin typeface="Arial"/>
                <a:cs typeface="Arial"/>
              </a:rPr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394256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41412" y="202765"/>
            <a:ext cx="631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FF"/>
                </a:solidFill>
                <a:latin typeface="Arial"/>
                <a:cs typeface="Arial"/>
              </a:rPr>
              <a:t>First fondue!!!!</a:t>
            </a:r>
            <a:endParaRPr lang="fr-FR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Image 4" descr="14_04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2" y="958291"/>
            <a:ext cx="8451190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7" descr="mass_radius_v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6" y="696913"/>
            <a:ext cx="7696200" cy="616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6795599" y="5189645"/>
            <a:ext cx="1501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FF0000"/>
                </a:solidFill>
              </a:rPr>
              <a:t>WASP (&gt;30%)</a:t>
            </a:r>
          </a:p>
          <a:p>
            <a:r>
              <a:rPr lang="en-US" sz="1600" b="0" dirty="0" err="1">
                <a:solidFill>
                  <a:srgbClr val="0000FF"/>
                </a:solidFill>
              </a:rPr>
              <a:t>Kepler</a:t>
            </a:r>
            <a:endParaRPr lang="en-US" sz="1600" b="0" dirty="0">
              <a:solidFill>
                <a:srgbClr val="0000FF"/>
              </a:solidFill>
            </a:endParaRPr>
          </a:p>
          <a:p>
            <a:r>
              <a:rPr lang="en-US" sz="1600" b="0" dirty="0">
                <a:solidFill>
                  <a:srgbClr val="00FF00"/>
                </a:solidFill>
              </a:rPr>
              <a:t>Solar System</a:t>
            </a:r>
          </a:p>
        </p:txBody>
      </p:sp>
      <p:pic>
        <p:nvPicPr>
          <p:cNvPr id="5" name="Image 4" descr="fig_2212_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" y="170750"/>
            <a:ext cx="5014915" cy="34503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7466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3-10-10 à 20.30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"/>
          <a:stretch/>
        </p:blipFill>
        <p:spPr>
          <a:xfrm>
            <a:off x="369286" y="341498"/>
            <a:ext cx="8487442" cy="58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3-10-10 à 20.3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3" y="657062"/>
            <a:ext cx="8850095" cy="2964026"/>
          </a:xfrm>
          <a:prstGeom prst="rect">
            <a:avLst/>
          </a:prstGeom>
        </p:spPr>
      </p:pic>
      <p:pic>
        <p:nvPicPr>
          <p:cNvPr id="6" name="Image 5" descr="Capture d’écran 2013-10-10 à 20.32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43" y="4074161"/>
            <a:ext cx="3346334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ansDepth_cut_nong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6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ansDepth_c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6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nt_hd189_transmis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624"/>
            <a:ext cx="9144000" cy="5749376"/>
          </a:xfrm>
          <a:prstGeom prst="rect">
            <a:avLst/>
          </a:prstGeom>
        </p:spPr>
      </p:pic>
      <p:pic>
        <p:nvPicPr>
          <p:cNvPr id="4" name="Picture 3" descr="hd209458b-puffed-atmosphe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99" y="0"/>
            <a:ext cx="4322101" cy="324157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83" y="109554"/>
            <a:ext cx="3810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FFFFFF"/>
                </a:solidFill>
              </a:rPr>
              <a:t>P</a:t>
            </a:r>
            <a:r>
              <a:rPr lang="en-US" sz="2400" b="0" dirty="0" smtClean="0">
                <a:solidFill>
                  <a:srgbClr val="FFFFFF"/>
                </a:solidFill>
              </a:rPr>
              <a:t>lanetary atmospheres:</a:t>
            </a:r>
            <a:br>
              <a:rPr lang="en-US" sz="2400" b="0" dirty="0" smtClean="0">
                <a:solidFill>
                  <a:srgbClr val="FFFFFF"/>
                </a:solidFill>
              </a:rPr>
            </a:br>
            <a:r>
              <a:rPr lang="en-US" sz="2400" b="0" dirty="0" smtClean="0">
                <a:solidFill>
                  <a:srgbClr val="FFFFFF"/>
                </a:solidFill>
              </a:rPr>
              <a:t>transmission spectroscopy</a:t>
            </a:r>
            <a:endParaRPr lang="en-US" sz="2400" b="0" dirty="0">
              <a:solidFill>
                <a:srgbClr val="FFFFFF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88889" y="1501501"/>
            <a:ext cx="30133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 smtClean="0">
                <a:solidFill>
                  <a:srgbClr val="000000"/>
                </a:solidFill>
              </a:rPr>
              <a:t>Dust and clouds in HD189633b </a:t>
            </a:r>
          </a:p>
          <a:p>
            <a:r>
              <a:rPr lang="en-US" sz="1600" b="0" dirty="0" smtClean="0">
                <a:solidFill>
                  <a:srgbClr val="000000"/>
                </a:solidFill>
              </a:rPr>
              <a:t>Pont et al 2013</a:t>
            </a:r>
            <a:endParaRPr lang="en-US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4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madhu_wasp12_spitzer"/>
          <p:cNvPicPr>
            <a:picLocks noChangeAspect="1" noChangeArrowheads="1"/>
          </p:cNvPicPr>
          <p:nvPr/>
        </p:nvPicPr>
        <p:blipFill>
          <a:blip r:embed="rId3"/>
          <a:srcRect t="1784" b="1141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265998" y="62856"/>
            <a:ext cx="55647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Planetary atmospheres: secondary eclipses</a:t>
            </a:r>
            <a:endParaRPr lang="en-US" sz="2400" b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2005-0322planet-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2" y="731155"/>
            <a:ext cx="2738438" cy="342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3886200" y="762000"/>
            <a:ext cx="33528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60032" y="972016"/>
            <a:ext cx="36366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Carbon rich atmosphere in WASP-12b?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Madhusudhan</a:t>
            </a:r>
            <a:r>
              <a:rPr lang="en-US" sz="16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et al. 2010</a:t>
            </a:r>
            <a:r>
              <a:rPr lang="en-US" sz="1600" b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Nature</a:t>
            </a:r>
          </a:p>
        </p:txBody>
      </p:sp>
    </p:spTree>
    <p:extLst>
      <p:ext uri="{BB962C8B-B14F-4D97-AF65-F5344CB8AC3E}">
        <p14:creationId xmlns:p14="http://schemas.microsoft.com/office/powerpoint/2010/main" val="29468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160</Words>
  <Application>Microsoft Macintosh PowerPoint</Application>
  <PresentationFormat>Présentation à l'écran (4:3)</PresentationFormat>
  <Paragraphs>38</Paragraphs>
  <Slides>20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Transiting planets : - density            - atmospheric composition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NGTS location: Paranal (ESO)</vt:lpstr>
      <vt:lpstr>System testing in Geneva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Neveu</dc:creator>
  <cp:lastModifiedBy>Marion Neveu</cp:lastModifiedBy>
  <cp:revision>27</cp:revision>
  <dcterms:created xsi:type="dcterms:W3CDTF">2014-04-18T18:31:27Z</dcterms:created>
  <dcterms:modified xsi:type="dcterms:W3CDTF">2014-05-27T21:38:32Z</dcterms:modified>
</cp:coreProperties>
</file>