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98" r:id="rId4"/>
    <p:sldId id="300" r:id="rId5"/>
    <p:sldId id="301" r:id="rId6"/>
    <p:sldId id="302" r:id="rId7"/>
    <p:sldId id="299" r:id="rId8"/>
    <p:sldId id="304" r:id="rId9"/>
    <p:sldId id="287" r:id="rId10"/>
    <p:sldId id="288" r:id="rId11"/>
    <p:sldId id="289" r:id="rId12"/>
    <p:sldId id="262" r:id="rId13"/>
    <p:sldId id="293" r:id="rId14"/>
    <p:sldId id="292" r:id="rId15"/>
    <p:sldId id="294" r:id="rId16"/>
    <p:sldId id="268" r:id="rId17"/>
    <p:sldId id="290" r:id="rId18"/>
    <p:sldId id="277" r:id="rId19"/>
    <p:sldId id="295" r:id="rId20"/>
    <p:sldId id="278" r:id="rId21"/>
    <p:sldId id="273" r:id="rId22"/>
    <p:sldId id="274" r:id="rId23"/>
    <p:sldId id="303" r:id="rId24"/>
    <p:sldId id="276" r:id="rId25"/>
    <p:sldId id="296" r:id="rId26"/>
    <p:sldId id="275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40" autoAdjust="0"/>
  </p:normalViewPr>
  <p:slideViewPr>
    <p:cSldViewPr>
      <p:cViewPr>
        <p:scale>
          <a:sx n="76" d="100"/>
          <a:sy n="76" d="100"/>
        </p:scale>
        <p:origin x="-1032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26A3-7F2E-4908-BEF1-E3B1868C1E63}" type="datetimeFigureOut">
              <a:rPr lang="en-US" smtClean="0"/>
              <a:pPr/>
              <a:t>8/13/13 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1791F-5466-45D8-B566-52AB94CB5F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3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791F-5466-45D8-B566-52AB94CB5F7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1791F-5466-45D8-B566-52AB94CB5F7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Use empirical data and simulation/forecast to determine the size of a competitive survey 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D7C6-3C47-4537-86F6-A9E0C35A242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Use empirical data and simulation/forecast to determine the size of a competitive survey 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D7C6-3C47-4537-86F6-A9E0C35A242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D5F8-2A3A-47F6-951A-EBF009429202}" type="datetimeFigureOut">
              <a:rPr lang="th-TH" smtClean="0"/>
              <a:pPr/>
              <a:t>8/13/13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00ED-3F20-49F1-B4CF-11A662C9432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4.pn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500990" cy="230425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>
                <a:solidFill>
                  <a:schemeClr val="tx1"/>
                </a:solidFill>
              </a:rPr>
              <a:t>Utane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Sawangwit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National </a:t>
            </a:r>
            <a:r>
              <a:rPr lang="en-US" sz="2100" dirty="0" smtClean="0">
                <a:solidFill>
                  <a:schemeClr val="tx1"/>
                </a:solidFill>
              </a:rPr>
              <a:t>Astronomical Research Institute of Thailand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Collaborators: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T. Shanks (Durham), M. Irwin (Cambridge)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M.J. Drinkwater, D. Parkinson (Queensland)</a:t>
            </a:r>
          </a:p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S.M. </a:t>
            </a:r>
            <a:r>
              <a:rPr lang="en-US" sz="1900" dirty="0" err="1" smtClean="0">
                <a:solidFill>
                  <a:schemeClr val="tx1"/>
                </a:solidFill>
              </a:rPr>
              <a:t>Croom</a:t>
            </a:r>
            <a:r>
              <a:rPr lang="en-US" sz="1900" dirty="0" smtClean="0">
                <a:solidFill>
                  <a:schemeClr val="tx1"/>
                </a:solidFill>
              </a:rPr>
              <a:t> (Sydney) ,N.P. Ross (LBNL)</a:t>
            </a:r>
            <a:endParaRPr lang="th-TH" sz="1900" dirty="0">
              <a:solidFill>
                <a:schemeClr val="tx1"/>
              </a:solidFill>
            </a:endParaRPr>
          </a:p>
        </p:txBody>
      </p:sp>
      <p:pic>
        <p:nvPicPr>
          <p:cNvPr id="4" name="Picture 3" descr="NARI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517232"/>
            <a:ext cx="1503483" cy="1124744"/>
          </a:xfrm>
          <a:prstGeom prst="rect">
            <a:avLst/>
          </a:prstGeom>
        </p:spPr>
      </p:pic>
      <p:pic>
        <p:nvPicPr>
          <p:cNvPr id="7" name="Picture 6" descr="logo_Durh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740275"/>
            <a:ext cx="1656184" cy="721622"/>
          </a:xfrm>
          <a:prstGeom prst="rect">
            <a:avLst/>
          </a:prstGeom>
        </p:spPr>
      </p:pic>
      <p:pic>
        <p:nvPicPr>
          <p:cNvPr id="9" name="Picture 8" descr="h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1010895"/>
          </a:xfrm>
          <a:prstGeom prst="rect">
            <a:avLst/>
          </a:prstGeom>
        </p:spPr>
      </p:pic>
      <p:pic>
        <p:nvPicPr>
          <p:cNvPr id="11" name="Picture 10" descr="Screen Shot 2556-08-14 at 11.50.4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17232"/>
            <a:ext cx="1497277" cy="1167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9712" y="177281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2dF Quasar Dark Energy Survey (2QDES)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Nominal survey size for 3</a:t>
            </a:r>
            <a:r>
              <a:rPr lang="el-GR" sz="2000" dirty="0" smtClean="0">
                <a:latin typeface="Gulim"/>
                <a:ea typeface="Gulim"/>
              </a:rPr>
              <a:t>σ</a:t>
            </a:r>
            <a:r>
              <a:rPr lang="en-GB" sz="2000" dirty="0" smtClean="0"/>
              <a:t> detection of BAO peak, 3% error in D</a:t>
            </a:r>
            <a:r>
              <a:rPr lang="en-GB" sz="2000" baseline="-25000" dirty="0" smtClean="0"/>
              <a:t>V</a:t>
            </a:r>
            <a:r>
              <a:rPr lang="en-GB" sz="2000" dirty="0" smtClean="0"/>
              <a:t>;  85deg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(i.e. 2SLAQ g &lt; 21.85mag) over 3000 deg</a:t>
            </a:r>
            <a:r>
              <a:rPr lang="en-GB" sz="2000" baseline="30000" dirty="0" smtClean="0"/>
              <a:t>2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50% higher QSO density  (i.e. g&lt;22.5mag)  and 50% bigger area          6</a:t>
            </a:r>
            <a:r>
              <a:rPr lang="el-GR" sz="2000" dirty="0" smtClean="0">
                <a:latin typeface="Gulim"/>
                <a:ea typeface="Gulim"/>
              </a:rPr>
              <a:t>σ</a:t>
            </a:r>
            <a:r>
              <a:rPr lang="en-GB" sz="2000" dirty="0" smtClean="0"/>
              <a:t> BAO detection, </a:t>
            </a:r>
            <a:r>
              <a:rPr lang="el-GR" sz="2000" dirty="0" smtClean="0">
                <a:latin typeface="Gulim"/>
                <a:ea typeface="Gulim"/>
              </a:rPr>
              <a:t>Δ</a:t>
            </a:r>
            <a:r>
              <a:rPr lang="en-GB" sz="2000" dirty="0" smtClean="0"/>
              <a:t>D</a:t>
            </a:r>
            <a:r>
              <a:rPr lang="en-GB" sz="2000" baseline="-25000" dirty="0" smtClean="0"/>
              <a:t>V </a:t>
            </a:r>
            <a:r>
              <a:rPr lang="en-GB" sz="2000" dirty="0" smtClean="0"/>
              <a:t>=1.5% and 60% of BOSS error on dark energy evolution parameter, </a:t>
            </a:r>
            <a:r>
              <a:rPr lang="en-GB" sz="2000" dirty="0" err="1" smtClean="0"/>
              <a:t>w</a:t>
            </a:r>
            <a:r>
              <a:rPr lang="en-GB" sz="2000" baseline="-25000" dirty="0" err="1" smtClean="0"/>
              <a:t>a</a:t>
            </a: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w(a)=w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+w</a:t>
            </a:r>
            <a:r>
              <a:rPr lang="en-GB" sz="2000" baseline="-25000" dirty="0" smtClean="0"/>
              <a:t>a</a:t>
            </a:r>
            <a:r>
              <a:rPr lang="en-GB" sz="2000" dirty="0" smtClean="0"/>
              <a:t>(1-a)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600" cap="none" dirty="0" smtClean="0"/>
              <a:t>Dark Energy evolution via BAO</a:t>
            </a:r>
            <a:endParaRPr lang="en-GB" sz="3600" cap="none" dirty="0"/>
          </a:p>
        </p:txBody>
      </p:sp>
      <p:sp>
        <p:nvSpPr>
          <p:cNvPr id="6" name="Right Arrow 5"/>
          <p:cNvSpPr/>
          <p:nvPr/>
        </p:nvSpPr>
        <p:spPr>
          <a:xfrm>
            <a:off x="7358082" y="2357430"/>
            <a:ext cx="35719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56" y="3086123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662385"/>
            <a:ext cx="3924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600" cap="none" dirty="0" err="1" smtClean="0"/>
              <a:t>Redshift</a:t>
            </a:r>
            <a:r>
              <a:rPr lang="en-GB" sz="3600" cap="none" dirty="0" smtClean="0"/>
              <a:t>-Space Distortion</a:t>
            </a:r>
            <a:endParaRPr lang="en-GB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Testing gravity model via growth rate, f(z)≈</a:t>
            </a:r>
            <a:r>
              <a:rPr lang="el-GR" sz="2000" dirty="0" smtClean="0"/>
              <a:t>Ω</a:t>
            </a:r>
            <a:r>
              <a:rPr lang="en-GB" sz="2000" baseline="-25000" dirty="0" smtClean="0"/>
              <a:t>m</a:t>
            </a:r>
            <a:r>
              <a:rPr lang="el-GR" sz="2000" baseline="38000" dirty="0" smtClean="0"/>
              <a:t>γ</a:t>
            </a:r>
            <a:r>
              <a:rPr lang="en-GB" sz="2000" dirty="0" smtClean="0"/>
              <a:t>(z) where </a:t>
            </a:r>
            <a:r>
              <a:rPr lang="el-GR" sz="2000" dirty="0" smtClean="0"/>
              <a:t>γ</a:t>
            </a:r>
            <a:r>
              <a:rPr lang="en-GB" sz="2000" dirty="0" smtClean="0"/>
              <a:t> is model dependent, e.g. </a:t>
            </a:r>
            <a:r>
              <a:rPr lang="el-GR" sz="2000" dirty="0" smtClean="0"/>
              <a:t>γ </a:t>
            </a:r>
            <a:r>
              <a:rPr lang="en-GB" sz="2000" dirty="0" smtClean="0"/>
              <a:t>≈0.55 for standard GR with LCDM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Although </a:t>
            </a:r>
            <a:r>
              <a:rPr lang="el-GR" sz="2000" dirty="0" smtClean="0"/>
              <a:t>Ω</a:t>
            </a:r>
            <a:r>
              <a:rPr lang="en-GB" sz="2000" baseline="-25000" dirty="0" smtClean="0"/>
              <a:t>m</a:t>
            </a:r>
            <a:r>
              <a:rPr lang="en-GB" sz="2000" dirty="0" smtClean="0"/>
              <a:t>(z=1.5)        1.0, the measured  f</a:t>
            </a:r>
            <a:r>
              <a:rPr lang="el-GR" sz="2000" dirty="0" smtClean="0"/>
              <a:t>σ</a:t>
            </a:r>
            <a:r>
              <a:rPr lang="en-GB" sz="2000" baseline="-25000" dirty="0" smtClean="0"/>
              <a:t>8</a:t>
            </a:r>
            <a:r>
              <a:rPr lang="en-GB" sz="2000" dirty="0" smtClean="0"/>
              <a:t> still provide a vital “anchor” for low-</a:t>
            </a:r>
            <a:r>
              <a:rPr lang="en-GB" sz="2000" dirty="0" err="1" smtClean="0"/>
              <a:t>redshift</a:t>
            </a:r>
            <a:r>
              <a:rPr lang="en-GB" sz="2000" dirty="0" smtClean="0"/>
              <a:t> measurements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3198997"/>
            <a:ext cx="3714744" cy="358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95661"/>
            <a:ext cx="50006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10" y="321468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Guzzo</a:t>
            </a:r>
            <a:r>
              <a:rPr lang="en-GB" sz="1800" dirty="0" smtClean="0"/>
              <a:t> et al. (2008)</a:t>
            </a:r>
            <a:endParaRPr lang="en-GB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8926" y="2498718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LSS probes of the PNG</a:t>
            </a:r>
            <a:endParaRPr lang="en-GB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42" y="1571612"/>
            <a:ext cx="8229600" cy="41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43702" y="5786454"/>
            <a:ext cx="198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Credit: </a:t>
            </a:r>
            <a:r>
              <a:rPr lang="en-GB" sz="1400" dirty="0" err="1" smtClean="0"/>
              <a:t>Cristiano</a:t>
            </a:r>
            <a:r>
              <a:rPr lang="en-GB" sz="1400" dirty="0" smtClean="0"/>
              <a:t> </a:t>
            </a:r>
            <a:r>
              <a:rPr lang="en-GB" sz="1400" dirty="0" err="1" smtClean="0"/>
              <a:t>Porciani</a:t>
            </a:r>
            <a:endParaRPr lang="en-GB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28596" y="2857496"/>
            <a:ext cx="8429684" cy="928694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smtClean="0"/>
              <a:t>2-pt function of biased tracers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17"/>
          <p:cNvGrpSpPr/>
          <p:nvPr/>
        </p:nvGrpSpPr>
        <p:grpSpPr>
          <a:xfrm>
            <a:off x="216024" y="1340768"/>
            <a:ext cx="8820472" cy="2520280"/>
            <a:chOff x="0" y="1484784"/>
            <a:chExt cx="8820472" cy="2520280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8479" y="1772816"/>
              <a:ext cx="5893841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339752" y="1506270"/>
              <a:ext cx="1783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3D </a:t>
              </a:r>
              <a:r>
                <a:rPr lang="en-GB" sz="1600" dirty="0" err="1" smtClean="0"/>
                <a:t>powerspectrum</a:t>
              </a:r>
              <a:endParaRPr lang="en-GB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1484784"/>
              <a:ext cx="2249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2D Angl. </a:t>
              </a:r>
              <a:r>
                <a:rPr lang="en-GB" sz="1600" dirty="0" err="1" smtClean="0"/>
                <a:t>powerspectrum</a:t>
              </a:r>
              <a:endParaRPr lang="en-GB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452320" y="2204864"/>
              <a:ext cx="4320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452320" y="2492896"/>
              <a:ext cx="432048" cy="0"/>
            </a:xfrm>
            <a:prstGeom prst="line">
              <a:avLst/>
            </a:prstGeom>
            <a:ln w="19050">
              <a:solidFill>
                <a:srgbClr val="0000CC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52320" y="2780928"/>
              <a:ext cx="43204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43653" y="2010326"/>
              <a:ext cx="7607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f</a:t>
              </a:r>
              <a:r>
                <a:rPr lang="en-GB" sz="1600" baseline="-25000" dirty="0" smtClean="0"/>
                <a:t>NL</a:t>
              </a:r>
              <a:r>
                <a:rPr lang="en-GB" sz="1600" dirty="0" smtClean="0"/>
                <a:t>= 0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3653" y="2298358"/>
              <a:ext cx="97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f</a:t>
              </a:r>
              <a:r>
                <a:rPr lang="en-GB" sz="1600" baseline="-25000" dirty="0" smtClean="0"/>
                <a:t>NL</a:t>
              </a:r>
              <a:r>
                <a:rPr lang="en-GB" sz="1600" dirty="0" smtClean="0"/>
                <a:t>= 100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3653" y="2586390"/>
              <a:ext cx="97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f</a:t>
              </a:r>
              <a:r>
                <a:rPr lang="en-GB" sz="1600" baseline="-25000" dirty="0" smtClean="0"/>
                <a:t>NL</a:t>
              </a:r>
              <a:r>
                <a:rPr lang="en-GB" sz="1600" dirty="0" smtClean="0"/>
                <a:t>= -100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2452826"/>
              <a:ext cx="15901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Fourier space</a:t>
              </a:r>
              <a:endParaRPr lang="en-GB" sz="2000" dirty="0"/>
            </a:p>
          </p:txBody>
        </p:sp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3168352" cy="23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07504" y="4809346"/>
            <a:ext cx="1659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Configuration </a:t>
            </a:r>
          </a:p>
          <a:p>
            <a:pPr algn="ctr"/>
            <a:r>
              <a:rPr lang="en-GB" sz="2000" dirty="0" smtClean="0"/>
              <a:t>space</a:t>
            </a:r>
            <a:endParaRPr lang="en-GB" sz="2000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2952328" cy="26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99792" y="6433591"/>
            <a:ext cx="1523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NVSS (Xia et al. 2010)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915816" y="4869160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25 &lt; f</a:t>
            </a:r>
            <a:r>
              <a:rPr lang="en-GB" sz="1600" baseline="-25000" dirty="0" smtClean="0">
                <a:solidFill>
                  <a:srgbClr val="FF0000"/>
                </a:solidFill>
              </a:rPr>
              <a:t>NL</a:t>
            </a:r>
            <a:r>
              <a:rPr lang="en-GB" sz="1600" dirty="0" smtClean="0">
                <a:solidFill>
                  <a:srgbClr val="FF0000"/>
                </a:solidFill>
              </a:rPr>
              <a:t> &lt; 117 (2</a:t>
            </a:r>
            <a:r>
              <a:rPr lang="el-GR" sz="1600" dirty="0" smtClean="0">
                <a:solidFill>
                  <a:srgbClr val="FF0000"/>
                </a:solidFill>
              </a:rPr>
              <a:t>σ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8614" y="6479758"/>
            <a:ext cx="3361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Nikoloudakis</a:t>
            </a:r>
            <a:r>
              <a:rPr lang="en-GB" sz="1100" dirty="0" smtClean="0"/>
              <a:t>, Shanks &amp;  </a:t>
            </a:r>
            <a:r>
              <a:rPr lang="en-GB" sz="1100" dirty="0" err="1" smtClean="0"/>
              <a:t>Sawangwit</a:t>
            </a:r>
            <a:r>
              <a:rPr lang="en-GB" sz="1100" dirty="0" smtClean="0"/>
              <a:t> (MNRAS submitted)</a:t>
            </a: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6444208" y="4581128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30 &lt; f</a:t>
            </a:r>
            <a:r>
              <a:rPr lang="en-GB" sz="1600" baseline="-25000" dirty="0" smtClean="0">
                <a:solidFill>
                  <a:srgbClr val="FF0000"/>
                </a:solidFill>
              </a:rPr>
              <a:t>NL</a:t>
            </a:r>
            <a:r>
              <a:rPr lang="en-GB" sz="1600" dirty="0" smtClean="0">
                <a:solidFill>
                  <a:srgbClr val="FF0000"/>
                </a:solidFill>
              </a:rPr>
              <a:t> &lt; 140 (2</a:t>
            </a:r>
            <a:r>
              <a:rPr lang="el-GR" sz="1600" dirty="0" smtClean="0">
                <a:solidFill>
                  <a:srgbClr val="FF0000"/>
                </a:solidFill>
              </a:rPr>
              <a:t>σ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9752" y="3090446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-120 &lt; f</a:t>
            </a:r>
            <a:r>
              <a:rPr lang="en-GB" sz="1600" baseline="-25000" dirty="0" smtClean="0">
                <a:solidFill>
                  <a:srgbClr val="FF0000"/>
                </a:solidFill>
              </a:rPr>
              <a:t>NL</a:t>
            </a:r>
            <a:r>
              <a:rPr lang="en-GB" sz="1600" dirty="0" smtClean="0">
                <a:solidFill>
                  <a:srgbClr val="FF0000"/>
                </a:solidFill>
              </a:rPr>
              <a:t> &lt; 200 (2</a:t>
            </a:r>
            <a:r>
              <a:rPr lang="el-GR" sz="1600" dirty="0" smtClean="0">
                <a:solidFill>
                  <a:srgbClr val="FF0000"/>
                </a:solidFill>
              </a:rPr>
              <a:t>σ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128" y="3068960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-270 &lt; f</a:t>
            </a:r>
            <a:r>
              <a:rPr lang="en-GB" sz="1600" baseline="-25000" dirty="0" smtClean="0">
                <a:solidFill>
                  <a:srgbClr val="FF0000"/>
                </a:solidFill>
              </a:rPr>
              <a:t>NL</a:t>
            </a:r>
            <a:r>
              <a:rPr lang="en-GB" sz="1600" dirty="0" smtClean="0">
                <a:solidFill>
                  <a:srgbClr val="FF0000"/>
                </a:solidFill>
              </a:rPr>
              <a:t> &lt; 160 (2</a:t>
            </a:r>
            <a:r>
              <a:rPr lang="el-GR" sz="1600" dirty="0" smtClean="0">
                <a:solidFill>
                  <a:srgbClr val="FF0000"/>
                </a:solidFill>
              </a:rPr>
              <a:t>σ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smtClean="0"/>
              <a:t>∆f</a:t>
            </a:r>
            <a:r>
              <a:rPr lang="en-GB" sz="3200" baseline="-25000" dirty="0" smtClean="0"/>
              <a:t>NL</a:t>
            </a:r>
            <a:r>
              <a:rPr lang="en-GB" sz="3200" dirty="0" smtClean="0"/>
              <a:t> forecast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k</a:t>
            </a:r>
            <a:r>
              <a:rPr lang="en-GB" sz="2000" baseline="-25000" dirty="0" smtClean="0"/>
              <a:t>min</a:t>
            </a:r>
            <a:r>
              <a:rPr lang="en-GB" sz="2000" dirty="0" smtClean="0"/>
              <a:t>= 0.003 hMpc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, limited by the lowest k mode available</a:t>
            </a:r>
          </a:p>
          <a:p>
            <a:r>
              <a:rPr lang="en-GB" sz="2000" dirty="0" smtClean="0"/>
              <a:t>k</a:t>
            </a:r>
            <a:r>
              <a:rPr lang="en-GB" sz="2000" baseline="-25000" dirty="0" smtClean="0"/>
              <a:t>max</a:t>
            </a:r>
            <a:r>
              <a:rPr lang="en-GB" sz="2000" dirty="0" smtClean="0"/>
              <a:t>= 0.1 hMpc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, to stay well within the linear regime, avoiding non-linear structure growth</a:t>
            </a:r>
          </a:p>
          <a:p>
            <a:endParaRPr lang="en-GB" sz="2000" dirty="0" smtClean="0"/>
          </a:p>
          <a:p>
            <a:pPr lvl="1">
              <a:buNone/>
            </a:pPr>
            <a:r>
              <a:rPr lang="en-GB" sz="2000" dirty="0" smtClean="0"/>
              <a:t>Nominal survey, 3000deg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90deg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QSO </a:t>
            </a:r>
            <a:r>
              <a:rPr lang="en-US" sz="2000" dirty="0" smtClean="0">
                <a:solidFill>
                  <a:srgbClr val="FF0000"/>
                </a:solidFill>
              </a:rPr>
              <a:t>→  </a:t>
            </a:r>
            <a:r>
              <a:rPr lang="en-GB" sz="2000" dirty="0" smtClean="0"/>
              <a:t>∆f</a:t>
            </a:r>
            <a:r>
              <a:rPr lang="en-GB" sz="2000" baseline="-25000" dirty="0" smtClean="0"/>
              <a:t>NL</a:t>
            </a:r>
            <a:r>
              <a:rPr lang="en-GB" sz="2000" dirty="0" smtClean="0"/>
              <a:t> = ± 15</a:t>
            </a:r>
          </a:p>
          <a:p>
            <a:pPr lvl="1">
              <a:buNone/>
            </a:pPr>
            <a:r>
              <a:rPr lang="en-GB" sz="2000" dirty="0" smtClean="0"/>
              <a:t>Competitive survey, 4500deg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105deg</a:t>
            </a:r>
            <a:r>
              <a:rPr lang="en-GB" sz="2000" baseline="30000" dirty="0" smtClean="0"/>
              <a:t>-2  </a:t>
            </a:r>
            <a:r>
              <a:rPr lang="en-GB" sz="2000" dirty="0" smtClean="0"/>
              <a:t>QSO </a:t>
            </a:r>
            <a:r>
              <a:rPr lang="en-US" sz="2000" dirty="0" smtClean="0">
                <a:solidFill>
                  <a:srgbClr val="FF0000"/>
                </a:solidFill>
              </a:rPr>
              <a:t>→  </a:t>
            </a:r>
            <a:r>
              <a:rPr lang="en-GB" sz="2000" dirty="0" smtClean="0"/>
              <a:t>∆f</a:t>
            </a:r>
            <a:r>
              <a:rPr lang="en-GB" sz="2000" baseline="-25000" dirty="0" smtClean="0"/>
              <a:t>NL</a:t>
            </a:r>
            <a:r>
              <a:rPr lang="en-GB" sz="2000" dirty="0" smtClean="0"/>
              <a:t> = ± 8</a:t>
            </a:r>
          </a:p>
          <a:p>
            <a:pPr lvl="1">
              <a:buNone/>
            </a:pPr>
            <a:endParaRPr lang="en-GB" sz="2000" dirty="0" smtClean="0"/>
          </a:p>
          <a:p>
            <a:pPr lvl="1">
              <a:buNone/>
            </a:pPr>
            <a:r>
              <a:rPr lang="en-GB" sz="2000" dirty="0" smtClean="0"/>
              <a:t>The SDSS’III </a:t>
            </a:r>
            <a:r>
              <a:rPr lang="en-GB" sz="2000" dirty="0" smtClean="0">
                <a:solidFill>
                  <a:srgbClr val="FF0000"/>
                </a:solidFill>
              </a:rPr>
              <a:t>Baryon Oscillation Spectroscopic Survey (BOSS)</a:t>
            </a:r>
          </a:p>
          <a:p>
            <a:pPr lvl="1">
              <a:buNone/>
            </a:pPr>
            <a:r>
              <a:rPr lang="en-GB" sz="2000" dirty="0" smtClean="0"/>
              <a:t>z=0.6 LRGs </a:t>
            </a:r>
            <a:r>
              <a:rPr lang="en-US" sz="2000" dirty="0" smtClean="0">
                <a:solidFill>
                  <a:srgbClr val="FF0000"/>
                </a:solidFill>
              </a:rPr>
              <a:t>→  </a:t>
            </a:r>
            <a:r>
              <a:rPr lang="en-GB" sz="2000" dirty="0" smtClean="0"/>
              <a:t>∆f</a:t>
            </a:r>
            <a:r>
              <a:rPr lang="en-GB" sz="2000" baseline="-25000" dirty="0" smtClean="0"/>
              <a:t>NL</a:t>
            </a:r>
            <a:r>
              <a:rPr lang="en-GB" sz="2000" dirty="0" smtClean="0"/>
              <a:t> = ± 20</a:t>
            </a:r>
          </a:p>
          <a:p>
            <a:pPr lvl="1">
              <a:buNone/>
            </a:pPr>
            <a:endParaRPr lang="en-GB" sz="2000" dirty="0" smtClean="0"/>
          </a:p>
          <a:p>
            <a:pPr lvl="1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Planck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→ 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NL</a:t>
            </a:r>
            <a:r>
              <a:rPr lang="en-GB" sz="2000" dirty="0" smtClean="0"/>
              <a:t> (local) = 2.7 ± 5.8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857224" y="3000372"/>
            <a:ext cx="6643734" cy="857256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00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258"/>
            <a:ext cx="6624736" cy="18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7901014" cy="74174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800" dirty="0" smtClean="0"/>
              <a:t>2dF Quasar Dark Energy Survey: 2QDES</a:t>
            </a:r>
            <a:endParaRPr lang="en-GB" sz="2800" dirty="0"/>
          </a:p>
        </p:txBody>
      </p:sp>
      <p:pic>
        <p:nvPicPr>
          <p:cNvPr id="4" name="Content Placeholder 3" descr="98_649.w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96" r="2270" b="27773"/>
          <a:stretch>
            <a:fillRect/>
          </a:stretch>
        </p:blipFill>
        <p:spPr>
          <a:xfrm>
            <a:off x="6371870" y="3786190"/>
            <a:ext cx="2592618" cy="2163090"/>
          </a:xfrm>
        </p:spPr>
      </p:pic>
      <p:pic>
        <p:nvPicPr>
          <p:cNvPr id="5" name="Picture 4" descr="VST_tele.jpg"/>
          <p:cNvPicPr>
            <a:picLocks noChangeAspect="1"/>
          </p:cNvPicPr>
          <p:nvPr/>
        </p:nvPicPr>
        <p:blipFill>
          <a:blip r:embed="rId3" cstate="print"/>
          <a:srcRect t="14300" b="6951"/>
          <a:stretch>
            <a:fillRect/>
          </a:stretch>
        </p:blipFill>
        <p:spPr>
          <a:xfrm>
            <a:off x="323528" y="3523192"/>
            <a:ext cx="2033894" cy="2442546"/>
          </a:xfrm>
          <a:prstGeom prst="rect">
            <a:avLst/>
          </a:prstGeom>
        </p:spPr>
      </p:pic>
      <p:pic>
        <p:nvPicPr>
          <p:cNvPr id="6" name="Picture 5" descr="AAT_tele.jpg"/>
          <p:cNvPicPr>
            <a:picLocks noChangeAspect="1"/>
          </p:cNvPicPr>
          <p:nvPr/>
        </p:nvPicPr>
        <p:blipFill>
          <a:blip r:embed="rId4" cstate="print"/>
          <a:srcRect l="6253" r="31738" b="9062"/>
          <a:stretch>
            <a:fillRect/>
          </a:stretch>
        </p:blipFill>
        <p:spPr>
          <a:xfrm>
            <a:off x="2665373" y="1016793"/>
            <a:ext cx="3692577" cy="2269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3286124"/>
            <a:ext cx="272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3.9m AAT+2dF &amp; </a:t>
            </a:r>
            <a:r>
              <a:rPr lang="en-GB" sz="1800" dirty="0" err="1" smtClean="0"/>
              <a:t>AAOmega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21288"/>
            <a:ext cx="228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ESO VST ATLAS survey</a:t>
            </a:r>
          </a:p>
          <a:p>
            <a:r>
              <a:rPr lang="en-GB" sz="1800" dirty="0" smtClean="0"/>
              <a:t>PI: T. Shanks (Durham)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554572" y="6021288"/>
            <a:ext cx="230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SDSS multi-epoch data</a:t>
            </a:r>
          </a:p>
          <a:p>
            <a:pPr algn="ctr"/>
            <a:r>
              <a:rPr lang="en-GB" sz="1800" dirty="0" smtClean="0"/>
              <a:t>“Stripe 82”</a:t>
            </a:r>
            <a:endParaRPr lang="en-GB" sz="1800" dirty="0"/>
          </a:p>
        </p:txBody>
      </p:sp>
      <p:sp>
        <p:nvSpPr>
          <p:cNvPr id="10" name="Bent Arrow 9"/>
          <p:cNvSpPr/>
          <p:nvPr/>
        </p:nvSpPr>
        <p:spPr>
          <a:xfrm>
            <a:off x="1928794" y="2924944"/>
            <a:ext cx="648072" cy="504056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 descr="QSO_Arti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426" y="1071546"/>
            <a:ext cx="2233310" cy="1323236"/>
          </a:xfrm>
          <a:prstGeom prst="rect">
            <a:avLst/>
          </a:prstGeom>
        </p:spPr>
      </p:pic>
      <p:pic>
        <p:nvPicPr>
          <p:cNvPr id="15" name="Picture 6" descr="DarkEner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69695"/>
            <a:ext cx="1900937" cy="1955249"/>
          </a:xfrm>
          <a:prstGeom prst="rect">
            <a:avLst/>
          </a:prstGeom>
          <a:noFill/>
        </p:spPr>
      </p:pic>
      <p:sp>
        <p:nvSpPr>
          <p:cNvPr id="13" name="Bent-Up Arrow 12"/>
          <p:cNvSpPr/>
          <p:nvPr/>
        </p:nvSpPr>
        <p:spPr>
          <a:xfrm rot="16200000">
            <a:off x="6389394" y="3174692"/>
            <a:ext cx="576064" cy="504056"/>
          </a:xfrm>
          <a:prstGeom prst="bentUpArrow">
            <a:avLst>
              <a:gd name="adj1" fmla="val 25000"/>
              <a:gd name="adj2" fmla="val 26354"/>
              <a:gd name="adj3" fmla="val 358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92280" y="2780928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BAO+RSD @ z=1.5</a:t>
            </a:r>
          </a:p>
          <a:p>
            <a:r>
              <a:rPr lang="en-GB" sz="1800" dirty="0" smtClean="0"/>
              <a:t>+PNG</a:t>
            </a:r>
            <a:endParaRPr lang="en-GB" sz="1800" dirty="0"/>
          </a:p>
        </p:txBody>
      </p:sp>
      <p:pic>
        <p:nvPicPr>
          <p:cNvPr id="17" name="Picture 16" descr="survey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4000504"/>
            <a:ext cx="3429024" cy="195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43890" cy="10826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err="1" smtClean="0"/>
              <a:t>OmegaCAM</a:t>
            </a:r>
            <a:r>
              <a:rPr lang="en-GB" sz="3200" dirty="0" smtClean="0"/>
              <a:t> @ ESO VLT Survey Telescope (VST)</a:t>
            </a:r>
            <a:endParaRPr lang="en-GB" sz="3200" dirty="0"/>
          </a:p>
        </p:txBody>
      </p:sp>
      <p:pic>
        <p:nvPicPr>
          <p:cNvPr id="4" name="Content Placeholder 3" descr="OmegaC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643050"/>
            <a:ext cx="2298155" cy="2386808"/>
          </a:xfrm>
        </p:spPr>
      </p:pic>
      <p:pic>
        <p:nvPicPr>
          <p:cNvPr id="5" name="Picture 4" descr="V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3143272" cy="4714908"/>
          </a:xfrm>
          <a:prstGeom prst="rect">
            <a:avLst/>
          </a:prstGeom>
        </p:spPr>
      </p:pic>
      <p:pic>
        <p:nvPicPr>
          <p:cNvPr id="6" name="Picture 5" descr="M17_medium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643050"/>
            <a:ext cx="2357454" cy="2357454"/>
          </a:xfrm>
          <a:prstGeom prst="rect">
            <a:avLst/>
          </a:prstGeom>
        </p:spPr>
      </p:pic>
      <p:pic>
        <p:nvPicPr>
          <p:cNvPr id="9" name="Picture 8" descr="coverage_VST_pub_galactic_pla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102" y="4000504"/>
            <a:ext cx="440055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VST ATLAS survey current status</a:t>
            </a:r>
            <a:endParaRPr lang="en-GB" sz="3600" dirty="0"/>
          </a:p>
        </p:txBody>
      </p:sp>
      <p:pic>
        <p:nvPicPr>
          <p:cNvPr id="10" name="Picture 9" descr="Screen Shot 2556-08-14 at 12.3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84776" cy="4927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6309320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of Aug 1,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The main workhorse of the 2QDES</a:t>
            </a:r>
            <a:endParaRPr lang="en-GB" sz="3600" dirty="0"/>
          </a:p>
        </p:txBody>
      </p:sp>
      <p:pic>
        <p:nvPicPr>
          <p:cNvPr id="4" name="Content Placeholder 3" descr="outside_n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60623"/>
            <a:ext cx="2571768" cy="4525963"/>
          </a:xfrm>
        </p:spPr>
      </p:pic>
      <p:pic>
        <p:nvPicPr>
          <p:cNvPr id="6" name="Picture 5" descr="AATJul08-InsideDome_05_2dF_PrimM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66862"/>
            <a:ext cx="2428892" cy="1619262"/>
          </a:xfrm>
          <a:prstGeom prst="rect">
            <a:avLst/>
          </a:prstGeom>
        </p:spPr>
      </p:pic>
      <p:pic>
        <p:nvPicPr>
          <p:cNvPr id="7" name="Picture 6" descr="2dF_rob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7" y="3381376"/>
            <a:ext cx="2428891" cy="1619260"/>
          </a:xfrm>
          <a:prstGeom prst="rect">
            <a:avLst/>
          </a:prstGeom>
        </p:spPr>
      </p:pic>
      <p:pic>
        <p:nvPicPr>
          <p:cNvPr id="8" name="Picture 7" descr="AAOmega_spectrogra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096139"/>
            <a:ext cx="2428892" cy="1619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1643050"/>
            <a:ext cx="470013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/>
              <a:t>3.9-m AAT +  2dF &amp; </a:t>
            </a:r>
            <a:r>
              <a:rPr lang="en-GB" sz="2000" dirty="0" err="1" smtClean="0"/>
              <a:t>AAOmega</a:t>
            </a:r>
            <a:r>
              <a:rPr lang="en-GB" sz="2000" dirty="0" smtClean="0"/>
              <a:t> spectrograph</a:t>
            </a:r>
            <a:endParaRPr lang="en-GB" sz="2000" dirty="0"/>
          </a:p>
        </p:txBody>
      </p:sp>
      <p:pic>
        <p:nvPicPr>
          <p:cNvPr id="10" name="Picture 9" descr="inside_vertic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0881" y="2285992"/>
            <a:ext cx="2738441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er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68" y="1516084"/>
            <a:ext cx="6000750" cy="4984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Startling Discovery 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9" name="Content Placeholder 8" descr="perlmutt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5429264"/>
            <a:ext cx="816659" cy="1144331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609748"/>
            <a:ext cx="2895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1998, the first Hubble diagram using Type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supernovae was constructed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showed that expansion of the universe is accelerating!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Result by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Perlmutter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et al quickly confirmed by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698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786710" y="1928802"/>
            <a:ext cx="1187450" cy="2873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th-TH">
              <a:solidFill>
                <a:srgbClr val="FF3300"/>
              </a:solidFill>
            </a:endParaRPr>
          </a:p>
        </p:txBody>
      </p:sp>
      <p:pic>
        <p:nvPicPr>
          <p:cNvPr id="10" name="Picture 9" descr="schmid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5429264"/>
            <a:ext cx="815716" cy="1143009"/>
          </a:xfrm>
          <a:prstGeom prst="rect">
            <a:avLst/>
          </a:prstGeom>
        </p:spPr>
      </p:pic>
      <p:pic>
        <p:nvPicPr>
          <p:cNvPr id="11" name="Picture 10" descr="rie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5429264"/>
            <a:ext cx="829299" cy="1162043"/>
          </a:xfrm>
          <a:prstGeom prst="rect">
            <a:avLst/>
          </a:prstGeom>
        </p:spPr>
      </p:pic>
      <p:pic>
        <p:nvPicPr>
          <p:cNvPr id="12" name="Content Placeholder 6" descr="NobelPrizeMed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8706" y="5643578"/>
            <a:ext cx="721790" cy="7217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6519470"/>
            <a:ext cx="2481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Nobel Prize in Physics 2011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600" cap="none" dirty="0" smtClean="0"/>
              <a:t>z&lt;2.2 </a:t>
            </a:r>
            <a:r>
              <a:rPr lang="en-GB" sz="3600" dirty="0" smtClean="0"/>
              <a:t>q</a:t>
            </a:r>
            <a:r>
              <a:rPr lang="en-GB" sz="3600" cap="none" dirty="0" smtClean="0"/>
              <a:t>uasar Candidate selection</a:t>
            </a:r>
            <a:endParaRPr lang="en-GB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/>
              <a:t>Using traditional </a:t>
            </a:r>
            <a:r>
              <a:rPr lang="en-GB" sz="2000" dirty="0" err="1" smtClean="0"/>
              <a:t>ugr</a:t>
            </a:r>
            <a:r>
              <a:rPr lang="en-GB" sz="2000" dirty="0" smtClean="0"/>
              <a:t> and </a:t>
            </a:r>
            <a:r>
              <a:rPr lang="en-GB" sz="2000" dirty="0" err="1" smtClean="0"/>
              <a:t>gri</a:t>
            </a:r>
            <a:r>
              <a:rPr lang="en-GB" sz="2000" dirty="0" smtClean="0"/>
              <a:t> colour-colour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Also </a:t>
            </a:r>
            <a:r>
              <a:rPr lang="en-GB" sz="2000" dirty="0" err="1" smtClean="0"/>
              <a:t>Bovy</a:t>
            </a:r>
            <a:r>
              <a:rPr lang="en-GB" sz="2000" dirty="0" smtClean="0"/>
              <a:t> et al. (2011), XDQSO using flux-flux rather than colour-colour to assign prob. for the </a:t>
            </a:r>
            <a:r>
              <a:rPr lang="en-GB" sz="2000" dirty="0" err="1" smtClean="0"/>
              <a:t>redshift</a:t>
            </a:r>
            <a:r>
              <a:rPr lang="en-GB" sz="2000" dirty="0" smtClean="0"/>
              <a:t> of interest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2000264" cy="208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05092"/>
            <a:ext cx="2212542" cy="210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518335" cy="19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44" y="4643446"/>
            <a:ext cx="209227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615678"/>
            <a:ext cx="2290767" cy="224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00232" y="250030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SDSS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407194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Quasar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614364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Star</a:t>
            </a:r>
            <a:endParaRPr lang="en-GB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3" y="2571744"/>
            <a:ext cx="32002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714884"/>
            <a:ext cx="3357586" cy="208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3500438"/>
            <a:ext cx="1041183" cy="8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143636" y="250030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VST ATLAS+2QZ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43251" y="498962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Bovy</a:t>
            </a:r>
            <a:r>
              <a:rPr lang="en-GB" sz="1400" dirty="0" smtClean="0"/>
              <a:t> et al. (2011)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8186766" cy="1071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smtClean="0"/>
              <a:t>2QDES pilot study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96458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- Director night: Dec 2011</a:t>
            </a:r>
          </a:p>
          <a:p>
            <a:pPr>
              <a:buFontTx/>
              <a:buChar char="-"/>
            </a:pPr>
            <a:r>
              <a:rPr lang="en-GB" sz="2400" dirty="0" smtClean="0"/>
              <a:t>Allocated nights: 28-30 April 2012, Moon at beginning of </a:t>
            </a:r>
          </a:p>
          <a:p>
            <a:r>
              <a:rPr lang="en-GB" sz="2400" dirty="0" smtClean="0"/>
              <a:t>  the nights, seeing 1.5-3.0arcsec, data are reduced and being analysed</a:t>
            </a:r>
          </a:p>
          <a:p>
            <a:r>
              <a:rPr lang="en-GB" sz="2400" dirty="0" smtClean="0"/>
              <a:t>- 7 more allocated nights coming up in Nov. 2012 and Jan. 2013</a:t>
            </a:r>
          </a:p>
          <a:p>
            <a:pPr>
              <a:buFontTx/>
              <a:buChar char="-"/>
            </a:pPr>
            <a:r>
              <a:rPr lang="en-GB" sz="2400" dirty="0" smtClean="0"/>
              <a:t>Applying for 10 nights over the next 12 months, more feasibility     </a:t>
            </a:r>
          </a:p>
          <a:p>
            <a:r>
              <a:rPr lang="en-GB" sz="2400" dirty="0" smtClean="0"/>
              <a:t>  study and will have enough data to study evolution of QSO LF to   </a:t>
            </a:r>
          </a:p>
          <a:p>
            <a:r>
              <a:rPr lang="en-GB" sz="2400" dirty="0" smtClean="0"/>
              <a:t>  fainter magnitude than the 2SLAQ </a:t>
            </a:r>
            <a:r>
              <a:rPr lang="en-GB" sz="2400" dirty="0" smtClean="0"/>
              <a:t>survey</a:t>
            </a:r>
          </a:p>
          <a:p>
            <a:r>
              <a:rPr lang="en-GB" sz="2400" dirty="0" smtClean="0"/>
              <a:t>- </a:t>
            </a:r>
            <a:r>
              <a:rPr lang="en-US" sz="2400" dirty="0" smtClean="0"/>
              <a:t>Affected by the Jan. bush fire, lost time in Jan &amp; Feb 2013 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dirty="0" smtClean="0"/>
              <a:t>  </a:t>
            </a:r>
          </a:p>
        </p:txBody>
      </p:sp>
      <p:pic>
        <p:nvPicPr>
          <p:cNvPr id="12" name="Picture 11" descr="spectra_imag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512337"/>
            <a:ext cx="8501122" cy="652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1024" y="6093296"/>
            <a:ext cx="1428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 smtClean="0"/>
              <a:t>©</a:t>
            </a:r>
            <a:r>
              <a:rPr lang="en-US" sz="900" dirty="0" smtClean="0"/>
              <a:t> U. </a:t>
            </a:r>
            <a:r>
              <a:rPr lang="en-US" sz="900" dirty="0" err="1" smtClean="0"/>
              <a:t>Sawangwit</a:t>
            </a:r>
            <a:endParaRPr lang="th-TH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20482" y="51479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/>
              <a:t>gri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294" y="6228020"/>
            <a:ext cx="95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ESO VST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0442" y="6228020"/>
            <a:ext cx="19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AAT 2dF+AAOmega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sample_spec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5" y="285728"/>
            <a:ext cx="898190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6" name="Picture 5" descr="Screen Shot 2556-08-14 at 12.3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84"/>
            <a:ext cx="9144000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QSO/galaxy clustering at high-z can provide a complementary route to f</a:t>
            </a:r>
            <a:r>
              <a:rPr lang="en-GB" sz="2400" baseline="-25000" dirty="0" smtClean="0"/>
              <a:t>NL</a:t>
            </a:r>
            <a:r>
              <a:rPr lang="en-GB" sz="2400" dirty="0" smtClean="0"/>
              <a:t> compared to CMB observations</a:t>
            </a:r>
          </a:p>
          <a:p>
            <a:r>
              <a:rPr lang="en-GB" sz="2400" dirty="0" smtClean="0"/>
              <a:t>Many  galaxy spec-z and photo-z surveys designed to study DE and growth of structure will also make huge contributions towards our understanding of the early Universe</a:t>
            </a:r>
          </a:p>
          <a:p>
            <a:r>
              <a:rPr lang="en-GB" sz="2400" dirty="0" smtClean="0"/>
              <a:t>Pilot observations underway + 2dF fibre upgrade 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ar_pic_d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804" y="718734"/>
            <a:ext cx="8229600" cy="3353208"/>
          </a:xfrm>
        </p:spPr>
      </p:pic>
      <p:sp>
        <p:nvSpPr>
          <p:cNvPr id="5" name="TextBox 4"/>
          <p:cNvSpPr txBox="1"/>
          <p:nvPr/>
        </p:nvSpPr>
        <p:spPr>
          <a:xfrm>
            <a:off x="2714612" y="4643446"/>
            <a:ext cx="387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Harlow Solid Italic" pitchFamily="82" charset="0"/>
              </a:rPr>
              <a:t>Thanks for your attention</a:t>
            </a:r>
            <a:endParaRPr lang="en-GB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55638"/>
            <a:ext cx="75628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Nominal survey size for 3</a:t>
            </a:r>
            <a:r>
              <a:rPr lang="el-GR" sz="2400" dirty="0" smtClean="0">
                <a:latin typeface="Gulim"/>
                <a:ea typeface="Gulim"/>
              </a:rPr>
              <a:t>σ</a:t>
            </a:r>
            <a:r>
              <a:rPr lang="en-GB" sz="2400" dirty="0" smtClean="0"/>
              <a:t> detection of BAO peak, 3% error in D</a:t>
            </a:r>
            <a:r>
              <a:rPr lang="en-GB" sz="2400" baseline="-25000" dirty="0" smtClean="0"/>
              <a:t>V</a:t>
            </a:r>
            <a:r>
              <a:rPr lang="en-GB" sz="2400" dirty="0" smtClean="0"/>
              <a:t>;  85deg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(i.e. 2SLAQ g &lt; 21.85mag) over 3000 deg</a:t>
            </a:r>
            <a:r>
              <a:rPr lang="en-GB" sz="2400" baseline="30000" dirty="0" smtClean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 smtClean="0"/>
              <a:t>Dark Energy evolution via BAO</a:t>
            </a:r>
            <a:endParaRPr lang="en-GB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6929486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972879"/>
            <a:ext cx="3044252" cy="28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58200"/>
            <a:ext cx="3643339" cy="28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4276725"/>
            <a:ext cx="3619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267200"/>
            <a:ext cx="3571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357430"/>
            <a:ext cx="4714908" cy="328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50% higher QSO density  (i.e. g&lt;22.5mag)  and 50% bigger area          6</a:t>
            </a:r>
            <a:r>
              <a:rPr lang="el-GR" sz="2400" dirty="0" smtClean="0">
                <a:latin typeface="Gulim"/>
                <a:ea typeface="Gulim"/>
              </a:rPr>
              <a:t>σ</a:t>
            </a:r>
            <a:r>
              <a:rPr lang="en-GB" sz="2400" dirty="0" smtClean="0"/>
              <a:t> BAO detection, </a:t>
            </a:r>
            <a:r>
              <a:rPr lang="el-GR" sz="2400" dirty="0" smtClean="0">
                <a:latin typeface="Gulim"/>
                <a:ea typeface="Gulim"/>
              </a:rPr>
              <a:t>Δ</a:t>
            </a:r>
            <a:r>
              <a:rPr lang="en-GB" sz="2400" dirty="0" smtClean="0"/>
              <a:t>D</a:t>
            </a:r>
            <a:r>
              <a:rPr lang="en-GB" sz="2400" baseline="-25000" dirty="0" smtClean="0"/>
              <a:t>V </a:t>
            </a:r>
            <a:r>
              <a:rPr lang="en-GB" sz="2400" dirty="0" smtClean="0"/>
              <a:t>=1.5% and 60% of BOSS error </a:t>
            </a:r>
            <a:r>
              <a:rPr lang="en-GB" sz="2400" smtClean="0"/>
              <a:t>on dark </a:t>
            </a:r>
            <a:r>
              <a:rPr lang="en-GB" sz="2400" dirty="0" smtClean="0"/>
              <a:t>energy evolution parameter, </a:t>
            </a:r>
            <a:r>
              <a:rPr lang="en-GB" sz="2400" dirty="0" err="1" smtClean="0"/>
              <a:t>w</a:t>
            </a:r>
            <a:r>
              <a:rPr lang="en-GB" sz="2400" baseline="-25000" dirty="0" err="1" smtClean="0"/>
              <a:t>a</a:t>
            </a: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w(a)=w</a:t>
            </a:r>
            <a:r>
              <a:rPr lang="en-GB" sz="2400" baseline="-25000" dirty="0" smtClean="0"/>
              <a:t>0</a:t>
            </a:r>
            <a:r>
              <a:rPr lang="en-GB" sz="2400" dirty="0" smtClean="0"/>
              <a:t>+w</a:t>
            </a:r>
            <a:r>
              <a:rPr lang="en-GB" sz="2400" baseline="-25000" dirty="0" smtClean="0"/>
              <a:t>a</a:t>
            </a:r>
            <a:r>
              <a:rPr lang="en-GB" sz="2400" dirty="0" smtClean="0"/>
              <a:t>(1-a)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 smtClean="0"/>
              <a:t>Dark Energy evolution via BAO</a:t>
            </a:r>
            <a:endParaRPr lang="en-GB" cap="none" dirty="0"/>
          </a:p>
        </p:txBody>
      </p:sp>
      <p:sp>
        <p:nvSpPr>
          <p:cNvPr id="6" name="Right Arrow 5"/>
          <p:cNvSpPr/>
          <p:nvPr/>
        </p:nvSpPr>
        <p:spPr>
          <a:xfrm>
            <a:off x="1500166" y="2071678"/>
            <a:ext cx="35719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56" y="3086123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500438"/>
            <a:ext cx="3924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cap="none" dirty="0" err="1" smtClean="0"/>
              <a:t>Redshift</a:t>
            </a:r>
            <a:r>
              <a:rPr lang="en-GB" cap="none" dirty="0" smtClean="0"/>
              <a:t>-Space Distortion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Testing gravity model via growth rate, f(z)≈</a:t>
            </a:r>
            <a:r>
              <a:rPr lang="el-GR" sz="2400" dirty="0" smtClean="0"/>
              <a:t>Ω</a:t>
            </a:r>
            <a:r>
              <a:rPr lang="en-GB" sz="2400" baseline="-25000" dirty="0" smtClean="0"/>
              <a:t>m</a:t>
            </a:r>
            <a:r>
              <a:rPr lang="el-GR" sz="2400" baseline="38000" dirty="0" smtClean="0"/>
              <a:t>γ</a:t>
            </a:r>
            <a:r>
              <a:rPr lang="en-GB" sz="2400" dirty="0" smtClean="0"/>
              <a:t>(z) where </a:t>
            </a:r>
            <a:r>
              <a:rPr lang="el-GR" sz="2400" dirty="0" smtClean="0"/>
              <a:t>γ</a:t>
            </a:r>
            <a:r>
              <a:rPr lang="en-GB" sz="2400" dirty="0" smtClean="0"/>
              <a:t> is model dependent, e.g. </a:t>
            </a:r>
            <a:r>
              <a:rPr lang="el-GR" sz="2400" dirty="0" smtClean="0"/>
              <a:t>γ </a:t>
            </a:r>
            <a:r>
              <a:rPr lang="en-GB" sz="2400" dirty="0" smtClean="0"/>
              <a:t>≈0.55 for standard GR with LCDM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Although </a:t>
            </a:r>
            <a:r>
              <a:rPr lang="el-GR" sz="2400" dirty="0" smtClean="0"/>
              <a:t>Ω</a:t>
            </a:r>
            <a:r>
              <a:rPr lang="en-GB" sz="2400" baseline="-25000" dirty="0" smtClean="0"/>
              <a:t>m</a:t>
            </a:r>
            <a:r>
              <a:rPr lang="en-GB" sz="2400" dirty="0" smtClean="0"/>
              <a:t>(z=1.5)        1.0, the measured  f</a:t>
            </a:r>
            <a:r>
              <a:rPr lang="el-GR" sz="2400" dirty="0" smtClean="0"/>
              <a:t>σ</a:t>
            </a:r>
            <a:r>
              <a:rPr lang="en-GB" sz="2400" baseline="-25000" dirty="0" smtClean="0"/>
              <a:t>8</a:t>
            </a:r>
            <a:r>
              <a:rPr lang="en-GB" sz="2400" dirty="0" smtClean="0"/>
              <a:t> still provide a vital “anchor” for low-</a:t>
            </a:r>
            <a:r>
              <a:rPr lang="en-GB" sz="2400" dirty="0" err="1" smtClean="0"/>
              <a:t>redshift</a:t>
            </a:r>
            <a:r>
              <a:rPr lang="en-GB" sz="2400" dirty="0" smtClean="0"/>
              <a:t> measurements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3198997"/>
            <a:ext cx="3714744" cy="358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95661"/>
            <a:ext cx="50006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10" y="321468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Guzzo</a:t>
            </a:r>
            <a:r>
              <a:rPr lang="en-GB" dirty="0" smtClean="0"/>
              <a:t> et al. (2008)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7554" y="2592000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781128"/>
          </a:xfrm>
        </p:spPr>
        <p:txBody>
          <a:bodyPr/>
          <a:lstStyle/>
          <a:p>
            <a:r>
              <a:rPr lang="en-US" dirty="0" smtClean="0"/>
              <a:t>What is it ? Cosmological Constant w=-1,w_a=0?</a:t>
            </a:r>
          </a:p>
          <a:p>
            <a:r>
              <a:rPr lang="en-US" dirty="0"/>
              <a:t> </a:t>
            </a:r>
            <a:r>
              <a:rPr lang="en-US" dirty="0" smtClean="0"/>
              <a:t>Fine-tuning, naturalness? </a:t>
            </a:r>
          </a:p>
          <a:p>
            <a:r>
              <a:rPr lang="en-US" dirty="0" smtClean="0"/>
              <a:t>So far, LCDM still provide the best description of the Universe we live in</a:t>
            </a:r>
            <a:endParaRPr lang="en-US" dirty="0"/>
          </a:p>
        </p:txBody>
      </p:sp>
      <p:pic>
        <p:nvPicPr>
          <p:cNvPr id="4" name="Picture 3" descr="Screen Shot 2556-08-14 at 12.1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8" y="3717032"/>
            <a:ext cx="4175100" cy="3178897"/>
          </a:xfrm>
          <a:prstGeom prst="rect">
            <a:avLst/>
          </a:prstGeom>
        </p:spPr>
      </p:pic>
      <p:pic>
        <p:nvPicPr>
          <p:cNvPr id="5" name="Picture 4" descr="Screen Shot 2556-08-14 at 12.1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4640"/>
            <a:ext cx="3960440" cy="29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400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NobelPrizeMed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5589240"/>
            <a:ext cx="936104" cy="936104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258"/>
            <a:ext cx="6624736" cy="18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827584" y="6165304"/>
            <a:ext cx="108012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220px-Brian_Schmidt_portrait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3312" y="4580086"/>
            <a:ext cx="1397000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Baryon  Acoustic </a:t>
            </a:r>
            <a:r>
              <a:rPr lang="en-GB" dirty="0" smtClean="0"/>
              <a:t>Oscillations (BAO)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@ Recombination</a:t>
            </a:r>
            <a:r>
              <a:rPr lang="en-GB" sz="2800" b="1" dirty="0"/>
              <a:t>,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/>
              <a:t>the 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baryon-photon</a:t>
            </a:r>
            <a:r>
              <a:rPr lang="en-GB" sz="2800" b="1" dirty="0"/>
              <a:t> fluid start to decouple and baryon wave </a:t>
            </a:r>
            <a:r>
              <a:rPr lang="en-GB" sz="2800" b="1" dirty="0">
                <a:solidFill>
                  <a:srgbClr val="FF0000"/>
                </a:solidFill>
              </a:rPr>
              <a:t>stalls…</a:t>
            </a:r>
          </a:p>
          <a:p>
            <a:r>
              <a:rPr lang="en-GB" sz="2800" b="1" dirty="0"/>
              <a:t>While the 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photon </a:t>
            </a:r>
            <a:r>
              <a:rPr lang="en-GB" sz="2800" b="1" dirty="0"/>
              <a:t>continues with the 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speed of light </a:t>
            </a:r>
            <a:r>
              <a:rPr lang="en-GB" sz="2800" b="1" dirty="0">
                <a:cs typeface="Arial Unicode MS" charset="0"/>
              </a:rPr>
              <a:t>and leave a shell of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cs typeface="Arial Unicode MS" charset="0"/>
              </a:rPr>
              <a:t>overdense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gas</a:t>
            </a:r>
            <a:r>
              <a:rPr lang="en-GB" sz="2800" b="1" dirty="0">
                <a:cs typeface="Arial Unicode MS" charset="0"/>
              </a:rPr>
              <a:t> at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~150 </a:t>
            </a:r>
            <a:r>
              <a:rPr lang="en-GB" sz="2800" b="1" dirty="0" err="1">
                <a:solidFill>
                  <a:srgbClr val="FF0000"/>
                </a:solidFill>
                <a:cs typeface="Arial Unicode MS" charset="0"/>
              </a:rPr>
              <a:t>Mpc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</a:t>
            </a:r>
            <a:r>
              <a:rPr lang="en-GB" sz="2800" b="1" dirty="0">
                <a:cs typeface="Arial Unicode MS" charset="0"/>
              </a:rPr>
              <a:t>(determined by the wave speed, 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baryon to photon ratio</a:t>
            </a:r>
            <a:r>
              <a:rPr lang="en-GB" sz="2800" b="1" dirty="0">
                <a:cs typeface="Arial Unicode MS" charset="0"/>
              </a:rPr>
              <a:t>, and travel time, 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matter-radiation ratio</a:t>
            </a:r>
            <a:r>
              <a:rPr lang="en-GB" sz="2800" b="1" dirty="0">
                <a:cs typeface="Arial Unicode MS" charset="0"/>
              </a:rPr>
              <a:t>)</a:t>
            </a:r>
          </a:p>
          <a:p>
            <a:r>
              <a:rPr lang="en-GB" sz="2800" b="1" dirty="0">
                <a:cs typeface="Arial Unicode MS" charset="0"/>
              </a:rPr>
              <a:t>Perturbation grows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</a:t>
            </a:r>
            <a:r>
              <a:rPr lang="en-GB" sz="2800" b="1" dirty="0">
                <a:cs typeface="Arial Unicode MS" charset="0"/>
              </a:rPr>
              <a:t>via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gravitational instability </a:t>
            </a:r>
            <a:r>
              <a:rPr lang="en-GB" sz="2800" b="1" dirty="0">
                <a:cs typeface="Arial Unicode MS" charset="0"/>
              </a:rPr>
              <a:t>and finally galaxies form at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the initial </a:t>
            </a:r>
            <a:r>
              <a:rPr lang="en-GB" sz="2800" b="1" dirty="0" err="1">
                <a:solidFill>
                  <a:srgbClr val="FF0000"/>
                </a:solidFill>
                <a:cs typeface="Arial Unicode MS" charset="0"/>
              </a:rPr>
              <a:t>overdense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</a:t>
            </a:r>
            <a:r>
              <a:rPr lang="en-GB" sz="2800" b="1" dirty="0">
                <a:cs typeface="Arial Unicode MS" charset="0"/>
              </a:rPr>
              <a:t>location and  also at this</a:t>
            </a:r>
            <a:r>
              <a:rPr lang="en-GB" sz="2800" b="1" dirty="0">
                <a:solidFill>
                  <a:srgbClr val="FF0000"/>
                </a:solidFill>
                <a:cs typeface="Arial Unicode MS" charset="0"/>
              </a:rPr>
              <a:t> scale</a:t>
            </a:r>
          </a:p>
          <a:p>
            <a:endParaRPr lang="en-GB" sz="2800" b="1" dirty="0">
              <a:solidFill>
                <a:srgbClr val="FF0000"/>
              </a:solidFill>
              <a:cs typeface="Arial Unicode MS" charset="0"/>
            </a:endParaRPr>
          </a:p>
          <a:p>
            <a:endParaRPr lang="en-GB" sz="2800" dirty="0">
              <a:solidFill>
                <a:srgbClr val="FF0000"/>
              </a:solidFill>
              <a:cs typeface="Arial Unicode MS" charset="0"/>
            </a:endParaRPr>
          </a:p>
          <a:p>
            <a:endParaRPr lang="en-GB" sz="2800" dirty="0">
              <a:solidFill>
                <a:srgbClr val="FF00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8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4148" name="Picture 4" descr="acoustic_anim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81075"/>
            <a:ext cx="6481763" cy="4867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148064" y="5877272"/>
            <a:ext cx="316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Animation by D. Eisenstein</a:t>
            </a:r>
          </a:p>
        </p:txBody>
      </p:sp>
      <p:pic>
        <p:nvPicPr>
          <p:cNvPr id="134150" name="Picture 6" descr="oned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480175" cy="48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6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BAOs as a standard ruler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254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Detections of BAOs in the </a:t>
            </a:r>
            <a:r>
              <a:rPr lang="en-GB" sz="2400" dirty="0">
                <a:solidFill>
                  <a:srgbClr val="FF0000"/>
                </a:solidFill>
                <a:cs typeface="Arial Unicode MS" charset="0"/>
              </a:rPr>
              <a:t>galaxy power spectrum</a:t>
            </a:r>
            <a:r>
              <a:rPr lang="en-GB" sz="2400" dirty="0"/>
              <a:t> at low redshift (e.g. Cole et al.,2005, </a:t>
            </a:r>
            <a:r>
              <a:rPr lang="en-GB" sz="2400" dirty="0" err="1"/>
              <a:t>Tegmark</a:t>
            </a:r>
            <a:r>
              <a:rPr lang="en-GB" sz="2400" dirty="0"/>
              <a:t> et al.,2006) and </a:t>
            </a:r>
            <a:r>
              <a:rPr lang="en-GB" sz="2400" dirty="0">
                <a:solidFill>
                  <a:srgbClr val="FF0000"/>
                </a:solidFill>
                <a:cs typeface="Arial Unicode MS" charset="0"/>
              </a:rPr>
              <a:t>2PCF</a:t>
            </a:r>
            <a:r>
              <a:rPr lang="en-GB" sz="2400" dirty="0"/>
              <a:t> (Eisenstein et al., 2005) at 2-3</a:t>
            </a:r>
            <a:r>
              <a:rPr lang="el-GR" sz="2400" dirty="0"/>
              <a:t>σ</a:t>
            </a: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Many large projects and studies </a:t>
            </a:r>
            <a:r>
              <a:rPr lang="en-GB" sz="2400" dirty="0" smtClean="0"/>
              <a:t>used </a:t>
            </a:r>
            <a:r>
              <a:rPr lang="en-GB" sz="2400" dirty="0"/>
              <a:t>BAOs in survey volume of ~  Gpc</a:t>
            </a:r>
            <a:r>
              <a:rPr lang="en-GB" sz="2400" baseline="30000" dirty="0">
                <a:cs typeface="Arial Unicode MS" charset="0"/>
              </a:rPr>
              <a:t>3</a:t>
            </a:r>
            <a:r>
              <a:rPr lang="en-GB" sz="2400" baseline="30000" dirty="0"/>
              <a:t> </a:t>
            </a:r>
            <a:r>
              <a:rPr lang="en-GB" sz="2400" dirty="0"/>
              <a:t>as a standard ruler </a:t>
            </a:r>
            <a:r>
              <a:rPr lang="en-GB" sz="2400" dirty="0" smtClean="0"/>
              <a:t>(</a:t>
            </a:r>
            <a:r>
              <a:rPr lang="en-GB" sz="2400" dirty="0" err="1" smtClean="0"/>
              <a:t>WiggleZ</a:t>
            </a:r>
            <a:r>
              <a:rPr lang="en-GB" sz="2400" dirty="0" smtClean="0"/>
              <a:t>, BOSSIII) </a:t>
            </a:r>
            <a:r>
              <a:rPr lang="en-GB" sz="2400" dirty="0"/>
              <a:t>in studying the nature of </a:t>
            </a:r>
            <a:r>
              <a:rPr lang="en-GB" sz="2400" dirty="0">
                <a:solidFill>
                  <a:srgbClr val="FF0000"/>
                </a:solidFill>
                <a:cs typeface="Arial Unicode MS" charset="0"/>
              </a:rPr>
              <a:t>Dark Energy</a:t>
            </a:r>
            <a:r>
              <a:rPr lang="en-GB" sz="2400" dirty="0"/>
              <a:t>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GB" sz="2400" dirty="0"/>
          </a:p>
        </p:txBody>
      </p:sp>
      <p:pic>
        <p:nvPicPr>
          <p:cNvPr id="10036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8686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0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5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4149725"/>
          </a:xfrm>
          <a:noFill/>
          <a:ln/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5720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5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BOSS III results</a:t>
            </a:r>
            <a:endParaRPr lang="en-US" dirty="0"/>
          </a:p>
        </p:txBody>
      </p:sp>
      <p:pic>
        <p:nvPicPr>
          <p:cNvPr id="4" name="Picture 3" descr="Screen Shot 2556-08-14 at 12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82" y="3284984"/>
            <a:ext cx="3456770" cy="3348520"/>
          </a:xfrm>
          <a:prstGeom prst="rect">
            <a:avLst/>
          </a:prstGeom>
        </p:spPr>
      </p:pic>
      <p:pic>
        <p:nvPicPr>
          <p:cNvPr id="6" name="Picture 5" descr="Screen Shot 2556-08-14 at 12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738092" cy="34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5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29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357562"/>
            <a:ext cx="3401442" cy="32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5" y="3573433"/>
            <a:ext cx="3643339" cy="28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707" y="3571876"/>
            <a:ext cx="40068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624282"/>
            <a:ext cx="3768855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1140</Words>
  <Application>Microsoft Macintosh PowerPoint</Application>
  <PresentationFormat>On-screen Show (4:3)</PresentationFormat>
  <Paragraphs>119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 A Startling Discovery  </vt:lpstr>
      <vt:lpstr>Dark Energy</vt:lpstr>
      <vt:lpstr>Baryon  Acoustic Oscillations (BAO)</vt:lpstr>
      <vt:lpstr>PowerPoint Presentation</vt:lpstr>
      <vt:lpstr>BAOs as a standard ruler</vt:lpstr>
      <vt:lpstr>PowerPoint Presentation</vt:lpstr>
      <vt:lpstr>BOSS III results</vt:lpstr>
      <vt:lpstr>PowerPoint Presentation</vt:lpstr>
      <vt:lpstr>Dark Energy evolution via BAO</vt:lpstr>
      <vt:lpstr>Redshift-Space Distortion</vt:lpstr>
      <vt:lpstr>LSS probes of the PNG</vt:lpstr>
      <vt:lpstr>2-pt function of biased tracers</vt:lpstr>
      <vt:lpstr>∆fNL forecast</vt:lpstr>
      <vt:lpstr>PowerPoint Presentation</vt:lpstr>
      <vt:lpstr>2dF Quasar Dark Energy Survey: 2QDES</vt:lpstr>
      <vt:lpstr>OmegaCAM @ ESO VLT Survey Telescope (VST)</vt:lpstr>
      <vt:lpstr>VST ATLAS survey current status</vt:lpstr>
      <vt:lpstr>The main workhorse of the 2QDES</vt:lpstr>
      <vt:lpstr>z&lt;2.2 quasar Candidate selection</vt:lpstr>
      <vt:lpstr>2QDES pilot study</vt:lpstr>
      <vt:lpstr>PowerPoint Presentation</vt:lpstr>
      <vt:lpstr>Current Status</vt:lpstr>
      <vt:lpstr>Summary</vt:lpstr>
      <vt:lpstr>PowerPoint Presentation</vt:lpstr>
      <vt:lpstr>PowerPoint Presentation</vt:lpstr>
      <vt:lpstr>Dark Energy evolution via BAO</vt:lpstr>
      <vt:lpstr>Dark Energy evolution via BAO</vt:lpstr>
      <vt:lpstr>Redshift-Space Distortion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Primordial non-Gaussianity via QSO clustering; the proposed 2QDES survey and its pilot study</dc:title>
  <dc:creator>us</dc:creator>
  <cp:lastModifiedBy>User</cp:lastModifiedBy>
  <cp:revision>684</cp:revision>
  <dcterms:created xsi:type="dcterms:W3CDTF">2012-05-08T05:24:24Z</dcterms:created>
  <dcterms:modified xsi:type="dcterms:W3CDTF">2013-08-14T06:24:18Z</dcterms:modified>
</cp:coreProperties>
</file>