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5153" r:id="rId2"/>
    <p:sldMasterId id="2147485497" r:id="rId3"/>
    <p:sldMasterId id="2147485512" r:id="rId4"/>
  </p:sldMasterIdLst>
  <p:notesMasterIdLst>
    <p:notesMasterId r:id="rId29"/>
  </p:notesMasterIdLst>
  <p:handoutMasterIdLst>
    <p:handoutMasterId r:id="rId30"/>
  </p:handoutMasterIdLst>
  <p:sldIdLst>
    <p:sldId id="795" r:id="rId5"/>
    <p:sldId id="796" r:id="rId6"/>
    <p:sldId id="806" r:id="rId7"/>
    <p:sldId id="792" r:id="rId8"/>
    <p:sldId id="780" r:id="rId9"/>
    <p:sldId id="782" r:id="rId10"/>
    <p:sldId id="787" r:id="rId11"/>
    <p:sldId id="788" r:id="rId12"/>
    <p:sldId id="798" r:id="rId13"/>
    <p:sldId id="799" r:id="rId14"/>
    <p:sldId id="779" r:id="rId15"/>
    <p:sldId id="802" r:id="rId16"/>
    <p:sldId id="777" r:id="rId17"/>
    <p:sldId id="778" r:id="rId18"/>
    <p:sldId id="774" r:id="rId19"/>
    <p:sldId id="775" r:id="rId20"/>
    <p:sldId id="797" r:id="rId21"/>
    <p:sldId id="794" r:id="rId22"/>
    <p:sldId id="793" r:id="rId23"/>
    <p:sldId id="776" r:id="rId24"/>
    <p:sldId id="801" r:id="rId25"/>
    <p:sldId id="804" r:id="rId26"/>
    <p:sldId id="805" r:id="rId27"/>
    <p:sldId id="803" r:id="rId28"/>
  </p:sldIdLst>
  <p:sldSz cx="9144000" cy="6858000" type="screen4x3"/>
  <p:notesSz cx="7099300" cy="102346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Comic Sans MS" pitchFamily="66" charset="0"/>
        <a:ea typeface="서울들국화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Comic Sans MS" pitchFamily="66" charset="0"/>
        <a:ea typeface="서울들국화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Comic Sans MS" pitchFamily="66" charset="0"/>
        <a:ea typeface="서울들국화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Comic Sans MS" pitchFamily="66" charset="0"/>
        <a:ea typeface="서울들국화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Comic Sans MS" pitchFamily="66" charset="0"/>
        <a:ea typeface="서울들국화" pitchFamily="18" charset="-127"/>
        <a:cs typeface="+mn-cs"/>
      </a:defRPr>
    </a:lvl5pPr>
    <a:lvl6pPr marL="2286000" algn="l" defTabSz="914400" rtl="0" eaLnBrk="1" latinLnBrk="1" hangingPunct="1">
      <a:defRPr kumimoji="1" sz="2400" b="1" kern="1200">
        <a:solidFill>
          <a:schemeClr val="tx1"/>
        </a:solidFill>
        <a:latin typeface="Comic Sans MS" pitchFamily="66" charset="0"/>
        <a:ea typeface="서울들국화" pitchFamily="18" charset="-127"/>
        <a:cs typeface="+mn-cs"/>
      </a:defRPr>
    </a:lvl6pPr>
    <a:lvl7pPr marL="2743200" algn="l" defTabSz="914400" rtl="0" eaLnBrk="1" latinLnBrk="1" hangingPunct="1">
      <a:defRPr kumimoji="1" sz="2400" b="1" kern="1200">
        <a:solidFill>
          <a:schemeClr val="tx1"/>
        </a:solidFill>
        <a:latin typeface="Comic Sans MS" pitchFamily="66" charset="0"/>
        <a:ea typeface="서울들국화" pitchFamily="18" charset="-127"/>
        <a:cs typeface="+mn-cs"/>
      </a:defRPr>
    </a:lvl7pPr>
    <a:lvl8pPr marL="3200400" algn="l" defTabSz="914400" rtl="0" eaLnBrk="1" latinLnBrk="1" hangingPunct="1">
      <a:defRPr kumimoji="1" sz="2400" b="1" kern="1200">
        <a:solidFill>
          <a:schemeClr val="tx1"/>
        </a:solidFill>
        <a:latin typeface="Comic Sans MS" pitchFamily="66" charset="0"/>
        <a:ea typeface="서울들국화" pitchFamily="18" charset="-127"/>
        <a:cs typeface="+mn-cs"/>
      </a:defRPr>
    </a:lvl8pPr>
    <a:lvl9pPr marL="3657600" algn="l" defTabSz="914400" rtl="0" eaLnBrk="1" latinLnBrk="1" hangingPunct="1">
      <a:defRPr kumimoji="1" sz="2400" b="1" kern="1200">
        <a:solidFill>
          <a:schemeClr val="tx1"/>
        </a:solidFill>
        <a:latin typeface="Comic Sans MS" pitchFamily="66" charset="0"/>
        <a:ea typeface="서울들국화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92929"/>
    <a:srgbClr val="00CC00"/>
    <a:srgbClr val="FFFF00"/>
    <a:srgbClr val="FF0000"/>
    <a:srgbClr val="003300"/>
    <a:srgbClr val="CC6600"/>
    <a:srgbClr val="33CC33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803" autoAdjust="0"/>
    <p:restoredTop sz="94604" autoAdjust="0"/>
  </p:normalViewPr>
  <p:slideViewPr>
    <p:cSldViewPr>
      <p:cViewPr varScale="1">
        <p:scale>
          <a:sx n="76" d="100"/>
          <a:sy n="76" d="100"/>
        </p:scale>
        <p:origin x="-13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56" y="-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300" b="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300" b="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67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300" b="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67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300" b="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3BB81631-6F35-41F0-BE6C-BBB1E38EA83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75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300" b="0">
                <a:effectLst/>
                <a:ea typeface="양재참숯체B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300" b="0">
                <a:effectLst/>
                <a:ea typeface="양재참숯체B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300" b="0">
                <a:effectLst/>
                <a:ea typeface="양재참숯체B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21584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5pPr>
            <a:lvl6pPr marL="2514600" indent="-228600" eaLnBrk="0" fontAlgn="base" hangingPunct="0">
              <a:spcBef>
                <a:spcPts val="175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6pPr>
            <a:lvl7pPr marL="2971800" indent="-228600" eaLnBrk="0" fontAlgn="base" hangingPunct="0">
              <a:spcBef>
                <a:spcPts val="175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7pPr>
            <a:lvl8pPr marL="3429000" indent="-228600" eaLnBrk="0" fontAlgn="base" hangingPunct="0">
              <a:spcBef>
                <a:spcPts val="175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8pPr>
            <a:lvl9pPr marL="3886200" indent="-228600" eaLnBrk="0" fontAlgn="base" hangingPunct="0">
              <a:spcBef>
                <a:spcPts val="175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9pPr>
          </a:lstStyle>
          <a:p>
            <a:pPr eaLnBrk="1" hangingPunct="1"/>
            <a:fld id="{42251A9B-0868-4BC0-A504-5B8060236696}" type="slidenum">
              <a:rPr lang="ko-KR" altLang="en-US"/>
              <a:pPr eaLnBrk="1" hangingPunct="1"/>
              <a:t>3</a:t>
            </a:fld>
            <a:endParaRPr lang="en-US" altLang="ko-KR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</p:spPr>
        <p:txBody>
          <a:bodyPr lIns="99048" tIns="49524" rIns="99048" bIns="49524"/>
          <a:lstStyle/>
          <a:p>
            <a:fld id="{1973DC57-AC76-4417-BC93-CE5925E8F043}" type="slidenum">
              <a:rPr lang="ko-KR" altLang="en-US" smtClean="0"/>
              <a:pPr/>
              <a:t>4</a:t>
            </a:fld>
            <a:endParaRPr lang="en-US" altLang="ko-K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5pPr>
            <a:lvl6pPr marL="2514600" indent="-228600" eaLnBrk="0" fontAlgn="base" hangingPunct="0">
              <a:spcBef>
                <a:spcPts val="175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6pPr>
            <a:lvl7pPr marL="2971800" indent="-228600" eaLnBrk="0" fontAlgn="base" hangingPunct="0">
              <a:spcBef>
                <a:spcPts val="175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7pPr>
            <a:lvl8pPr marL="3429000" indent="-228600" eaLnBrk="0" fontAlgn="base" hangingPunct="0">
              <a:spcBef>
                <a:spcPts val="175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8pPr>
            <a:lvl9pPr marL="3886200" indent="-228600" eaLnBrk="0" fontAlgn="base" hangingPunct="0">
              <a:spcBef>
                <a:spcPts val="175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9pPr>
          </a:lstStyle>
          <a:p>
            <a:pPr eaLnBrk="1" hangingPunct="1"/>
            <a:fld id="{7765CF0A-E691-498C-9D24-CEB4144552C9}" type="slidenum">
              <a:rPr lang="ko-KR" altLang="en-US"/>
              <a:pPr eaLnBrk="1" hangingPunct="1"/>
              <a:t>6</a:t>
            </a:fld>
            <a:endParaRPr lang="en-US" altLang="ko-KR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3869312B-0BF5-4950-9BFF-9758C1C2FE84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4988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3869312B-0BF5-4950-9BFF-9758C1C2FE84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137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5pPr>
            <a:lvl6pPr marL="2514600" indent="-228600" eaLnBrk="0" fontAlgn="base" hangingPunct="0">
              <a:spcBef>
                <a:spcPts val="175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6pPr>
            <a:lvl7pPr marL="2971800" indent="-228600" eaLnBrk="0" fontAlgn="base" hangingPunct="0">
              <a:spcBef>
                <a:spcPts val="175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7pPr>
            <a:lvl8pPr marL="3429000" indent="-228600" eaLnBrk="0" fontAlgn="base" hangingPunct="0">
              <a:spcBef>
                <a:spcPts val="175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8pPr>
            <a:lvl9pPr marL="3886200" indent="-228600" eaLnBrk="0" fontAlgn="base" hangingPunct="0">
              <a:spcBef>
                <a:spcPts val="175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9pPr>
          </a:lstStyle>
          <a:p>
            <a:pPr eaLnBrk="1" hangingPunct="1"/>
            <a:fld id="{5AD9C77D-735B-4E21-A7D8-202DBBCCF23A}" type="slidenum">
              <a:rPr lang="en-US" altLang="ko-KR">
                <a:solidFill>
                  <a:prstClr val="black"/>
                </a:solidFill>
              </a:rPr>
              <a:pPr eaLnBrk="1" hangingPunct="1"/>
              <a:t>17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75" y="339725"/>
            <a:ext cx="5329238" cy="3998913"/>
          </a:xfrm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4830763"/>
            <a:ext cx="5973763" cy="185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ko-K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 smtClean="0"/>
              <a:t>1.2.3.4.5 </a:t>
            </a:r>
            <a:r>
              <a:rPr lang="ko-KR" altLang="en-US" smtClean="0"/>
              <a:t>수정</a:t>
            </a:r>
            <a:endParaRPr lang="en-US" altLang="ko-KR" smtClean="0"/>
          </a:p>
          <a:p>
            <a:r>
              <a:rPr lang="en-US" altLang="ko-KR" smtClean="0"/>
              <a:t>Mass </a:t>
            </a:r>
            <a:r>
              <a:rPr lang="ko-KR" altLang="en-US" smtClean="0"/>
              <a:t>수정 </a:t>
            </a:r>
            <a:r>
              <a:rPr lang="en-US" altLang="ko-KR" smtClean="0"/>
              <a:t>216g</a:t>
            </a:r>
            <a:endParaRPr lang="ko-KR" altLang="en-US" smtClean="0"/>
          </a:p>
        </p:txBody>
      </p:sp>
      <p:sp>
        <p:nvSpPr>
          <p:cNvPr id="144388" name="슬라이드 번호 개체 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70" tIns="47535" rIns="95070" bIns="47535"/>
          <a:lstStyle>
            <a:lvl1pPr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9pPr>
          </a:lstStyle>
          <a:p>
            <a:pPr eaLnBrk="1" hangingPunct="1"/>
            <a:fld id="{BA6ECC0E-DC87-465E-8A32-D07E590ABCDE}" type="slidenum">
              <a:rPr lang="ko-KR" altLang="en-US"/>
              <a:pPr eaLnBrk="1" hangingPunct="1"/>
              <a:t>22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46B13-1E21-42D9-99D7-994E8C9DA26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5887682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0538" y="166688"/>
            <a:ext cx="2122487" cy="608488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68313" y="166688"/>
            <a:ext cx="6219825" cy="608488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2ACE5-AFD9-4472-A272-8BCE0DEB802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2102937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313" y="166688"/>
            <a:ext cx="8280400" cy="53181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09600" y="1066800"/>
            <a:ext cx="4100513" cy="51847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862513" y="1066800"/>
            <a:ext cx="4100512" cy="25161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862513" y="3735388"/>
            <a:ext cx="4100512" cy="251618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FEE49-64BC-4C44-A054-B040BCF7BDE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5666262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313" y="166688"/>
            <a:ext cx="8280400" cy="53181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09600" y="1066800"/>
            <a:ext cx="4100513" cy="51847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2513" y="1066800"/>
            <a:ext cx="4100512" cy="51847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F86FC-AA6E-4EA8-844F-6A98746206E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723934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133600"/>
            <a:ext cx="6705600" cy="1905000"/>
          </a:xfrm>
          <a:ln>
            <a:noFill/>
          </a:ln>
        </p:spPr>
        <p:txBody>
          <a:bodyPr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419600"/>
            <a:ext cx="6858000" cy="6858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88A4F8C3-53DC-4511-9D67-6AB65220F0F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465300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 sz="1000" b="0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 sz="1000" b="0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 sz="1000" b="0">
              <a:solidFill>
                <a:prstClr val="white"/>
              </a:solidFill>
            </a:endParaRPr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7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8388F2B-E8C4-4C07-81DC-E9852BA2E66E}" type="datetimeFigureOut">
              <a:rPr lang="en-US" altLang="ko-KR"/>
              <a:pPr>
                <a:defRPr/>
              </a:pPr>
              <a:t>8/13/2013</a:t>
            </a:fld>
            <a:endParaRPr lang="en-US" altLang="ko-KR"/>
          </a:p>
        </p:txBody>
      </p:sp>
      <p:sp>
        <p:nvSpPr>
          <p:cNvPr id="10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 b="1" smtClean="0"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EBDDC3"/>
                </a:solidFill>
                <a:latin typeface="Malgun Gothic" pitchFamily="50" charset="-127"/>
                <a:ea typeface="Malgun Gothic" pitchFamily="50" charset="-127"/>
              </a:defRPr>
            </a:lvl1pPr>
          </a:lstStyle>
          <a:p>
            <a:pPr>
              <a:defRPr/>
            </a:pPr>
            <a:fld id="{86B07866-ABB5-4AA0-8FD4-6DE9E23E075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0196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제목 슬라이드">
    <p:bg>
      <p:bgPr>
        <a:solidFill>
          <a:schemeClr val="bg2">
            <a:alpha val="7607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 sz="1000" b="0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53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 sz="1000" b="0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44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 sz="1000" b="0">
              <a:solidFill>
                <a:prstClr val="white"/>
              </a:solidFill>
            </a:endParaRPr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7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7E68EC8-50F2-4E96-9F6B-006426127C60}" type="datetimeFigureOut">
              <a:rPr lang="en-US" altLang="ko-KR"/>
              <a:pPr>
                <a:defRPr/>
              </a:pPr>
              <a:t>8/13/2013</a:t>
            </a:fld>
            <a:endParaRPr lang="en-US" altLang="ko-KR"/>
          </a:p>
        </p:txBody>
      </p:sp>
      <p:sp>
        <p:nvSpPr>
          <p:cNvPr id="10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 b="1" smtClean="0"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EBDDC3"/>
                </a:solidFill>
                <a:latin typeface="Malgun Gothic" pitchFamily="50" charset="-127"/>
                <a:ea typeface="Malgun Gothic" pitchFamily="50" charset="-127"/>
              </a:defRPr>
            </a:lvl1pPr>
          </a:lstStyle>
          <a:p>
            <a:pPr>
              <a:defRPr/>
            </a:pPr>
            <a:fld id="{BB4C7932-EDF0-45EE-A7CA-7CA35860244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48346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 userDrawn="1"/>
        </p:nvCxnSpPr>
        <p:spPr>
          <a:xfrm flipV="1">
            <a:off x="0" y="781050"/>
            <a:ext cx="533400" cy="3175"/>
          </a:xfrm>
          <a:prstGeom prst="line">
            <a:avLst/>
          </a:prstGeom>
          <a:ln w="228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/>
          <p:cNvCxnSpPr/>
          <p:nvPr userDrawn="1"/>
        </p:nvCxnSpPr>
        <p:spPr>
          <a:xfrm>
            <a:off x="533400" y="776288"/>
            <a:ext cx="8631238" cy="15875"/>
          </a:xfrm>
          <a:prstGeom prst="line">
            <a:avLst/>
          </a:prstGeom>
          <a:ln w="2222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슬라이드 번호 개체 틀 4"/>
          <p:cNvSpPr txBox="1">
            <a:spLocks/>
          </p:cNvSpPr>
          <p:nvPr userDrawn="1"/>
        </p:nvSpPr>
        <p:spPr>
          <a:xfrm>
            <a:off x="0" y="638175"/>
            <a:ext cx="533400" cy="2762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fld id="{607EAC2D-A0F9-493B-8C82-EF0D79A3708E}" type="slidenum">
              <a:rPr kumimoji="0" lang="ko-KR" altLang="en-US" sz="2000" smtClean="0">
                <a:latin typeface="맑은 고딕" pitchFamily="50" charset="-127"/>
                <a:ea typeface="맑은 고딕" pitchFamily="50" charset="-127"/>
                <a:cs typeface="맑은 고딕"/>
              </a:rPr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200" dirty="0">
              <a:latin typeface="맑은 고딕" pitchFamily="50" charset="-127"/>
              <a:ea typeface="맑은 고딕" pitchFamily="50" charset="-127"/>
              <a:cs typeface="맑은 고딕"/>
            </a:endParaRPr>
          </a:p>
        </p:txBody>
      </p:sp>
      <p:sp>
        <p:nvSpPr>
          <p:cNvPr id="13" name="제목 1"/>
          <p:cNvSpPr>
            <a:spLocks noGrp="1"/>
          </p:cNvSpPr>
          <p:nvPr>
            <p:ph type="title"/>
          </p:nvPr>
        </p:nvSpPr>
        <p:spPr>
          <a:xfrm>
            <a:off x="0" y="66282"/>
            <a:ext cx="9144000" cy="648093"/>
          </a:xfrm>
        </p:spPr>
        <p:txBody>
          <a:bodyPr>
            <a:noAutofit/>
          </a:bodyPr>
          <a:lstStyle>
            <a:lvl1pPr algn="ctr">
              <a:defRPr sz="3200" b="1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441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 userDrawn="1"/>
        </p:nvCxnSpPr>
        <p:spPr>
          <a:xfrm>
            <a:off x="611188" y="908050"/>
            <a:ext cx="8532812" cy="0"/>
          </a:xfrm>
          <a:prstGeom prst="line">
            <a:avLst/>
          </a:prstGeom>
          <a:ln w="190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/>
          <p:cNvCxnSpPr/>
          <p:nvPr userDrawn="1"/>
        </p:nvCxnSpPr>
        <p:spPr>
          <a:xfrm>
            <a:off x="0" y="908050"/>
            <a:ext cx="539750" cy="0"/>
          </a:xfrm>
          <a:prstGeom prst="line">
            <a:avLst/>
          </a:prstGeom>
          <a:ln w="190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슬라이드 번호 개체 틀 4"/>
          <p:cNvSpPr txBox="1">
            <a:spLocks/>
          </p:cNvSpPr>
          <p:nvPr userDrawn="1"/>
        </p:nvSpPr>
        <p:spPr>
          <a:xfrm>
            <a:off x="-9525" y="795338"/>
            <a:ext cx="533400" cy="2127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fld id="{E8C8B5ED-2A8D-458C-9414-7E47D6BE7DB0}" type="slidenum">
              <a:rPr kumimoji="0" lang="ko-KR" altLang="en-US" sz="1600" smtClean="0">
                <a:latin typeface="Tw Cen MT"/>
                <a:ea typeface="HY얕은샘물M"/>
                <a:cs typeface="맑은 고딕"/>
              </a:rPr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050" dirty="0">
              <a:latin typeface="Tw Cen MT"/>
              <a:ea typeface="HY얕은샘물M"/>
              <a:cs typeface="맑은 고딕"/>
            </a:endParaRPr>
          </a:p>
        </p:txBody>
      </p:sp>
      <p:pic>
        <p:nvPicPr>
          <p:cNvPr id="6" name="Picture 8" descr="RENO로고-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9050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제목 1"/>
          <p:cNvSpPr>
            <a:spLocks noGrp="1"/>
          </p:cNvSpPr>
          <p:nvPr>
            <p:ph type="title"/>
          </p:nvPr>
        </p:nvSpPr>
        <p:spPr>
          <a:xfrm>
            <a:off x="7257" y="147221"/>
            <a:ext cx="9144000" cy="648093"/>
          </a:xfrm>
        </p:spPr>
        <p:txBody>
          <a:bodyPr>
            <a:noAutofit/>
          </a:bodyPr>
          <a:lstStyle>
            <a:lvl1pPr algn="ctr">
              <a:defRPr sz="3200" b="1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7" name="날짜 개체 틀 1"/>
          <p:cNvSpPr>
            <a:spLocks noGrp="1"/>
          </p:cNvSpPr>
          <p:nvPr>
            <p:ph type="dt" sz="half" idx="10"/>
          </p:nvPr>
        </p:nvSpPr>
        <p:spPr>
          <a:xfrm>
            <a:off x="6084888" y="6381750"/>
            <a:ext cx="2667000" cy="365125"/>
          </a:xfrm>
        </p:spPr>
        <p:txBody>
          <a:bodyPr/>
          <a:lstStyle>
            <a:lvl1pPr>
              <a:defRPr sz="1200" b="1" smtClean="0"/>
            </a:lvl1pPr>
          </a:lstStyle>
          <a:p>
            <a:pPr>
              <a:defRPr/>
            </a:pPr>
            <a:r>
              <a:rPr lang="en-US" altLang="ko-KR"/>
              <a:t>2011. 4. 26</a:t>
            </a:r>
            <a:endParaRPr lang="ko-KR" altLang="en-US"/>
          </a:p>
        </p:txBody>
      </p:sp>
      <p:sp>
        <p:nvSpPr>
          <p:cNvPr id="8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611188" y="6381750"/>
            <a:ext cx="5421312" cy="365125"/>
          </a:xfrm>
        </p:spPr>
        <p:txBody>
          <a:bodyPr/>
          <a:lstStyle>
            <a:lvl1pPr>
              <a:defRPr sz="1200" b="1" smtClean="0"/>
            </a:lvl1pPr>
          </a:lstStyle>
          <a:p>
            <a:pPr>
              <a:defRPr/>
            </a:pPr>
            <a:r>
              <a:rPr lang="en-US" altLang="ko-KR"/>
              <a:t>HANARO neutrino</a:t>
            </a:r>
            <a:endParaRPr lang="ko-KR" altLang="en-US"/>
          </a:p>
        </p:txBody>
      </p:sp>
      <p:sp>
        <p:nvSpPr>
          <p:cNvPr id="9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381750"/>
            <a:ext cx="533400" cy="307975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775F55"/>
                </a:solidFill>
                <a:latin typeface="Malgun Gothic" pitchFamily="50" charset="-127"/>
                <a:ea typeface="Malgun Gothic" pitchFamily="50" charset="-127"/>
              </a:defRPr>
            </a:lvl1pPr>
          </a:lstStyle>
          <a:p>
            <a:pPr>
              <a:defRPr/>
            </a:pPr>
            <a:fld id="{CB38AFB9-89D1-4A64-AC11-CC43C4D31C9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1277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 userDrawn="1"/>
        </p:nvCxnSpPr>
        <p:spPr>
          <a:xfrm>
            <a:off x="611188" y="908050"/>
            <a:ext cx="8532812" cy="0"/>
          </a:xfrm>
          <a:prstGeom prst="line">
            <a:avLst/>
          </a:prstGeom>
          <a:ln w="190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/>
          <p:cNvCxnSpPr/>
          <p:nvPr userDrawn="1"/>
        </p:nvCxnSpPr>
        <p:spPr>
          <a:xfrm>
            <a:off x="0" y="908050"/>
            <a:ext cx="539750" cy="0"/>
          </a:xfrm>
          <a:prstGeom prst="line">
            <a:avLst/>
          </a:prstGeom>
          <a:ln w="190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슬라이드 번호 개체 틀 4"/>
          <p:cNvSpPr txBox="1">
            <a:spLocks/>
          </p:cNvSpPr>
          <p:nvPr userDrawn="1"/>
        </p:nvSpPr>
        <p:spPr>
          <a:xfrm>
            <a:off x="-9525" y="795338"/>
            <a:ext cx="533400" cy="2127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fld id="{EBE74D28-C09B-4C2E-8C75-CD167BEA80C3}" type="slidenum">
              <a:rPr kumimoji="0" lang="ko-KR" altLang="en-US" sz="1600" smtClean="0">
                <a:latin typeface="Tw Cen MT"/>
                <a:ea typeface="HY얕은샘물M"/>
                <a:cs typeface="맑은 고딕"/>
              </a:rPr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050" dirty="0">
              <a:latin typeface="Tw Cen MT"/>
              <a:ea typeface="HY얕은샘물M"/>
              <a:cs typeface="맑은 고딕"/>
            </a:endParaRPr>
          </a:p>
        </p:txBody>
      </p:sp>
      <p:sp>
        <p:nvSpPr>
          <p:cNvPr id="13" name="제목 1"/>
          <p:cNvSpPr>
            <a:spLocks noGrp="1"/>
          </p:cNvSpPr>
          <p:nvPr>
            <p:ph type="title"/>
          </p:nvPr>
        </p:nvSpPr>
        <p:spPr>
          <a:xfrm>
            <a:off x="7257" y="147221"/>
            <a:ext cx="9144000" cy="648093"/>
          </a:xfrm>
        </p:spPr>
        <p:txBody>
          <a:bodyPr>
            <a:noAutofit/>
          </a:bodyPr>
          <a:lstStyle>
            <a:lvl1pPr algn="ctr">
              <a:defRPr sz="3200" b="1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6" name="날짜 개체 틀 1"/>
          <p:cNvSpPr>
            <a:spLocks noGrp="1"/>
          </p:cNvSpPr>
          <p:nvPr>
            <p:ph type="dt" sz="half" idx="10"/>
          </p:nvPr>
        </p:nvSpPr>
        <p:spPr>
          <a:xfrm>
            <a:off x="6084888" y="6381750"/>
            <a:ext cx="2667000" cy="365125"/>
          </a:xfrm>
        </p:spPr>
        <p:txBody>
          <a:bodyPr/>
          <a:lstStyle>
            <a:lvl1pPr>
              <a:defRPr sz="1200" b="1" smtClean="0"/>
            </a:lvl1pPr>
          </a:lstStyle>
          <a:p>
            <a:pPr>
              <a:defRPr/>
            </a:pPr>
            <a:r>
              <a:rPr lang="en-US" altLang="ko-KR"/>
              <a:t>2011. 4. 26</a:t>
            </a:r>
            <a:endParaRPr lang="ko-KR" altLang="en-US"/>
          </a:p>
        </p:txBody>
      </p:sp>
      <p:sp>
        <p:nvSpPr>
          <p:cNvPr id="7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611188" y="6381750"/>
            <a:ext cx="5421312" cy="365125"/>
          </a:xfrm>
        </p:spPr>
        <p:txBody>
          <a:bodyPr/>
          <a:lstStyle>
            <a:lvl1pPr>
              <a:defRPr sz="1200" b="1" smtClean="0"/>
            </a:lvl1pPr>
          </a:lstStyle>
          <a:p>
            <a:pPr>
              <a:defRPr/>
            </a:pPr>
            <a:r>
              <a:rPr lang="en-US" altLang="ko-KR"/>
              <a:t>HANARO neutrino</a:t>
            </a:r>
            <a:endParaRPr lang="ko-KR" altLang="en-US"/>
          </a:p>
        </p:txBody>
      </p:sp>
      <p:sp>
        <p:nvSpPr>
          <p:cNvPr id="8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381750"/>
            <a:ext cx="533400" cy="307975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775F55"/>
                </a:solidFill>
                <a:latin typeface="Malgun Gothic" pitchFamily="50" charset="-127"/>
                <a:ea typeface="Malgun Gothic" pitchFamily="50" charset="-127"/>
              </a:defRPr>
            </a:lvl1pPr>
          </a:lstStyle>
          <a:p>
            <a:pPr>
              <a:defRPr/>
            </a:pPr>
            <a:fld id="{5CB03981-331C-4A62-93D4-57CBC7E13DC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7184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>
          <a:xfrm>
            <a:off x="611188" y="908050"/>
            <a:ext cx="8532812" cy="0"/>
          </a:xfrm>
          <a:prstGeom prst="line">
            <a:avLst/>
          </a:prstGeom>
          <a:ln w="190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 userDrawn="1"/>
        </p:nvCxnSpPr>
        <p:spPr>
          <a:xfrm>
            <a:off x="0" y="908050"/>
            <a:ext cx="539750" cy="0"/>
          </a:xfrm>
          <a:prstGeom prst="line">
            <a:avLst/>
          </a:prstGeom>
          <a:ln w="190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슬라이드 번호 개체 틀 4"/>
          <p:cNvSpPr txBox="1">
            <a:spLocks/>
          </p:cNvSpPr>
          <p:nvPr userDrawn="1"/>
        </p:nvSpPr>
        <p:spPr>
          <a:xfrm>
            <a:off x="-9525" y="795338"/>
            <a:ext cx="533400" cy="2127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fld id="{01E779E1-806C-4C76-9035-4B5748376612}" type="slidenum">
              <a:rPr kumimoji="0" lang="ko-KR" altLang="en-US" sz="1800" smtClean="0">
                <a:latin typeface="Tw Cen MT"/>
                <a:ea typeface="HY얕은샘물M"/>
                <a:cs typeface="맑은 고딕"/>
              </a:rPr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800" dirty="0">
              <a:latin typeface="Tw Cen MT"/>
              <a:ea typeface="HY얕은샘물M"/>
              <a:cs typeface="맑은 고딕"/>
            </a:endParaRPr>
          </a:p>
        </p:txBody>
      </p:sp>
      <p:pic>
        <p:nvPicPr>
          <p:cNvPr id="7" name="Picture 8" descr="RENO로고-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9050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제목 1"/>
          <p:cNvSpPr>
            <a:spLocks noGrp="1"/>
          </p:cNvSpPr>
          <p:nvPr>
            <p:ph type="title"/>
          </p:nvPr>
        </p:nvSpPr>
        <p:spPr>
          <a:xfrm>
            <a:off x="7257" y="147221"/>
            <a:ext cx="9144000" cy="648093"/>
          </a:xfrm>
        </p:spPr>
        <p:txBody>
          <a:bodyPr>
            <a:noAutofit/>
          </a:bodyPr>
          <a:lstStyle>
            <a:lvl1pPr algn="ctr">
              <a:defRPr sz="3200" b="1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10" name="내용 개체 틀 7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153400" cy="4495800"/>
          </a:xfrm>
        </p:spPr>
        <p:txBody>
          <a:bodyPr/>
          <a:lstStyle>
            <a:lvl1pPr>
              <a:buFont typeface="Wingdings" pitchFamily="2" charset="2"/>
              <a:buChar char="l"/>
              <a:defRPr>
                <a:latin typeface="맑은 고딕" pitchFamily="50" charset="-127"/>
                <a:ea typeface="맑은 고딕" pitchFamily="50" charset="-127"/>
                <a:cs typeface="Arial Unicode MS" pitchFamily="50" charset="-127"/>
              </a:defRPr>
            </a:lvl1pPr>
            <a:lvl2pPr>
              <a:buClr>
                <a:schemeClr val="accent3"/>
              </a:buClr>
              <a:buSzPct val="100000"/>
              <a:buFont typeface="Wingdings" pitchFamily="2" charset="2"/>
              <a:buChar char="§"/>
              <a:defRPr>
                <a:latin typeface="맑은 고딕" pitchFamily="50" charset="-127"/>
                <a:ea typeface="맑은 고딕" pitchFamily="50" charset="-127"/>
                <a:cs typeface="Arial Unicode MS" pitchFamily="50" charset="-127"/>
              </a:defRPr>
            </a:lvl2pPr>
            <a:lvl3pPr>
              <a:defRPr>
                <a:latin typeface="맑은 고딕" pitchFamily="50" charset="-127"/>
                <a:ea typeface="맑은 고딕" pitchFamily="50" charset="-127"/>
                <a:cs typeface="Arial Unicode MS" pitchFamily="50" charset="-127"/>
              </a:defRPr>
            </a:lvl3pPr>
            <a:lvl4pPr>
              <a:defRPr>
                <a:latin typeface="맑은 고딕" pitchFamily="50" charset="-127"/>
                <a:ea typeface="맑은 고딕" pitchFamily="50" charset="-127"/>
                <a:cs typeface="Arial Unicode MS" pitchFamily="50" charset="-127"/>
              </a:defRPr>
            </a:lvl4pPr>
            <a:lvl5pPr>
              <a:defRPr>
                <a:latin typeface="맑은 고딕" pitchFamily="50" charset="-127"/>
                <a:ea typeface="맑은 고딕" pitchFamily="50" charset="-127"/>
                <a:cs typeface="Arial Unicode MS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47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A61D6-BDB8-44E7-BA18-8FA10D796C1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5238627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>
          <a:xfrm>
            <a:off x="611188" y="908050"/>
            <a:ext cx="8532812" cy="0"/>
          </a:xfrm>
          <a:prstGeom prst="line">
            <a:avLst/>
          </a:prstGeom>
          <a:ln w="190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 userDrawn="1"/>
        </p:nvCxnSpPr>
        <p:spPr>
          <a:xfrm>
            <a:off x="0" y="908050"/>
            <a:ext cx="539750" cy="0"/>
          </a:xfrm>
          <a:prstGeom prst="line">
            <a:avLst/>
          </a:prstGeom>
          <a:ln w="190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슬라이드 번호 개체 틀 4"/>
          <p:cNvSpPr txBox="1">
            <a:spLocks/>
          </p:cNvSpPr>
          <p:nvPr userDrawn="1"/>
        </p:nvSpPr>
        <p:spPr>
          <a:xfrm>
            <a:off x="-9525" y="795338"/>
            <a:ext cx="533400" cy="2127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fld id="{8DB89EA6-85DB-45C6-822E-3C591F17FB28}" type="slidenum">
              <a:rPr kumimoji="0" lang="ko-KR" altLang="en-US" sz="1800" smtClean="0">
                <a:latin typeface="Tw Cen MT"/>
                <a:ea typeface="HY얕은샘물M"/>
                <a:cs typeface="맑은 고딕"/>
              </a:rPr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800" dirty="0">
              <a:latin typeface="Tw Cen MT"/>
              <a:ea typeface="HY얕은샘물M"/>
              <a:cs typeface="맑은 고딕"/>
            </a:endParaRPr>
          </a:p>
        </p:txBody>
      </p:sp>
      <p:sp>
        <p:nvSpPr>
          <p:cNvPr id="13" name="제목 1"/>
          <p:cNvSpPr>
            <a:spLocks noGrp="1"/>
          </p:cNvSpPr>
          <p:nvPr>
            <p:ph type="title"/>
          </p:nvPr>
        </p:nvSpPr>
        <p:spPr>
          <a:xfrm>
            <a:off x="7257" y="147221"/>
            <a:ext cx="9144000" cy="648093"/>
          </a:xfrm>
        </p:spPr>
        <p:txBody>
          <a:bodyPr>
            <a:noAutofit/>
          </a:bodyPr>
          <a:lstStyle>
            <a:lvl1pPr algn="ctr">
              <a:defRPr sz="3200" b="1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10" name="내용 개체 틀 7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153400" cy="4495800"/>
          </a:xfrm>
        </p:spPr>
        <p:txBody>
          <a:bodyPr/>
          <a:lstStyle>
            <a:lvl1pPr>
              <a:buFont typeface="Wingdings" pitchFamily="2" charset="2"/>
              <a:buChar char="l"/>
              <a:defRPr>
                <a:latin typeface="맑은 고딕" pitchFamily="50" charset="-127"/>
                <a:ea typeface="맑은 고딕" pitchFamily="50" charset="-127"/>
                <a:cs typeface="Arial Unicode MS" pitchFamily="50" charset="-127"/>
              </a:defRPr>
            </a:lvl1pPr>
            <a:lvl2pPr>
              <a:buClr>
                <a:schemeClr val="accent3"/>
              </a:buClr>
              <a:buSzPct val="100000"/>
              <a:buFont typeface="Wingdings" pitchFamily="2" charset="2"/>
              <a:buChar char="§"/>
              <a:defRPr>
                <a:latin typeface="맑은 고딕" pitchFamily="50" charset="-127"/>
                <a:ea typeface="맑은 고딕" pitchFamily="50" charset="-127"/>
                <a:cs typeface="Arial Unicode MS" pitchFamily="50" charset="-127"/>
              </a:defRPr>
            </a:lvl2pPr>
            <a:lvl3pPr>
              <a:defRPr>
                <a:latin typeface="맑은 고딕" pitchFamily="50" charset="-127"/>
                <a:ea typeface="맑은 고딕" pitchFamily="50" charset="-127"/>
                <a:cs typeface="Arial Unicode MS" pitchFamily="50" charset="-127"/>
              </a:defRPr>
            </a:lvl3pPr>
            <a:lvl4pPr>
              <a:defRPr>
                <a:latin typeface="맑은 고딕" pitchFamily="50" charset="-127"/>
                <a:ea typeface="맑은 고딕" pitchFamily="50" charset="-127"/>
                <a:cs typeface="Arial Unicode MS" pitchFamily="50" charset="-127"/>
              </a:defRPr>
            </a:lvl4pPr>
            <a:lvl5pPr>
              <a:defRPr>
                <a:latin typeface="맑은 고딕" pitchFamily="50" charset="-127"/>
                <a:ea typeface="맑은 고딕" pitchFamily="50" charset="-127"/>
                <a:cs typeface="Arial Unicode MS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80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fld id="{02163F3B-D260-4AB1-9DBA-FD8371BF1EE7}" type="datetimeFigureOut">
              <a:rPr lang="en-US" altLang="ko-KR"/>
              <a:pPr>
                <a:defRPr/>
              </a:pPr>
              <a:t>8/13/2013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 smtClean="0">
                <a:latin typeface="Malgun Gothic" pitchFamily="50" charset="-127"/>
                <a:ea typeface="Malgun Gothic" pitchFamily="50" charset="-127"/>
              </a:defRPr>
            </a:lvl1pPr>
          </a:lstStyle>
          <a:p>
            <a:pPr>
              <a:defRPr/>
            </a:pPr>
            <a:fld id="{9C06CFAC-AB1E-4E79-9CCF-03FC57AA3B0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52453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 sz="1000" b="0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 sz="1000" b="0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 sz="1000" b="0">
              <a:solidFill>
                <a:prstClr val="white"/>
              </a:solidFill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7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fld id="{6D3CA22E-6010-4495-93D5-F7200ED16609}" type="datetimeFigureOut">
              <a:rPr lang="en-US" altLang="ko-KR"/>
              <a:pPr>
                <a:defRPr/>
              </a:pPr>
              <a:t>8/13/2013</a:t>
            </a:fld>
            <a:endParaRPr lang="en-US" altLang="ko-KR"/>
          </a:p>
        </p:txBody>
      </p:sp>
      <p:sp>
        <p:nvSpPr>
          <p:cNvPr id="8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>
            <a:lvl1pPr>
              <a:defRPr sz="2400" smtClean="0">
                <a:latin typeface="Malgun Gothic" pitchFamily="50" charset="-127"/>
                <a:ea typeface="Malgun Gothic" pitchFamily="50" charset="-127"/>
              </a:defRPr>
            </a:lvl1pPr>
          </a:lstStyle>
          <a:p>
            <a:pPr>
              <a:defRPr/>
            </a:pPr>
            <a:fld id="{75B05206-10C3-48B5-8AAF-7088F9C2977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9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87306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fld id="{93D48028-17F5-4412-96E7-55EF399257E6}" type="datetimeFigureOut">
              <a:rPr lang="en-US" altLang="ko-KR"/>
              <a:pPr>
                <a:defRPr/>
              </a:pPr>
              <a:t>8/13/2013</a:t>
            </a:fld>
            <a:endParaRPr lang="en-US" altLang="ko-KR"/>
          </a:p>
        </p:txBody>
      </p:sp>
      <p:sp>
        <p:nvSpPr>
          <p:cNvPr id="6" name="슬라이드 번호 개체 틀 9"/>
          <p:cNvSpPr>
            <a:spLocks noGrp="1"/>
          </p:cNvSpPr>
          <p:nvPr>
            <p:ph type="sldNum" sz="quarter" idx="11"/>
          </p:nvPr>
        </p:nvSpPr>
        <p:spPr/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 smtClean="0">
                <a:latin typeface="Malgun Gothic" pitchFamily="50" charset="-127"/>
                <a:ea typeface="Malgun Gothic" pitchFamily="50" charset="-127"/>
              </a:defRPr>
            </a:lvl1pPr>
          </a:lstStyle>
          <a:p>
            <a:pPr>
              <a:defRPr/>
            </a:pPr>
            <a:fld id="{85248340-57A6-433A-BE80-88DDB0E2A56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바닥글 개체 틀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59616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fld id="{08D0AE27-EE59-43A3-9AB0-75844F2D46D7}" type="datetimeFigureOut">
              <a:rPr lang="en-US" altLang="ko-KR"/>
              <a:pPr>
                <a:defRPr/>
              </a:pPr>
              <a:t>8/13/2013</a:t>
            </a:fld>
            <a:endParaRPr lang="en-US" altLang="ko-KR"/>
          </a:p>
        </p:txBody>
      </p:sp>
      <p:sp>
        <p:nvSpPr>
          <p:cNvPr id="8" name="슬라이드 번호 개체 틀 11"/>
          <p:cNvSpPr>
            <a:spLocks noGrp="1"/>
          </p:cNvSpPr>
          <p:nvPr>
            <p:ph type="sldNum" sz="quarter" idx="11"/>
          </p:nvPr>
        </p:nvSpPr>
        <p:spPr/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 smtClean="0">
                <a:latin typeface="Malgun Gothic" pitchFamily="50" charset="-127"/>
                <a:ea typeface="Malgun Gothic" pitchFamily="50" charset="-127"/>
              </a:defRPr>
            </a:lvl1pPr>
          </a:lstStyle>
          <a:p>
            <a:pPr>
              <a:defRPr/>
            </a:pPr>
            <a:fld id="{A7131626-EDF4-420A-B4C4-E8EFFA9EFB3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9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1705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fld id="{001F6013-A3ED-4C64-AA35-A464E65477C0}" type="datetimeFigureOut">
              <a:rPr lang="en-US" altLang="ko-KR"/>
              <a:pPr>
                <a:defRPr/>
              </a:pPr>
              <a:t>8/13/2013</a:t>
            </a:fld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 smtClean="0">
                <a:latin typeface="Malgun Gothic" pitchFamily="50" charset="-127"/>
                <a:ea typeface="Malgun Gothic" pitchFamily="50" charset="-127"/>
              </a:defRPr>
            </a:lvl1pPr>
          </a:lstStyle>
          <a:p>
            <a:pPr>
              <a:defRPr/>
            </a:pPr>
            <a:fld id="{11C18913-7950-48A2-9B55-BDB32140D10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3808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 userDrawn="1"/>
        </p:nvPicPr>
        <p:blipFill>
          <a:blip r:embed="rId2">
            <a:lum bright="70000"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7"/>
          <p:cNvSpPr>
            <a:spLocks noGrp="1"/>
          </p:cNvSpPr>
          <p:nvPr>
            <p:ph type="ctrTitle"/>
          </p:nvPr>
        </p:nvSpPr>
        <p:spPr>
          <a:xfrm>
            <a:off x="1447800" y="2286000"/>
            <a:ext cx="6477000" cy="914400"/>
          </a:xfrm>
        </p:spPr>
        <p:txBody>
          <a:bodyPr anchor="b"/>
          <a:lstStyle>
            <a:lvl1pPr>
              <a:defRPr cap="all" baseline="0">
                <a:latin typeface="맑은 고딕" pitchFamily="50" charset="-127"/>
                <a:ea typeface="맑은 고딕" pitchFamily="50" charset="-12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3019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9194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fld id="{FA906143-8038-4112-A25C-CFD196C65AA0}" type="datetimeFigureOut">
              <a:rPr lang="en-US" altLang="ko-KR"/>
              <a:pPr>
                <a:defRPr/>
              </a:pPr>
              <a:t>8/13/2013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 smtClean="0">
                <a:latin typeface="Malgun Gothic" pitchFamily="50" charset="-127"/>
                <a:ea typeface="Malgun Gothic" pitchFamily="50" charset="-127"/>
              </a:defRPr>
            </a:lvl1pPr>
          </a:lstStyle>
          <a:p>
            <a:pPr>
              <a:defRPr/>
            </a:pPr>
            <a:fld id="{65812BA1-B2F6-4F8F-87A8-3115A036B8F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14633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 sz="1000" b="0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 sz="1000" b="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 sz="1000" b="0">
              <a:solidFill>
                <a:prstClr val="white"/>
              </a:solidFill>
            </a:endParaRPr>
          </a:p>
        </p:txBody>
      </p:sp>
      <p:sp>
        <p:nvSpPr>
          <p:cNvPr id="8" name="직사각형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 sz="1000" b="0">
              <a:solidFill>
                <a:prstClr val="white"/>
              </a:solidFill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en-US" noProof="0" dirty="0"/>
          </a:p>
        </p:txBody>
      </p:sp>
      <p:sp>
        <p:nvSpPr>
          <p:cNvPr id="9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fld id="{CB071BCB-07BC-448D-94D0-85DA1EBE04DE}" type="datetimeFigureOut">
              <a:rPr lang="en-US" altLang="ko-KR"/>
              <a:pPr>
                <a:defRPr/>
              </a:pPr>
              <a:t>8/13/2013</a:t>
            </a:fld>
            <a:endParaRPr lang="en-US" altLang="ko-KR"/>
          </a:p>
        </p:txBody>
      </p:sp>
      <p:sp>
        <p:nvSpPr>
          <p:cNvPr id="10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 sz="2800" smtClean="0">
                <a:latin typeface="Malgun Gothic" pitchFamily="50" charset="-127"/>
                <a:ea typeface="Malgun Gothic" pitchFamily="50" charset="-127"/>
              </a:defRPr>
            </a:lvl1pPr>
          </a:lstStyle>
          <a:p>
            <a:pPr>
              <a:defRPr/>
            </a:pPr>
            <a:fld id="{AB31D568-B202-4C3B-81A0-11878F5578A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1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09092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066800"/>
            <a:ext cx="4100513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2513" y="1066800"/>
            <a:ext cx="4100512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82A77-5F3E-41CB-94BE-053973C2DFE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0205460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fld id="{10A35DA3-1B32-4106-85DD-ED6536CE8138}" type="datetimeFigureOut">
              <a:rPr lang="en-US" altLang="ko-KR"/>
              <a:pPr>
                <a:defRPr/>
              </a:pPr>
              <a:t>8/13/2013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 smtClean="0">
                <a:latin typeface="Malgun Gothic" pitchFamily="50" charset="-127"/>
                <a:ea typeface="Malgun Gothic" pitchFamily="50" charset="-127"/>
              </a:defRPr>
            </a:lvl1pPr>
          </a:lstStyle>
          <a:p>
            <a:pPr>
              <a:defRPr/>
            </a:pPr>
            <a:fld id="{00F92863-4482-4391-8CA0-AE87359A39D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213133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 sz="1000" b="0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 sz="1000" b="0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 sz="1000" b="0">
              <a:solidFill>
                <a:prstClr val="white"/>
              </a:solidFill>
            </a:endParaRPr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fld id="{9174E949-7647-4B36-A512-892EBE1F297F}" type="datetimeFigureOut">
              <a:rPr lang="en-US" altLang="ko-KR"/>
              <a:pPr>
                <a:defRPr/>
              </a:pPr>
              <a:t>8/13/2013</a:t>
            </a:fld>
            <a:endParaRPr lang="en-US" altLang="ko-KR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 smtClean="0">
                <a:latin typeface="Malgun Gothic" pitchFamily="50" charset="-127"/>
                <a:ea typeface="Malgun Gothic" pitchFamily="50" charset="-127"/>
              </a:defRPr>
            </a:lvl1pPr>
          </a:lstStyle>
          <a:p>
            <a:pPr>
              <a:defRPr/>
            </a:pPr>
            <a:fld id="{D7F0400B-9412-47CA-AB07-49682C99A6C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05709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228600" y="228600"/>
            <a:ext cx="8458200" cy="6248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 smtClean="0">
                <a:latin typeface="Malgun Gothic" pitchFamily="50" charset="-127"/>
                <a:ea typeface="Malgun Gothic" pitchFamily="50" charset="-127"/>
              </a:defRPr>
            </a:lvl1pPr>
          </a:lstStyle>
          <a:p>
            <a:pPr>
              <a:defRPr/>
            </a:pPr>
            <a:fld id="{A061FD36-E749-4F9A-83CD-25E1A47F197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226872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제목 및 텍스트/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0" y="1244600"/>
            <a:ext cx="9144000" cy="2554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0" y="3951288"/>
            <a:ext cx="9144000" cy="25558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0" y="6559550"/>
            <a:ext cx="1066800" cy="298450"/>
          </a:xfrm>
        </p:spPr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r>
              <a:rPr lang="de-DE" altLang="ko-KR"/>
              <a:t>March 19, 2009</a:t>
            </a: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949700" y="6584950"/>
            <a:ext cx="1244600" cy="273050"/>
          </a:xfrm>
        </p:spPr>
        <p:txBody>
          <a:bodyPr/>
          <a:lstStyle>
            <a:lvl1pPr>
              <a:defRPr b="1">
                <a:latin typeface="맑은 고딕"/>
                <a:ea typeface="서울들국화" pitchFamily="18" charset="-127"/>
                <a:cs typeface="맑은 고딕"/>
              </a:defRPr>
            </a:lvl1pPr>
          </a:lstStyle>
          <a:p>
            <a:pPr>
              <a:defRPr/>
            </a:pPr>
            <a:r>
              <a:rPr lang="en-US"/>
              <a:t>Michel Cribier</a:t>
            </a:r>
          </a:p>
        </p:txBody>
      </p:sp>
    </p:spTree>
    <p:extLst>
      <p:ext uri="{BB962C8B-B14F-4D97-AF65-F5344CB8AC3E}">
        <p14:creationId xmlns:p14="http://schemas.microsoft.com/office/powerpoint/2010/main" val="35603838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244600"/>
            <a:ext cx="4495800" cy="2554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244600"/>
            <a:ext cx="4495800" cy="2554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0" y="3951288"/>
            <a:ext cx="4495800" cy="25558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51288"/>
            <a:ext cx="4495800" cy="25558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0" y="6559550"/>
            <a:ext cx="1066800" cy="298450"/>
          </a:xfrm>
        </p:spPr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r>
              <a:rPr lang="de-DE" altLang="ko-KR"/>
              <a:t>March 19, 2009</a:t>
            </a:r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949700" y="6584950"/>
            <a:ext cx="1244600" cy="273050"/>
          </a:xfrm>
        </p:spPr>
        <p:txBody>
          <a:bodyPr/>
          <a:lstStyle>
            <a:lvl1pPr>
              <a:defRPr b="1">
                <a:latin typeface="맑은 고딕"/>
                <a:ea typeface="서울들국화" pitchFamily="18" charset="-127"/>
                <a:cs typeface="맑은 고딕"/>
              </a:defRPr>
            </a:lvl1pPr>
          </a:lstStyle>
          <a:p>
            <a:pPr>
              <a:defRPr/>
            </a:pPr>
            <a:r>
              <a:rPr lang="en-US"/>
              <a:t>Michel Cribier</a:t>
            </a:r>
          </a:p>
        </p:txBody>
      </p:sp>
    </p:spTree>
    <p:extLst>
      <p:ext uri="{BB962C8B-B14F-4D97-AF65-F5344CB8AC3E}">
        <p14:creationId xmlns:p14="http://schemas.microsoft.com/office/powerpoint/2010/main" val="3971818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제목 및 내용/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0" y="1244600"/>
            <a:ext cx="9144000" cy="2554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0" y="3951288"/>
            <a:ext cx="9144000" cy="25558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0" y="6559550"/>
            <a:ext cx="1066800" cy="298450"/>
          </a:xfrm>
        </p:spPr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r>
              <a:rPr lang="de-DE" altLang="ko-KR"/>
              <a:t>March 19, 2009</a:t>
            </a: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949700" y="6584950"/>
            <a:ext cx="1244600" cy="273050"/>
          </a:xfrm>
        </p:spPr>
        <p:txBody>
          <a:bodyPr/>
          <a:lstStyle>
            <a:lvl1pPr>
              <a:defRPr b="1">
                <a:latin typeface="맑은 고딕"/>
                <a:ea typeface="서울들국화" pitchFamily="18" charset="-127"/>
                <a:cs typeface="맑은 고딕"/>
              </a:defRPr>
            </a:lvl1pPr>
          </a:lstStyle>
          <a:p>
            <a:pPr>
              <a:defRPr/>
            </a:pPr>
            <a:r>
              <a:rPr lang="en-US"/>
              <a:t>Michel Cribier</a:t>
            </a:r>
          </a:p>
        </p:txBody>
      </p:sp>
    </p:spTree>
    <p:extLst>
      <p:ext uri="{BB962C8B-B14F-4D97-AF65-F5344CB8AC3E}">
        <p14:creationId xmlns:p14="http://schemas.microsoft.com/office/powerpoint/2010/main" val="39517752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46B13-1E21-42D9-99D7-994E8C9DA265}" type="slidenum">
              <a:rPr lang="en-US" altLang="ko-KR">
                <a:solidFill>
                  <a:srgbClr val="EBF1F7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EBF1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79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A61D6-BDB8-44E7-BA18-8FA10D796C1C}" type="slidenum">
              <a:rPr lang="en-US" altLang="ko-KR">
                <a:solidFill>
                  <a:srgbClr val="EBF1F7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EBF1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35331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066800"/>
            <a:ext cx="4100513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2513" y="1066800"/>
            <a:ext cx="4100512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82A77-5F3E-41CB-94BE-053973C2DFE3}" type="slidenum">
              <a:rPr lang="en-US" altLang="ko-KR">
                <a:solidFill>
                  <a:srgbClr val="EBF1F7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EBF1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1793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CCF68-0D4B-4298-A2A5-C7A299CCC378}" type="slidenum">
              <a:rPr lang="en-US" altLang="ko-KR">
                <a:solidFill>
                  <a:srgbClr val="EBF1F7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EBF1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02301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CCF68-0D4B-4298-A2A5-C7A299CCC37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4660394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A5CED-284D-4405-98D2-CF71795198F8}" type="slidenum">
              <a:rPr lang="en-US" altLang="ko-KR">
                <a:solidFill>
                  <a:srgbClr val="EBF1F7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EBF1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24134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7853E-CF68-4F56-8BA0-DF9258BDB4FC}" type="slidenum">
              <a:rPr lang="en-US" altLang="ko-KR">
                <a:solidFill>
                  <a:srgbClr val="EBF1F7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EBF1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5552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EEBE-5082-4986-93D0-A73B733AE2F2}" type="slidenum">
              <a:rPr lang="en-US" altLang="ko-KR">
                <a:solidFill>
                  <a:srgbClr val="EBF1F7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EBF1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16227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5576D-EF50-4E5D-9076-20097DA7904E}" type="slidenum">
              <a:rPr lang="en-US" altLang="ko-KR">
                <a:solidFill>
                  <a:srgbClr val="EBF1F7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EBF1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5051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C1534-829A-41C9-8A82-D66416274D82}" type="slidenum">
              <a:rPr lang="en-US" altLang="ko-KR">
                <a:solidFill>
                  <a:srgbClr val="EBF1F7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EBF1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77241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0538" y="166688"/>
            <a:ext cx="2122487" cy="608488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68313" y="166688"/>
            <a:ext cx="6219825" cy="608488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2ACE5-AFD9-4472-A272-8BCE0DEB8028}" type="slidenum">
              <a:rPr lang="en-US" altLang="ko-KR">
                <a:solidFill>
                  <a:srgbClr val="EBF1F7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EBF1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80930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313" y="166688"/>
            <a:ext cx="8280400" cy="53181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09600" y="1066800"/>
            <a:ext cx="4100513" cy="51847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862513" y="1066800"/>
            <a:ext cx="4100512" cy="25161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862513" y="3735388"/>
            <a:ext cx="4100512" cy="251618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FEE49-64BC-4C44-A054-B040BCF7BDE5}" type="slidenum">
              <a:rPr lang="en-US" altLang="ko-KR">
                <a:solidFill>
                  <a:srgbClr val="EBF1F7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EBF1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37432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313" y="166688"/>
            <a:ext cx="8280400" cy="53181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09600" y="1066800"/>
            <a:ext cx="4100513" cy="51847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2513" y="1066800"/>
            <a:ext cx="4100512" cy="51847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F86FC-AA6E-4EA8-844F-6A98746206E8}" type="slidenum">
              <a:rPr lang="en-US" altLang="ko-KR">
                <a:solidFill>
                  <a:srgbClr val="EBF1F7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EBF1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17812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133600"/>
            <a:ext cx="6705600" cy="1905000"/>
          </a:xfrm>
          <a:ln>
            <a:noFill/>
          </a:ln>
        </p:spPr>
        <p:txBody>
          <a:bodyPr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419600"/>
            <a:ext cx="6858000" cy="6858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88A4F8C3-53DC-4511-9D67-6AB65220F0FF}" type="slidenum">
              <a:rPr lang="en-US" altLang="ko-KR">
                <a:solidFill>
                  <a:srgbClr val="336699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35758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 userDrawn="1"/>
        </p:nvCxnSpPr>
        <p:spPr>
          <a:xfrm flipV="1">
            <a:off x="0" y="781050"/>
            <a:ext cx="533400" cy="3175"/>
          </a:xfrm>
          <a:prstGeom prst="line">
            <a:avLst/>
          </a:prstGeom>
          <a:ln w="228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/>
          <p:cNvCxnSpPr/>
          <p:nvPr userDrawn="1"/>
        </p:nvCxnSpPr>
        <p:spPr>
          <a:xfrm>
            <a:off x="533400" y="776288"/>
            <a:ext cx="8631238" cy="15875"/>
          </a:xfrm>
          <a:prstGeom prst="line">
            <a:avLst/>
          </a:prstGeom>
          <a:ln w="2222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슬라이드 번호 개체 틀 4"/>
          <p:cNvSpPr txBox="1">
            <a:spLocks/>
          </p:cNvSpPr>
          <p:nvPr userDrawn="1"/>
        </p:nvSpPr>
        <p:spPr>
          <a:xfrm>
            <a:off x="0" y="638175"/>
            <a:ext cx="533400" cy="2762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fld id="{7095AF22-2332-481B-A6EF-9AD9256D5B23}" type="slidenum">
              <a:rPr kumimoji="0" lang="ko-KR" altLang="en-US" sz="2000" smtClean="0">
                <a:latin typeface="맑은 고딕" pitchFamily="50" charset="-127"/>
                <a:ea typeface="맑은 고딕" pitchFamily="50" charset="-127"/>
                <a:cs typeface="맑은 고딕"/>
              </a:rPr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200" dirty="0">
              <a:latin typeface="맑은 고딕" pitchFamily="50" charset="-127"/>
              <a:ea typeface="맑은 고딕" pitchFamily="50" charset="-127"/>
              <a:cs typeface="맑은 고딕"/>
            </a:endParaRPr>
          </a:p>
        </p:txBody>
      </p:sp>
      <p:sp>
        <p:nvSpPr>
          <p:cNvPr id="13" name="제목 1"/>
          <p:cNvSpPr>
            <a:spLocks noGrp="1"/>
          </p:cNvSpPr>
          <p:nvPr>
            <p:ph type="title"/>
          </p:nvPr>
        </p:nvSpPr>
        <p:spPr>
          <a:xfrm>
            <a:off x="0" y="66282"/>
            <a:ext cx="9144000" cy="648093"/>
          </a:xfrm>
        </p:spPr>
        <p:txBody>
          <a:bodyPr>
            <a:noAutofit/>
          </a:bodyPr>
          <a:lstStyle>
            <a:lvl1pPr algn="ctr">
              <a:defRPr sz="3200" b="1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90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A5CED-284D-4405-98D2-CF71795198F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5003635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9A7AC-4AB3-4632-9317-732D94788238}" type="slidenum">
              <a:rPr lang="en-US" altLang="ko-KR">
                <a:solidFill>
                  <a:srgbClr val="EBF1F7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EBF1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87128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9A228-CF6D-4F3A-9C9B-C0CD8CC5862B}" type="slidenum">
              <a:rPr lang="en-US" altLang="ko-KR">
                <a:solidFill>
                  <a:srgbClr val="EBF1F7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EBF1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27671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066800"/>
            <a:ext cx="4100513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2513" y="1066800"/>
            <a:ext cx="4100512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D9E28-3E6F-49D5-92E5-47DBB05490EA}" type="slidenum">
              <a:rPr lang="en-US" altLang="ko-KR">
                <a:solidFill>
                  <a:srgbClr val="EBF1F7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EBF1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0011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1E68-AC13-4BBD-80A3-25A9B89130BE}" type="slidenum">
              <a:rPr lang="en-US" altLang="ko-KR">
                <a:solidFill>
                  <a:srgbClr val="EBF1F7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EBF1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20800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77A15-6551-4DC0-B6D3-ED26D963FC75}" type="slidenum">
              <a:rPr lang="en-US" altLang="ko-KR">
                <a:solidFill>
                  <a:srgbClr val="EBF1F7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EBF1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50649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CB584-631A-49CD-BB8A-1722B58597CB}" type="slidenum">
              <a:rPr lang="en-US" altLang="ko-KR">
                <a:solidFill>
                  <a:srgbClr val="EBF1F7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EBF1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7075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269B-D99A-41D6-A251-21B5C33DBB6F}" type="slidenum">
              <a:rPr lang="en-US" altLang="ko-KR">
                <a:solidFill>
                  <a:srgbClr val="EBF1F7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EBF1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13768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00C18-E090-4FB1-83EB-2404B39D4D57}" type="slidenum">
              <a:rPr lang="en-US" altLang="ko-KR">
                <a:solidFill>
                  <a:srgbClr val="EBF1F7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EBF1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15576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03106-8EA9-49C8-962D-B8470C3AFB87}" type="slidenum">
              <a:rPr lang="en-US" altLang="ko-KR">
                <a:solidFill>
                  <a:srgbClr val="EBF1F7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EBF1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7646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0538" y="166688"/>
            <a:ext cx="2122487" cy="608488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68313" y="166688"/>
            <a:ext cx="6219825" cy="608488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36E7F-AF55-47DE-BBA9-4D4B2309B50E}" type="slidenum">
              <a:rPr lang="en-US" altLang="ko-KR">
                <a:solidFill>
                  <a:srgbClr val="EBF1F7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EBF1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15989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7853E-CF68-4F56-8BA0-DF9258BDB4F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54697720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313" y="166688"/>
            <a:ext cx="8280400" cy="53181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09600" y="1066800"/>
            <a:ext cx="4100513" cy="51847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862513" y="1066800"/>
            <a:ext cx="4100512" cy="25161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862513" y="3735388"/>
            <a:ext cx="4100512" cy="251618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C9682-248C-4B30-AF89-07A3602EE51E}" type="slidenum">
              <a:rPr lang="en-US" altLang="ko-KR">
                <a:solidFill>
                  <a:srgbClr val="EBF1F7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EBF1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0486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313" y="166688"/>
            <a:ext cx="8280400" cy="53181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09600" y="1066800"/>
            <a:ext cx="4100513" cy="51847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2513" y="1066800"/>
            <a:ext cx="4100512" cy="51847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2E337-E0EE-4714-AC60-8B4A1D1D7C71}" type="slidenum">
              <a:rPr lang="en-US" altLang="ko-KR">
                <a:solidFill>
                  <a:srgbClr val="EBF1F7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EBF1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65568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5"/>
              </a:spcBef>
              <a:buFont typeface="Wingdings" pitchFamily="2" charset="2"/>
              <a:buNone/>
            </a:pPr>
            <a:fld id="{01D64DDB-83CC-4B84-8A2E-C74C7F3A174F}" type="datetimeFigureOut">
              <a:rPr lang="ko-KR" altLang="en-US" smtClean="0">
                <a:solidFill>
                  <a:srgbClr val="336699"/>
                </a:solidFill>
              </a:rPr>
              <a:pPr>
                <a:spcBef>
                  <a:spcPts val="175"/>
                </a:spcBef>
                <a:buFont typeface="Wingdings" pitchFamily="2" charset="2"/>
                <a:buNone/>
              </a:pPr>
              <a:t>2013-08-13</a:t>
            </a:fld>
            <a:endParaRPr lang="ko-KR" altLang="en-US">
              <a:solidFill>
                <a:srgbClr val="336699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5"/>
              </a:spcBef>
              <a:buFont typeface="Wingdings" pitchFamily="2" charset="2"/>
              <a:buNone/>
            </a:pPr>
            <a:endParaRPr lang="ko-KR" altLang="en-US">
              <a:solidFill>
                <a:srgbClr val="336699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0B93-262C-4154-A0CA-AB2E88AC51A5}" type="slidenum">
              <a:rPr lang="ko-KR" altLang="en-US" smtClean="0">
                <a:solidFill>
                  <a:srgbClr val="EBF1F7"/>
                </a:solidFill>
              </a:rPr>
              <a:pPr/>
              <a:t>‹#›</a:t>
            </a:fld>
            <a:endParaRPr lang="ko-KR" altLang="en-US">
              <a:solidFill>
                <a:srgbClr val="EBF1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0772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 userDrawn="1"/>
        </p:nvCxnSpPr>
        <p:spPr>
          <a:xfrm>
            <a:off x="0" y="784849"/>
            <a:ext cx="539552" cy="6473"/>
          </a:xfrm>
          <a:prstGeom prst="line">
            <a:avLst/>
          </a:prstGeom>
          <a:ln w="228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1"/>
          <p:cNvSpPr>
            <a:spLocks noGrp="1"/>
          </p:cNvSpPr>
          <p:nvPr>
            <p:ph type="title"/>
          </p:nvPr>
        </p:nvSpPr>
        <p:spPr>
          <a:xfrm>
            <a:off x="0" y="66282"/>
            <a:ext cx="9144000" cy="648093"/>
          </a:xfrm>
        </p:spPr>
        <p:txBody>
          <a:bodyPr>
            <a:noAutofit/>
          </a:bodyPr>
          <a:lstStyle>
            <a:lvl1pPr algn="ctr">
              <a:defRPr sz="3200" b="1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611560" y="781285"/>
            <a:ext cx="8552494" cy="10831"/>
          </a:xfrm>
          <a:prstGeom prst="line">
            <a:avLst/>
          </a:prstGeom>
          <a:ln w="2222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슬라이드 번호 개체 틀 4"/>
          <p:cNvSpPr txBox="1">
            <a:spLocks/>
          </p:cNvSpPr>
          <p:nvPr userDrawn="1"/>
        </p:nvSpPr>
        <p:spPr>
          <a:xfrm>
            <a:off x="-40523" y="685041"/>
            <a:ext cx="580075" cy="212562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fld id="{B3E166D3-14D9-4241-8772-8CEA59CD94EC}" type="slidenum">
              <a:rPr kumimoji="0" lang="ko-KR" altLang="en-US" smtClean="0">
                <a:latin typeface="굴림"/>
                <a:ea typeface="굴림"/>
              </a:rPr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050" dirty="0">
              <a:latin typeface="굴림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3702721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EEBE-5082-4986-93D0-A73B733AE2F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4729080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5576D-EF50-4E5D-9076-20097DA7904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9921258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C1534-829A-41C9-8A82-D66416274D8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2127063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79388" y="765175"/>
            <a:ext cx="395287" cy="28733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ts val="175"/>
              </a:spcBef>
              <a:buFont typeface="Wingdings" pitchFamily="2" charset="2"/>
              <a:buNone/>
            </a:pPr>
            <a:endParaRPr lang="ko-KR" altLang="en-US"/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66688"/>
            <a:ext cx="8280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6800"/>
            <a:ext cx="835342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7004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438" y="765175"/>
            <a:ext cx="5397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kumimoji="0" sz="1400">
                <a:solidFill>
                  <a:schemeClr val="bg1"/>
                </a:solidFill>
                <a:effectLst/>
                <a:latin typeface="MD솔체" pitchFamily="18" charset="-127"/>
                <a:ea typeface="MD솔체" pitchFamily="18" charset="-127"/>
              </a:defRPr>
            </a:lvl1pPr>
          </a:lstStyle>
          <a:p>
            <a:pPr>
              <a:defRPr/>
            </a:pPr>
            <a:fld id="{C8618970-CCD1-4717-A8E0-06DF612B1EF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684213" y="765175"/>
            <a:ext cx="8459787" cy="28733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ts val="175"/>
              </a:spcBef>
              <a:buFont typeface="Wingdings" pitchFamily="2" charset="2"/>
              <a:buNone/>
            </a:pP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11" r:id="rId1"/>
    <p:sldLayoutId id="2147485412" r:id="rId2"/>
    <p:sldLayoutId id="2147485413" r:id="rId3"/>
    <p:sldLayoutId id="2147485414" r:id="rId4"/>
    <p:sldLayoutId id="2147485415" r:id="rId5"/>
    <p:sldLayoutId id="2147485416" r:id="rId6"/>
    <p:sldLayoutId id="2147485417" r:id="rId7"/>
    <p:sldLayoutId id="2147485418" r:id="rId8"/>
    <p:sldLayoutId id="2147485419" r:id="rId9"/>
    <p:sldLayoutId id="2147485420" r:id="rId10"/>
    <p:sldLayoutId id="2147485421" r:id="rId11"/>
    <p:sldLayoutId id="2147485422" r:id="rId12"/>
    <p:sldLayoutId id="2147485423" r:id="rId13"/>
  </p:sldLayoutIdLst>
  <p:transition/>
  <p:txStyles>
    <p:titleStyle>
      <a:lvl1pPr algn="ctr" rtl="0" eaLnBrk="0" fontAlgn="base" latinLnBrk="1" hangingPunct="0">
        <a:lnSpc>
          <a:spcPct val="80000"/>
        </a:lnSpc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lnSpc>
          <a:spcPct val="80000"/>
        </a:lnSpc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lnSpc>
          <a:spcPct val="80000"/>
        </a:lnSpc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lnSpc>
          <a:spcPct val="80000"/>
        </a:lnSpc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lnSpc>
          <a:spcPct val="80000"/>
        </a:lnSpc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lnSpc>
          <a:spcPct val="80000"/>
        </a:lnSpc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lnSpc>
          <a:spcPct val="80000"/>
        </a:lnSpc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lnSpc>
          <a:spcPct val="80000"/>
        </a:lnSpc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lnSpc>
          <a:spcPct val="80000"/>
        </a:lnSpc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8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400" b="1">
          <a:solidFill>
            <a:schemeClr val="folHlink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200" b="1">
          <a:solidFill>
            <a:schemeClr val="folHlink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folHlink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folHlink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b="1">
          <a:solidFill>
            <a:schemeClr val="folHlink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b="1">
          <a:solidFill>
            <a:schemeClr val="folHlink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b="1">
          <a:solidFill>
            <a:schemeClr val="folHlink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b="1">
          <a:solidFill>
            <a:schemeClr val="folHlink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제목 개체 틀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smtClean="0"/>
          </a:p>
        </p:txBody>
      </p:sp>
      <p:sp>
        <p:nvSpPr>
          <p:cNvPr id="5123" name="텍스트 개체 틀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smtClean="0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latinLnBrk="0">
              <a:defRPr kumimoji="0" sz="1400" b="0" smtClean="0">
                <a:solidFill>
                  <a:srgbClr val="775F55"/>
                </a:solidFill>
                <a:latin typeface="Malgun Gothic" pitchFamily="50" charset="-127"/>
                <a:ea typeface="Malgun Gothic" pitchFamily="50" charset="-127"/>
              </a:defRPr>
            </a:lvl1pPr>
          </a:lstStyle>
          <a:p>
            <a:pPr>
              <a:defRPr/>
            </a:pPr>
            <a:fld id="{B5AFE4AE-44AE-4804-AE0D-C552BE7BDBFA}" type="datetimeFigureOut">
              <a:rPr lang="en-US" altLang="ko-KR"/>
              <a:pPr>
                <a:defRPr/>
              </a:pPr>
              <a:t>8/13/2013</a:t>
            </a:fld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latinLnBrk="0">
              <a:defRPr kumimoji="0" sz="1400" b="0" smtClean="0">
                <a:solidFill>
                  <a:srgbClr val="775F55"/>
                </a:solidFill>
                <a:latin typeface="Malgun Gothic" pitchFamily="50" charset="-127"/>
                <a:ea typeface="Malgun Gothic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 sz="1000" b="0">
              <a:solidFill>
                <a:prstClr val="white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 sz="1000" b="0">
              <a:solidFill>
                <a:prstClr val="white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 sz="1000" b="0">
              <a:solidFill>
                <a:prstClr val="white"/>
              </a:solidFill>
            </a:endParaRP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맑은 고딕"/>
                <a:ea typeface="HY얕은샘물M"/>
                <a:cs typeface="맑은 고딕"/>
              </a:defRPr>
            </a:lvl1pPr>
          </a:lstStyle>
          <a:p>
            <a:pPr>
              <a:defRPr/>
            </a:pPr>
            <a:fld id="{5EDD0E1C-A444-4AD4-87EE-A2066372CE04}" type="slidenum">
              <a:rPr lang="ko-KR" altLang="en-US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74" r:id="rId1"/>
    <p:sldLayoutId id="2147485475" r:id="rId2"/>
    <p:sldLayoutId id="2147485476" r:id="rId3"/>
    <p:sldLayoutId id="2147485477" r:id="rId4"/>
    <p:sldLayoutId id="2147485478" r:id="rId5"/>
    <p:sldLayoutId id="2147485479" r:id="rId6"/>
    <p:sldLayoutId id="2147485480" r:id="rId7"/>
    <p:sldLayoutId id="2147485481" r:id="rId8"/>
    <p:sldLayoutId id="2147485482" r:id="rId9"/>
    <p:sldLayoutId id="2147485483" r:id="rId10"/>
    <p:sldLayoutId id="2147485484" r:id="rId11"/>
    <p:sldLayoutId id="2147485485" r:id="rId12"/>
    <p:sldLayoutId id="2147485486" r:id="rId13"/>
    <p:sldLayoutId id="2147485487" r:id="rId14"/>
    <p:sldLayoutId id="2147485488" r:id="rId15"/>
    <p:sldLayoutId id="2147485489" r:id="rId16"/>
    <p:sldLayoutId id="2147485490" r:id="rId17"/>
    <p:sldLayoutId id="2147485491" r:id="rId18"/>
    <p:sldLayoutId id="2147485492" r:id="rId19"/>
    <p:sldLayoutId id="2147485494" r:id="rId20"/>
    <p:sldLayoutId id="2147485495" r:id="rId21"/>
    <p:sldLayoutId id="2147485496" r:id="rId22"/>
  </p:sldLayoutIdLst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HY얕은샘물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HY얕은샘물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HY얕은샘물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HY얕은샘물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HY얕은샘물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HY얕은샘물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HY얕은샘물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HY얕은샘물M" pitchFamily="18" charset="-127"/>
        </a:defRPr>
      </a:lvl9pPr>
    </p:titleStyle>
    <p:bodyStyle>
      <a:lvl1pPr marL="319088" indent="-319088" algn="l" rtl="0" eaLnBrk="0" fontAlgn="base" latinLnBrk="1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latinLnBrk="1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latinLnBrk="1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latinLnBrk="1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latinLnBrk="1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79388" y="765175"/>
            <a:ext cx="395287" cy="28733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ts val="175"/>
              </a:spcBef>
              <a:buFont typeface="Wingdings" pitchFamily="2" charset="2"/>
              <a:buNone/>
            </a:pPr>
            <a:endParaRPr lang="ko-KR" altLang="en-US">
              <a:solidFill>
                <a:srgbClr val="336699"/>
              </a:solidFill>
            </a:endParaRPr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66688"/>
            <a:ext cx="8280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6800"/>
            <a:ext cx="835342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7004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438" y="765175"/>
            <a:ext cx="5397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kumimoji="0" sz="1400">
                <a:solidFill>
                  <a:schemeClr val="bg1"/>
                </a:solidFill>
                <a:effectLst/>
                <a:latin typeface="MD솔체" pitchFamily="18" charset="-127"/>
                <a:ea typeface="MD솔체" pitchFamily="18" charset="-127"/>
              </a:defRPr>
            </a:lvl1pPr>
          </a:lstStyle>
          <a:p>
            <a:pPr>
              <a:defRPr/>
            </a:pPr>
            <a:fld id="{C8618970-CCD1-4717-A8E0-06DF612B1EFB}" type="slidenum">
              <a:rPr lang="en-US" altLang="ko-KR">
                <a:solidFill>
                  <a:srgbClr val="EBF1F7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EBF1F7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684213" y="765175"/>
            <a:ext cx="8459787" cy="28733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ts val="175"/>
              </a:spcBef>
              <a:buFont typeface="Wingdings" pitchFamily="2" charset="2"/>
              <a:buNone/>
            </a:pPr>
            <a:endParaRPr lang="ko-KR" alt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6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98" r:id="rId1"/>
    <p:sldLayoutId id="2147485499" r:id="rId2"/>
    <p:sldLayoutId id="2147485500" r:id="rId3"/>
    <p:sldLayoutId id="2147485501" r:id="rId4"/>
    <p:sldLayoutId id="2147485502" r:id="rId5"/>
    <p:sldLayoutId id="2147485503" r:id="rId6"/>
    <p:sldLayoutId id="2147485504" r:id="rId7"/>
    <p:sldLayoutId id="2147485505" r:id="rId8"/>
    <p:sldLayoutId id="2147485506" r:id="rId9"/>
    <p:sldLayoutId id="2147485507" r:id="rId10"/>
    <p:sldLayoutId id="2147485508" r:id="rId11"/>
    <p:sldLayoutId id="2147485509" r:id="rId12"/>
    <p:sldLayoutId id="2147485510" r:id="rId13"/>
    <p:sldLayoutId id="2147485511" r:id="rId14"/>
  </p:sldLayoutIdLst>
  <p:transition/>
  <p:txStyles>
    <p:titleStyle>
      <a:lvl1pPr algn="ctr" rtl="0" eaLnBrk="0" fontAlgn="base" latinLnBrk="1" hangingPunct="0">
        <a:lnSpc>
          <a:spcPct val="80000"/>
        </a:lnSpc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lnSpc>
          <a:spcPct val="80000"/>
        </a:lnSpc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lnSpc>
          <a:spcPct val="80000"/>
        </a:lnSpc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lnSpc>
          <a:spcPct val="80000"/>
        </a:lnSpc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lnSpc>
          <a:spcPct val="80000"/>
        </a:lnSpc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lnSpc>
          <a:spcPct val="80000"/>
        </a:lnSpc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lnSpc>
          <a:spcPct val="80000"/>
        </a:lnSpc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lnSpc>
          <a:spcPct val="80000"/>
        </a:lnSpc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lnSpc>
          <a:spcPct val="80000"/>
        </a:lnSpc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8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400" b="1">
          <a:solidFill>
            <a:schemeClr val="folHlink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200" b="1">
          <a:solidFill>
            <a:schemeClr val="folHlink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folHlink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folHlink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b="1">
          <a:solidFill>
            <a:schemeClr val="folHlink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b="1">
          <a:solidFill>
            <a:schemeClr val="folHlink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b="1">
          <a:solidFill>
            <a:schemeClr val="folHlink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b="1">
          <a:solidFill>
            <a:schemeClr val="folHlink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179388" y="765175"/>
            <a:ext cx="395287" cy="28733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ts val="175"/>
              </a:spcBef>
              <a:buFont typeface="Wingdings" pitchFamily="2" charset="2"/>
              <a:buNone/>
            </a:pPr>
            <a:endParaRPr lang="ko-KR" altLang="en-US">
              <a:solidFill>
                <a:srgbClr val="336699"/>
              </a:solidFill>
            </a:endParaRPr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66688"/>
            <a:ext cx="8280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6800"/>
            <a:ext cx="835342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7004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438" y="765175"/>
            <a:ext cx="5397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kumimoji="0" sz="1400">
                <a:solidFill>
                  <a:schemeClr val="bg1"/>
                </a:solidFill>
                <a:effectLst/>
                <a:latin typeface="MD솔체" pitchFamily="18" charset="-127"/>
                <a:ea typeface="MD솔체" pitchFamily="18" charset="-127"/>
              </a:defRPr>
            </a:lvl1pPr>
          </a:lstStyle>
          <a:p>
            <a:pPr>
              <a:defRPr/>
            </a:pPr>
            <a:fld id="{EDD33848-D9B1-4E51-838E-2B1335E7BD68}" type="slidenum">
              <a:rPr lang="en-US" altLang="ko-KR">
                <a:solidFill>
                  <a:srgbClr val="EBF1F7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EBF1F7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684213" y="765175"/>
            <a:ext cx="8459787" cy="28733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ts val="175"/>
              </a:spcBef>
              <a:buFont typeface="Wingdings" pitchFamily="2" charset="2"/>
              <a:buNone/>
            </a:pPr>
            <a:endParaRPr lang="ko-KR" alt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19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13" r:id="rId1"/>
    <p:sldLayoutId id="2147485514" r:id="rId2"/>
    <p:sldLayoutId id="2147485515" r:id="rId3"/>
    <p:sldLayoutId id="2147485516" r:id="rId4"/>
    <p:sldLayoutId id="2147485517" r:id="rId5"/>
    <p:sldLayoutId id="2147485518" r:id="rId6"/>
    <p:sldLayoutId id="2147485519" r:id="rId7"/>
    <p:sldLayoutId id="2147485520" r:id="rId8"/>
    <p:sldLayoutId id="2147485521" r:id="rId9"/>
    <p:sldLayoutId id="2147485522" r:id="rId10"/>
    <p:sldLayoutId id="2147485523" r:id="rId11"/>
    <p:sldLayoutId id="2147485524" r:id="rId12"/>
    <p:sldLayoutId id="2147485525" r:id="rId13"/>
    <p:sldLayoutId id="2147485526" r:id="rId14"/>
  </p:sldLayoutIdLst>
  <p:transition/>
  <p:txStyles>
    <p:titleStyle>
      <a:lvl1pPr algn="ctr" rtl="0" eaLnBrk="0" fontAlgn="base" latinLnBrk="1" hangingPunct="0">
        <a:lnSpc>
          <a:spcPct val="80000"/>
        </a:lnSpc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lnSpc>
          <a:spcPct val="80000"/>
        </a:lnSpc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lnSpc>
          <a:spcPct val="80000"/>
        </a:lnSpc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lnSpc>
          <a:spcPct val="80000"/>
        </a:lnSpc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lnSpc>
          <a:spcPct val="80000"/>
        </a:lnSpc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lnSpc>
          <a:spcPct val="80000"/>
        </a:lnSpc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lnSpc>
          <a:spcPct val="80000"/>
        </a:lnSpc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lnSpc>
          <a:spcPct val="80000"/>
        </a:lnSpc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lnSpc>
          <a:spcPct val="80000"/>
        </a:lnSpc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8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400" b="1">
          <a:solidFill>
            <a:schemeClr val="folHlink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200" b="1">
          <a:solidFill>
            <a:schemeClr val="folHlink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folHlink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folHlink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b="1">
          <a:solidFill>
            <a:schemeClr val="folHlink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b="1">
          <a:solidFill>
            <a:schemeClr val="folHlink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b="1">
          <a:solidFill>
            <a:schemeClr val="folHlink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b="1">
          <a:solidFill>
            <a:schemeClr val="folHlink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9.png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260351"/>
            <a:ext cx="8405813" cy="108041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altLang="ko-KR" sz="2800" dirty="0">
                <a:solidFill>
                  <a:srgbClr val="000000"/>
                </a:solidFill>
                <a:latin typeface="Comic Sans MS" pitchFamily="66" charset="0"/>
              </a:rPr>
              <a:t>Dark Matter Search with </a:t>
            </a:r>
            <a:r>
              <a:rPr lang="en-US" altLang="ko-KR" sz="2800" dirty="0" err="1">
                <a:solidFill>
                  <a:srgbClr val="000000"/>
                </a:solidFill>
                <a:latin typeface="Comic Sans MS" pitchFamily="66" charset="0"/>
              </a:rPr>
              <a:t>CsI</a:t>
            </a:r>
            <a:r>
              <a:rPr lang="en-US" altLang="ko-KR" sz="2800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altLang="ko-KR" sz="2800" dirty="0" err="1">
                <a:solidFill>
                  <a:srgbClr val="000000"/>
                </a:solidFill>
                <a:latin typeface="Comic Sans MS" pitchFamily="66" charset="0"/>
              </a:rPr>
              <a:t>Tl</a:t>
            </a:r>
            <a:r>
              <a:rPr lang="en-US" altLang="ko-KR" sz="2800" dirty="0">
                <a:solidFill>
                  <a:srgbClr val="000000"/>
                </a:solidFill>
                <a:latin typeface="Comic Sans MS" pitchFamily="66" charset="0"/>
              </a:rPr>
              <a:t>) crystal scintillators : </a:t>
            </a:r>
            <a:r>
              <a:rPr lang="en-US" altLang="ko-KR" sz="2800" dirty="0" smtClean="0">
                <a:solidFill>
                  <a:srgbClr val="000000"/>
                </a:solidFill>
                <a:latin typeface="Comic Sans MS" pitchFamily="66" charset="0"/>
              </a:rPr>
              <a:t>KIMS</a:t>
            </a:r>
            <a:endParaRPr lang="en-US" altLang="ko-KR" sz="2400" dirty="0" smtClean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3716338"/>
            <a:ext cx="8763000" cy="273685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endParaRPr lang="en-US" altLang="ko-KR" sz="24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</a:pPr>
            <a:endParaRPr lang="en-US" altLang="ko-KR" sz="24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</a:pPr>
            <a:r>
              <a:rPr lang="en-US" altLang="ko-KR" sz="2400" dirty="0" err="1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HongJoo</a:t>
            </a:r>
            <a:r>
              <a:rPr lang="en-US" altLang="ko-KR" sz="24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Kim (</a:t>
            </a:r>
            <a:r>
              <a:rPr lang="en-US" altLang="ko-KR" sz="2400" dirty="0" err="1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KyungPook</a:t>
            </a:r>
            <a:r>
              <a:rPr lang="en-US" altLang="ko-KR" sz="24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National Univ.)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altLang="ko-KR" sz="24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for KIMS collaboration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altLang="ko-KR" sz="24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 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pt-BR" altLang="ko-KR" sz="2400" dirty="0" smtClean="0">
                <a:solidFill>
                  <a:schemeClr val="tx1"/>
                </a:solidFill>
                <a:latin typeface="Comic Sans MS" pitchFamily="66" charset="0"/>
              </a:rPr>
              <a:t>Windows on the Universe, Quy Nhon, Vietnam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pt-BR" altLang="ko-KR" sz="2400" dirty="0" smtClean="0">
                <a:solidFill>
                  <a:schemeClr val="tx1"/>
                </a:solidFill>
                <a:latin typeface="Comic Sans MS" pitchFamily="66" charset="0"/>
              </a:rPr>
              <a:t>Aug. 11-17, 2013</a:t>
            </a:r>
            <a:endParaRPr lang="en-US" altLang="ko-KR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533400" indent="-533400" eaLnBrk="1" hangingPunct="1">
              <a:lnSpc>
                <a:spcPct val="80000"/>
              </a:lnSpc>
            </a:pPr>
            <a:endParaRPr lang="en-US" altLang="ko-KR" sz="20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420328"/>
      </p:ext>
    </p:extLst>
  </p:cSld>
  <p:clrMapOvr>
    <a:masterClrMapping/>
  </p:clrMapOvr>
  <p:transition advTm="1227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51520" y="1556792"/>
            <a:ext cx="28696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fr-FR" altLang="ko-KR" sz="1600" dirty="0">
                <a:solidFill>
                  <a:srgbClr val="292929"/>
                </a:solidFill>
              </a:rPr>
              <a:t>Eur. Phys. J. C 67 (2010) 39</a:t>
            </a:r>
            <a:endParaRPr lang="en-US" altLang="ko-KR" sz="1600" dirty="0">
              <a:solidFill>
                <a:srgbClr val="292929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6" y="1871413"/>
            <a:ext cx="2686116" cy="380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9552" y="1124744"/>
            <a:ext cx="2239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292929"/>
                </a:solidFill>
              </a:rPr>
              <a:t>DAMA/LIBRA</a:t>
            </a:r>
            <a:endParaRPr lang="ko-KR" altLang="en-US" dirty="0">
              <a:solidFill>
                <a:srgbClr val="29292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74020" y="1095127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rgbClr val="292929"/>
                </a:solidFill>
              </a:rPr>
              <a:t>CoGeNT</a:t>
            </a:r>
            <a:endParaRPr lang="ko-KR" altLang="en-US" dirty="0">
              <a:solidFill>
                <a:srgbClr val="292929"/>
              </a:solidFill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3419872" y="1556792"/>
            <a:ext cx="24096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600" dirty="0">
                <a:solidFill>
                  <a:srgbClr val="292929"/>
                </a:solidFill>
              </a:rPr>
              <a:t>PRL 107 (2011) 141301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156" y="2068128"/>
            <a:ext cx="1844963" cy="3809144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4291" y="2257080"/>
            <a:ext cx="3415021" cy="248411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26504" y="1052736"/>
            <a:ext cx="1608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292929"/>
                </a:solidFill>
              </a:rPr>
              <a:t>CDMS-II</a:t>
            </a:r>
            <a:endParaRPr lang="ko-KR" altLang="en-US" dirty="0">
              <a:solidFill>
                <a:srgbClr val="292929"/>
              </a:solidFill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6444208" y="1556792"/>
            <a:ext cx="19159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600" dirty="0" smtClean="0">
                <a:solidFill>
                  <a:srgbClr val="292929"/>
                </a:solidFill>
              </a:rPr>
              <a:t>arXiv:1203.1309v2</a:t>
            </a:r>
            <a:endParaRPr lang="en-US" altLang="ko-KR" sz="1600" dirty="0">
              <a:solidFill>
                <a:srgbClr val="292929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94722" y="2596842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err="1" smtClean="0">
                <a:solidFill>
                  <a:srgbClr val="FFC000"/>
                </a:solidFill>
              </a:rPr>
              <a:t>CoGeNT</a:t>
            </a:r>
            <a:endParaRPr lang="ko-KR" altLang="en-US" sz="2000" dirty="0"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40418" y="2313582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smtClean="0">
                <a:solidFill>
                  <a:srgbClr val="0070C0"/>
                </a:solidFill>
              </a:rPr>
              <a:t>CDMS-II</a:t>
            </a:r>
            <a:endParaRPr lang="ko-KR" altLang="en-US" sz="1800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20545827">
            <a:off x="-143078" y="4004729"/>
            <a:ext cx="3871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b="1" dirty="0" smtClean="0">
                <a:solidFill>
                  <a:srgbClr val="FF0000"/>
                </a:solidFill>
              </a:rPr>
              <a:t>2~4 </a:t>
            </a:r>
            <a:r>
              <a:rPr lang="en-US" altLang="ko-KR" sz="1800" b="1" dirty="0" err="1" smtClean="0">
                <a:solidFill>
                  <a:srgbClr val="FF0000"/>
                </a:solidFill>
              </a:rPr>
              <a:t>keV</a:t>
            </a:r>
            <a:r>
              <a:rPr lang="en-US" altLang="ko-KR" sz="1800" b="1" dirty="0" smtClean="0">
                <a:solidFill>
                  <a:srgbClr val="FF0000"/>
                </a:solidFill>
              </a:rPr>
              <a:t> 0.0183</a:t>
            </a:r>
            <a:r>
              <a:rPr lang="el-GR" altLang="ko-KR" sz="1800" b="1" dirty="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± </a:t>
            </a:r>
            <a:r>
              <a:rPr lang="en-US" altLang="ko-KR" sz="1800" b="1" dirty="0" smtClean="0">
                <a:solidFill>
                  <a:srgbClr val="FF0000"/>
                </a:solidFill>
              </a:rPr>
              <a:t>0.0082, 8.3</a:t>
            </a:r>
            <a:r>
              <a:rPr lang="el-GR" altLang="ko-KR" sz="1800" b="1" dirty="0" smtClean="0">
                <a:solidFill>
                  <a:srgbClr val="FF0000"/>
                </a:solidFill>
              </a:rPr>
              <a:t>σ</a:t>
            </a:r>
            <a:endParaRPr lang="ko-KR" altLang="en-US" sz="1800" b="1" dirty="0">
              <a:solidFill>
                <a:srgbClr val="FF0000"/>
              </a:solidFill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457200" y="-99392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3600" smtClean="0">
                <a:latin typeface="Comic Sans MS" pitchFamily="66" charset="0"/>
              </a:rPr>
              <a:t> </a:t>
            </a:r>
            <a:r>
              <a:rPr lang="en-US" altLang="ko-KR" sz="3600" smtClean="0">
                <a:solidFill>
                  <a:srgbClr val="292929"/>
                </a:solidFill>
                <a:effectLst/>
                <a:latin typeface="Comic Sans MS" pitchFamily="66" charset="0"/>
              </a:rPr>
              <a:t>Annual Modulation Signals</a:t>
            </a:r>
            <a:endParaRPr lang="en-US" altLang="ko-KR" sz="3600" dirty="0">
              <a:solidFill>
                <a:srgbClr val="292929"/>
              </a:solidFill>
              <a:effectLst/>
              <a:latin typeface="Comic Sans MS" pitchFamily="66" charset="0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120503" y="4881354"/>
            <a:ext cx="30600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rgbClr val="0000FF"/>
                </a:solidFill>
              </a:rPr>
              <a:t>CDMS didn’t see </a:t>
            </a:r>
            <a:endParaRPr lang="en-US" altLang="ko-KR" sz="2000" dirty="0" smtClean="0">
              <a:solidFill>
                <a:srgbClr val="0000FF"/>
              </a:solidFill>
            </a:endParaRPr>
          </a:p>
          <a:p>
            <a:r>
              <a:rPr lang="en-US" altLang="ko-KR" sz="2000" dirty="0" smtClean="0">
                <a:solidFill>
                  <a:srgbClr val="0000FF"/>
                </a:solidFill>
              </a:rPr>
              <a:t>annual </a:t>
            </a:r>
            <a:r>
              <a:rPr lang="en-US" altLang="ko-KR" sz="2000" dirty="0">
                <a:solidFill>
                  <a:srgbClr val="0000FF"/>
                </a:solidFill>
              </a:rPr>
              <a:t>modulation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41149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Data Taking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75.53 </a:t>
            </a:r>
            <a:r>
              <a:rPr lang="en-US" altLang="ko-KR" sz="2000" dirty="0" err="1" smtClean="0"/>
              <a:t>ton</a:t>
            </a:r>
            <a:r>
              <a:rPr lang="en-US" altLang="ko-KR" sz="2000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∙</a:t>
            </a:r>
            <a:r>
              <a:rPr lang="en-US" altLang="ko-KR" sz="2000" dirty="0" err="1" smtClean="0"/>
              <a:t>days</a:t>
            </a:r>
            <a:r>
              <a:rPr lang="en-US" altLang="ko-KR" sz="2000" dirty="0" smtClean="0"/>
              <a:t> during 2.5 years</a:t>
            </a:r>
            <a:endParaRPr lang="ko-KR" altLang="en-US" sz="200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8" name="그룹 24"/>
          <p:cNvGrpSpPr>
            <a:grpSpLocks/>
          </p:cNvGrpSpPr>
          <p:nvPr/>
        </p:nvGrpSpPr>
        <p:grpSpPr bwMode="auto">
          <a:xfrm>
            <a:off x="1056" y="-1"/>
            <a:ext cx="4325535" cy="5128923"/>
            <a:chOff x="396768" y="2964164"/>
            <a:chExt cx="4845534" cy="246004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768" y="2964164"/>
              <a:ext cx="4845534" cy="2460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직선 화살표 연결선 22"/>
            <p:cNvCxnSpPr>
              <a:cxnSpLocks noChangeShapeType="1"/>
            </p:cNvCxnSpPr>
            <p:nvPr/>
          </p:nvCxnSpPr>
          <p:spPr bwMode="auto">
            <a:xfrm>
              <a:off x="877772" y="4714817"/>
              <a:ext cx="4125269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Rectangle 6"/>
            <p:cNvSpPr txBox="1">
              <a:spLocks noChangeArrowheads="1"/>
            </p:cNvSpPr>
            <p:nvPr/>
          </p:nvSpPr>
          <p:spPr bwMode="auto">
            <a:xfrm>
              <a:off x="1857805" y="4573969"/>
              <a:ext cx="2158847" cy="211781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lnSpc>
                  <a:spcPct val="80000"/>
                </a:lnSpc>
                <a:spcBef>
                  <a:spcPct val="100000"/>
                </a:spcBef>
                <a:defRPr/>
              </a:pPr>
              <a:r>
                <a:rPr lang="en-US" altLang="ko-KR" sz="1200" b="0" kern="0" dirty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Sep. 2009 ~ Feb. 2012</a:t>
              </a:r>
            </a:p>
          </p:txBody>
        </p:sp>
      </p:grpSp>
      <p:grpSp>
        <p:nvGrpSpPr>
          <p:cNvPr id="12" name="그룹 24"/>
          <p:cNvGrpSpPr>
            <a:grpSpLocks/>
          </p:cNvGrpSpPr>
          <p:nvPr/>
        </p:nvGrpSpPr>
        <p:grpSpPr bwMode="auto">
          <a:xfrm>
            <a:off x="4356847" y="1"/>
            <a:ext cx="4112784" cy="5128923"/>
            <a:chOff x="396768" y="2964164"/>
            <a:chExt cx="4845533" cy="2460043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768" y="2964164"/>
              <a:ext cx="4845533" cy="2460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직선 화살표 연결선 22"/>
            <p:cNvCxnSpPr>
              <a:cxnSpLocks noChangeShapeType="1"/>
            </p:cNvCxnSpPr>
            <p:nvPr/>
          </p:nvCxnSpPr>
          <p:spPr bwMode="auto">
            <a:xfrm>
              <a:off x="877772" y="4714817"/>
              <a:ext cx="4125269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Rectangle 6"/>
            <p:cNvSpPr txBox="1">
              <a:spLocks noChangeArrowheads="1"/>
            </p:cNvSpPr>
            <p:nvPr/>
          </p:nvSpPr>
          <p:spPr bwMode="auto">
            <a:xfrm>
              <a:off x="1858103" y="4564443"/>
              <a:ext cx="2158846" cy="210231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lnSpc>
                  <a:spcPct val="80000"/>
                </a:lnSpc>
                <a:spcBef>
                  <a:spcPct val="100000"/>
                </a:spcBef>
                <a:defRPr/>
              </a:pPr>
              <a:r>
                <a:rPr lang="en-US" altLang="ko-KR" sz="1200" b="0" kern="0" dirty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Sep. 2009 ~ Feb. 2012</a:t>
              </a:r>
            </a:p>
          </p:txBody>
        </p:sp>
      </p:grpSp>
      <p:sp>
        <p:nvSpPr>
          <p:cNvPr id="22" name="자유형 21"/>
          <p:cNvSpPr/>
          <p:nvPr/>
        </p:nvSpPr>
        <p:spPr>
          <a:xfrm>
            <a:off x="425568" y="3778800"/>
            <a:ext cx="3692292" cy="339345"/>
          </a:xfrm>
          <a:custGeom>
            <a:avLst/>
            <a:gdLst>
              <a:gd name="connsiteX0" fmla="*/ 0 w 4923056"/>
              <a:gd name="connsiteY0" fmla="*/ 174824 h 339345"/>
              <a:gd name="connsiteX1" fmla="*/ 510988 w 4923056"/>
              <a:gd name="connsiteY1" fmla="*/ 322742 h 339345"/>
              <a:gd name="connsiteX2" fmla="*/ 1492623 w 4923056"/>
              <a:gd name="connsiteY2" fmla="*/ 12 h 339345"/>
              <a:gd name="connsiteX3" fmla="*/ 2487705 w 4923056"/>
              <a:gd name="connsiteY3" fmla="*/ 336189 h 339345"/>
              <a:gd name="connsiteX4" fmla="*/ 3509682 w 4923056"/>
              <a:gd name="connsiteY4" fmla="*/ 12 h 339345"/>
              <a:gd name="connsiteX5" fmla="*/ 4464423 w 4923056"/>
              <a:gd name="connsiteY5" fmla="*/ 336189 h 339345"/>
              <a:gd name="connsiteX6" fmla="*/ 4921623 w 4923056"/>
              <a:gd name="connsiteY6" fmla="*/ 161377 h 33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3056" h="339345">
                <a:moveTo>
                  <a:pt x="0" y="174824"/>
                </a:moveTo>
                <a:cubicBezTo>
                  <a:pt x="131109" y="263350"/>
                  <a:pt x="262218" y="351877"/>
                  <a:pt x="510988" y="322742"/>
                </a:cubicBezTo>
                <a:cubicBezTo>
                  <a:pt x="759758" y="293607"/>
                  <a:pt x="1163170" y="-2229"/>
                  <a:pt x="1492623" y="12"/>
                </a:cubicBezTo>
                <a:cubicBezTo>
                  <a:pt x="1822076" y="2253"/>
                  <a:pt x="2151529" y="336189"/>
                  <a:pt x="2487705" y="336189"/>
                </a:cubicBezTo>
                <a:cubicBezTo>
                  <a:pt x="2823881" y="336189"/>
                  <a:pt x="3180229" y="12"/>
                  <a:pt x="3509682" y="12"/>
                </a:cubicBezTo>
                <a:cubicBezTo>
                  <a:pt x="3839135" y="12"/>
                  <a:pt x="4229100" y="309295"/>
                  <a:pt x="4464423" y="336189"/>
                </a:cubicBezTo>
                <a:cubicBezTo>
                  <a:pt x="4699746" y="363083"/>
                  <a:pt x="4944035" y="210683"/>
                  <a:pt x="4921623" y="161377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자유형 22"/>
          <p:cNvSpPr/>
          <p:nvPr/>
        </p:nvSpPr>
        <p:spPr>
          <a:xfrm>
            <a:off x="4765112" y="3702072"/>
            <a:ext cx="3506330" cy="339345"/>
          </a:xfrm>
          <a:custGeom>
            <a:avLst/>
            <a:gdLst>
              <a:gd name="connsiteX0" fmla="*/ 0 w 4923056"/>
              <a:gd name="connsiteY0" fmla="*/ 174824 h 339345"/>
              <a:gd name="connsiteX1" fmla="*/ 510988 w 4923056"/>
              <a:gd name="connsiteY1" fmla="*/ 322742 h 339345"/>
              <a:gd name="connsiteX2" fmla="*/ 1492623 w 4923056"/>
              <a:gd name="connsiteY2" fmla="*/ 12 h 339345"/>
              <a:gd name="connsiteX3" fmla="*/ 2487705 w 4923056"/>
              <a:gd name="connsiteY3" fmla="*/ 336189 h 339345"/>
              <a:gd name="connsiteX4" fmla="*/ 3509682 w 4923056"/>
              <a:gd name="connsiteY4" fmla="*/ 12 h 339345"/>
              <a:gd name="connsiteX5" fmla="*/ 4464423 w 4923056"/>
              <a:gd name="connsiteY5" fmla="*/ 336189 h 339345"/>
              <a:gd name="connsiteX6" fmla="*/ 4921623 w 4923056"/>
              <a:gd name="connsiteY6" fmla="*/ 161377 h 33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3056" h="339345">
                <a:moveTo>
                  <a:pt x="0" y="174824"/>
                </a:moveTo>
                <a:cubicBezTo>
                  <a:pt x="131109" y="263350"/>
                  <a:pt x="262218" y="351877"/>
                  <a:pt x="510988" y="322742"/>
                </a:cubicBezTo>
                <a:cubicBezTo>
                  <a:pt x="759758" y="293607"/>
                  <a:pt x="1163170" y="-2229"/>
                  <a:pt x="1492623" y="12"/>
                </a:cubicBezTo>
                <a:cubicBezTo>
                  <a:pt x="1822076" y="2253"/>
                  <a:pt x="2151529" y="336189"/>
                  <a:pt x="2487705" y="336189"/>
                </a:cubicBezTo>
                <a:cubicBezTo>
                  <a:pt x="2823881" y="336189"/>
                  <a:pt x="3180229" y="12"/>
                  <a:pt x="3509682" y="12"/>
                </a:cubicBezTo>
                <a:cubicBezTo>
                  <a:pt x="3839135" y="12"/>
                  <a:pt x="4229100" y="309295"/>
                  <a:pt x="4464423" y="336189"/>
                </a:cubicBezTo>
                <a:cubicBezTo>
                  <a:pt x="4699746" y="363083"/>
                  <a:pt x="4944035" y="210683"/>
                  <a:pt x="4921623" y="161377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076056" y="879103"/>
            <a:ext cx="2420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</a:rPr>
              <a:t>75.53 </a:t>
            </a:r>
            <a:r>
              <a:rPr lang="en-US" altLang="ko-KR" sz="2400" b="1" dirty="0" err="1" smtClean="0">
                <a:solidFill>
                  <a:srgbClr val="FF0000"/>
                </a:solidFill>
              </a:rPr>
              <a:t>ton</a:t>
            </a:r>
            <a:r>
              <a:rPr lang="en-US" altLang="ko-KR" sz="2400" b="1" dirty="0" err="1" smtClean="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∙</a:t>
            </a:r>
            <a:r>
              <a:rPr lang="en-US" altLang="ko-KR" sz="2400" b="1" dirty="0" err="1" smtClean="0">
                <a:solidFill>
                  <a:srgbClr val="FF0000"/>
                </a:solidFill>
              </a:rPr>
              <a:t>days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8" name="직선 화살표 연결선 17"/>
          <p:cNvCxnSpPr/>
          <p:nvPr/>
        </p:nvCxnSpPr>
        <p:spPr>
          <a:xfrm flipH="1">
            <a:off x="7064401" y="685800"/>
            <a:ext cx="1108050" cy="2308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텍스트 개체 틀 3"/>
          <p:cNvSpPr txBox="1">
            <a:spLocks/>
          </p:cNvSpPr>
          <p:nvPr/>
        </p:nvSpPr>
        <p:spPr>
          <a:xfrm>
            <a:off x="539552" y="5567196"/>
            <a:ext cx="7455648" cy="597011"/>
          </a:xfrm>
          <a:prstGeom prst="rect">
            <a:avLst/>
          </a:prstGeom>
        </p:spPr>
        <p:txBody>
          <a:bodyPr>
            <a:noAutofit/>
          </a:bodyPr>
          <a:lstStyle>
            <a:lvl1pPr marL="319088" indent="-319088" algn="l" rtl="0" eaLnBrk="0" fontAlgn="base" latinLnBrk="1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latinLnBrk="1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latinLnBrk="1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latinLnBrk="1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latinLnBrk="1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dirty="0" smtClean="0">
                <a:latin typeface="Comic Sans MS" pitchFamily="66" charset="0"/>
              </a:rPr>
              <a:t>Data taking :75.53 </a:t>
            </a:r>
            <a:r>
              <a:rPr lang="en-US" altLang="ko-KR" sz="2400" dirty="0" err="1" smtClean="0">
                <a:latin typeface="Comic Sans MS" pitchFamily="66" charset="0"/>
              </a:rPr>
              <a:t>ton</a:t>
            </a:r>
            <a:r>
              <a:rPr lang="en-US" altLang="ko-KR" sz="2400" dirty="0" err="1" smtClean="0">
                <a:latin typeface="Comic Sans MS" pitchFamily="66" charset="0"/>
                <a:ea typeface="바탕" panose="02030600000101010101" pitchFamily="18" charset="-127"/>
              </a:rPr>
              <a:t>∙</a:t>
            </a:r>
            <a:r>
              <a:rPr lang="en-US" altLang="ko-KR" sz="2400" dirty="0" err="1" smtClean="0">
                <a:latin typeface="Comic Sans MS" pitchFamily="66" charset="0"/>
              </a:rPr>
              <a:t>days</a:t>
            </a:r>
            <a:r>
              <a:rPr lang="en-US" altLang="ko-KR" sz="2400" dirty="0" smtClean="0">
                <a:latin typeface="Comic Sans MS" pitchFamily="66" charset="0"/>
              </a:rPr>
              <a:t> during 2.5 years</a:t>
            </a:r>
            <a:endParaRPr lang="ko-KR" alt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62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96580" y="296540"/>
            <a:ext cx="6491064" cy="324148"/>
          </a:xfrm>
        </p:spPr>
        <p:txBody>
          <a:bodyPr/>
          <a:lstStyle/>
          <a:p>
            <a:r>
              <a:rPr lang="en-US" altLang="ko-KR" sz="3200" dirty="0" smtClean="0">
                <a:latin typeface="Comic Sans MS" pitchFamily="66" charset="0"/>
              </a:rPr>
              <a:t>Annual Modulation Fitting</a:t>
            </a:r>
            <a:endParaRPr lang="ko-KR" altLang="en-US" sz="3200" dirty="0">
              <a:latin typeface="Comic Sans MS" pitchFamily="66" charset="0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4545557" y="1110952"/>
            <a:ext cx="4562947" cy="5486400"/>
            <a:chOff x="563119" y="43762"/>
            <a:chExt cx="4125912" cy="534193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19" y="43762"/>
              <a:ext cx="4125912" cy="534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직선 연결선 10"/>
            <p:cNvCxnSpPr>
              <a:cxnSpLocks noChangeShapeType="1"/>
            </p:cNvCxnSpPr>
            <p:nvPr/>
          </p:nvCxnSpPr>
          <p:spPr bwMode="auto">
            <a:xfrm flipH="1">
              <a:off x="1005056" y="2127356"/>
              <a:ext cx="1587" cy="1174749"/>
            </a:xfrm>
            <a:prstGeom prst="line">
              <a:avLst/>
            </a:prstGeom>
            <a:noFill/>
            <a:ln w="127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직선 연결선 39"/>
            <p:cNvCxnSpPr>
              <a:cxnSpLocks noChangeShapeType="1"/>
            </p:cNvCxnSpPr>
            <p:nvPr/>
          </p:nvCxnSpPr>
          <p:spPr bwMode="auto">
            <a:xfrm flipH="1">
              <a:off x="2041470" y="2127356"/>
              <a:ext cx="0" cy="1174749"/>
            </a:xfrm>
            <a:prstGeom prst="line">
              <a:avLst/>
            </a:prstGeom>
            <a:noFill/>
            <a:ln w="127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직선 연결선 44"/>
            <p:cNvCxnSpPr>
              <a:cxnSpLocks noChangeShapeType="1"/>
            </p:cNvCxnSpPr>
            <p:nvPr/>
          </p:nvCxnSpPr>
          <p:spPr bwMode="auto">
            <a:xfrm flipH="1">
              <a:off x="3078013" y="2127354"/>
              <a:ext cx="0" cy="1174751"/>
            </a:xfrm>
            <a:prstGeom prst="line">
              <a:avLst/>
            </a:prstGeom>
            <a:noFill/>
            <a:ln w="127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직선 연결선 47"/>
            <p:cNvCxnSpPr>
              <a:cxnSpLocks noChangeShapeType="1"/>
            </p:cNvCxnSpPr>
            <p:nvPr/>
          </p:nvCxnSpPr>
          <p:spPr bwMode="auto">
            <a:xfrm flipH="1">
              <a:off x="4104900" y="2111541"/>
              <a:ext cx="1587" cy="1174751"/>
            </a:xfrm>
            <a:prstGeom prst="line">
              <a:avLst/>
            </a:prstGeom>
            <a:noFill/>
            <a:ln w="127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직선 연결선 50"/>
            <p:cNvCxnSpPr>
              <a:cxnSpLocks noChangeShapeType="1"/>
            </p:cNvCxnSpPr>
            <p:nvPr/>
          </p:nvCxnSpPr>
          <p:spPr bwMode="auto">
            <a:xfrm flipH="1">
              <a:off x="4106487" y="3896484"/>
              <a:ext cx="0" cy="1174749"/>
            </a:xfrm>
            <a:prstGeom prst="line">
              <a:avLst/>
            </a:prstGeom>
            <a:noFill/>
            <a:ln w="127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직선 연결선 53"/>
            <p:cNvCxnSpPr>
              <a:cxnSpLocks noChangeShapeType="1"/>
            </p:cNvCxnSpPr>
            <p:nvPr/>
          </p:nvCxnSpPr>
          <p:spPr bwMode="auto">
            <a:xfrm flipH="1">
              <a:off x="3078013" y="3896485"/>
              <a:ext cx="1588" cy="1174749"/>
            </a:xfrm>
            <a:prstGeom prst="line">
              <a:avLst/>
            </a:prstGeom>
            <a:noFill/>
            <a:ln w="127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직선 연결선 56"/>
            <p:cNvCxnSpPr>
              <a:cxnSpLocks noChangeShapeType="1"/>
            </p:cNvCxnSpPr>
            <p:nvPr/>
          </p:nvCxnSpPr>
          <p:spPr bwMode="auto">
            <a:xfrm flipH="1">
              <a:off x="2040236" y="3903622"/>
              <a:ext cx="0" cy="1174749"/>
            </a:xfrm>
            <a:prstGeom prst="line">
              <a:avLst/>
            </a:prstGeom>
            <a:noFill/>
            <a:ln w="127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직선 연결선 59"/>
            <p:cNvCxnSpPr>
              <a:cxnSpLocks noChangeShapeType="1"/>
            </p:cNvCxnSpPr>
            <p:nvPr/>
          </p:nvCxnSpPr>
          <p:spPr bwMode="auto">
            <a:xfrm flipH="1">
              <a:off x="1005056" y="3903622"/>
              <a:ext cx="0" cy="1174749"/>
            </a:xfrm>
            <a:prstGeom prst="line">
              <a:avLst/>
            </a:prstGeom>
            <a:noFill/>
            <a:ln w="127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8" name="그룹 61"/>
            <p:cNvGrpSpPr>
              <a:grpSpLocks/>
            </p:cNvGrpSpPr>
            <p:nvPr/>
          </p:nvGrpSpPr>
          <p:grpSpPr bwMode="auto">
            <a:xfrm>
              <a:off x="959708" y="340544"/>
              <a:ext cx="598487" cy="1182779"/>
              <a:chOff x="1988779" y="2119146"/>
              <a:chExt cx="598955" cy="1182759"/>
            </a:xfrm>
          </p:grpSpPr>
          <p:cxnSp>
            <p:nvCxnSpPr>
              <p:cNvPr id="23" name="직선 연결선 62"/>
              <p:cNvCxnSpPr>
                <a:cxnSpLocks noChangeShapeType="1"/>
              </p:cNvCxnSpPr>
              <p:nvPr/>
            </p:nvCxnSpPr>
            <p:spPr bwMode="auto">
              <a:xfrm flipH="1">
                <a:off x="2035751" y="2127173"/>
                <a:ext cx="587" cy="1174732"/>
              </a:xfrm>
              <a:prstGeom prst="line">
                <a:avLst/>
              </a:prstGeom>
              <a:noFill/>
              <a:ln w="12700" algn="ctr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" name="Rectangle 6"/>
              <p:cNvSpPr txBox="1">
                <a:spLocks noChangeArrowheads="1"/>
              </p:cNvSpPr>
              <p:nvPr/>
            </p:nvSpPr>
            <p:spPr bwMode="auto">
              <a:xfrm>
                <a:off x="1988779" y="2119146"/>
                <a:ext cx="598955" cy="311144"/>
              </a:xfrm>
              <a:prstGeom prst="rect">
                <a:avLst/>
              </a:prstGeom>
              <a:noFill/>
              <a:ln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100000"/>
                  </a:spcBef>
                  <a:defRPr/>
                </a:pPr>
                <a:r>
                  <a:rPr lang="en-US" altLang="ko-KR" sz="1050" b="0" kern="0" dirty="0">
                    <a:solidFill>
                      <a:srgbClr val="00B050"/>
                    </a:solidFill>
                    <a:latin typeface="Minion Pro Med" pitchFamily="18" charset="0"/>
                    <a:ea typeface="Arial Unicode MS" pitchFamily="50" charset="-127"/>
                    <a:cs typeface="Arial Unicode MS" pitchFamily="50" charset="-127"/>
                  </a:rPr>
                  <a:t>2 Jun.</a:t>
                </a:r>
                <a:endParaRPr lang="en-US" altLang="ko-KR" sz="1600" b="0" kern="0" dirty="0">
                  <a:solidFill>
                    <a:srgbClr val="00B050"/>
                  </a:solidFill>
                  <a:latin typeface="Minion Pro Med" pitchFamily="18" charset="0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  <p:cxnSp>
          <p:nvCxnSpPr>
            <p:cNvPr id="19" name="직선 연결선 65"/>
            <p:cNvCxnSpPr>
              <a:cxnSpLocks noChangeShapeType="1"/>
            </p:cNvCxnSpPr>
            <p:nvPr/>
          </p:nvCxnSpPr>
          <p:spPr bwMode="auto">
            <a:xfrm flipH="1">
              <a:off x="2040236" y="340544"/>
              <a:ext cx="0" cy="1174749"/>
            </a:xfrm>
            <a:prstGeom prst="line">
              <a:avLst/>
            </a:prstGeom>
            <a:noFill/>
            <a:ln w="127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직선 연결선 68"/>
            <p:cNvCxnSpPr>
              <a:cxnSpLocks noChangeShapeType="1"/>
            </p:cNvCxnSpPr>
            <p:nvPr/>
          </p:nvCxnSpPr>
          <p:spPr bwMode="auto">
            <a:xfrm flipH="1">
              <a:off x="3067983" y="344275"/>
              <a:ext cx="1587" cy="1174751"/>
            </a:xfrm>
            <a:prstGeom prst="line">
              <a:avLst/>
            </a:prstGeom>
            <a:noFill/>
            <a:ln w="127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직선 연결선 71"/>
            <p:cNvCxnSpPr>
              <a:cxnSpLocks noChangeShapeType="1"/>
            </p:cNvCxnSpPr>
            <p:nvPr/>
          </p:nvCxnSpPr>
          <p:spPr bwMode="auto">
            <a:xfrm flipH="1">
              <a:off x="4106487" y="340543"/>
              <a:ext cx="0" cy="1174751"/>
            </a:xfrm>
            <a:prstGeom prst="line">
              <a:avLst/>
            </a:prstGeom>
            <a:noFill/>
            <a:ln w="127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" name="Rectangle 6"/>
          <p:cNvSpPr txBox="1">
            <a:spLocks noChangeArrowheads="1"/>
          </p:cNvSpPr>
          <p:nvPr/>
        </p:nvSpPr>
        <p:spPr bwMode="auto">
          <a:xfrm>
            <a:off x="351721" y="3105057"/>
            <a:ext cx="2818355" cy="26561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500"/>
              </a:spcBef>
              <a:defRPr/>
            </a:pPr>
            <a:r>
              <a:rPr lang="en-US" altLang="ko-KR" sz="1600" b="0" dirty="0" err="1">
                <a:solidFill>
                  <a:srgbClr val="FF0000"/>
                </a:solidFill>
                <a:latin typeface="Minion Pro Med" pitchFamily="18" charset="0"/>
                <a:sym typeface="Wingdings" pitchFamily="2" charset="2"/>
              </a:rPr>
              <a:t>A</a:t>
            </a:r>
            <a:r>
              <a:rPr lang="en-US" altLang="ko-KR" sz="1600" b="0" baseline="-25000" dirty="0" err="1">
                <a:solidFill>
                  <a:srgbClr val="FF0000"/>
                </a:solidFill>
                <a:latin typeface="Minion Pro Med" pitchFamily="18" charset="0"/>
              </a:rPr>
              <a:t>decay</a:t>
            </a:r>
            <a:r>
              <a:rPr lang="en-US" altLang="ko-KR" sz="1600" b="0" dirty="0">
                <a:latin typeface="Minion Pro Med" pitchFamily="18" charset="0"/>
              </a:rPr>
              <a:t> : Initial level (</a:t>
            </a:r>
            <a:r>
              <a:rPr lang="en-US" altLang="ko-KR" sz="1600" b="0" baseline="30000" dirty="0">
                <a:latin typeface="Minion Pro Med" pitchFamily="18" charset="0"/>
                <a:sym typeface="Wingdings" pitchFamily="2" charset="2"/>
              </a:rPr>
              <a:t>134</a:t>
            </a:r>
            <a:r>
              <a:rPr lang="en-US" altLang="ko-KR" sz="1600" b="0" dirty="0">
                <a:latin typeface="Minion Pro Med" pitchFamily="18" charset="0"/>
                <a:sym typeface="Wingdings" pitchFamily="2" charset="2"/>
              </a:rPr>
              <a:t>Cs)</a:t>
            </a:r>
          </a:p>
          <a:p>
            <a:pPr marL="342900" indent="-342900">
              <a:spcBef>
                <a:spcPts val="500"/>
              </a:spcBef>
              <a:defRPr/>
            </a:pPr>
            <a:r>
              <a:rPr lang="en-US" altLang="ko-KR" sz="1600" b="0" dirty="0">
                <a:latin typeface="Minion Pro Med" pitchFamily="18" charset="0"/>
                <a:sym typeface="Wingdings" pitchFamily="2" charset="2"/>
              </a:rPr>
              <a:t>t</a:t>
            </a:r>
            <a:r>
              <a:rPr lang="en-US" altLang="ko-KR" sz="1600" b="0" baseline="-25000" dirty="0">
                <a:latin typeface="Minion Pro Med" pitchFamily="18" charset="0"/>
                <a:sym typeface="Wingdings" pitchFamily="2" charset="2"/>
              </a:rPr>
              <a:t>0</a:t>
            </a:r>
            <a:r>
              <a:rPr lang="en-US" altLang="ko-KR" sz="1600" b="0" dirty="0">
                <a:latin typeface="Minion Pro Med" pitchFamily="18" charset="0"/>
                <a:sym typeface="Wingdings" pitchFamily="2" charset="2"/>
              </a:rPr>
              <a:t> : Initial time – fixed to </a:t>
            </a:r>
            <a:r>
              <a:rPr lang="en-US" altLang="ko-KR" sz="1600" b="0" dirty="0">
                <a:solidFill>
                  <a:srgbClr val="0070C0"/>
                </a:solidFill>
                <a:latin typeface="Minion Pro Med" pitchFamily="18" charset="0"/>
                <a:sym typeface="Wingdings" pitchFamily="2" charset="2"/>
              </a:rPr>
              <a:t>1 Sep. 2009</a:t>
            </a:r>
          </a:p>
          <a:p>
            <a:pPr marL="342900" indent="-342900">
              <a:spcBef>
                <a:spcPts val="500"/>
              </a:spcBef>
              <a:defRPr/>
            </a:pPr>
            <a:r>
              <a:rPr lang="el-GR" altLang="ko-KR" sz="1600" b="0" dirty="0">
                <a:latin typeface="Minion Pro Med" pitchFamily="18" charset="0"/>
              </a:rPr>
              <a:t>τ</a:t>
            </a:r>
            <a:r>
              <a:rPr lang="en-US" altLang="ko-KR" sz="1600" b="0" dirty="0">
                <a:latin typeface="Minion Pro Med" pitchFamily="18" charset="0"/>
                <a:sym typeface="Wingdings" pitchFamily="2" charset="2"/>
              </a:rPr>
              <a:t>  : Decay constant (</a:t>
            </a:r>
            <a:r>
              <a:rPr lang="en-US" altLang="ko-KR" sz="1600" b="0" baseline="30000" dirty="0">
                <a:latin typeface="Minion Pro Med" pitchFamily="18" charset="0"/>
                <a:sym typeface="Wingdings" pitchFamily="2" charset="2"/>
              </a:rPr>
              <a:t>134</a:t>
            </a:r>
            <a:r>
              <a:rPr lang="en-US" altLang="ko-KR" sz="1600" b="0" dirty="0">
                <a:latin typeface="Minion Pro Med" pitchFamily="18" charset="0"/>
                <a:sym typeface="Wingdings" pitchFamily="2" charset="2"/>
              </a:rPr>
              <a:t>Cs) – fixed to </a:t>
            </a:r>
            <a:r>
              <a:rPr lang="en-US" altLang="ko-KR" sz="1600" b="0" dirty="0" smtClean="0">
                <a:latin typeface="Minion Pro Med" pitchFamily="18" charset="0"/>
                <a:sym typeface="Wingdings" pitchFamily="2" charset="2"/>
              </a:rPr>
              <a:t>T</a:t>
            </a:r>
            <a:r>
              <a:rPr lang="en-US" altLang="ko-KR" sz="1600" b="0" baseline="-25000" dirty="0" smtClean="0">
                <a:latin typeface="Minion Pro Med" pitchFamily="18" charset="0"/>
                <a:sym typeface="Wingdings" pitchFamily="2" charset="2"/>
              </a:rPr>
              <a:t>1/2</a:t>
            </a:r>
            <a:r>
              <a:rPr lang="en-US" altLang="ko-KR" sz="1600" b="0" dirty="0" smtClean="0">
                <a:latin typeface="Minion Pro Med" pitchFamily="18" charset="0"/>
                <a:sym typeface="Wingdings" pitchFamily="2" charset="2"/>
              </a:rPr>
              <a:t>=</a:t>
            </a:r>
            <a:r>
              <a:rPr lang="en-US" altLang="ko-KR" sz="1600" b="0" dirty="0" smtClean="0">
                <a:solidFill>
                  <a:srgbClr val="0070C0"/>
                </a:solidFill>
                <a:latin typeface="Minion Pro Med" pitchFamily="18" charset="0"/>
                <a:sym typeface="Wingdings" pitchFamily="2" charset="2"/>
              </a:rPr>
              <a:t>2.065 </a:t>
            </a:r>
            <a:r>
              <a:rPr lang="en-US" altLang="ko-KR" sz="1600" b="0" dirty="0">
                <a:solidFill>
                  <a:srgbClr val="0070C0"/>
                </a:solidFill>
                <a:latin typeface="Minion Pro Med" pitchFamily="18" charset="0"/>
                <a:sym typeface="Wingdings" pitchFamily="2" charset="2"/>
              </a:rPr>
              <a:t>y</a:t>
            </a:r>
          </a:p>
          <a:p>
            <a:pPr marL="342900" indent="-342900">
              <a:spcBef>
                <a:spcPts val="500"/>
              </a:spcBef>
              <a:defRPr/>
            </a:pPr>
            <a:r>
              <a:rPr lang="en-US" altLang="ko-KR" sz="1600" b="0" dirty="0" err="1">
                <a:solidFill>
                  <a:srgbClr val="FF0000"/>
                </a:solidFill>
                <a:latin typeface="Minion Pro Med" pitchFamily="18" charset="0"/>
                <a:sym typeface="Wingdings" pitchFamily="2" charset="2"/>
              </a:rPr>
              <a:t>Bkg</a:t>
            </a:r>
            <a:r>
              <a:rPr lang="en-US" altLang="ko-KR" sz="1600" b="0" dirty="0">
                <a:latin typeface="Minion Pro Med" pitchFamily="18" charset="0"/>
                <a:sym typeface="Wingdings" pitchFamily="2" charset="2"/>
              </a:rPr>
              <a:t> : Constant background level</a:t>
            </a:r>
          </a:p>
          <a:p>
            <a:pPr marL="342900" indent="-342900">
              <a:spcBef>
                <a:spcPts val="500"/>
              </a:spcBef>
              <a:defRPr/>
            </a:pPr>
            <a:r>
              <a:rPr lang="en-US" altLang="ko-KR" sz="1600" b="0" dirty="0">
                <a:solidFill>
                  <a:srgbClr val="FF0000"/>
                </a:solidFill>
                <a:latin typeface="Minion Pro Med" pitchFamily="18" charset="0"/>
                <a:sym typeface="Wingdings" pitchFamily="2" charset="2"/>
              </a:rPr>
              <a:t>A</a:t>
            </a:r>
            <a:r>
              <a:rPr lang="en-US" altLang="ko-KR" sz="1600" b="0" dirty="0">
                <a:latin typeface="Minion Pro Med" pitchFamily="18" charset="0"/>
              </a:rPr>
              <a:t> : Annual Modulation Amplitude</a:t>
            </a:r>
          </a:p>
          <a:p>
            <a:pPr marL="342900" indent="-342900">
              <a:spcBef>
                <a:spcPts val="500"/>
              </a:spcBef>
              <a:defRPr/>
            </a:pPr>
            <a:r>
              <a:rPr lang="el-GR" altLang="ko-KR" sz="1600" b="0" dirty="0">
                <a:latin typeface="Minion Pro Med" pitchFamily="18" charset="0"/>
              </a:rPr>
              <a:t>ω</a:t>
            </a:r>
            <a:r>
              <a:rPr lang="en-US" altLang="ko-KR" sz="1600" b="0" dirty="0">
                <a:latin typeface="Minion Pro Med" pitchFamily="18" charset="0"/>
                <a:sym typeface="Wingdings" pitchFamily="2" charset="2"/>
              </a:rPr>
              <a:t>  : Period – fixed to </a:t>
            </a:r>
            <a:r>
              <a:rPr lang="en-US" altLang="ko-KR" sz="1600" b="0" dirty="0">
                <a:solidFill>
                  <a:srgbClr val="0070C0"/>
                </a:solidFill>
                <a:latin typeface="Minion Pro Med" pitchFamily="18" charset="0"/>
                <a:sym typeface="Wingdings" pitchFamily="2" charset="2"/>
              </a:rPr>
              <a:t>1 </a:t>
            </a:r>
            <a:r>
              <a:rPr lang="en-US" altLang="ko-KR" sz="1600" b="0" dirty="0" smtClean="0">
                <a:solidFill>
                  <a:srgbClr val="0070C0"/>
                </a:solidFill>
                <a:latin typeface="Minion Pro Med" pitchFamily="18" charset="0"/>
                <a:sym typeface="Wingdings" pitchFamily="2" charset="2"/>
              </a:rPr>
              <a:t>year</a:t>
            </a:r>
            <a:r>
              <a:rPr lang="en-US" altLang="ko-KR" sz="1600" b="0" dirty="0" smtClean="0">
                <a:latin typeface="Minion Pro Med" pitchFamily="18" charset="0"/>
                <a:sym typeface="Wingdings" pitchFamily="2" charset="2"/>
              </a:rPr>
              <a:t>=365.25 d</a:t>
            </a:r>
            <a:endParaRPr lang="en-US" altLang="ko-KR" sz="1600" b="0" dirty="0">
              <a:latin typeface="Minion Pro Med" pitchFamily="18" charset="0"/>
              <a:sym typeface="Wingdings" pitchFamily="2" charset="2"/>
            </a:endParaRPr>
          </a:p>
          <a:p>
            <a:pPr marL="342900" indent="-342900">
              <a:spcBef>
                <a:spcPts val="500"/>
              </a:spcBef>
              <a:defRPr/>
            </a:pPr>
            <a:r>
              <a:rPr lang="en-US" altLang="ko-KR" sz="1600" b="0" dirty="0">
                <a:latin typeface="Minion Pro Med" pitchFamily="18" charset="0"/>
                <a:sym typeface="Wingdings" pitchFamily="2" charset="2"/>
              </a:rPr>
              <a:t>t</a:t>
            </a:r>
            <a:r>
              <a:rPr lang="en-US" altLang="ko-KR" sz="1600" b="0" baseline="-25000" dirty="0">
                <a:latin typeface="Minion Pro Med" pitchFamily="18" charset="0"/>
                <a:sym typeface="Wingdings" pitchFamily="2" charset="2"/>
              </a:rPr>
              <a:t>1</a:t>
            </a:r>
            <a:r>
              <a:rPr lang="en-US" altLang="ko-KR" sz="1600" b="0" dirty="0">
                <a:latin typeface="Minion Pro Med" pitchFamily="18" charset="0"/>
                <a:sym typeface="Wingdings" pitchFamily="2" charset="2"/>
              </a:rPr>
              <a:t> : Annual Modulation Peak – fix to </a:t>
            </a:r>
            <a:r>
              <a:rPr lang="en-US" altLang="ko-KR" sz="1600" b="0" dirty="0">
                <a:solidFill>
                  <a:srgbClr val="0070C0"/>
                </a:solidFill>
                <a:latin typeface="Minion Pro Med" pitchFamily="18" charset="0"/>
                <a:sym typeface="Wingdings" pitchFamily="2" charset="2"/>
              </a:rPr>
              <a:t>2 </a:t>
            </a:r>
            <a:r>
              <a:rPr lang="en-US" altLang="ko-KR" sz="1600" b="0" dirty="0" smtClean="0">
                <a:solidFill>
                  <a:srgbClr val="0070C0"/>
                </a:solidFill>
                <a:latin typeface="Minion Pro Med" pitchFamily="18" charset="0"/>
                <a:sym typeface="Wingdings" pitchFamily="2" charset="2"/>
              </a:rPr>
              <a:t>Jun</a:t>
            </a:r>
            <a:r>
              <a:rPr lang="en-US" altLang="ko-KR" sz="1600" dirty="0">
                <a:solidFill>
                  <a:srgbClr val="0070C0"/>
                </a:solidFill>
                <a:latin typeface="Minion Pro Med" pitchFamily="18" charset="0"/>
                <a:sym typeface="Wingdings" pitchFamily="2" charset="2"/>
              </a:rPr>
              <a:t>e</a:t>
            </a:r>
            <a:endParaRPr lang="ko-KR" altLang="en-US" sz="1600" b="0" baseline="-25000" dirty="0">
              <a:solidFill>
                <a:srgbClr val="0070C0"/>
              </a:solidFill>
              <a:latin typeface="Minion Pro Med" pitchFamily="18" charset="0"/>
            </a:endParaRPr>
          </a:p>
          <a:p>
            <a:pPr marL="342900" indent="-342900">
              <a:spcBef>
                <a:spcPts val="500"/>
              </a:spcBef>
              <a:defRPr/>
            </a:pPr>
            <a:endParaRPr lang="en-US" altLang="ko-KR" sz="1600" b="0" kern="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342900" indent="-342900">
              <a:spcBef>
                <a:spcPts val="500"/>
              </a:spcBef>
              <a:defRPr/>
            </a:pPr>
            <a:endParaRPr lang="en-US" altLang="ko-KR" sz="1600" b="0" kern="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7" name="Rectangle 6"/>
          <p:cNvSpPr txBox="1">
            <a:spLocks noChangeArrowheads="1"/>
          </p:cNvSpPr>
          <p:nvPr/>
        </p:nvSpPr>
        <p:spPr bwMode="auto">
          <a:xfrm>
            <a:off x="696580" y="2662111"/>
            <a:ext cx="595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100000"/>
              </a:spcBef>
              <a:defRPr/>
            </a:pPr>
            <a:r>
              <a:rPr lang="en-US" altLang="ko-KR" sz="1200" b="0" kern="0" dirty="0">
                <a:latin typeface="Minion Pro Med" pitchFamily="18" charset="0"/>
                <a:ea typeface="Arial Unicode MS" pitchFamily="50" charset="-127"/>
                <a:cs typeface="Arial Unicode MS" pitchFamily="50" charset="-127"/>
              </a:rPr>
              <a:t>Decay</a:t>
            </a: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 bwMode="auto">
          <a:xfrm>
            <a:off x="2006208" y="2668214"/>
            <a:ext cx="75842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100000"/>
              </a:spcBef>
              <a:defRPr/>
            </a:pPr>
            <a:r>
              <a:rPr lang="en-US" altLang="ko-KR" sz="1200" b="0" kern="0" dirty="0">
                <a:latin typeface="Minion Pro Med" pitchFamily="18" charset="0"/>
                <a:ea typeface="Arial Unicode MS" pitchFamily="50" charset="-127"/>
                <a:cs typeface="Arial Unicode MS" pitchFamily="50" charset="-127"/>
              </a:rPr>
              <a:t>Constant</a:t>
            </a:r>
          </a:p>
        </p:txBody>
      </p:sp>
      <p:sp>
        <p:nvSpPr>
          <p:cNvPr id="29" name="Rectangle 6"/>
          <p:cNvSpPr txBox="1">
            <a:spLocks noChangeArrowheads="1"/>
          </p:cNvSpPr>
          <p:nvPr/>
        </p:nvSpPr>
        <p:spPr bwMode="auto">
          <a:xfrm>
            <a:off x="3406945" y="2739991"/>
            <a:ext cx="912019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100000"/>
              </a:spcBef>
              <a:defRPr/>
            </a:pPr>
            <a:r>
              <a:rPr lang="en-US" altLang="ko-KR" sz="1200" b="0" kern="0" dirty="0">
                <a:latin typeface="Minion Pro Med" pitchFamily="18" charset="0"/>
                <a:ea typeface="Arial Unicode MS" pitchFamily="50" charset="-127"/>
                <a:cs typeface="Arial Unicode MS" pitchFamily="50" charset="-127"/>
              </a:rPr>
              <a:t>Modulation</a:t>
            </a:r>
          </a:p>
        </p:txBody>
      </p:sp>
      <p:cxnSp>
        <p:nvCxnSpPr>
          <p:cNvPr id="31" name="직선 연결선 23"/>
          <p:cNvCxnSpPr>
            <a:cxnSpLocks noChangeShapeType="1"/>
          </p:cNvCxnSpPr>
          <p:nvPr/>
        </p:nvCxnSpPr>
        <p:spPr bwMode="auto">
          <a:xfrm>
            <a:off x="3402842" y="2645591"/>
            <a:ext cx="774926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직선 연결선 24"/>
          <p:cNvCxnSpPr>
            <a:cxnSpLocks noChangeShapeType="1"/>
          </p:cNvCxnSpPr>
          <p:nvPr/>
        </p:nvCxnSpPr>
        <p:spPr bwMode="auto">
          <a:xfrm>
            <a:off x="2378593" y="2645591"/>
            <a:ext cx="325041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2111738"/>
                <a:ext cx="4545988" cy="4652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begChr m:val=""/>
                          <m:endChr m:val=""/>
                          <m:ctrlPr>
                            <a:rPr lang="en-US" altLang="ko-KR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sz="16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𝑑𝑒𝑐𝑎𝑦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ko-KR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ko-KR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ko-KR" altLang="en-US" sz="16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𝐵𝑘𝑔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ko-KR" altLang="en-US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ko-KR" altLang="en-US" sz="16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11738"/>
                <a:ext cx="4545988" cy="46525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직선 연결선 23"/>
          <p:cNvCxnSpPr>
            <a:cxnSpLocks noChangeShapeType="1"/>
          </p:cNvCxnSpPr>
          <p:nvPr/>
        </p:nvCxnSpPr>
        <p:spPr bwMode="auto">
          <a:xfrm>
            <a:off x="573859" y="2601421"/>
            <a:ext cx="774926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직선 연결선 37"/>
          <p:cNvCxnSpPr/>
          <p:nvPr/>
        </p:nvCxnSpPr>
        <p:spPr>
          <a:xfrm flipV="1">
            <a:off x="5923530" y="3284984"/>
            <a:ext cx="763020" cy="11539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/>
          <p:cNvCxnSpPr/>
          <p:nvPr/>
        </p:nvCxnSpPr>
        <p:spPr>
          <a:xfrm>
            <a:off x="5969220" y="3298253"/>
            <a:ext cx="763020" cy="12108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834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1400" b="1" dirty="0" smtClean="0"/>
              <a:t>2~6 </a:t>
            </a:r>
            <a:r>
              <a:rPr lang="en-US" altLang="ko-KR" sz="1400" b="1" dirty="0" err="1" smtClean="0"/>
              <a:t>keV</a:t>
            </a:r>
            <a:r>
              <a:rPr lang="en-US" altLang="ko-KR" sz="1400" b="1" dirty="0" smtClean="0"/>
              <a:t> : 0.0021</a:t>
            </a:r>
            <a:r>
              <a:rPr lang="en-US" altLang="ko-KR" sz="14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±</a:t>
            </a:r>
            <a:r>
              <a:rPr lang="en-US" altLang="ko-KR" sz="1400" b="1" dirty="0" smtClean="0"/>
              <a:t>0.0062 (0.0122 90% CL Positive Limit), 3~6 </a:t>
            </a:r>
            <a:r>
              <a:rPr lang="en-US" altLang="ko-KR" sz="1400" b="1" dirty="0" err="1" smtClean="0"/>
              <a:t>keV</a:t>
            </a:r>
            <a:r>
              <a:rPr lang="en-US" altLang="ko-KR" sz="1400" b="1" dirty="0" smtClean="0"/>
              <a:t> : 0.0008</a:t>
            </a:r>
            <a:r>
              <a:rPr lang="en-US" altLang="ko-KR" sz="1400" b="1" dirty="0">
                <a:latin typeface="바탕" panose="02030600000101010101" pitchFamily="18" charset="-127"/>
                <a:ea typeface="바탕" panose="02030600000101010101" pitchFamily="18" charset="-127"/>
              </a:rPr>
              <a:t>±</a:t>
            </a:r>
            <a:r>
              <a:rPr lang="en-US" altLang="ko-KR" sz="1400" b="1" dirty="0" smtClean="0"/>
              <a:t>0.0068 (0.0119 90% CL Positive Limit)</a:t>
            </a:r>
            <a:endParaRPr lang="ko-KR" altLang="en-US" sz="1400" b="1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4536365" cy="5128923"/>
          </a:xfrm>
          <a:prstGeom prst="rect">
            <a:avLst/>
          </a:prstGeom>
        </p:spPr>
      </p:pic>
      <p:sp>
        <p:nvSpPr>
          <p:cNvPr id="18" name="Rectangle 6"/>
          <p:cNvSpPr txBox="1">
            <a:spLocks noChangeArrowheads="1"/>
          </p:cNvSpPr>
          <p:nvPr/>
        </p:nvSpPr>
        <p:spPr bwMode="auto">
          <a:xfrm>
            <a:off x="3539266" y="1113515"/>
            <a:ext cx="662597" cy="3476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100000"/>
              </a:spcBef>
              <a:defRPr/>
            </a:pPr>
            <a:r>
              <a:rPr lang="en-US" altLang="ko-KR" sz="1200" kern="0" dirty="0" err="1">
                <a:latin typeface="Minion Pro Med" pitchFamily="18" charset="0"/>
                <a:ea typeface="Arial Unicode MS" pitchFamily="50" charset="-127"/>
                <a:cs typeface="Arial Unicode MS" pitchFamily="50" charset="-127"/>
              </a:rPr>
              <a:t>A</a:t>
            </a:r>
            <a:r>
              <a:rPr lang="en-US" altLang="ko-KR" sz="1200" kern="0" baseline="-25000" dirty="0" err="1">
                <a:latin typeface="Minion Pro Med" pitchFamily="18" charset="0"/>
                <a:ea typeface="Arial Unicode MS" pitchFamily="50" charset="-127"/>
                <a:cs typeface="Arial Unicode MS" pitchFamily="50" charset="-127"/>
              </a:rPr>
              <a:t>decay</a:t>
            </a:r>
            <a:endParaRPr lang="en-US" altLang="ko-KR" sz="1200" kern="0" baseline="-25000" dirty="0">
              <a:latin typeface="Minion Pro Med" pitchFamily="18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3535904" y="1485292"/>
            <a:ext cx="498706" cy="3476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100000"/>
              </a:spcBef>
              <a:defRPr/>
            </a:pPr>
            <a:r>
              <a:rPr lang="en-US" altLang="ko-KR" sz="1200" kern="0" dirty="0" err="1">
                <a:latin typeface="Minion Pro Med" pitchFamily="18" charset="0"/>
                <a:ea typeface="Arial Unicode MS" pitchFamily="50" charset="-127"/>
                <a:cs typeface="Arial Unicode MS" pitchFamily="50" charset="-127"/>
              </a:rPr>
              <a:t>Bkg</a:t>
            </a:r>
            <a:endParaRPr lang="en-US" altLang="ko-KR" sz="1200" kern="0" baseline="-25000" dirty="0">
              <a:latin typeface="Minion Pro Med" pitchFamily="18" charset="0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50" y="891871"/>
            <a:ext cx="3918874" cy="2386940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5045595" y="1453307"/>
            <a:ext cx="235957" cy="10991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952" y="0"/>
            <a:ext cx="3918874" cy="854220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952" y="3301011"/>
            <a:ext cx="3909047" cy="182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044936" y="3412762"/>
            <a:ext cx="1835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DAMA Result</a:t>
            </a:r>
            <a:endParaRPr lang="ko-KR" alt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940152" y="4229100"/>
            <a:ext cx="3089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2~4 </a:t>
            </a:r>
            <a:r>
              <a:rPr lang="en-US" altLang="ko-KR" sz="1400" dirty="0" err="1"/>
              <a:t>keV</a:t>
            </a:r>
            <a:r>
              <a:rPr lang="en-US" altLang="ko-KR" sz="1400" dirty="0"/>
              <a:t> : 0.0183</a:t>
            </a:r>
            <a:r>
              <a:rPr lang="en-US" altLang="ko-KR" sz="1400" dirty="0">
                <a:latin typeface="바탕" panose="02030600000101010101" pitchFamily="18" charset="-127"/>
                <a:ea typeface="바탕" panose="02030600000101010101" pitchFamily="18" charset="-127"/>
              </a:rPr>
              <a:t>±</a:t>
            </a:r>
            <a:r>
              <a:rPr lang="en-US" altLang="ko-KR" sz="1400" dirty="0"/>
              <a:t>0.0082, 8.3</a:t>
            </a:r>
            <a:r>
              <a:rPr lang="el-GR" altLang="ko-KR" sz="1400" dirty="0" smtClean="0"/>
              <a:t>σ</a:t>
            </a:r>
            <a:endParaRPr lang="ko-KR" altLang="en-US" sz="1400" dirty="0"/>
          </a:p>
        </p:txBody>
      </p:sp>
      <p:sp>
        <p:nvSpPr>
          <p:cNvPr id="21" name="직사각형 20"/>
          <p:cNvSpPr/>
          <p:nvPr/>
        </p:nvSpPr>
        <p:spPr>
          <a:xfrm>
            <a:off x="5451789" y="3488565"/>
            <a:ext cx="318022" cy="10991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화살표 연결선 12"/>
          <p:cNvCxnSpPr>
            <a:stCxn id="21" idx="0"/>
            <a:endCxn id="17" idx="2"/>
          </p:cNvCxnSpPr>
          <p:nvPr/>
        </p:nvCxnSpPr>
        <p:spPr>
          <a:xfrm flipH="1" flipV="1">
            <a:off x="5163574" y="2552481"/>
            <a:ext cx="447227" cy="93608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948363">
            <a:off x="921948" y="410364"/>
            <a:ext cx="198574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   </a:t>
            </a:r>
            <a:r>
              <a:rPr lang="en-US" altLang="ko-KR" sz="1050" b="1" dirty="0" smtClean="0">
                <a:solidFill>
                  <a:srgbClr val="FF0000"/>
                </a:solidFill>
              </a:rPr>
              <a:t>preliminary</a:t>
            </a:r>
          </a:p>
          <a:p>
            <a:r>
              <a:rPr lang="en-US" altLang="ko-KR" sz="1050" b="1" dirty="0" smtClean="0">
                <a:solidFill>
                  <a:srgbClr val="FF0000"/>
                </a:solidFill>
              </a:rPr>
              <a:t>2~6 </a:t>
            </a:r>
            <a:r>
              <a:rPr lang="en-US" altLang="ko-KR" sz="1050" b="1" dirty="0" err="1" smtClean="0">
                <a:solidFill>
                  <a:srgbClr val="FF0000"/>
                </a:solidFill>
              </a:rPr>
              <a:t>keV</a:t>
            </a:r>
            <a:r>
              <a:rPr lang="en-US" altLang="ko-KR" sz="1050" b="1" dirty="0" smtClean="0">
                <a:solidFill>
                  <a:srgbClr val="FF0000"/>
                </a:solidFill>
              </a:rPr>
              <a:t> : 0.0021</a:t>
            </a:r>
            <a:r>
              <a:rPr lang="en-US" altLang="ko-KR" sz="1050" b="1" dirty="0" smtClean="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±</a:t>
            </a:r>
            <a:r>
              <a:rPr lang="en-US" altLang="ko-KR" sz="1050" b="1" dirty="0" smtClean="0">
                <a:solidFill>
                  <a:srgbClr val="FF0000"/>
                </a:solidFill>
              </a:rPr>
              <a:t>0.0062</a:t>
            </a:r>
          </a:p>
          <a:p>
            <a:r>
              <a:rPr lang="en-US" altLang="ko-KR" sz="1050" b="1" dirty="0" smtClean="0">
                <a:solidFill>
                  <a:srgbClr val="FF0000"/>
                </a:solidFill>
              </a:rPr>
              <a:t>3~6 </a:t>
            </a:r>
            <a:r>
              <a:rPr lang="en-US" altLang="ko-KR" sz="1050" b="1" dirty="0" err="1" smtClean="0">
                <a:solidFill>
                  <a:srgbClr val="FF0000"/>
                </a:solidFill>
              </a:rPr>
              <a:t>keV</a:t>
            </a:r>
            <a:r>
              <a:rPr lang="en-US" altLang="ko-KR" sz="1050" b="1" dirty="0" smtClean="0">
                <a:solidFill>
                  <a:srgbClr val="FF0000"/>
                </a:solidFill>
              </a:rPr>
              <a:t> : 0.0008</a:t>
            </a:r>
            <a:r>
              <a:rPr lang="en-US" altLang="ko-KR" sz="1050" b="1" dirty="0" smtClean="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±</a:t>
            </a:r>
            <a:r>
              <a:rPr lang="en-US" altLang="ko-KR" sz="1050" b="1" dirty="0" smtClean="0">
                <a:solidFill>
                  <a:srgbClr val="FF0000"/>
                </a:solidFill>
              </a:rPr>
              <a:t>0.0068</a:t>
            </a:r>
            <a:endParaRPr lang="ko-KR" altLang="en-US" sz="1050" b="1" dirty="0">
              <a:solidFill>
                <a:srgbClr val="FF0000"/>
              </a:solidFill>
            </a:endParaRPr>
          </a:p>
        </p:txBody>
      </p:sp>
      <p:cxnSp>
        <p:nvCxnSpPr>
          <p:cNvPr id="32" name="직선 화살표 연결선 31"/>
          <p:cNvCxnSpPr/>
          <p:nvPr/>
        </p:nvCxnSpPr>
        <p:spPr>
          <a:xfrm flipH="1" flipV="1">
            <a:off x="2823359" y="972047"/>
            <a:ext cx="605642" cy="3735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/>
          <p:nvPr/>
        </p:nvCxnSpPr>
        <p:spPr>
          <a:xfrm>
            <a:off x="6827848" y="762995"/>
            <a:ext cx="341879" cy="41810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텍스트 개체 틀 3"/>
          <p:cNvSpPr txBox="1">
            <a:spLocks/>
          </p:cNvSpPr>
          <p:nvPr/>
        </p:nvSpPr>
        <p:spPr>
          <a:xfrm>
            <a:off x="619701" y="5511578"/>
            <a:ext cx="8260994" cy="1085774"/>
          </a:xfrm>
          <a:prstGeom prst="rect">
            <a:avLst/>
          </a:prstGeom>
        </p:spPr>
        <p:txBody>
          <a:bodyPr>
            <a:noAutofit/>
          </a:bodyPr>
          <a:lstStyle>
            <a:lvl1pPr marL="319088" indent="-319088" algn="l" rtl="0" eaLnBrk="0" fontAlgn="base" latinLnBrk="1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latinLnBrk="1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latinLnBrk="1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latinLnBrk="1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latinLnBrk="1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smtClean="0">
                <a:latin typeface="Comic Sans MS" pitchFamily="66" charset="0"/>
              </a:rPr>
              <a:t>2~6 </a:t>
            </a:r>
            <a:r>
              <a:rPr lang="en-US" altLang="ko-KR" sz="2000" dirty="0" err="1" smtClean="0">
                <a:latin typeface="Comic Sans MS" pitchFamily="66" charset="0"/>
              </a:rPr>
              <a:t>keV</a:t>
            </a:r>
            <a:r>
              <a:rPr lang="en-US" altLang="ko-KR" sz="2000" dirty="0" smtClean="0">
                <a:latin typeface="Comic Sans MS" pitchFamily="66" charset="0"/>
              </a:rPr>
              <a:t> : 0.0021</a:t>
            </a:r>
            <a:r>
              <a:rPr lang="en-US" altLang="ko-KR" sz="2000" dirty="0" smtClean="0">
                <a:latin typeface="Comic Sans MS" pitchFamily="66" charset="0"/>
                <a:ea typeface="바탕" panose="02030600000101010101" pitchFamily="18" charset="-127"/>
              </a:rPr>
              <a:t>±</a:t>
            </a:r>
            <a:r>
              <a:rPr lang="en-US" altLang="ko-KR" sz="2000" dirty="0" smtClean="0">
                <a:latin typeface="Comic Sans MS" pitchFamily="66" charset="0"/>
              </a:rPr>
              <a:t>0.0062 (0.0122 90% CL Positive Limit), </a:t>
            </a:r>
          </a:p>
          <a:p>
            <a:r>
              <a:rPr lang="en-US" altLang="ko-KR" sz="2000" dirty="0" smtClean="0">
                <a:latin typeface="Comic Sans MS" pitchFamily="66" charset="0"/>
              </a:rPr>
              <a:t>3~6 </a:t>
            </a:r>
            <a:r>
              <a:rPr lang="en-US" altLang="ko-KR" sz="2000" dirty="0" err="1" smtClean="0">
                <a:latin typeface="Comic Sans MS" pitchFamily="66" charset="0"/>
              </a:rPr>
              <a:t>keV</a:t>
            </a:r>
            <a:r>
              <a:rPr lang="en-US" altLang="ko-KR" sz="2000" dirty="0" smtClean="0">
                <a:latin typeface="Comic Sans MS" pitchFamily="66" charset="0"/>
              </a:rPr>
              <a:t> : 0.0008</a:t>
            </a:r>
            <a:r>
              <a:rPr lang="en-US" altLang="ko-KR" sz="2000" dirty="0" smtClean="0">
                <a:latin typeface="Comic Sans MS" pitchFamily="66" charset="0"/>
                <a:ea typeface="바탕" panose="02030600000101010101" pitchFamily="18" charset="-127"/>
              </a:rPr>
              <a:t>±</a:t>
            </a:r>
            <a:r>
              <a:rPr lang="en-US" altLang="ko-KR" sz="2000" dirty="0" smtClean="0">
                <a:latin typeface="Comic Sans MS" pitchFamily="66" charset="0"/>
              </a:rPr>
              <a:t>0.0068 (0.0119 90% CL Positive Limit)</a:t>
            </a:r>
            <a:endParaRPr lang="ko-KR" alt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70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2"/>
            <a:ext cx="5356799" cy="512849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298" y="124"/>
            <a:ext cx="3088332" cy="295670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298" y="2560415"/>
            <a:ext cx="3088332" cy="25700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63688" y="516460"/>
            <a:ext cx="3257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Spin-independent</a:t>
            </a:r>
          </a:p>
          <a:p>
            <a:pPr algn="ctr"/>
            <a:r>
              <a:rPr lang="en-US" altLang="ko-KR" sz="1600" dirty="0" smtClean="0"/>
              <a:t>(WIMP-nucleon)</a:t>
            </a:r>
            <a:endParaRPr lang="ko-KR" alt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660232" y="285627"/>
            <a:ext cx="1631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/>
              <a:t>Spin-dependent</a:t>
            </a:r>
          </a:p>
          <a:p>
            <a:pPr algn="ctr"/>
            <a:r>
              <a:rPr lang="en-US" altLang="ko-KR" sz="1200" dirty="0" smtClean="0"/>
              <a:t>(WIMP-proton)</a:t>
            </a:r>
            <a:endParaRPr lang="ko-KR" alt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660232" y="2846041"/>
            <a:ext cx="1631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/>
              <a:t>Spin-dependent</a:t>
            </a:r>
          </a:p>
          <a:p>
            <a:pPr algn="ctr"/>
            <a:r>
              <a:rPr lang="en-US" altLang="ko-KR" sz="1200" dirty="0" smtClean="0"/>
              <a:t>(WIMP-neutron)</a:t>
            </a:r>
            <a:endParaRPr lang="ko-KR" altLang="en-US" sz="1200" dirty="0"/>
          </a:p>
        </p:txBody>
      </p:sp>
      <p:sp>
        <p:nvSpPr>
          <p:cNvPr id="11" name="TextBox 10"/>
          <p:cNvSpPr txBox="1"/>
          <p:nvPr/>
        </p:nvSpPr>
        <p:spPr>
          <a:xfrm rot="21211708">
            <a:off x="841647" y="3817931"/>
            <a:ext cx="1816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</a:rPr>
              <a:t>preliminary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텍스트 개체 틀 3"/>
              <p:cNvSpPr txBox="1">
                <a:spLocks/>
              </p:cNvSpPr>
              <p:nvPr/>
            </p:nvSpPr>
            <p:spPr>
              <a:xfrm>
                <a:off x="35496" y="5810083"/>
                <a:ext cx="9982200" cy="597011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319088" indent="-319088" algn="l" rtl="0" eaLnBrk="0" fontAlgn="base" latinLnBrk="1" hangingPunct="0">
                  <a:spcBef>
                    <a:spcPts val="7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273050" algn="l" rtl="0" eaLnBrk="0" fontAlgn="base" latinLnBrk="1" hangingPunct="0">
                  <a:spcBef>
                    <a:spcPts val="55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itchFamily="18" charset="2"/>
                  <a:buChar char="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0" fontAlgn="base" latinLnBrk="1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0" fontAlgn="base" latinLnBrk="1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0" fontAlgn="base" latinLnBrk="1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1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1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1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1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" altLang="ko-KR" sz="1600" dirty="0" smtClean="0">
                    <a:solidFill>
                      <a:srgbClr val="292929"/>
                    </a:solidFill>
                  </a:rPr>
                  <a:t> </a:t>
                </a:r>
                <a:r>
                  <a:rPr lang="" altLang="ko-KR" sz="1900" dirty="0" smtClean="0">
                    <a:solidFill>
                      <a:srgbClr val="292929"/>
                    </a:solidFill>
                  </a:rPr>
                  <a:t>Spin-independent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" altLang="ko-KR" sz="1900" i="1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" altLang="ko-KR" sz="190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" altLang="ko-KR" sz="190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" altLang="ko-KR" sz="190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" altLang="ko-KR" sz="190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" altLang="ko-KR" sz="190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  <m:t>𝑆𝐼</m:t>
                        </m:r>
                      </m:sup>
                    </m:sSubSup>
                    <m:r>
                      <a:rPr lang="" altLang="ko-KR" sz="1900">
                        <a:solidFill>
                          <a:srgbClr val="292929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" altLang="ko-KR" sz="1900" i="1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" altLang="ko-KR" sz="190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" altLang="ko-KR" sz="190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" altLang="ko-KR" sz="1900" i="1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" altLang="ko-KR" sz="1900" i="1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" altLang="ko-KR" sz="1900">
                                <a:solidFill>
                                  <a:srgbClr val="292929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" altLang="ko-KR" sz="1900">
                                <a:solidFill>
                                  <a:srgbClr val="292929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" altLang="ko-KR" sz="1900">
                                <a:solidFill>
                                  <a:srgbClr val="292929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" altLang="ko-KR" sz="1900" i="1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" altLang="ko-KR" sz="1900">
                                <a:solidFill>
                                  <a:srgbClr val="292929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" altLang="ko-KR" sz="1900">
                                <a:solidFill>
                                  <a:srgbClr val="292929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" altLang="ko-KR" sz="1900">
                                <a:solidFill>
                                  <a:srgbClr val="292929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f>
                      <m:fPr>
                        <m:ctrlPr>
                          <a:rPr lang="" altLang="ko-KR" sz="1900" i="1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" altLang="ko-KR" sz="190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" altLang="ko-KR" sz="1900" i="1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" altLang="ko-KR" sz="1900">
                                <a:solidFill>
                                  <a:srgbClr val="292929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" altLang="ko-KR" sz="1900">
                                <a:solidFill>
                                  <a:srgbClr val="292929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ko-KR" altLang="en-US" sz="1900" dirty="0">
                    <a:solidFill>
                      <a:srgbClr val="292929"/>
                    </a:solidFill>
                  </a:rPr>
                  <a:t> </a:t>
                </a:r>
                <a:r>
                  <a:rPr lang="en-US" altLang="ko-KR" sz="1900" dirty="0">
                    <a:solidFill>
                      <a:srgbClr val="292929"/>
                    </a:solidFill>
                  </a:rPr>
                  <a:t> </a:t>
                </a:r>
                <a:r>
                  <a:rPr lang="en-US" altLang="ko-KR" sz="1900" dirty="0" smtClean="0">
                    <a:solidFill>
                      <a:srgbClr val="292929"/>
                    </a:solidFill>
                  </a:rPr>
                  <a:t>,    Spin-dependent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" altLang="ko-KR" sz="1900" i="1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" altLang="ko-KR" sz="190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" altLang="ko-KR" sz="190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" altLang="ko-KR" sz="190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" altLang="ko-KR" sz="190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" altLang="ko-KR" sz="190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" altLang="ko-KR" sz="190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" altLang="ko-KR" sz="190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  <m:t>𝑆𝐷</m:t>
                        </m:r>
                      </m:sup>
                    </m:sSubSup>
                    <m:r>
                      <a:rPr lang="" altLang="ko-KR" sz="1900">
                        <a:solidFill>
                          <a:srgbClr val="292929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" altLang="ko-KR" sz="1900" i="1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" altLang="ko-KR" sz="190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" altLang="ko-KR" sz="190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" altLang="ko-KR" sz="1900" i="1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" altLang="ko-KR" sz="1900" i="1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" altLang="ko-KR" sz="1900">
                                <a:solidFill>
                                  <a:srgbClr val="292929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" altLang="ko-KR" sz="1900">
                                <a:solidFill>
                                  <a:srgbClr val="292929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" altLang="ko-KR" sz="1900">
                                <a:solidFill>
                                  <a:srgbClr val="292929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" altLang="ko-KR" sz="1900">
                                <a:solidFill>
                                  <a:srgbClr val="292929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" altLang="ko-KR" sz="1900">
                                <a:solidFill>
                                  <a:srgbClr val="292929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" altLang="ko-KR" sz="1900" i="1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" altLang="ko-KR" sz="1900">
                                <a:solidFill>
                                  <a:srgbClr val="292929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" altLang="ko-KR" sz="1900">
                                <a:solidFill>
                                  <a:srgbClr val="292929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" altLang="ko-KR" sz="1900">
                                <a:solidFill>
                                  <a:srgbClr val="292929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f>
                      <m:fPr>
                        <m:ctrlPr>
                          <a:rPr lang="" altLang="ko-KR" sz="1900" i="1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" altLang="ko-KR" sz="190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" altLang="ko-KR" sz="190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f>
                      <m:fPr>
                        <m:ctrlPr>
                          <a:rPr lang="" altLang="ko-KR" sz="1900" i="1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" altLang="ko-KR" sz="190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" altLang="ko-KR" sz="190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" altLang="ko-KR" sz="190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" altLang="ko-KR" sz="190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  <m:f>
                      <m:fPr>
                        <m:ctrlPr>
                          <a:rPr lang="" altLang="ko-KR" sz="1900" i="1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" altLang="ko-KR" sz="190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" altLang="ko-KR" sz="1900" i="1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" altLang="ko-KR" sz="1900">
                                <a:solidFill>
                                  <a:srgbClr val="292929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" altLang="ko-KR" sz="1900" i="1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" altLang="ko-KR" sz="1900">
                                    <a:solidFill>
                                      <a:srgbClr val="292929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" altLang="ko-KR" sz="1900">
                                    <a:solidFill>
                                      <a:srgbClr val="292929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" altLang="ko-KR" sz="1900">
                                    <a:solidFill>
                                      <a:srgbClr val="292929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" altLang="ko-KR" sz="1900">
                                    <a:solidFill>
                                      <a:srgbClr val="292929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" altLang="ko-KR" sz="1900">
                                <a:solidFill>
                                  <a:srgbClr val="292929"/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</m:e>
                          <m:sup>
                            <m:r>
                              <a:rPr lang="" altLang="ko-KR" sz="1900">
                                <a:solidFill>
                                  <a:srgbClr val="292929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ko-KR" altLang="en-US" sz="1900" dirty="0">
                  <a:solidFill>
                    <a:srgbClr val="292929"/>
                  </a:solidFill>
                </a:endParaRPr>
              </a:p>
            </p:txBody>
          </p:sp>
        </mc:Choice>
        <mc:Fallback xmlns="">
          <p:sp>
            <p:nvSpPr>
              <p:cNvPr id="17" name="텍스트 개체 틀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810083"/>
                <a:ext cx="9982200" cy="597011"/>
              </a:xfrm>
              <a:prstGeom prst="rect">
                <a:avLst/>
              </a:prstGeom>
              <a:blipFill rotWithShape="1">
                <a:blip r:embed="rId6"/>
                <a:stretch>
                  <a:fillRect l="-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719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44624"/>
            <a:ext cx="8153400" cy="9906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292929"/>
                </a:solidFill>
                <a:latin typeface="Comic Sans MS" pitchFamily="66" charset="0"/>
              </a:rPr>
              <a:t>KIMS</a:t>
            </a:r>
            <a:r>
              <a:rPr lang="en-US" sz="4000" b="1" dirty="0">
                <a:solidFill>
                  <a:srgbClr val="292929"/>
                </a:solidFill>
                <a:latin typeface="Comic Sans MS" pitchFamily="66" charset="0"/>
              </a:rPr>
              <a:t> </a:t>
            </a:r>
            <a:r>
              <a:rPr lang="en-US" sz="4000" b="1" dirty="0" smtClean="0">
                <a:solidFill>
                  <a:srgbClr val="292929"/>
                </a:solidFill>
                <a:latin typeface="Comic Sans MS" pitchFamily="66" charset="0"/>
              </a:rPr>
              <a:t>Perspectives</a:t>
            </a:r>
            <a:endParaRPr lang="en-US" sz="4000" b="1" dirty="0">
              <a:solidFill>
                <a:srgbClr val="292929"/>
              </a:solidFill>
              <a:latin typeface="Comic Sans MS" pitchFamily="66" charset="0"/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228805" y="1555576"/>
            <a:ext cx="8686800" cy="52578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indent="-363538" fontAlgn="base">
              <a:buSzPct val="100000"/>
              <a:buFont typeface="+mj-lt"/>
              <a:buAutoNum type="romanUcPeriod"/>
            </a:pPr>
            <a:r>
              <a:rPr lang="en-US" altLang="ko-KR" sz="2800" dirty="0" smtClean="0">
                <a:solidFill>
                  <a:srgbClr val="0000FF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Upgrade of </a:t>
            </a:r>
            <a:r>
              <a:rPr lang="en-US" altLang="ko-KR" sz="2800" dirty="0" err="1" smtClean="0">
                <a:solidFill>
                  <a:srgbClr val="0000FF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CsI</a:t>
            </a:r>
            <a:r>
              <a:rPr lang="en-US" altLang="ko-KR" sz="2800" dirty="0" smtClean="0">
                <a:solidFill>
                  <a:srgbClr val="0000FF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(</a:t>
            </a:r>
            <a:r>
              <a:rPr lang="en-US" altLang="ko-KR" sz="2800" dirty="0" err="1" smtClean="0">
                <a:solidFill>
                  <a:srgbClr val="0000FF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Tl</a:t>
            </a:r>
            <a:r>
              <a:rPr lang="en-US" altLang="ko-KR" sz="2800" dirty="0" smtClean="0">
                <a:solidFill>
                  <a:srgbClr val="0000FF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) crystal detector</a:t>
            </a:r>
          </a:p>
          <a:p>
            <a:pPr marL="536575" lvl="1" indent="-217488">
              <a:buSzPct val="100000"/>
              <a:buFont typeface="Wingdings" pitchFamily="2" charset="2"/>
              <a:buChar char="§"/>
            </a:pPr>
            <a:r>
              <a:rPr lang="en-US" altLang="ko-KR" sz="2000" dirty="0" smtClean="0">
                <a:solidFill>
                  <a:srgbClr val="0000FF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Change PMTs to more sensitive and lower noise ones. </a:t>
            </a:r>
          </a:p>
          <a:p>
            <a:pPr marL="536575" lvl="1" indent="-217488">
              <a:buSzPct val="100000"/>
              <a:buFont typeface="Wingdings" pitchFamily="2" charset="2"/>
              <a:buChar char="§"/>
            </a:pPr>
            <a:r>
              <a:rPr lang="en-US" altLang="ko-KR" sz="2000" dirty="0" smtClean="0">
                <a:solidFill>
                  <a:srgbClr val="0000FF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Lower threshold ~ 1.5 </a:t>
            </a:r>
            <a:r>
              <a:rPr lang="en-US" altLang="ko-KR" sz="2000" dirty="0" err="1" smtClean="0">
                <a:solidFill>
                  <a:srgbClr val="0000FF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keV</a:t>
            </a:r>
            <a:r>
              <a:rPr lang="en-US" altLang="ko-KR" sz="2000" dirty="0" smtClean="0">
                <a:solidFill>
                  <a:srgbClr val="0000FF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,  &lt; 1 counts/(</a:t>
            </a:r>
            <a:r>
              <a:rPr lang="en-US" altLang="ko-KR" sz="2000" dirty="0" err="1" smtClean="0">
                <a:solidFill>
                  <a:srgbClr val="0000FF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keV</a:t>
            </a:r>
            <a:r>
              <a:rPr lang="en-US" altLang="ko-KR" sz="2000" dirty="0" smtClean="0">
                <a:solidFill>
                  <a:srgbClr val="0000FF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kg day). </a:t>
            </a:r>
          </a:p>
          <a:p>
            <a:pPr marL="514350" indent="-514350">
              <a:buSzPct val="100000"/>
              <a:buFont typeface="+mj-lt"/>
              <a:buAutoNum type="romanUcPeriod"/>
            </a:pPr>
            <a:r>
              <a:rPr lang="en-US" altLang="ko-KR" sz="2800" dirty="0" smtClean="0">
                <a:solidFill>
                  <a:srgbClr val="0000FF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KIMS-</a:t>
            </a:r>
            <a:r>
              <a:rPr lang="en-US" altLang="ko-KR" sz="2800" dirty="0" err="1" smtClean="0">
                <a:solidFill>
                  <a:srgbClr val="0000FF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NaI</a:t>
            </a:r>
            <a:endParaRPr lang="en-US" altLang="ko-KR" sz="2800" dirty="0" smtClean="0">
              <a:solidFill>
                <a:srgbClr val="0000FF"/>
              </a:solidFill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  <a:p>
            <a:pPr marL="834390" lvl="1" indent="-514350">
              <a:buSzPct val="100000"/>
              <a:buFont typeface="Wingdings" charset="2"/>
              <a:buChar char="§"/>
            </a:pPr>
            <a:r>
              <a:rPr lang="en-US" altLang="ko-KR" sz="2000" dirty="0" smtClean="0">
                <a:solidFill>
                  <a:srgbClr val="FF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Duplicate DAMA experiment. </a:t>
            </a:r>
          </a:p>
          <a:p>
            <a:pPr marL="834390" lvl="1" indent="-514350">
              <a:buSzPct val="100000"/>
              <a:buFont typeface="Wingdings" charset="2"/>
              <a:buChar char="§"/>
            </a:pPr>
            <a:r>
              <a:rPr lang="en-US" altLang="ko-KR" sz="2000" dirty="0" smtClean="0">
                <a:solidFill>
                  <a:srgbClr val="0000FF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Develop ultra-low background </a:t>
            </a:r>
            <a:r>
              <a:rPr lang="en-US" altLang="ko-KR" sz="2000" dirty="0" err="1" smtClean="0">
                <a:solidFill>
                  <a:srgbClr val="0000FF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NaI</a:t>
            </a:r>
            <a:r>
              <a:rPr lang="en-US" altLang="ko-KR" sz="2000" dirty="0" smtClean="0">
                <a:solidFill>
                  <a:srgbClr val="0000FF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(</a:t>
            </a:r>
            <a:r>
              <a:rPr lang="en-US" altLang="ko-KR" sz="2000" dirty="0" err="1" smtClean="0">
                <a:solidFill>
                  <a:srgbClr val="0000FF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Tl</a:t>
            </a:r>
            <a:r>
              <a:rPr lang="en-US" altLang="ko-KR" sz="2000" dirty="0" smtClean="0">
                <a:solidFill>
                  <a:srgbClr val="0000FF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) crystals through international collaboration (ANAIS, DM-ICE group @ </a:t>
            </a:r>
            <a:r>
              <a:rPr lang="en-US" altLang="ko-KR" sz="2000" dirty="0">
                <a:solidFill>
                  <a:srgbClr val="0000FF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s</a:t>
            </a:r>
            <a:r>
              <a:rPr lang="en-US" altLang="ko-KR" sz="2000" dirty="0" smtClean="0">
                <a:solidFill>
                  <a:srgbClr val="0000FF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outh pole)</a:t>
            </a:r>
          </a:p>
          <a:p>
            <a:pPr marL="834390" lvl="1" indent="-514350">
              <a:buSzPct val="100000"/>
              <a:buFont typeface="Wingdings" charset="2"/>
              <a:buChar char="§"/>
            </a:pPr>
            <a:r>
              <a:rPr lang="en-US" altLang="ko-KR" sz="2000" dirty="0" smtClean="0">
                <a:solidFill>
                  <a:srgbClr val="0000FF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KIMS is ready to house </a:t>
            </a:r>
            <a:r>
              <a:rPr lang="en-US" altLang="ko-KR" sz="2000" dirty="0" err="1" smtClean="0">
                <a:solidFill>
                  <a:srgbClr val="0000FF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NaI</a:t>
            </a:r>
            <a:r>
              <a:rPr lang="en-US" altLang="ko-KR" sz="2000" dirty="0" smtClean="0">
                <a:solidFill>
                  <a:srgbClr val="0000FF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(</a:t>
            </a:r>
            <a:r>
              <a:rPr lang="en-US" altLang="ko-KR" sz="2000" dirty="0" err="1" smtClean="0">
                <a:solidFill>
                  <a:srgbClr val="0000FF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Tl</a:t>
            </a:r>
            <a:r>
              <a:rPr lang="en-US" altLang="ko-KR" sz="2000" dirty="0" smtClean="0">
                <a:solidFill>
                  <a:srgbClr val="0000FF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) crystals and 1</a:t>
            </a:r>
            <a:r>
              <a:rPr lang="en-US" altLang="ko-KR" sz="2000" baseline="30000" dirty="0" smtClean="0">
                <a:solidFill>
                  <a:srgbClr val="0000FF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st</a:t>
            </a:r>
            <a:r>
              <a:rPr lang="en-US" altLang="ko-KR" sz="2000" dirty="0" smtClean="0">
                <a:solidFill>
                  <a:srgbClr val="0000FF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crystal will be installed at Y2L this summer.</a:t>
            </a:r>
          </a:p>
          <a:p>
            <a:pPr marL="363538" indent="-363538" fontAlgn="base">
              <a:buSzPct val="100000"/>
              <a:buFont typeface="+mj-lt"/>
              <a:buAutoNum type="romanUcPeriod"/>
            </a:pPr>
            <a:r>
              <a:rPr lang="en-US" altLang="ko-KR" sz="2800" dirty="0" smtClean="0">
                <a:solidFill>
                  <a:srgbClr val="0000FF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KIMS-CMO200 (</a:t>
            </a:r>
            <a:r>
              <a:rPr lang="en-US" altLang="ko-KR" sz="2800" dirty="0" err="1" smtClean="0">
                <a:solidFill>
                  <a:srgbClr val="0000FF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AMoRE</a:t>
            </a:r>
            <a:r>
              <a:rPr lang="en-US" altLang="ko-KR" sz="2800" dirty="0" smtClean="0">
                <a:solidFill>
                  <a:srgbClr val="0000FF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-DARK)</a:t>
            </a:r>
          </a:p>
          <a:p>
            <a:pPr marL="536575" lvl="1" indent="-217488">
              <a:buSzPct val="100000"/>
              <a:buFont typeface="Wingdings" pitchFamily="2" charset="2"/>
              <a:buChar char="§"/>
            </a:pPr>
            <a:r>
              <a:rPr lang="en-US" altLang="ko-KR" sz="2000" dirty="0" smtClean="0">
                <a:solidFill>
                  <a:srgbClr val="0000FF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2000" baseline="30000" dirty="0" smtClean="0">
                <a:solidFill>
                  <a:srgbClr val="0000FF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nat</a:t>
            </a:r>
            <a:r>
              <a:rPr lang="en-US" altLang="ko-KR" sz="2000" dirty="0" smtClean="0">
                <a:solidFill>
                  <a:srgbClr val="0000FF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Ca</a:t>
            </a:r>
            <a:r>
              <a:rPr lang="en-US" altLang="ko-KR" sz="2000" baseline="30000" dirty="0" smtClean="0">
                <a:solidFill>
                  <a:srgbClr val="0000FF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nat</a:t>
            </a:r>
            <a:r>
              <a:rPr lang="en-US" altLang="ko-KR" sz="2000" dirty="0" smtClean="0">
                <a:solidFill>
                  <a:srgbClr val="0000FF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MoO</a:t>
            </a:r>
            <a:r>
              <a:rPr lang="en-US" altLang="ko-KR" sz="2000" baseline="-25000" dirty="0" smtClean="0">
                <a:solidFill>
                  <a:srgbClr val="0000FF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4 </a:t>
            </a:r>
            <a:r>
              <a:rPr lang="en-US" altLang="ko-KR" sz="2000" dirty="0">
                <a:solidFill>
                  <a:srgbClr val="0000FF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2000" dirty="0" smtClean="0">
                <a:solidFill>
                  <a:srgbClr val="0000FF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crystals  with cryogenic technique : ~ 200 kg mass.</a:t>
            </a:r>
          </a:p>
          <a:p>
            <a:pPr marL="536575" lvl="1" indent="-217488">
              <a:buSzPct val="100000"/>
              <a:buFont typeface="Wingdings" pitchFamily="2" charset="2"/>
              <a:buChar char="§"/>
            </a:pPr>
            <a:r>
              <a:rPr lang="en-US" altLang="ko-KR" sz="2000" dirty="0" smtClean="0">
                <a:solidFill>
                  <a:srgbClr val="FF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High sensitivity in low mass WIMP.</a:t>
            </a:r>
          </a:p>
          <a:p>
            <a:pPr marL="536575" lvl="1" indent="-217488">
              <a:buSzPct val="100000"/>
              <a:buFont typeface="Wingdings" pitchFamily="2" charset="2"/>
              <a:buChar char="§"/>
            </a:pPr>
            <a:r>
              <a:rPr lang="en-US" altLang="ko-KR" sz="2000" dirty="0" smtClean="0">
                <a:solidFill>
                  <a:srgbClr val="0000FF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Good nuclear recoil separation is expected. Need to be developed.</a:t>
            </a:r>
          </a:p>
        </p:txBody>
      </p:sp>
      <p:pic>
        <p:nvPicPr>
          <p:cNvPr id="4" name="Picture 3" descr="C:\Cosmicray\ohp\암흑물질\KIMS pictures\12crystals070504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676400"/>
            <a:ext cx="1905205" cy="14289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12197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44624"/>
            <a:ext cx="8153400" cy="9906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292929"/>
                </a:solidFill>
                <a:latin typeface="Comic Sans MS" pitchFamily="66" charset="0"/>
              </a:rPr>
              <a:t>WIMP search perspectives &amp; KIMS</a:t>
            </a:r>
            <a:endParaRPr lang="en-US" sz="3600" b="1" dirty="0">
              <a:solidFill>
                <a:srgbClr val="292929"/>
              </a:solidFill>
              <a:latin typeface="Comic Sans MS" pitchFamily="66" charset="0"/>
            </a:endParaRPr>
          </a:p>
        </p:txBody>
      </p:sp>
      <p:pic>
        <p:nvPicPr>
          <p:cNvPr id="7" name="내용 개체 틀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4" t="5708" r="16511"/>
          <a:stretch/>
        </p:blipFill>
        <p:spPr>
          <a:xfrm>
            <a:off x="1066800" y="990601"/>
            <a:ext cx="6997434" cy="58674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66904" y="1589233"/>
            <a:ext cx="4587678" cy="4202070"/>
            <a:chOff x="2657660" y="1268760"/>
            <a:chExt cx="4074580" cy="4202070"/>
          </a:xfrm>
        </p:grpSpPr>
        <p:sp>
          <p:nvSpPr>
            <p:cNvPr id="9" name="TextBox 8"/>
            <p:cNvSpPr txBox="1"/>
            <p:nvPr/>
          </p:nvSpPr>
          <p:spPr>
            <a:xfrm rot="20589115">
              <a:off x="4283968" y="1916832"/>
              <a:ext cx="7854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 smtClean="0">
                  <a:solidFill>
                    <a:schemeClr val="bg1">
                      <a:lumMod val="50000"/>
                    </a:schemeClr>
                  </a:solidFill>
                </a:rPr>
                <a:t>DAMA</a:t>
              </a:r>
              <a:endParaRPr lang="ko-KR" alt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40973" y="1268760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err="1" smtClean="0">
                  <a:solidFill>
                    <a:srgbClr val="0D02F0"/>
                  </a:solidFill>
                </a:rPr>
                <a:t>CoGent</a:t>
              </a:r>
              <a:endParaRPr lang="ko-KR" altLang="en-US" dirty="0">
                <a:solidFill>
                  <a:srgbClr val="0D02F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03848" y="1772816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 smtClean="0">
                  <a:solidFill>
                    <a:srgbClr val="00B0F0"/>
                  </a:solidFill>
                </a:rPr>
                <a:t>CRESST</a:t>
              </a:r>
              <a:endParaRPr lang="ko-KR" altLang="en-US" sz="1600" dirty="0">
                <a:solidFill>
                  <a:srgbClr val="00B0F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948689">
              <a:off x="5037025" y="2980525"/>
              <a:ext cx="11080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KIMS2012</a:t>
              </a:r>
              <a:endParaRPr lang="ko-KR" altLang="en-US" sz="160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49342" y="3050495"/>
              <a:ext cx="1325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800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KIMS-PPC</a:t>
              </a:r>
              <a:endParaRPr lang="ko-KR" altLang="en-US" sz="1800" b="1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79912" y="4509120"/>
              <a:ext cx="2265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800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KIMS-CMO 200kg</a:t>
              </a:r>
              <a:endParaRPr lang="ko-KR" altLang="en-US" sz="1800" b="1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45192" y="5132276"/>
              <a:ext cx="110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 smtClean="0">
                  <a:solidFill>
                    <a:srgbClr val="070185"/>
                  </a:solidFill>
                </a:rPr>
                <a:t>XENON1T</a:t>
              </a:r>
              <a:endParaRPr lang="ko-KR" altLang="en-US" sz="1600" dirty="0">
                <a:solidFill>
                  <a:srgbClr val="070185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92211" y="3226264"/>
              <a:ext cx="7617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 smtClean="0"/>
                <a:t>CDMS</a:t>
              </a:r>
              <a:endParaRPr lang="ko-KR" altLang="en-US" sz="1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62576" y="3950427"/>
              <a:ext cx="973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rgbClr val="00B0F0"/>
                  </a:solidFill>
                </a:rPr>
                <a:t>XENON</a:t>
              </a:r>
              <a:endParaRPr lang="ko-KR" altLang="en-US" dirty="0">
                <a:solidFill>
                  <a:srgbClr val="00B0F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43283" y="3507663"/>
              <a:ext cx="12987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 err="1" smtClean="0"/>
                <a:t>SuperCDMS</a:t>
              </a:r>
              <a:endParaRPr lang="ko-KR" altLang="en-US" sz="16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84909" y="3728065"/>
              <a:ext cx="14414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err="1" smtClean="0"/>
                <a:t>Buchmueller</a:t>
              </a:r>
              <a:r>
                <a:rPr lang="en-US" altLang="ko-KR" sz="1200" dirty="0" smtClean="0"/>
                <a:t> et al.</a:t>
              </a:r>
              <a:endParaRPr lang="ko-KR" altLang="en-US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53061" y="3368025"/>
              <a:ext cx="9791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err="1" smtClean="0"/>
                <a:t>Trotta</a:t>
              </a:r>
              <a:r>
                <a:rPr lang="en-US" altLang="ko-KR" sz="1200" dirty="0" smtClean="0"/>
                <a:t> et al.</a:t>
              </a:r>
              <a:endParaRPr lang="ko-KR" altLang="en-US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57660" y="1957956"/>
              <a:ext cx="12875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KIMS upgrade</a:t>
              </a:r>
              <a:endParaRPr lang="ko-KR" altLang="en-US" sz="2000" b="1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35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25" y="71438"/>
            <a:ext cx="6240463" cy="777875"/>
          </a:xfrm>
        </p:spPr>
        <p:txBody>
          <a:bodyPr lIns="0" tIns="0" rIns="0" bIns="0"/>
          <a:lstStyle/>
          <a:p>
            <a:pPr defTabSz="457200">
              <a:buSzPct val="11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ko-KR" sz="2400" dirty="0">
                <a:latin typeface="Comic Sans MS" pitchFamily="66" charset="0"/>
              </a:rPr>
              <a:t>          </a:t>
            </a:r>
            <a:r>
              <a:rPr lang="en-GB" altLang="ko-KR" dirty="0">
                <a:latin typeface="Comic Sans MS" pitchFamily="66" charset="0"/>
              </a:rPr>
              <a:t>Summary and Prospect</a:t>
            </a:r>
            <a:endParaRPr lang="ko-KR" altLang="en-GB" dirty="0">
              <a:latin typeface="Comic Sans MS" pitchFamily="66" charset="0"/>
            </a:endParaRP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836712"/>
            <a:ext cx="8784976" cy="5760640"/>
          </a:xfrm>
        </p:spPr>
        <p:txBody>
          <a:bodyPr lIns="0" tIns="0" rIns="0" bIns="0"/>
          <a:lstStyle/>
          <a:p>
            <a:pPr marL="457200" indent="-457200" defTabSz="457200">
              <a:lnSpc>
                <a:spcPct val="80000"/>
              </a:lnSpc>
              <a:buSzPct val="80000"/>
              <a:buFont typeface="Wingdings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ko-KR" altLang="en-GB" sz="2400" dirty="0" smtClean="0">
                <a:solidFill>
                  <a:srgbClr val="000099"/>
                </a:solidFill>
                <a:latin typeface="Comic Sans MS" pitchFamily="66" charset="0"/>
              </a:rPr>
              <a:t>                            </a:t>
            </a:r>
            <a:endParaRPr lang="en-GB" altLang="ko-KR" sz="2400" dirty="0" smtClean="0">
              <a:solidFill>
                <a:srgbClr val="292929"/>
              </a:solidFill>
              <a:latin typeface="Comic Sans MS" pitchFamily="66" charset="0"/>
            </a:endParaRPr>
          </a:p>
          <a:p>
            <a:pPr marL="457200" indent="-457200" defTabSz="457200">
              <a:lnSpc>
                <a:spcPct val="80000"/>
              </a:lnSpc>
              <a:buSzPct val="80000"/>
              <a:buFont typeface="Wingdings" pitchFamily="2" charset="2"/>
              <a:buChar char="q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altLang="ko-KR" sz="24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</a:rPr>
              <a:t>1 </a:t>
            </a:r>
            <a:r>
              <a:rPr lang="en-US" altLang="ko-KR" sz="2400" dirty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</a:rPr>
              <a:t>year data with 100 kg </a:t>
            </a:r>
            <a:r>
              <a:rPr lang="en-US" altLang="ko-KR" sz="2400" dirty="0" err="1">
                <a:solidFill>
                  <a:schemeClr val="bg1">
                    <a:lumMod val="10000"/>
                  </a:schemeClr>
                </a:solidFill>
                <a:latin typeface="Comic Sans MS" pitchFamily="66" charset="0"/>
              </a:rPr>
              <a:t>CsI</a:t>
            </a:r>
            <a:r>
              <a:rPr lang="en-US" altLang="ko-KR" sz="2400" dirty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</a:rPr>
              <a:t>(</a:t>
            </a:r>
            <a:r>
              <a:rPr lang="en-US" altLang="ko-KR" sz="2400" dirty="0" err="1">
                <a:solidFill>
                  <a:schemeClr val="bg1">
                    <a:lumMod val="10000"/>
                  </a:schemeClr>
                </a:solidFill>
                <a:latin typeface="Comic Sans MS" pitchFamily="66" charset="0"/>
              </a:rPr>
              <a:t>Tl</a:t>
            </a:r>
            <a:r>
              <a:rPr lang="en-US" altLang="ko-KR" sz="2400" dirty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</a:rPr>
              <a:t>) data analyzed with PSD method. DAMA Iodine region is inconsistent with KIMS </a:t>
            </a:r>
            <a:r>
              <a:rPr lang="en-US" altLang="ko-KR" sz="24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</a:rPr>
              <a:t>nuclear recoil </a:t>
            </a:r>
            <a:r>
              <a:rPr lang="en-US" altLang="ko-KR" sz="2400" dirty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</a:rPr>
              <a:t>rate limit</a:t>
            </a:r>
            <a:r>
              <a:rPr lang="en-US" altLang="ko-KR" sz="24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</a:rPr>
              <a:t>. 3 years data will improve the sensitivity.</a:t>
            </a:r>
            <a:endParaRPr lang="en-US" altLang="ko-KR" sz="2400" dirty="0">
              <a:solidFill>
                <a:schemeClr val="bg1">
                  <a:lumMod val="10000"/>
                </a:schemeClr>
              </a:solidFill>
              <a:latin typeface="Comic Sans MS" pitchFamily="66" charset="0"/>
            </a:endParaRPr>
          </a:p>
          <a:p>
            <a:pPr marL="457200" indent="-457200" defTabSz="457200">
              <a:lnSpc>
                <a:spcPct val="80000"/>
              </a:lnSpc>
              <a:buSzPct val="80000"/>
              <a:buFont typeface="Wingdings" pitchFamily="2" charset="2"/>
              <a:buChar char="q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altLang="ko-KR" sz="2400" dirty="0" smtClean="0">
                <a:solidFill>
                  <a:srgbClr val="FF0000"/>
                </a:solidFill>
                <a:latin typeface="Comic Sans MS" pitchFamily="66" charset="0"/>
              </a:rPr>
              <a:t>2.5 </a:t>
            </a:r>
            <a:r>
              <a:rPr lang="en-US" altLang="ko-KR" sz="2400" dirty="0">
                <a:solidFill>
                  <a:srgbClr val="FF0000"/>
                </a:solidFill>
                <a:latin typeface="Comic Sans MS" pitchFamily="66" charset="0"/>
              </a:rPr>
              <a:t>year data </a:t>
            </a:r>
            <a:r>
              <a:rPr lang="en-US" altLang="ko-KR" sz="2400" dirty="0" smtClean="0">
                <a:solidFill>
                  <a:srgbClr val="FF0000"/>
                </a:solidFill>
                <a:latin typeface="Comic Sans MS" pitchFamily="66" charset="0"/>
              </a:rPr>
              <a:t>are </a:t>
            </a:r>
            <a:r>
              <a:rPr lang="en-US" altLang="ko-KR" sz="2400" dirty="0">
                <a:solidFill>
                  <a:srgbClr val="FF0000"/>
                </a:solidFill>
                <a:latin typeface="Comic Sans MS" pitchFamily="66" charset="0"/>
              </a:rPr>
              <a:t>analyzed without PSD for annual </a:t>
            </a:r>
            <a:r>
              <a:rPr lang="en-US" altLang="ko-KR" sz="2400" dirty="0" smtClean="0">
                <a:solidFill>
                  <a:srgbClr val="FF0000"/>
                </a:solidFill>
                <a:latin typeface="Comic Sans MS" pitchFamily="66" charset="0"/>
              </a:rPr>
              <a:t>modulation. </a:t>
            </a:r>
            <a:r>
              <a:rPr lang="en-US" altLang="ko-KR" sz="2400" dirty="0">
                <a:solidFill>
                  <a:srgbClr val="FF0000"/>
                </a:solidFill>
                <a:latin typeface="Comic Sans MS" pitchFamily="66" charset="0"/>
              </a:rPr>
              <a:t>The amplitudes of annual modulation are 0.0021±0.0062 </a:t>
            </a:r>
            <a:r>
              <a:rPr lang="en-US" altLang="ko-KR" sz="2400" dirty="0" err="1">
                <a:solidFill>
                  <a:srgbClr val="FF0000"/>
                </a:solidFill>
                <a:latin typeface="Comic Sans MS" pitchFamily="66" charset="0"/>
              </a:rPr>
              <a:t>cpd</a:t>
            </a:r>
            <a:r>
              <a:rPr lang="en-US" altLang="ko-KR" sz="2400" dirty="0">
                <a:solidFill>
                  <a:srgbClr val="FF0000"/>
                </a:solidFill>
                <a:latin typeface="Comic Sans MS" pitchFamily="66" charset="0"/>
              </a:rPr>
              <a:t>/kg/</a:t>
            </a:r>
            <a:r>
              <a:rPr lang="en-US" altLang="ko-KR" sz="2400" dirty="0" err="1">
                <a:solidFill>
                  <a:srgbClr val="FF0000"/>
                </a:solidFill>
                <a:latin typeface="Comic Sans MS" pitchFamily="66" charset="0"/>
              </a:rPr>
              <a:t>keV</a:t>
            </a:r>
            <a:r>
              <a:rPr lang="en-US" altLang="ko-KR" sz="2400" dirty="0">
                <a:solidFill>
                  <a:srgbClr val="FF0000"/>
                </a:solidFill>
                <a:latin typeface="Comic Sans MS" pitchFamily="66" charset="0"/>
              </a:rPr>
              <a:t> (2~6 </a:t>
            </a:r>
            <a:r>
              <a:rPr lang="en-US" altLang="ko-KR" sz="2400" dirty="0" err="1">
                <a:solidFill>
                  <a:srgbClr val="FF0000"/>
                </a:solidFill>
                <a:latin typeface="Comic Sans MS" pitchFamily="66" charset="0"/>
              </a:rPr>
              <a:t>keV</a:t>
            </a:r>
            <a:r>
              <a:rPr lang="en-US" altLang="ko-KR" sz="2400" dirty="0">
                <a:solidFill>
                  <a:srgbClr val="FF0000"/>
                </a:solidFill>
                <a:latin typeface="Comic Sans MS" pitchFamily="66" charset="0"/>
              </a:rPr>
              <a:t>) and 0.0008±0.0068 </a:t>
            </a:r>
            <a:r>
              <a:rPr lang="en-US" altLang="ko-KR" sz="2400" dirty="0" err="1">
                <a:solidFill>
                  <a:srgbClr val="FF0000"/>
                </a:solidFill>
                <a:latin typeface="Comic Sans MS" pitchFamily="66" charset="0"/>
              </a:rPr>
              <a:t>cpd</a:t>
            </a:r>
            <a:r>
              <a:rPr lang="en-US" altLang="ko-KR" sz="2400" dirty="0">
                <a:solidFill>
                  <a:srgbClr val="FF0000"/>
                </a:solidFill>
                <a:latin typeface="Comic Sans MS" pitchFamily="66" charset="0"/>
              </a:rPr>
              <a:t>/kg/</a:t>
            </a:r>
            <a:r>
              <a:rPr lang="en-US" altLang="ko-KR" sz="2400" dirty="0" err="1">
                <a:solidFill>
                  <a:srgbClr val="FF0000"/>
                </a:solidFill>
                <a:latin typeface="Comic Sans MS" pitchFamily="66" charset="0"/>
              </a:rPr>
              <a:t>keV</a:t>
            </a:r>
            <a:r>
              <a:rPr lang="en-US" altLang="ko-KR" sz="2400" dirty="0">
                <a:solidFill>
                  <a:srgbClr val="FF0000"/>
                </a:solidFill>
                <a:latin typeface="Comic Sans MS" pitchFamily="66" charset="0"/>
              </a:rPr>
              <a:t> (3~6 </a:t>
            </a:r>
            <a:r>
              <a:rPr lang="en-US" altLang="ko-KR" sz="2400" dirty="0" err="1" smtClean="0">
                <a:solidFill>
                  <a:srgbClr val="FF0000"/>
                </a:solidFill>
                <a:latin typeface="Comic Sans MS" pitchFamily="66" charset="0"/>
              </a:rPr>
              <a:t>keV</a:t>
            </a:r>
            <a:r>
              <a:rPr lang="en-US" altLang="ko-KR" sz="2400" dirty="0" smtClean="0">
                <a:solidFill>
                  <a:srgbClr val="FF0000"/>
                </a:solidFill>
                <a:latin typeface="Comic Sans MS" pitchFamily="66" charset="0"/>
              </a:rPr>
              <a:t>) which </a:t>
            </a:r>
            <a:r>
              <a:rPr lang="en-US" altLang="ko-KR" sz="2400" dirty="0">
                <a:solidFill>
                  <a:srgbClr val="FF0000"/>
                </a:solidFill>
                <a:latin typeface="Comic Sans MS" pitchFamily="66" charset="0"/>
              </a:rPr>
              <a:t>are consistent with zero amplitudes within </a:t>
            </a:r>
            <a:r>
              <a:rPr lang="en-US" altLang="ko-KR" sz="2400" dirty="0" smtClean="0">
                <a:solidFill>
                  <a:srgbClr val="FF0000"/>
                </a:solidFill>
                <a:latin typeface="Comic Sans MS" pitchFamily="66" charset="0"/>
              </a:rPr>
              <a:t>errors</a:t>
            </a:r>
            <a:endParaRPr lang="en-US" altLang="ko-KR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 marL="457200" indent="-457200" defTabSz="457200">
              <a:lnSpc>
                <a:spcPct val="80000"/>
              </a:lnSpc>
              <a:buSzPct val="80000"/>
              <a:buFont typeface="Wingdings" pitchFamily="2" charset="2"/>
              <a:buChar char="q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altLang="ko-KR" sz="2400" dirty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</a:rPr>
              <a:t>Upgrade plans show further reduction of </a:t>
            </a:r>
            <a:r>
              <a:rPr lang="en-US" altLang="ko-KR" sz="24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</a:rPr>
              <a:t>backgrounds</a:t>
            </a:r>
            <a:r>
              <a:rPr lang="en-US" altLang="ko-KR" sz="2400" dirty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ko-KR" sz="24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</a:rPr>
              <a:t>and </a:t>
            </a:r>
            <a:r>
              <a:rPr lang="en-US" altLang="ko-KR" sz="2400" dirty="0" err="1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</a:rPr>
              <a:t>NaI</a:t>
            </a:r>
            <a:r>
              <a:rPr lang="en-US" altLang="ko-KR" sz="24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</a:rPr>
              <a:t>(</a:t>
            </a:r>
            <a:r>
              <a:rPr lang="en-US" altLang="ko-KR" sz="2400" dirty="0" err="1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</a:rPr>
              <a:t>Tl</a:t>
            </a:r>
            <a:r>
              <a:rPr lang="en-US" altLang="ko-KR" sz="24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</a:rPr>
              <a:t>) R&amp;D is underway. </a:t>
            </a:r>
            <a:r>
              <a:rPr lang="en-US" altLang="ko-KR" sz="2400" dirty="0" err="1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</a:rPr>
              <a:t>AMoRE</a:t>
            </a:r>
            <a:r>
              <a:rPr lang="en-US" altLang="ko-KR" sz="24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</a:rPr>
              <a:t>-DARK will explore not only 0-</a:t>
            </a:r>
            <a:r>
              <a:rPr lang="en-US" altLang="ko-KR" sz="2400" dirty="0" smtClean="0">
                <a:solidFill>
                  <a:schemeClr val="bg1">
                    <a:lumMod val="10000"/>
                  </a:schemeClr>
                </a:solidFill>
                <a:latin typeface="Symbol" pitchFamily="18" charset="2"/>
              </a:rPr>
              <a:t>nbb</a:t>
            </a:r>
            <a:r>
              <a:rPr lang="en-US" altLang="ko-KR" sz="24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</a:rPr>
              <a:t> search but also dark matter search with cryogenic technique.</a:t>
            </a:r>
          </a:p>
          <a:p>
            <a:pPr marL="457200" indent="-457200" defTabSz="457200">
              <a:lnSpc>
                <a:spcPct val="80000"/>
              </a:lnSpc>
              <a:buSzPct val="80000"/>
              <a:buFont typeface="Wingdings" pitchFamily="2" charset="2"/>
              <a:buChar char="q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altLang="ko-KR" sz="2400" dirty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</a:rPr>
              <a:t>Center for Underground Nuclear, </a:t>
            </a:r>
            <a:r>
              <a:rPr lang="en-US" altLang="ko-KR" sz="24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</a:rPr>
              <a:t>Particle, Astrophysics (</a:t>
            </a:r>
            <a:r>
              <a:rPr lang="en-US" altLang="ko-KR" sz="2400" dirty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</a:rPr>
              <a:t>CUNPA) got  </a:t>
            </a:r>
            <a:r>
              <a:rPr lang="en-US" altLang="ko-KR" sz="24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</a:rPr>
              <a:t>funded : KIMS upgrade and </a:t>
            </a:r>
            <a:r>
              <a:rPr lang="en-US" altLang="ko-KR" sz="2400" dirty="0" err="1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</a:rPr>
              <a:t>AMoRE</a:t>
            </a:r>
            <a:r>
              <a:rPr lang="en-US" altLang="ko-KR" sz="24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</a:rPr>
              <a:t> project included. </a:t>
            </a:r>
            <a:endParaRPr lang="en-US" altLang="ko-KR" sz="2400" dirty="0">
              <a:solidFill>
                <a:schemeClr val="bg1">
                  <a:lumMod val="1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11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2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3568" y="2420888"/>
            <a:ext cx="7776864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ko-KR" sz="4800" kern="0" dirty="0">
                <a:solidFill>
                  <a:srgbClr val="003399"/>
                </a:solidFill>
                <a:ea typeface="굴림"/>
              </a:rPr>
              <a:t>Thank </a:t>
            </a:r>
            <a:r>
              <a:rPr lang="en-US" altLang="ko-KR" sz="4800" kern="0" dirty="0" smtClean="0">
                <a:solidFill>
                  <a:srgbClr val="003399"/>
                </a:solidFill>
                <a:ea typeface="굴림"/>
              </a:rPr>
              <a:t>you for attention  </a:t>
            </a:r>
            <a:endParaRPr lang="en-US" altLang="ko-KR" sz="4800" kern="0" dirty="0">
              <a:solidFill>
                <a:srgbClr val="003399"/>
              </a:solidFill>
              <a:ea typeface="굴림"/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573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060916_UniversePie3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883" y="3491856"/>
            <a:ext cx="2525737" cy="2601440"/>
          </a:xfrm>
          <a:noFill/>
          <a:ln/>
        </p:spPr>
      </p:pic>
      <p:pic>
        <p:nvPicPr>
          <p:cNvPr id="6156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6494" y="1071545"/>
            <a:ext cx="3698316" cy="2312417"/>
          </a:xfrm>
          <a:noFill/>
          <a:ln/>
        </p:spPr>
      </p:pic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895323" y="3284984"/>
            <a:ext cx="34623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dirty="0">
                <a:solidFill>
                  <a:schemeClr val="tx2"/>
                </a:solidFill>
                <a:latin typeface="Lucida Console" pitchFamily="49" charset="0"/>
              </a:rPr>
              <a:t>Rotation curve for Galaxy </a:t>
            </a: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6831D2-AE67-46F8-A84D-FABCB6FB13FD}" type="slidenum">
              <a:rPr lang="en-US" altLang="ko-KR" smtClean="0"/>
              <a:pPr>
                <a:defRPr/>
              </a:pPr>
              <a:t>19</a:t>
            </a:fld>
            <a:endParaRPr lang="en-US" altLang="ko-KR" dirty="0"/>
          </a:p>
        </p:txBody>
      </p:sp>
      <p:pic>
        <p:nvPicPr>
          <p:cNvPr id="9" name="Picture 7" descr="155539main_1e0657_516x3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9386" y="3900772"/>
            <a:ext cx="2826990" cy="2048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110165" y="3450486"/>
            <a:ext cx="34623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dirty="0" smtClean="0">
                <a:solidFill>
                  <a:schemeClr val="tx2"/>
                </a:solidFill>
                <a:latin typeface="Lucida Console" pitchFamily="49" charset="0"/>
              </a:rPr>
              <a:t>Gravitational Lensing</a:t>
            </a:r>
            <a:endParaRPr lang="en-US" altLang="ko-KR" sz="1600" dirty="0">
              <a:solidFill>
                <a:schemeClr val="tx2"/>
              </a:solidFill>
              <a:latin typeface="Lucida Console" pitchFamily="49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928662" y="6000768"/>
            <a:ext cx="34623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dirty="0" smtClean="0">
                <a:solidFill>
                  <a:schemeClr val="tx2"/>
                </a:solidFill>
                <a:latin typeface="Lucida Console" pitchFamily="49" charset="0"/>
              </a:rPr>
              <a:t>Parameters of </a:t>
            </a:r>
            <a:r>
              <a:rPr lang="en-US" altLang="ko-KR" sz="1600" dirty="0" smtClean="0">
                <a:solidFill>
                  <a:schemeClr val="tx2"/>
                </a:solidFill>
                <a:latin typeface="Lucida Console" pitchFamily="49" charset="0"/>
                <a:sym typeface="Symbol"/>
              </a:rPr>
              <a:t>CDM by WMAP</a:t>
            </a:r>
            <a:endParaRPr lang="en-US" altLang="ko-KR" sz="1600" dirty="0" smtClean="0">
              <a:solidFill>
                <a:schemeClr val="tx2"/>
              </a:solidFill>
              <a:latin typeface="Lucida Console" pitchFamily="49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643570" y="5929330"/>
            <a:ext cx="20717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dirty="0" smtClean="0">
                <a:solidFill>
                  <a:schemeClr val="tx2"/>
                </a:solidFill>
                <a:latin typeface="Lucida Console" pitchFamily="49" charset="0"/>
              </a:rPr>
              <a:t>Bullet cluster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485936" y="5929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kern="0" dirty="0" smtClean="0">
                <a:solidFill>
                  <a:srgbClr val="FF0000"/>
                </a:solidFill>
                <a:latin typeface="Lucida Console" pitchFamily="49" charset="0"/>
                <a:ea typeface="+mj-ea"/>
                <a:cs typeface="+mj-cs"/>
              </a:rPr>
              <a:t>Not visible, but gravitationally evident!</a:t>
            </a:r>
            <a:r>
              <a:rPr kumimoji="1" lang="en-US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Console" pitchFamily="49" charset="0"/>
                <a:ea typeface="+mj-ea"/>
                <a:cs typeface="+mj-cs"/>
              </a:rPr>
              <a:t> </a:t>
            </a:r>
            <a:endParaRPr kumimoji="1" lang="en-US" altLang="ko-KR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Console" pitchFamily="49" charset="0"/>
              <a:ea typeface="+mj-ea"/>
              <a:cs typeface="+mj-cs"/>
            </a:endParaRP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>
            <a:normAutofit fontScale="92500"/>
          </a:bodyPr>
          <a:lstStyle/>
          <a:p>
            <a:r>
              <a:rPr lang="en-US" altLang="ko-KR" dirty="0" err="1" smtClean="0"/>
              <a:t>Rencontres</a:t>
            </a:r>
            <a:r>
              <a:rPr lang="en-US" altLang="ko-KR" dirty="0" smtClean="0"/>
              <a:t> de </a:t>
            </a:r>
            <a:r>
              <a:rPr lang="en-US" altLang="ko-KR" dirty="0" err="1" smtClean="0"/>
              <a:t>Moriond</a:t>
            </a:r>
            <a:r>
              <a:rPr lang="en-US" altLang="ko-KR" dirty="0" smtClean="0"/>
              <a:t> 2012 (EW)</a:t>
            </a:r>
            <a:endParaRPr lang="ko-KR" altLang="en-US" dirty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6632"/>
            <a:ext cx="8153400" cy="990600"/>
          </a:xfrm>
        </p:spPr>
        <p:txBody>
          <a:bodyPr/>
          <a:lstStyle/>
          <a:p>
            <a:pPr>
              <a:defRPr/>
            </a:pPr>
            <a:r>
              <a:rPr lang="en-US" altLang="ko-KR" sz="2800" dirty="0" smtClean="0">
                <a:solidFill>
                  <a:srgbClr val="292929"/>
                </a:solidFill>
                <a:latin typeface="Comic Sans MS" pitchFamily="66" charset="0"/>
              </a:rPr>
              <a:t>Evidences for Dark Matter (~25% of Universe) </a:t>
            </a:r>
            <a:endParaRPr lang="en-US" altLang="ko-KR" sz="2800" dirty="0">
              <a:solidFill>
                <a:srgbClr val="292929"/>
              </a:solidFill>
              <a:latin typeface="Comic Sans MS" pitchFamily="66" charset="0"/>
            </a:endParaRPr>
          </a:p>
        </p:txBody>
      </p:sp>
      <p:pic>
        <p:nvPicPr>
          <p:cNvPr id="17" name="Picture 10" descr="Galaxy-Cluster-Abell-16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386" y="1280323"/>
            <a:ext cx="2826990" cy="217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75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그룹 10"/>
          <p:cNvGrpSpPr>
            <a:grpSpLocks/>
          </p:cNvGrpSpPr>
          <p:nvPr/>
        </p:nvGrpSpPr>
        <p:grpSpPr bwMode="auto">
          <a:xfrm>
            <a:off x="0" y="0"/>
            <a:ext cx="9144000" cy="6862763"/>
            <a:chOff x="0" y="-24"/>
            <a:chExt cx="9144000" cy="6862763"/>
          </a:xfrm>
        </p:grpSpPr>
        <p:pic>
          <p:nvPicPr>
            <p:cNvPr id="27677" name="Picture 2" descr="조감도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4"/>
              <a:ext cx="9144000" cy="686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8" name="Text Box 3"/>
            <p:cNvSpPr txBox="1">
              <a:spLocks noChangeArrowheads="1"/>
            </p:cNvSpPr>
            <p:nvPr/>
          </p:nvSpPr>
          <p:spPr bwMode="auto">
            <a:xfrm>
              <a:off x="3175000" y="620713"/>
              <a:ext cx="5969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5pPr>
              <a:lvl6pPr marL="2514600" indent="-228600" eaLnBrk="0" fontAlgn="base" hangingPunct="0">
                <a:spcBef>
                  <a:spcPts val="175"/>
                </a:spcBef>
                <a:spcAft>
                  <a:spcPct val="0"/>
                </a:spcAft>
                <a:buFont typeface="Wingdings" pitchFamily="2" charset="2"/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6pPr>
              <a:lvl7pPr marL="2971800" indent="-228600" eaLnBrk="0" fontAlgn="base" hangingPunct="0">
                <a:spcBef>
                  <a:spcPts val="175"/>
                </a:spcBef>
                <a:spcAft>
                  <a:spcPct val="0"/>
                </a:spcAft>
                <a:buFont typeface="Wingdings" pitchFamily="2" charset="2"/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7pPr>
              <a:lvl8pPr marL="3429000" indent="-228600" eaLnBrk="0" fontAlgn="base" hangingPunct="0">
                <a:spcBef>
                  <a:spcPts val="175"/>
                </a:spcBef>
                <a:spcAft>
                  <a:spcPct val="0"/>
                </a:spcAft>
                <a:buFont typeface="Wingdings" pitchFamily="2" charset="2"/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8pPr>
              <a:lvl9pPr marL="3886200" indent="-228600" eaLnBrk="0" fontAlgn="base" hangingPunct="0">
                <a:spcBef>
                  <a:spcPts val="175"/>
                </a:spcBef>
                <a:spcAft>
                  <a:spcPct val="0"/>
                </a:spcAft>
                <a:buFont typeface="Wingdings" pitchFamily="2" charset="2"/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9pPr>
            </a:lstStyle>
            <a:p>
              <a:pPr eaLnBrk="1" hangingPunct="1"/>
              <a:r>
                <a:rPr lang="en-US" altLang="ko-KR" sz="2000" dirty="0">
                  <a:latin typeface="Verdana" pitchFamily="34" charset="0"/>
                  <a:ea typeface="굴림" pitchFamily="50" charset="-127"/>
                </a:rPr>
                <a:t>Korea </a:t>
              </a:r>
              <a:r>
                <a:rPr lang="en-US" altLang="ko-KR" sz="2000" dirty="0" err="1">
                  <a:latin typeface="Verdana" pitchFamily="34" charset="0"/>
                  <a:ea typeface="굴림" pitchFamily="50" charset="-127"/>
                </a:rPr>
                <a:t>Middleland</a:t>
              </a:r>
              <a:r>
                <a:rPr lang="en-US" altLang="ko-KR" sz="2000" dirty="0">
                  <a:latin typeface="Verdana" pitchFamily="34" charset="0"/>
                  <a:ea typeface="굴림" pitchFamily="50" charset="-127"/>
                </a:rPr>
                <a:t> Power Co.</a:t>
              </a:r>
            </a:p>
            <a:p>
              <a:pPr eaLnBrk="1" hangingPunct="1"/>
              <a:r>
                <a:rPr lang="en-US" altLang="ko-KR" sz="2000" dirty="0" err="1">
                  <a:latin typeface="Verdana" pitchFamily="34" charset="0"/>
                  <a:ea typeface="굴림" pitchFamily="50" charset="-127"/>
                </a:rPr>
                <a:t>Yangyang</a:t>
              </a:r>
              <a:r>
                <a:rPr lang="en-US" altLang="ko-KR" sz="2000" dirty="0">
                  <a:latin typeface="Verdana" pitchFamily="34" charset="0"/>
                  <a:ea typeface="굴림" pitchFamily="50" charset="-127"/>
                </a:rPr>
                <a:t> Pumped Storage Power Plant</a:t>
              </a:r>
              <a:r>
                <a:rPr lang="en-US" altLang="ko-KR" b="0" dirty="0">
                  <a:solidFill>
                    <a:srgbClr val="FFFF00"/>
                  </a:solidFill>
                  <a:latin typeface="Verdana" pitchFamily="34" charset="0"/>
                  <a:ea typeface="굴림" pitchFamily="50" charset="-127"/>
                </a:rPr>
                <a:t> </a:t>
              </a:r>
            </a:p>
          </p:txBody>
        </p:sp>
        <p:sp>
          <p:nvSpPr>
            <p:cNvPr id="27679" name="Text Box 4"/>
            <p:cNvSpPr txBox="1">
              <a:spLocks noChangeArrowheads="1"/>
            </p:cNvSpPr>
            <p:nvPr/>
          </p:nvSpPr>
          <p:spPr bwMode="auto">
            <a:xfrm>
              <a:off x="463550" y="87313"/>
              <a:ext cx="8218488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5pPr>
              <a:lvl6pPr marL="2514600" indent="-228600" eaLnBrk="0" fontAlgn="base" hangingPunct="0">
                <a:spcBef>
                  <a:spcPts val="175"/>
                </a:spcBef>
                <a:spcAft>
                  <a:spcPct val="0"/>
                </a:spcAft>
                <a:buFont typeface="Wingdings" pitchFamily="2" charset="2"/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6pPr>
              <a:lvl7pPr marL="2971800" indent="-228600" eaLnBrk="0" fontAlgn="base" hangingPunct="0">
                <a:spcBef>
                  <a:spcPts val="175"/>
                </a:spcBef>
                <a:spcAft>
                  <a:spcPct val="0"/>
                </a:spcAft>
                <a:buFont typeface="Wingdings" pitchFamily="2" charset="2"/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7pPr>
              <a:lvl8pPr marL="3429000" indent="-228600" eaLnBrk="0" fontAlgn="base" hangingPunct="0">
                <a:spcBef>
                  <a:spcPts val="175"/>
                </a:spcBef>
                <a:spcAft>
                  <a:spcPct val="0"/>
                </a:spcAft>
                <a:buFont typeface="Wingdings" pitchFamily="2" charset="2"/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8pPr>
              <a:lvl9pPr marL="3886200" indent="-228600" eaLnBrk="0" fontAlgn="base" hangingPunct="0">
                <a:spcBef>
                  <a:spcPts val="175"/>
                </a:spcBef>
                <a:spcAft>
                  <a:spcPct val="0"/>
                </a:spcAft>
                <a:buFont typeface="Wingdings" pitchFamily="2" charset="2"/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9pPr>
            </a:lstStyle>
            <a:p>
              <a:pPr eaLnBrk="1" hangingPunct="1"/>
              <a:r>
                <a:rPr lang="en-US" altLang="ko-KR" sz="3200" dirty="0" err="1">
                  <a:latin typeface="Verdana" pitchFamily="34" charset="0"/>
                  <a:ea typeface="굴림" pitchFamily="50" charset="-127"/>
                </a:rPr>
                <a:t>Yangyang</a:t>
              </a:r>
              <a:r>
                <a:rPr lang="en-US" altLang="ko-KR" sz="3200" dirty="0">
                  <a:latin typeface="Verdana" pitchFamily="34" charset="0"/>
                  <a:ea typeface="굴림" pitchFamily="50" charset="-127"/>
                </a:rPr>
                <a:t> Underground Laboratory</a:t>
              </a:r>
            </a:p>
          </p:txBody>
        </p:sp>
        <p:sp>
          <p:nvSpPr>
            <p:cNvPr id="27680" name="Text Box 5"/>
            <p:cNvSpPr txBox="1">
              <a:spLocks noChangeArrowheads="1"/>
            </p:cNvSpPr>
            <p:nvPr/>
          </p:nvSpPr>
          <p:spPr bwMode="auto">
            <a:xfrm>
              <a:off x="214282" y="6286520"/>
              <a:ext cx="85153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5pPr>
              <a:lvl6pPr marL="2514600" indent="-228600" eaLnBrk="0" fontAlgn="base" hangingPunct="0">
                <a:spcBef>
                  <a:spcPts val="175"/>
                </a:spcBef>
                <a:spcAft>
                  <a:spcPct val="0"/>
                </a:spcAft>
                <a:buFont typeface="Wingdings" pitchFamily="2" charset="2"/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6pPr>
              <a:lvl7pPr marL="2971800" indent="-228600" eaLnBrk="0" fontAlgn="base" hangingPunct="0">
                <a:spcBef>
                  <a:spcPts val="175"/>
                </a:spcBef>
                <a:spcAft>
                  <a:spcPct val="0"/>
                </a:spcAft>
                <a:buFont typeface="Wingdings" pitchFamily="2" charset="2"/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7pPr>
              <a:lvl8pPr marL="3429000" indent="-228600" eaLnBrk="0" fontAlgn="base" hangingPunct="0">
                <a:spcBef>
                  <a:spcPts val="175"/>
                </a:spcBef>
                <a:spcAft>
                  <a:spcPct val="0"/>
                </a:spcAft>
                <a:buFont typeface="Wingdings" pitchFamily="2" charset="2"/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8pPr>
              <a:lvl9pPr marL="3886200" indent="-228600" eaLnBrk="0" fontAlgn="base" hangingPunct="0">
                <a:spcBef>
                  <a:spcPts val="175"/>
                </a:spcBef>
                <a:spcAft>
                  <a:spcPct val="0"/>
                </a:spcAft>
                <a:buFont typeface="Wingdings" pitchFamily="2" charset="2"/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9pPr>
            </a:lstStyle>
            <a:p>
              <a:pPr eaLnBrk="1" hangingPunct="1"/>
              <a:r>
                <a:rPr lang="en-US" altLang="ko-KR" sz="2000">
                  <a:solidFill>
                    <a:srgbClr val="FFFF00"/>
                  </a:solidFill>
                  <a:latin typeface="Verdana" pitchFamily="34" charset="0"/>
                  <a:ea typeface="굴림" pitchFamily="50" charset="-127"/>
                </a:rPr>
                <a:t>Minimum depth : 700 m / Access to the lab by car (~2km)</a:t>
              </a:r>
            </a:p>
          </p:txBody>
        </p:sp>
        <p:grpSp>
          <p:nvGrpSpPr>
            <p:cNvPr id="27681" name="Group 6"/>
            <p:cNvGrpSpPr>
              <a:grpSpLocks/>
            </p:cNvGrpSpPr>
            <p:nvPr/>
          </p:nvGrpSpPr>
          <p:grpSpPr bwMode="auto">
            <a:xfrm>
              <a:off x="1619250" y="4076700"/>
              <a:ext cx="2233613" cy="1727200"/>
              <a:chOff x="476" y="2614"/>
              <a:chExt cx="1951" cy="1706"/>
            </a:xfrm>
          </p:grpSpPr>
          <p:pic>
            <p:nvPicPr>
              <p:cNvPr id="27689" name="Picture 7" descr="y2l_lab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" y="2914"/>
                <a:ext cx="1951" cy="1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90" name="Line 8"/>
              <p:cNvSpPr>
                <a:spLocks noChangeShapeType="1"/>
              </p:cNvSpPr>
              <p:nvPr/>
            </p:nvSpPr>
            <p:spPr bwMode="auto">
              <a:xfrm flipV="1">
                <a:off x="1610" y="2614"/>
                <a:ext cx="544" cy="317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27682" name="Group 9"/>
            <p:cNvGrpSpPr>
              <a:grpSpLocks/>
            </p:cNvGrpSpPr>
            <p:nvPr/>
          </p:nvGrpSpPr>
          <p:grpSpPr bwMode="auto">
            <a:xfrm>
              <a:off x="6732588" y="2708275"/>
              <a:ext cx="2232025" cy="1881189"/>
              <a:chOff x="3810" y="1156"/>
              <a:chExt cx="1950" cy="1684"/>
            </a:xfrm>
          </p:grpSpPr>
          <p:pic>
            <p:nvPicPr>
              <p:cNvPr id="27687" name="Picture 10" descr="y2l_office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" y="1156"/>
                <a:ext cx="1950" cy="1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88" name="Line 11"/>
              <p:cNvSpPr>
                <a:spLocks noChangeShapeType="1"/>
              </p:cNvSpPr>
              <p:nvPr/>
            </p:nvSpPr>
            <p:spPr bwMode="auto">
              <a:xfrm flipH="1">
                <a:off x="4468" y="2478"/>
                <a:ext cx="272" cy="362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684213" y="765151"/>
              <a:ext cx="234473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>
                <a:spcBef>
                  <a:spcPct val="20000"/>
                </a:spcBef>
                <a:buClr>
                  <a:srgbClr val="FF0000"/>
                </a:buClr>
                <a:defRPr/>
              </a:pPr>
              <a:r>
                <a:rPr lang="en-US" altLang="ko-KR" dirty="0">
                  <a:solidFill>
                    <a:srgbClr val="FFFF00"/>
                  </a:solidFill>
                  <a:latin typeface="+mj-lt"/>
                  <a:ea typeface="굴림" pitchFamily="50" charset="-127"/>
                </a:rPr>
                <a:t>(Upper Dam)</a:t>
              </a:r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6777038" y="4714851"/>
              <a:ext cx="236696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>
                <a:spcBef>
                  <a:spcPct val="20000"/>
                </a:spcBef>
                <a:buClr>
                  <a:srgbClr val="FF0000"/>
                </a:buClr>
                <a:defRPr/>
              </a:pPr>
              <a:r>
                <a:rPr lang="en-US" altLang="ko-KR" dirty="0">
                  <a:solidFill>
                    <a:srgbClr val="FFFF00"/>
                  </a:solidFill>
                  <a:latin typeface="+mj-lt"/>
                  <a:ea typeface="굴림" pitchFamily="50" charset="-127"/>
                </a:rPr>
                <a:t>(Lower Dam)</a:t>
              </a:r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2916238" y="3428976"/>
              <a:ext cx="2551112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>
                <a:spcBef>
                  <a:spcPct val="20000"/>
                </a:spcBef>
                <a:buClr>
                  <a:srgbClr val="FF0000"/>
                </a:buClr>
                <a:defRPr/>
              </a:pPr>
              <a:r>
                <a:rPr lang="en-US" altLang="ko-KR" dirty="0">
                  <a:solidFill>
                    <a:srgbClr val="FFFF00"/>
                  </a:solidFill>
                  <a:latin typeface="+mj-lt"/>
                  <a:ea typeface="굴림" pitchFamily="50" charset="-127"/>
                </a:rPr>
                <a:t>(Power Plant)</a:t>
              </a:r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2555875" y="2349476"/>
              <a:ext cx="64785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2000" dirty="0">
                  <a:solidFill>
                    <a:srgbClr val="FFFF00"/>
                  </a:solidFill>
                  <a:latin typeface="+mj-lt"/>
                  <a:ea typeface="굴림" pitchFamily="50" charset="-127"/>
                </a:rPr>
                <a:t>Construction of Lab. buildings done in 2003</a:t>
              </a:r>
            </a:p>
          </p:txBody>
        </p:sp>
      </p:grpSp>
      <p:graphicFrame>
        <p:nvGraphicFramePr>
          <p:cNvPr id="8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786194"/>
              </p:ext>
            </p:extLst>
          </p:nvPr>
        </p:nvGraphicFramePr>
        <p:xfrm>
          <a:off x="35496" y="4175314"/>
          <a:ext cx="6697663" cy="2566054"/>
        </p:xfrm>
        <a:graphic>
          <a:graphicData uri="http://schemas.openxmlformats.org/drawingml/2006/table">
            <a:tbl>
              <a:tblPr/>
              <a:tblGrid>
                <a:gridCol w="2590800"/>
                <a:gridCol w="4106863"/>
              </a:tblGrid>
              <a:tr h="4639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anda"/>
                          <a:cs typeface="Veranda"/>
                        </a:rPr>
                        <a:t>Depth</a:t>
                      </a:r>
                    </a:p>
                  </a:txBody>
                  <a:tcPr marT="45691" marB="4569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anda"/>
                          <a:cs typeface="Veranda"/>
                        </a:rPr>
                        <a:t>Minimum 700 m 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742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Temperature</a:t>
                      </a:r>
                    </a:p>
                  </a:txBody>
                  <a:tcPr marT="45691" marB="4569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20 ~ 25 </a:t>
                      </a:r>
                      <a:r>
                        <a:rPr kumimoji="1" lang="en-US" altLang="ko-KR" sz="12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o</a:t>
                      </a:r>
                      <a:r>
                        <a:rPr kumimoji="1" lang="en-US" altLang="ko-K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C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91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Humidity</a:t>
                      </a:r>
                    </a:p>
                  </a:txBody>
                  <a:tcPr marT="45691" marB="4569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35 ~ 60 % 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7131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Rock contents </a:t>
                      </a:r>
                    </a:p>
                  </a:txBody>
                  <a:tcPr marT="45691" marB="4569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 </a:t>
                      </a:r>
                      <a:r>
                        <a:rPr kumimoji="1" lang="en-US" altLang="ko-KR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238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U     less than 0.5 </a:t>
                      </a:r>
                      <a:r>
                        <a:rPr kumimoji="1" lang="en-US" altLang="ko-K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ppm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         232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Th   5.6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mercialPi BT" pitchFamily="18" charset="2"/>
                          <a:ea typeface="굴림" pitchFamily="50" charset="-127"/>
                        </a:rPr>
                        <a:t>±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 2.6 </a:t>
                      </a:r>
                      <a:r>
                        <a:rPr kumimoji="1" lang="en-US" altLang="ko-K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ppm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   </a:t>
                      </a:r>
                      <a:r>
                        <a:rPr kumimoji="1" lang="en-US" altLang="ko-KR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40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K     270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mercialPi BT" pitchFamily="18" charset="2"/>
                          <a:ea typeface="굴림" pitchFamily="50" charset="-127"/>
                        </a:rPr>
                        <a:t>±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 5 </a:t>
                      </a:r>
                      <a:r>
                        <a:rPr kumimoji="1" lang="en-US" altLang="ko-K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ppm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742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Muon flux </a:t>
                      </a:r>
                    </a:p>
                  </a:txBody>
                  <a:tcPr marT="45691" marB="4569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 2.7 x 10</a:t>
                      </a:r>
                      <a:r>
                        <a:rPr kumimoji="1" lang="en-US" altLang="ko-KR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-7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 /cm</a:t>
                      </a:r>
                      <a:r>
                        <a:rPr kumimoji="1" lang="en-US" altLang="ko-KR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2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/s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742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Neutron flux </a:t>
                      </a:r>
                    </a:p>
                  </a:txBody>
                  <a:tcPr marT="45691" marB="4569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8 x 10</a:t>
                      </a:r>
                      <a:r>
                        <a:rPr kumimoji="1" lang="en-US" altLang="ko-KR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-7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 /cm</a:t>
                      </a:r>
                      <a:r>
                        <a:rPr kumimoji="1" lang="en-US" altLang="ko-KR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2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/s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742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222</a:t>
                      </a: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Rn in air</a:t>
                      </a:r>
                    </a:p>
                  </a:txBody>
                  <a:tcPr marT="45691" marB="4569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1~2  </a:t>
                      </a:r>
                      <a:r>
                        <a:rPr kumimoji="1" lang="en-US" altLang="ko-K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pCi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/liter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sp>
        <p:nvSpPr>
          <p:cNvPr id="42013" name="Rectangle 60"/>
          <p:cNvSpPr>
            <a:spLocks noChangeArrowheads="1"/>
          </p:cNvSpPr>
          <p:nvPr/>
        </p:nvSpPr>
        <p:spPr bwMode="auto">
          <a:xfrm>
            <a:off x="2116138" y="2928938"/>
            <a:ext cx="1598612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268288" indent="-268288" defTabSz="457200">
              <a:tabLst>
                <a:tab pos="465138" algn="l"/>
                <a:tab pos="922338" algn="l"/>
                <a:tab pos="1379538" algn="l"/>
                <a:tab pos="1836738" algn="l"/>
                <a:tab pos="2293938" algn="l"/>
                <a:tab pos="2751138" algn="l"/>
                <a:tab pos="3208338" algn="l"/>
                <a:tab pos="3665538" algn="l"/>
                <a:tab pos="4122738" algn="l"/>
                <a:tab pos="4579938" algn="l"/>
                <a:tab pos="5037138" algn="l"/>
                <a:tab pos="5494338" algn="l"/>
                <a:tab pos="5951538" algn="l"/>
                <a:tab pos="6408738" algn="l"/>
                <a:tab pos="6865938" algn="l"/>
                <a:tab pos="7323138" algn="l"/>
                <a:tab pos="7780338" algn="l"/>
                <a:tab pos="8237538" algn="l"/>
                <a:tab pos="8694738" algn="l"/>
                <a:tab pos="9151938" algn="l"/>
              </a:tabLst>
              <a:defRPr/>
            </a:pPr>
            <a:r>
              <a:rPr lang="en-US" altLang="ko-KR" sz="1800" b="0" dirty="0">
                <a:solidFill>
                  <a:srgbClr val="003300"/>
                </a:solidFill>
                <a:ea typeface="굴림" pitchFamily="50" charset="-127"/>
              </a:rPr>
              <a:t>Gneiss (2 </a:t>
            </a:r>
            <a:r>
              <a:rPr lang="en-US" altLang="ko-KR" sz="1800" b="0" dirty="0" err="1">
                <a:solidFill>
                  <a:srgbClr val="003300"/>
                </a:solidFill>
                <a:ea typeface="굴림" pitchFamily="50" charset="-127"/>
              </a:rPr>
              <a:t>Gyr</a:t>
            </a:r>
            <a:r>
              <a:rPr lang="en-US" altLang="ko-KR" sz="1800" b="0" dirty="0">
                <a:solidFill>
                  <a:srgbClr val="003300"/>
                </a:solidFill>
                <a:ea typeface="굴림" pitchFamily="50" charset="-127"/>
              </a:rPr>
              <a:t> </a:t>
            </a:r>
            <a:r>
              <a:rPr lang="en-US" altLang="ko-KR" sz="1800" b="0" dirty="0">
                <a:ea typeface="굴림" pitchFamily="50" charset="-127"/>
              </a:rPr>
              <a:t>)</a:t>
            </a:r>
          </a:p>
        </p:txBody>
      </p:sp>
      <p:pic>
        <p:nvPicPr>
          <p:cNvPr id="10" name="Picture 61" descr="si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63959"/>
            <a:ext cx="6443662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158" y="750762"/>
            <a:ext cx="3157537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51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b="1" dirty="0" smtClean="0">
                <a:solidFill>
                  <a:srgbClr val="292929"/>
                </a:solidFill>
                <a:latin typeface="Comic Sans MS" pitchFamily="66" charset="0"/>
              </a:rPr>
              <a:t>Energy Spectrum</a:t>
            </a:r>
            <a:endParaRPr lang="ko-KR" altLang="en-US" sz="4000" b="1" dirty="0">
              <a:solidFill>
                <a:srgbClr val="292929"/>
              </a:solidFill>
              <a:latin typeface="Comic Sans MS" pitchFamily="66" charset="0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04" y="1828801"/>
            <a:ext cx="644652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직선 연결선 9"/>
          <p:cNvCxnSpPr/>
          <p:nvPr/>
        </p:nvCxnSpPr>
        <p:spPr>
          <a:xfrm flipV="1">
            <a:off x="4538382" y="3469341"/>
            <a:ext cx="1099298" cy="9278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4538382" y="3469341"/>
            <a:ext cx="1099298" cy="9278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596519" y="1367136"/>
            <a:ext cx="2576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2~4 </a:t>
            </a:r>
            <a:r>
              <a:rPr lang="en-US" altLang="ko-K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cpd</a:t>
            </a:r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/kg/</a:t>
            </a:r>
            <a:r>
              <a:rPr lang="en-US" altLang="ko-K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keV</a:t>
            </a:r>
            <a:endParaRPr lang="ko-KR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285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009328" y="5865440"/>
            <a:ext cx="7315200" cy="685800"/>
          </a:xfrm>
        </p:spPr>
        <p:txBody>
          <a:bodyPr/>
          <a:lstStyle/>
          <a:p>
            <a:r>
              <a:rPr lang="en-US" altLang="ko-KR" dirty="0" smtClean="0"/>
              <a:t>Events Selection</a:t>
            </a:r>
            <a:endParaRPr lang="ko-KR" altLang="en-US" dirty="0"/>
          </a:p>
        </p:txBody>
      </p:sp>
      <p:sp>
        <p:nvSpPr>
          <p:cNvPr id="5" name="텍스트 개체 틀 3"/>
          <p:cNvSpPr>
            <a:spLocks noGrp="1"/>
          </p:cNvSpPr>
          <p:nvPr>
            <p:ph type="body" sz="half" idx="4294967295"/>
          </p:nvPr>
        </p:nvSpPr>
        <p:spPr>
          <a:xfrm>
            <a:off x="2009328" y="6381328"/>
            <a:ext cx="73152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400" dirty="0" smtClean="0">
                <a:latin typeface="Comic Sans MS" pitchFamily="66" charset="0"/>
              </a:rPr>
              <a:t>7 selection conditions are applied</a:t>
            </a:r>
            <a:endParaRPr lang="ko-KR" altLang="en-US" sz="2400" dirty="0">
              <a:latin typeface="Comic Sans MS" pitchFamily="66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910" y="1217241"/>
            <a:ext cx="5302848" cy="512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067479"/>
              </p:ext>
            </p:extLst>
          </p:nvPr>
        </p:nvGraphicFramePr>
        <p:xfrm>
          <a:off x="409129" y="1217243"/>
          <a:ext cx="3146612" cy="511547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139639"/>
                <a:gridCol w="2006973"/>
              </a:tblGrid>
              <a:tr h="3598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Cut</a:t>
                      </a:r>
                      <a:endParaRPr lang="ko-KR" altLang="en-US" sz="12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Target</a:t>
                      </a:r>
                      <a:endParaRPr lang="ko-KR" altLang="en-US" sz="1200" dirty="0"/>
                    </a:p>
                  </a:txBody>
                  <a:tcPr marL="68580" marR="68580" anchor="ctr"/>
                </a:tc>
              </a:tr>
              <a:tr h="679772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>
                          <a:solidFill>
                            <a:srgbClr val="292929"/>
                          </a:solidFill>
                        </a:rPr>
                        <a:t>Electronics Noise</a:t>
                      </a:r>
                      <a:endParaRPr lang="ko-KR" altLang="en-US" sz="1400" b="1" dirty="0">
                        <a:solidFill>
                          <a:srgbClr val="292929"/>
                        </a:solidFill>
                      </a:endParaRPr>
                    </a:p>
                  </a:txBody>
                  <a:tcPr marL="135000" marR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baseline="0" dirty="0" smtClean="0">
                          <a:solidFill>
                            <a:srgbClr val="292929"/>
                          </a:solidFill>
                        </a:rPr>
                        <a:t>electronics noise, …</a:t>
                      </a:r>
                      <a:endParaRPr lang="ko-KR" altLang="en-US" sz="1400" b="1" dirty="0">
                        <a:solidFill>
                          <a:srgbClr val="292929"/>
                        </a:solidFill>
                      </a:endParaRPr>
                    </a:p>
                  </a:txBody>
                  <a:tcPr marL="135000" marR="68580" anchor="ctr">
                    <a:solidFill>
                      <a:schemeClr val="bg1"/>
                    </a:solidFill>
                  </a:tcPr>
                </a:tc>
              </a:tr>
              <a:tr h="679772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>
                          <a:solidFill>
                            <a:srgbClr val="292929"/>
                          </a:solidFill>
                        </a:rPr>
                        <a:t>Partial Charge</a:t>
                      </a:r>
                      <a:endParaRPr lang="ko-KR" altLang="en-US" sz="1400" b="1" dirty="0">
                        <a:solidFill>
                          <a:srgbClr val="292929"/>
                        </a:solidFill>
                      </a:endParaRPr>
                    </a:p>
                  </a:txBody>
                  <a:tcPr marL="135000" marR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>
                          <a:solidFill>
                            <a:srgbClr val="292929"/>
                          </a:solidFill>
                        </a:rPr>
                        <a:t>PMT</a:t>
                      </a:r>
                      <a:r>
                        <a:rPr lang="en-US" altLang="ko-KR" sz="1400" b="1" baseline="0" dirty="0" smtClean="0">
                          <a:solidFill>
                            <a:srgbClr val="292929"/>
                          </a:solidFill>
                        </a:rPr>
                        <a:t> </a:t>
                      </a:r>
                      <a:r>
                        <a:rPr lang="en-US" altLang="ko-KR" sz="1400" b="1" baseline="0" dirty="0" err="1" smtClean="0">
                          <a:solidFill>
                            <a:srgbClr val="292929"/>
                          </a:solidFill>
                        </a:rPr>
                        <a:t>afterpulse</a:t>
                      </a:r>
                      <a:r>
                        <a:rPr lang="en-US" altLang="ko-KR" sz="1400" b="1" baseline="0" dirty="0" smtClean="0">
                          <a:solidFill>
                            <a:srgbClr val="292929"/>
                          </a:solidFill>
                        </a:rPr>
                        <a:t>, pile-up signal, …</a:t>
                      </a:r>
                      <a:endParaRPr lang="ko-KR" altLang="en-US" sz="1400" b="1" dirty="0">
                        <a:solidFill>
                          <a:srgbClr val="292929"/>
                        </a:solidFill>
                      </a:endParaRPr>
                    </a:p>
                  </a:txBody>
                  <a:tcPr marL="135000" marR="68580" anchor="ctr">
                    <a:solidFill>
                      <a:schemeClr val="bg1"/>
                    </a:solidFill>
                  </a:tcPr>
                </a:tc>
              </a:tr>
              <a:tr h="679772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>
                          <a:solidFill>
                            <a:srgbClr val="292929"/>
                          </a:solidFill>
                        </a:rPr>
                        <a:t>Spark Cut</a:t>
                      </a:r>
                      <a:endParaRPr lang="ko-KR" altLang="en-US" sz="1400" b="1" dirty="0">
                        <a:solidFill>
                          <a:srgbClr val="292929"/>
                        </a:solidFill>
                      </a:endParaRPr>
                    </a:p>
                  </a:txBody>
                  <a:tcPr marL="135000" marR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>
                          <a:solidFill>
                            <a:srgbClr val="292929"/>
                          </a:solidFill>
                        </a:rPr>
                        <a:t>PMT thermionic electron, spark, …</a:t>
                      </a:r>
                      <a:endParaRPr lang="ko-KR" altLang="en-US" sz="1400" b="1" dirty="0">
                        <a:solidFill>
                          <a:srgbClr val="292929"/>
                        </a:solidFill>
                      </a:endParaRPr>
                    </a:p>
                  </a:txBody>
                  <a:tcPr marL="135000" marR="68580" anchor="ctr">
                    <a:solidFill>
                      <a:schemeClr val="bg1"/>
                    </a:solidFill>
                  </a:tcPr>
                </a:tc>
              </a:tr>
              <a:tr h="679772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>
                          <a:solidFill>
                            <a:srgbClr val="292929"/>
                          </a:solidFill>
                        </a:rPr>
                        <a:t>Charge Asymmetry</a:t>
                      </a:r>
                      <a:endParaRPr lang="ko-KR" altLang="en-US" sz="1400" b="1" dirty="0">
                        <a:solidFill>
                          <a:srgbClr val="292929"/>
                        </a:solidFill>
                      </a:endParaRPr>
                    </a:p>
                  </a:txBody>
                  <a:tcPr marL="135000" marR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>
                          <a:solidFill>
                            <a:srgbClr val="292929"/>
                          </a:solidFill>
                        </a:rPr>
                        <a:t>PMT scintillation or Cherenkov, …</a:t>
                      </a:r>
                      <a:endParaRPr lang="ko-KR" altLang="en-US" sz="1400" b="1" dirty="0">
                        <a:solidFill>
                          <a:srgbClr val="292929"/>
                        </a:solidFill>
                      </a:endParaRPr>
                    </a:p>
                  </a:txBody>
                  <a:tcPr marL="135000" marR="68580" anchor="ctr">
                    <a:solidFill>
                      <a:schemeClr val="bg1"/>
                    </a:solidFill>
                  </a:tcPr>
                </a:tc>
              </a:tr>
              <a:tr h="679772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>
                          <a:solidFill>
                            <a:srgbClr val="292929"/>
                          </a:solidFill>
                        </a:rPr>
                        <a:t>Signal Start Time</a:t>
                      </a:r>
                      <a:endParaRPr lang="ko-KR" altLang="en-US" sz="1400" b="1" dirty="0">
                        <a:solidFill>
                          <a:srgbClr val="292929"/>
                        </a:solidFill>
                      </a:endParaRPr>
                    </a:p>
                  </a:txBody>
                  <a:tcPr marL="135000" marR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>
                          <a:solidFill>
                            <a:srgbClr val="292929"/>
                          </a:solidFill>
                        </a:rPr>
                        <a:t>PMT</a:t>
                      </a:r>
                      <a:r>
                        <a:rPr lang="en-US" altLang="ko-KR" sz="1400" b="1" baseline="0" dirty="0" smtClean="0">
                          <a:solidFill>
                            <a:srgbClr val="292929"/>
                          </a:solidFill>
                        </a:rPr>
                        <a:t> dark current, …</a:t>
                      </a:r>
                      <a:endParaRPr lang="ko-KR" altLang="en-US" sz="1400" b="1" dirty="0">
                        <a:solidFill>
                          <a:srgbClr val="292929"/>
                        </a:solidFill>
                      </a:endParaRPr>
                    </a:p>
                  </a:txBody>
                  <a:tcPr marL="135000" marR="68580" anchor="ctr">
                    <a:solidFill>
                      <a:schemeClr val="bg1"/>
                    </a:solidFill>
                  </a:tcPr>
                </a:tc>
              </a:tr>
              <a:tr h="679772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>
                          <a:solidFill>
                            <a:srgbClr val="292929"/>
                          </a:solidFill>
                        </a:rPr>
                        <a:t>Time Asymmetry</a:t>
                      </a:r>
                      <a:endParaRPr lang="ko-KR" altLang="en-US" sz="1400" b="1" dirty="0">
                        <a:solidFill>
                          <a:srgbClr val="292929"/>
                        </a:solidFill>
                      </a:endParaRPr>
                    </a:p>
                  </a:txBody>
                  <a:tcPr marL="135000" marR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>
                          <a:solidFill>
                            <a:srgbClr val="292929"/>
                          </a:solidFill>
                        </a:rPr>
                        <a:t>PMT dark current, …</a:t>
                      </a:r>
                      <a:endParaRPr lang="ko-KR" altLang="en-US" sz="1400" b="1" dirty="0">
                        <a:solidFill>
                          <a:srgbClr val="292929"/>
                        </a:solidFill>
                      </a:endParaRPr>
                    </a:p>
                  </a:txBody>
                  <a:tcPr marL="135000" marR="68580" anchor="ctr">
                    <a:solidFill>
                      <a:schemeClr val="bg1"/>
                    </a:solidFill>
                  </a:tcPr>
                </a:tc>
              </a:tr>
              <a:tr h="676963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>
                          <a:solidFill>
                            <a:srgbClr val="292929"/>
                          </a:solidFill>
                        </a:rPr>
                        <a:t>Fit Quality</a:t>
                      </a:r>
                      <a:endParaRPr lang="ko-KR" altLang="en-US" sz="1400" b="1" dirty="0">
                        <a:solidFill>
                          <a:srgbClr val="292929"/>
                        </a:solidFill>
                      </a:endParaRPr>
                    </a:p>
                  </a:txBody>
                  <a:tcPr marL="135000" marR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>
                          <a:solidFill>
                            <a:srgbClr val="292929"/>
                          </a:solidFill>
                        </a:rPr>
                        <a:t>Cosmic signal’s tail, …</a:t>
                      </a:r>
                      <a:endParaRPr lang="ko-KR" altLang="en-US" sz="1400" b="1" dirty="0">
                        <a:solidFill>
                          <a:srgbClr val="292929"/>
                        </a:solidFill>
                      </a:endParaRPr>
                    </a:p>
                  </a:txBody>
                  <a:tcPr marL="135000" marR="6858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86116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66688"/>
            <a:ext cx="8782868" cy="5318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MMC (Metallic Magnetic Calorimeter) for LTD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2096" y="1196752"/>
            <a:ext cx="5334000" cy="489364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Principle of operation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>
                <a:latin typeface="Times New Roman"/>
                <a:cs typeface="Times New Roman"/>
              </a:rPr>
              <a:t>Energy absorption in CMO crystal.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>
                <a:latin typeface="Times New Roman"/>
                <a:cs typeface="Times New Roman"/>
                <a:sym typeface="Wingdings"/>
              </a:rPr>
              <a:t>Phonon &amp; Photon generation.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>
                <a:latin typeface="Times New Roman"/>
                <a:cs typeface="Times New Roman"/>
                <a:sym typeface="Wingdings"/>
              </a:rPr>
              <a:t>Temperature increase (gold film).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>
                <a:latin typeface="Times New Roman"/>
                <a:cs typeface="Times New Roman"/>
                <a:sym typeface="Wingdings"/>
              </a:rPr>
              <a:t>Magnetization of MMC decrease.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>
                <a:latin typeface="Times New Roman"/>
                <a:cs typeface="Times New Roman"/>
                <a:sym typeface="Wingdings"/>
              </a:rPr>
              <a:t>SQUID pickup the change.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dirty="0">
              <a:latin typeface="Times New Roman"/>
              <a:cs typeface="Times New Roman"/>
              <a:sym typeface="Wingdings"/>
            </a:endParaRP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  <a:sym typeface="Wingdings"/>
              </a:rPr>
              <a:t>Advantage of MMC</a:t>
            </a:r>
          </a:p>
          <a:p>
            <a:pPr marL="457200" indent="-457200">
              <a:buFont typeface="Wingdings" charset="2"/>
              <a:buChar char="§"/>
              <a:defRPr/>
            </a:pP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Fast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rising signal</a:t>
            </a:r>
            <a:r>
              <a:rPr lang="en-US" dirty="0">
                <a:solidFill>
                  <a:srgbClr val="292929"/>
                </a:solidFill>
                <a:latin typeface="Times New Roman"/>
                <a:cs typeface="Times New Roman"/>
                <a:sym typeface="Wingdings"/>
              </a:rPr>
              <a:t>. (critical for lower 2</a:t>
            </a:r>
            <a:r>
              <a:rPr lang="en-US" dirty="0">
                <a:solidFill>
                  <a:srgbClr val="292929"/>
                </a:solidFill>
                <a:latin typeface="Symbol" charset="2"/>
                <a:cs typeface="Symbol" charset="2"/>
                <a:sym typeface="Wingdings"/>
              </a:rPr>
              <a:t>nbb</a:t>
            </a:r>
            <a:r>
              <a:rPr lang="en-US" dirty="0">
                <a:solidFill>
                  <a:srgbClr val="292929"/>
                </a:solidFill>
                <a:latin typeface="Times New Roman"/>
                <a:cs typeface="Times New Roman"/>
                <a:sym typeface="Wingdings"/>
              </a:rPr>
              <a:t> random coincidence.)</a:t>
            </a:r>
          </a:p>
          <a:p>
            <a:pPr marL="457200" indent="-457200">
              <a:buFont typeface="Wingdings" charset="2"/>
              <a:buChar char="§"/>
              <a:defRPr/>
            </a:pPr>
            <a:r>
              <a:rPr lang="en-US" dirty="0">
                <a:solidFill>
                  <a:srgbClr val="292929"/>
                </a:solidFill>
                <a:latin typeface="Times New Roman"/>
                <a:cs typeface="Times New Roman"/>
                <a:sym typeface="Wingdings"/>
              </a:rPr>
              <a:t>Fairly easy to attach to absorber</a:t>
            </a:r>
            <a:r>
              <a:rPr lang="en-US" dirty="0" smtClean="0">
                <a:solidFill>
                  <a:srgbClr val="292929"/>
                </a:solidFill>
                <a:latin typeface="Times New Roman"/>
                <a:cs typeface="Times New Roman"/>
                <a:sym typeface="Wingdings"/>
              </a:rPr>
              <a:t>.</a:t>
            </a:r>
          </a:p>
          <a:p>
            <a:pPr marL="457200" indent="-457200"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292929"/>
                </a:solidFill>
                <a:latin typeface="Times New Roman"/>
                <a:cs typeface="Times New Roman"/>
                <a:sym typeface="Wingdings"/>
              </a:rPr>
              <a:t>Excellent Energy resolution</a:t>
            </a:r>
            <a:endParaRPr lang="en-US" dirty="0">
              <a:solidFill>
                <a:srgbClr val="292929"/>
              </a:solidFill>
              <a:latin typeface="Times New Roman"/>
              <a:cs typeface="Times New Roman"/>
              <a:sym typeface="Wingdings"/>
            </a:endParaRPr>
          </a:p>
          <a:p>
            <a:pPr>
              <a:defRPr/>
            </a:pPr>
            <a:endParaRPr lang="en-US" dirty="0">
              <a:solidFill>
                <a:srgbClr val="0000FF"/>
              </a:solidFill>
              <a:latin typeface="Times New Roman"/>
              <a:cs typeface="Times New Roman"/>
              <a:sym typeface="Wingdings"/>
            </a:endParaRPr>
          </a:p>
        </p:txBody>
      </p:sp>
      <p:pic>
        <p:nvPicPr>
          <p:cNvPr id="10650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4" r="6825"/>
          <a:stretch>
            <a:fillRect/>
          </a:stretch>
        </p:blipFill>
        <p:spPr bwMode="auto">
          <a:xfrm>
            <a:off x="5526816" y="836712"/>
            <a:ext cx="3509680" cy="314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2" name="Text Box 4"/>
          <p:cNvSpPr txBox="1">
            <a:spLocks noChangeArrowheads="1"/>
          </p:cNvSpPr>
          <p:nvPr/>
        </p:nvSpPr>
        <p:spPr bwMode="auto">
          <a:xfrm>
            <a:off x="6629400" y="1143000"/>
            <a:ext cx="2362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9pPr>
          </a:lstStyle>
          <a:p>
            <a:r>
              <a:rPr lang="en-US" altLang="ko-KR" sz="180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paramagnetic sensor: </a:t>
            </a:r>
          </a:p>
          <a:p>
            <a:r>
              <a:rPr lang="en-US" altLang="ko-KR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Au:Er                 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934200" y="1600200"/>
            <a:ext cx="533400" cy="8382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5496" y="6279703"/>
            <a:ext cx="5984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Large CMO crystal (216 g) was tested</a:t>
            </a:r>
            <a:endParaRPr lang="ko-KR" alt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028161" y="4293096"/>
            <a:ext cx="762000" cy="3048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FFCC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796136" y="4293096"/>
            <a:ext cx="30241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hangingPunct="0"/>
            <a:r>
              <a:rPr lang="en-US" altLang="ko-KR" b="1">
                <a:solidFill>
                  <a:srgbClr val="6600CC"/>
                </a:solidFill>
                <a:ea typeface="굴림" pitchFamily="50" charset="-127"/>
              </a:rPr>
              <a:t>paramagnetic sensor:</a:t>
            </a:r>
            <a:r>
              <a:rPr lang="en-US" altLang="ko-KR">
                <a:solidFill>
                  <a:srgbClr val="6600CC"/>
                </a:solidFill>
                <a:ea typeface="굴림" pitchFamily="50" charset="-127"/>
              </a:rPr>
              <a:t>  </a:t>
            </a:r>
            <a:r>
              <a:rPr lang="en-US" altLang="ko-KR">
                <a:ea typeface="굴림" pitchFamily="50" charset="-127"/>
              </a:rPr>
              <a:t>Au:Er               </a:t>
            </a:r>
            <a:r>
              <a:rPr lang="en-US" altLang="ko-KR">
                <a:solidFill>
                  <a:srgbClr val="CC3300"/>
                </a:solidFill>
                <a:ea typeface="굴림" pitchFamily="50" charset="-127"/>
              </a:rPr>
              <a:t>   </a:t>
            </a:r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7" y="4755416"/>
            <a:ext cx="1842021" cy="152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120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66688"/>
            <a:ext cx="8280400" cy="531812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>
                <a:latin typeface="Comic Sans MS" pitchFamily="66" charset="0"/>
              </a:rPr>
              <a:t>Energy Resolution</a:t>
            </a:r>
            <a:endParaRPr lang="ko-KR" altLang="en-US" dirty="0">
              <a:latin typeface="Comic Sans MS" pitchFamily="66" charset="0"/>
            </a:endParaRPr>
          </a:p>
        </p:txBody>
      </p:sp>
      <p:sp>
        <p:nvSpPr>
          <p:cNvPr id="109571" name="내용 개체 틀 2"/>
          <p:cNvSpPr>
            <a:spLocks noGrp="1"/>
          </p:cNvSpPr>
          <p:nvPr>
            <p:ph sz="quarter" idx="1"/>
          </p:nvPr>
        </p:nvSpPr>
        <p:spPr>
          <a:xfrm>
            <a:off x="395288" y="3933825"/>
            <a:ext cx="8280400" cy="647700"/>
          </a:xfrm>
        </p:spPr>
        <p:txBody>
          <a:bodyPr/>
          <a:lstStyle/>
          <a:p>
            <a:r>
              <a:rPr lang="en-US" altLang="ko-KR" sz="2000" smtClean="0"/>
              <a:t>194 hour measurement at the overground laboratory (KRISS).</a:t>
            </a:r>
          </a:p>
        </p:txBody>
      </p:sp>
      <p:pic>
        <p:nvPicPr>
          <p:cNvPr id="1095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124744"/>
            <a:ext cx="4786930" cy="266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69410"/>
            <a:ext cx="5293413" cy="119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4" name="TextBox 6"/>
          <p:cNvSpPr txBox="1">
            <a:spLocks noChangeArrowheads="1"/>
          </p:cNvSpPr>
          <p:nvPr/>
        </p:nvSpPr>
        <p:spPr bwMode="auto">
          <a:xfrm>
            <a:off x="4716016" y="5805264"/>
            <a:ext cx="42830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9pPr>
          </a:lstStyle>
          <a:p>
            <a:pPr eaLnBrk="1" hangingPunct="1"/>
            <a:r>
              <a:rPr lang="en-US" altLang="ko-KR" sz="1800" dirty="0"/>
              <a:t>Recent R&amp;D result of Lucifer group. arXiv:1303.4080v1</a:t>
            </a:r>
            <a:endParaRPr lang="ko-KR" altLang="en-US" sz="1800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263208"/>
              </p:ext>
            </p:extLst>
          </p:nvPr>
        </p:nvGraphicFramePr>
        <p:xfrm>
          <a:off x="2051050" y="4437063"/>
          <a:ext cx="4752975" cy="792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325"/>
                <a:gridCol w="1584325"/>
                <a:gridCol w="1584325"/>
              </a:tblGrid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2000" b="1" dirty="0"/>
                    </a:p>
                  </a:txBody>
                  <a:tcPr marL="91449" marR="9144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1" dirty="0" smtClean="0"/>
                        <a:t>1461</a:t>
                      </a:r>
                      <a:r>
                        <a:rPr lang="en-US" altLang="ko-KR" sz="2000" b="1" baseline="0" dirty="0" smtClean="0"/>
                        <a:t> </a:t>
                      </a:r>
                      <a:r>
                        <a:rPr lang="en-US" altLang="ko-KR" sz="2000" b="1" baseline="0" dirty="0" err="1" smtClean="0"/>
                        <a:t>keV</a:t>
                      </a:r>
                      <a:endParaRPr lang="ko-KR" altLang="en-US" sz="2000" b="1" dirty="0"/>
                    </a:p>
                  </a:txBody>
                  <a:tcPr marL="91449" marR="9144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1" dirty="0" smtClean="0"/>
                        <a:t>2615 </a:t>
                      </a:r>
                      <a:r>
                        <a:rPr lang="en-US" altLang="ko-KR" sz="2000" b="1" dirty="0" err="1" smtClean="0"/>
                        <a:t>keV</a:t>
                      </a:r>
                      <a:endParaRPr lang="ko-KR" altLang="en-US" sz="2000" b="1" dirty="0"/>
                    </a:p>
                  </a:txBody>
                  <a:tcPr marL="91449" marR="9144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1" dirty="0" smtClean="0"/>
                        <a:t>FWHM (</a:t>
                      </a:r>
                      <a:r>
                        <a:rPr lang="en-US" altLang="ko-KR" sz="2000" b="1" dirty="0" err="1" smtClean="0"/>
                        <a:t>keV</a:t>
                      </a:r>
                      <a:r>
                        <a:rPr lang="en-US" altLang="ko-KR" sz="2000" b="1" dirty="0" smtClean="0"/>
                        <a:t>)</a:t>
                      </a:r>
                      <a:endParaRPr lang="ko-KR" altLang="en-US" sz="2000" b="1" dirty="0"/>
                    </a:p>
                  </a:txBody>
                  <a:tcPr marL="91449" marR="9144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1" dirty="0" smtClean="0"/>
                        <a:t>8.85 </a:t>
                      </a:r>
                      <a:r>
                        <a:rPr lang="en-US" altLang="ko-KR" sz="2000" b="1" dirty="0" smtClean="0">
                          <a:sym typeface="Symbol"/>
                        </a:rPr>
                        <a:t> </a:t>
                      </a:r>
                      <a:r>
                        <a:rPr lang="en-US" altLang="ko-KR" sz="2000" b="1" dirty="0" smtClean="0"/>
                        <a:t>0.62</a:t>
                      </a:r>
                      <a:endParaRPr lang="ko-KR" altLang="en-US" sz="2000" b="1" dirty="0"/>
                    </a:p>
                  </a:txBody>
                  <a:tcPr marL="91449" marR="9144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1" dirty="0" smtClean="0"/>
                        <a:t>9.94 </a:t>
                      </a:r>
                      <a:r>
                        <a:rPr lang="en-US" altLang="ko-KR" sz="2000" b="1" dirty="0" smtClean="0">
                          <a:sym typeface="Symbol"/>
                        </a:rPr>
                        <a:t> 1.28</a:t>
                      </a:r>
                      <a:endParaRPr lang="ko-KR" altLang="en-US" sz="2000" b="1" dirty="0"/>
                    </a:p>
                  </a:txBody>
                  <a:tcPr marL="91449" marR="9144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958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124744"/>
            <a:ext cx="4823348" cy="268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366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288" y="333375"/>
            <a:ext cx="871424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466571"/>
                </a:solidFill>
                <a:ea typeface="굴림" pitchFamily="50" charset="-127"/>
              </a:rPr>
              <a:t>Dark matter sensitivity of CaMoO</a:t>
            </a:r>
            <a:r>
              <a:rPr lang="en-US" baseline="-25000" dirty="0">
                <a:solidFill>
                  <a:srgbClr val="466571"/>
                </a:solidFill>
                <a:ea typeface="굴림" pitchFamily="50" charset="-127"/>
              </a:rPr>
              <a:t>4</a:t>
            </a:r>
            <a:r>
              <a:rPr lang="en-US" dirty="0">
                <a:solidFill>
                  <a:srgbClr val="466571"/>
                </a:solidFill>
                <a:ea typeface="굴림" pitchFamily="50" charset="-127"/>
              </a:rPr>
              <a:t> cryogenic experiment</a:t>
            </a:r>
          </a:p>
        </p:txBody>
      </p:sp>
      <p:grpSp>
        <p:nvGrpSpPr>
          <p:cNvPr id="120835" name="그룹 24"/>
          <p:cNvGrpSpPr>
            <a:grpSpLocks/>
          </p:cNvGrpSpPr>
          <p:nvPr/>
        </p:nvGrpSpPr>
        <p:grpSpPr bwMode="auto">
          <a:xfrm>
            <a:off x="228600" y="1214438"/>
            <a:ext cx="8915400" cy="5429250"/>
            <a:chOff x="228600" y="1214438"/>
            <a:chExt cx="8915400" cy="5429250"/>
          </a:xfrm>
        </p:grpSpPr>
        <p:pic>
          <p:nvPicPr>
            <p:cNvPr id="12083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6550" y="1214438"/>
              <a:ext cx="6267450" cy="542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838" name="TextBox 3"/>
            <p:cNvSpPr txBox="1">
              <a:spLocks noChangeArrowheads="1"/>
            </p:cNvSpPr>
            <p:nvPr/>
          </p:nvSpPr>
          <p:spPr bwMode="auto">
            <a:xfrm>
              <a:off x="7086600" y="2743200"/>
              <a:ext cx="13398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9pPr>
            </a:lstStyle>
            <a:p>
              <a:pPr eaLnBrk="1" hangingPunct="1"/>
              <a:r>
                <a:rPr lang="en-US" altLang="ko-KR" sz="1800" b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Bottino et al</a:t>
              </a:r>
            </a:p>
          </p:txBody>
        </p:sp>
        <p:sp>
          <p:nvSpPr>
            <p:cNvPr id="120839" name="TextBox 4"/>
            <p:cNvSpPr txBox="1">
              <a:spLocks noChangeArrowheads="1"/>
            </p:cNvSpPr>
            <p:nvPr/>
          </p:nvSpPr>
          <p:spPr bwMode="auto">
            <a:xfrm>
              <a:off x="6781800" y="3810000"/>
              <a:ext cx="12001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9pPr>
            </a:lstStyle>
            <a:p>
              <a:pPr eaLnBrk="1" hangingPunct="1"/>
              <a:r>
                <a:rPr lang="en-US" altLang="ko-KR" sz="1800" b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Trotta et al</a:t>
              </a:r>
            </a:p>
          </p:txBody>
        </p:sp>
        <p:sp>
          <p:nvSpPr>
            <p:cNvPr id="120840" name="TextBox 5"/>
            <p:cNvSpPr txBox="1">
              <a:spLocks noChangeArrowheads="1"/>
            </p:cNvSpPr>
            <p:nvPr/>
          </p:nvSpPr>
          <p:spPr bwMode="auto">
            <a:xfrm>
              <a:off x="6400800" y="4267200"/>
              <a:ext cx="10064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9pPr>
            </a:lstStyle>
            <a:p>
              <a:pPr eaLnBrk="1" hangingPunct="1"/>
              <a:r>
                <a:rPr lang="en-US" altLang="ko-KR" sz="1800" b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Ellis et al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28600" y="1752600"/>
              <a:ext cx="6397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28600" y="2133600"/>
              <a:ext cx="63976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28600" y="2514600"/>
              <a:ext cx="639763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28600" y="2895600"/>
              <a:ext cx="639763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28600" y="3276600"/>
              <a:ext cx="639763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846" name="TextBox 12"/>
            <p:cNvSpPr txBox="1">
              <a:spLocks noChangeArrowheads="1"/>
            </p:cNvSpPr>
            <p:nvPr/>
          </p:nvSpPr>
          <p:spPr bwMode="auto">
            <a:xfrm>
              <a:off x="990600" y="1600200"/>
              <a:ext cx="12192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9pPr>
            </a:lstStyle>
            <a:p>
              <a:pPr eaLnBrk="1" hangingPunct="1"/>
              <a:r>
                <a:rPr lang="en-US" altLang="ko-KR" sz="1800" b="0">
                  <a:solidFill>
                    <a:srgbClr val="466571"/>
                  </a:solidFill>
                  <a:latin typeface="Cambria" pitchFamily="18" charset="0"/>
                  <a:ea typeface="굴림" pitchFamily="50" charset="-127"/>
                </a:rPr>
                <a:t>CaMoO</a:t>
              </a:r>
              <a:r>
                <a:rPr lang="en-US" altLang="ko-KR" sz="1800" b="0" baseline="-25000">
                  <a:solidFill>
                    <a:srgbClr val="466571"/>
                  </a:solidFill>
                  <a:latin typeface="Cambria" pitchFamily="18" charset="0"/>
                  <a:ea typeface="굴림" pitchFamily="50" charset="-127"/>
                </a:rPr>
                <a:t>4</a:t>
              </a:r>
              <a:r>
                <a:rPr lang="en-US" altLang="ko-KR" sz="1800" b="0">
                  <a:solidFill>
                    <a:srgbClr val="466571"/>
                  </a:solidFill>
                  <a:latin typeface="Cambria" pitchFamily="18" charset="0"/>
                  <a:ea typeface="굴림" pitchFamily="50" charset="-127"/>
                </a:rPr>
                <a:t> </a:t>
              </a:r>
            </a:p>
          </p:txBody>
        </p:sp>
        <p:sp>
          <p:nvSpPr>
            <p:cNvPr id="120847" name="TextBox 13"/>
            <p:cNvSpPr txBox="1">
              <a:spLocks noChangeArrowheads="1"/>
            </p:cNvSpPr>
            <p:nvPr/>
          </p:nvSpPr>
          <p:spPr bwMode="auto">
            <a:xfrm>
              <a:off x="990600" y="1981200"/>
              <a:ext cx="15017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9pPr>
            </a:lstStyle>
            <a:p>
              <a:pPr eaLnBrk="1" hangingPunct="1"/>
              <a:r>
                <a:rPr lang="en-US" altLang="ko-KR" sz="1800" b="0">
                  <a:solidFill>
                    <a:srgbClr val="FF0000"/>
                  </a:solidFill>
                  <a:latin typeface="Cambria" pitchFamily="18" charset="0"/>
                  <a:ea typeface="굴림" pitchFamily="50" charset="-127"/>
                </a:rPr>
                <a:t>CDMS 2008 </a:t>
              </a:r>
            </a:p>
          </p:txBody>
        </p:sp>
        <p:sp>
          <p:nvSpPr>
            <p:cNvPr id="120848" name="TextBox 14"/>
            <p:cNvSpPr txBox="1">
              <a:spLocks noChangeArrowheads="1"/>
            </p:cNvSpPr>
            <p:nvPr/>
          </p:nvSpPr>
          <p:spPr bwMode="auto">
            <a:xfrm>
              <a:off x="990600" y="2286000"/>
              <a:ext cx="21018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9pPr>
            </a:lstStyle>
            <a:p>
              <a:pPr eaLnBrk="1" hangingPunct="1"/>
              <a:r>
                <a:rPr lang="en-US" altLang="ko-KR" sz="1800" b="0">
                  <a:solidFill>
                    <a:srgbClr val="FF0000"/>
                  </a:solidFill>
                  <a:latin typeface="Cambria" pitchFamily="18" charset="0"/>
                  <a:ea typeface="굴림" pitchFamily="50" charset="-127"/>
                </a:rPr>
                <a:t>SuperCDMS 25kg </a:t>
              </a:r>
            </a:p>
          </p:txBody>
        </p:sp>
        <p:sp>
          <p:nvSpPr>
            <p:cNvPr id="120849" name="TextBox 15"/>
            <p:cNvSpPr txBox="1">
              <a:spLocks noChangeArrowheads="1"/>
            </p:cNvSpPr>
            <p:nvPr/>
          </p:nvSpPr>
          <p:spPr bwMode="auto">
            <a:xfrm>
              <a:off x="990600" y="2743200"/>
              <a:ext cx="18970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9pPr>
            </a:lstStyle>
            <a:p>
              <a:pPr eaLnBrk="1" hangingPunct="1"/>
              <a:r>
                <a:rPr lang="en-US" altLang="ko-KR" sz="1800" b="0">
                  <a:solidFill>
                    <a:srgbClr val="605A2E"/>
                  </a:solidFill>
                  <a:latin typeface="Cambria" pitchFamily="18" charset="0"/>
                  <a:ea typeface="굴림" pitchFamily="50" charset="-127"/>
                </a:rPr>
                <a:t>XENON10 2007 </a:t>
              </a:r>
            </a:p>
          </p:txBody>
        </p:sp>
        <p:sp>
          <p:nvSpPr>
            <p:cNvPr id="120850" name="TextBox 16"/>
            <p:cNvSpPr txBox="1">
              <a:spLocks noChangeArrowheads="1"/>
            </p:cNvSpPr>
            <p:nvPr/>
          </p:nvSpPr>
          <p:spPr bwMode="auto">
            <a:xfrm>
              <a:off x="990600" y="3124200"/>
              <a:ext cx="24955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9pPr>
            </a:lstStyle>
            <a:p>
              <a:pPr eaLnBrk="1" hangingPunct="1"/>
              <a:r>
                <a:rPr lang="en-US" altLang="ko-KR" sz="1800" b="0">
                  <a:solidFill>
                    <a:srgbClr val="605A2E"/>
                  </a:solidFill>
                  <a:latin typeface="Cambria" pitchFamily="18" charset="0"/>
                  <a:ea typeface="굴림" pitchFamily="50" charset="-127"/>
                </a:rPr>
                <a:t>XENON100 6000 kgd 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8600" y="3886200"/>
              <a:ext cx="762000" cy="381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20852" name="TextBox 18"/>
            <p:cNvSpPr txBox="1">
              <a:spLocks noChangeArrowheads="1"/>
            </p:cNvSpPr>
            <p:nvPr/>
          </p:nvSpPr>
          <p:spPr bwMode="auto">
            <a:xfrm>
              <a:off x="1066800" y="3886200"/>
              <a:ext cx="20669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9pPr>
            </a:lstStyle>
            <a:p>
              <a:pPr eaLnBrk="1" hangingPunct="1"/>
              <a:r>
                <a:rPr lang="en-US" altLang="ko-KR" sz="1800" b="0">
                  <a:solidFill>
                    <a:srgbClr val="AC5C22"/>
                  </a:solidFill>
                  <a:latin typeface="Cambria" pitchFamily="18" charset="0"/>
                  <a:ea typeface="굴림" pitchFamily="50" charset="-127"/>
                </a:rPr>
                <a:t>CMSSM, Ellis et al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8600" y="4495800"/>
              <a:ext cx="7620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20854" name="TextBox 20"/>
            <p:cNvSpPr txBox="1">
              <a:spLocks noChangeArrowheads="1"/>
            </p:cNvSpPr>
            <p:nvPr/>
          </p:nvSpPr>
          <p:spPr bwMode="auto">
            <a:xfrm>
              <a:off x="1066800" y="4495800"/>
              <a:ext cx="20574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9pPr>
            </a:lstStyle>
            <a:p>
              <a:pPr eaLnBrk="1" hangingPunct="1"/>
              <a:r>
                <a:rPr lang="en-US" altLang="ko-KR" sz="1800" b="0">
                  <a:solidFill>
                    <a:srgbClr val="E8B189"/>
                  </a:solidFill>
                  <a:latin typeface="Cambria" pitchFamily="18" charset="0"/>
                  <a:ea typeface="굴림" pitchFamily="50" charset="-127"/>
                </a:rPr>
                <a:t>CMSSM, Markov chain Trotta et al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28600" y="5181600"/>
              <a:ext cx="762000" cy="381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20856" name="TextBox 22"/>
            <p:cNvSpPr txBox="1">
              <a:spLocks noChangeArrowheads="1"/>
            </p:cNvSpPr>
            <p:nvPr/>
          </p:nvSpPr>
          <p:spPr bwMode="auto">
            <a:xfrm>
              <a:off x="1066800" y="5181600"/>
              <a:ext cx="20574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9pPr>
            </a:lstStyle>
            <a:p>
              <a:pPr eaLnBrk="1" hangingPunct="1"/>
              <a:r>
                <a:rPr lang="en-US" altLang="ko-KR" sz="1800" b="0">
                  <a:solidFill>
                    <a:srgbClr val="667752"/>
                  </a:solidFill>
                  <a:latin typeface="Cambria" pitchFamily="18" charset="0"/>
                  <a:ea typeface="굴림" pitchFamily="50" charset="-127"/>
                </a:rPr>
                <a:t>Effective MSSM, Bottino et al</a:t>
              </a:r>
            </a:p>
          </p:txBody>
        </p:sp>
        <p:sp>
          <p:nvSpPr>
            <p:cNvPr id="120857" name="TextBox 23"/>
            <p:cNvSpPr txBox="1">
              <a:spLocks noChangeArrowheads="1"/>
            </p:cNvSpPr>
            <p:nvPr/>
          </p:nvSpPr>
          <p:spPr bwMode="auto">
            <a:xfrm>
              <a:off x="4267200" y="1447800"/>
              <a:ext cx="22098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9pPr>
            </a:lstStyle>
            <a:p>
              <a:pPr eaLnBrk="1" hangingPunct="1"/>
              <a:r>
                <a:rPr lang="en-US" altLang="ko-KR" sz="2000">
                  <a:solidFill>
                    <a:srgbClr val="466571"/>
                  </a:solidFill>
                  <a:latin typeface="굴림" pitchFamily="50" charset="-127"/>
                  <a:ea typeface="굴림" pitchFamily="50" charset="-127"/>
                </a:rPr>
                <a:t>E</a:t>
              </a:r>
              <a:r>
                <a:rPr lang="en-US" altLang="ko-KR" sz="2000" baseline="-25000">
                  <a:solidFill>
                    <a:srgbClr val="466571"/>
                  </a:solidFill>
                  <a:latin typeface="굴림" pitchFamily="50" charset="-127"/>
                  <a:ea typeface="굴림" pitchFamily="50" charset="-127"/>
                </a:rPr>
                <a:t>th</a:t>
              </a:r>
              <a:r>
                <a:rPr lang="en-US" altLang="ko-KR" sz="2000">
                  <a:solidFill>
                    <a:srgbClr val="466571"/>
                  </a:solidFill>
                  <a:latin typeface="굴림" pitchFamily="50" charset="-127"/>
                  <a:ea typeface="굴림" pitchFamily="50" charset="-127"/>
                </a:rPr>
                <a:t>=10 keV</a:t>
              </a:r>
            </a:p>
            <a:p>
              <a:pPr eaLnBrk="1" hangingPunct="1"/>
              <a:r>
                <a:rPr lang="en-US" altLang="ko-KR" sz="2000">
                  <a:solidFill>
                    <a:srgbClr val="466571"/>
                  </a:solidFill>
                  <a:latin typeface="굴림" pitchFamily="50" charset="-127"/>
                  <a:ea typeface="굴림" pitchFamily="50" charset="-127"/>
                </a:rPr>
                <a:t>(5 and 100 kg year)</a:t>
              </a:r>
            </a:p>
          </p:txBody>
        </p:sp>
        <p:sp>
          <p:nvSpPr>
            <p:cNvPr id="120858" name="TextBox 24"/>
            <p:cNvSpPr txBox="1">
              <a:spLocks noChangeArrowheads="1"/>
            </p:cNvSpPr>
            <p:nvPr/>
          </p:nvSpPr>
          <p:spPr bwMode="auto">
            <a:xfrm>
              <a:off x="4114800" y="3657600"/>
              <a:ext cx="22098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9pPr>
            </a:lstStyle>
            <a:p>
              <a:pPr eaLnBrk="1" hangingPunct="1"/>
              <a:r>
                <a:rPr lang="en-US" altLang="ko-KR" sz="2000">
                  <a:solidFill>
                    <a:srgbClr val="466571"/>
                  </a:solidFill>
                  <a:latin typeface="굴림" pitchFamily="50" charset="-127"/>
                  <a:ea typeface="굴림" pitchFamily="50" charset="-127"/>
                </a:rPr>
                <a:t>E</a:t>
              </a:r>
              <a:r>
                <a:rPr lang="en-US" altLang="ko-KR" sz="2000" baseline="-25000">
                  <a:solidFill>
                    <a:srgbClr val="466571"/>
                  </a:solidFill>
                  <a:latin typeface="굴림" pitchFamily="50" charset="-127"/>
                  <a:ea typeface="굴림" pitchFamily="50" charset="-127"/>
                </a:rPr>
                <a:t>th</a:t>
              </a:r>
              <a:r>
                <a:rPr lang="en-US" altLang="ko-KR" sz="2000">
                  <a:solidFill>
                    <a:srgbClr val="466571"/>
                  </a:solidFill>
                  <a:latin typeface="굴림" pitchFamily="50" charset="-127"/>
                  <a:ea typeface="굴림" pitchFamily="50" charset="-127"/>
                </a:rPr>
                <a:t>=1 keV</a:t>
              </a:r>
            </a:p>
            <a:p>
              <a:pPr eaLnBrk="1" hangingPunct="1"/>
              <a:r>
                <a:rPr lang="en-US" altLang="ko-KR" sz="2000">
                  <a:solidFill>
                    <a:srgbClr val="466571"/>
                  </a:solidFill>
                  <a:latin typeface="굴림" pitchFamily="50" charset="-127"/>
                  <a:ea typeface="굴림" pitchFamily="50" charset="-127"/>
                </a:rPr>
                <a:t>(5 and 100 kg year)</a:t>
              </a:r>
            </a:p>
          </p:txBody>
        </p:sp>
      </p:grpSp>
      <p:sp>
        <p:nvSpPr>
          <p:cNvPr id="120836" name="TextBox 25"/>
          <p:cNvSpPr txBox="1">
            <a:spLocks noChangeArrowheads="1"/>
          </p:cNvSpPr>
          <p:nvPr/>
        </p:nvSpPr>
        <p:spPr bwMode="auto">
          <a:xfrm>
            <a:off x="7451725" y="6381750"/>
            <a:ext cx="1149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9pPr>
          </a:lstStyle>
          <a:p>
            <a:pPr eaLnBrk="1" hangingPunct="1"/>
            <a:r>
              <a:rPr lang="en-US" altLang="ko-KR" sz="1200" b="0">
                <a:solidFill>
                  <a:srgbClr val="000000"/>
                </a:solidFill>
                <a:latin typeface="Verdana" pitchFamily="34" charset="0"/>
                <a:ea typeface="굴림" pitchFamily="50" charset="-127"/>
              </a:rPr>
              <a:t>by S. Scopel</a:t>
            </a:r>
            <a:endParaRPr lang="ko-KR" altLang="en-US" sz="1200" b="0">
              <a:solidFill>
                <a:srgbClr val="000000"/>
              </a:solidFill>
              <a:latin typeface="Verdana" pitchFamily="34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7543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>
            <a:off x="115888" y="1122363"/>
            <a:ext cx="52482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latinLnBrk="0" hangingPunct="0">
              <a:buFont typeface="Arial" pitchFamily="34" charset="0"/>
              <a:buChar char="•"/>
              <a:defRPr/>
            </a:pPr>
            <a:r>
              <a:rPr lang="en-US" altLang="ko-KR" sz="2000" dirty="0">
                <a:solidFill>
                  <a:srgbClr val="292929"/>
                </a:solidFill>
              </a:rPr>
              <a:t>Large </a:t>
            </a:r>
            <a:r>
              <a:rPr lang="en-US" altLang="ko-KR" sz="2000" dirty="0">
                <a:solidFill>
                  <a:srgbClr val="292929"/>
                </a:solidFill>
              </a:rPr>
              <a:t>mass with an affordable cost</a:t>
            </a:r>
          </a:p>
          <a:p>
            <a:pPr>
              <a:defRPr/>
            </a:pPr>
            <a:r>
              <a:rPr lang="en-US" altLang="ko-KR" sz="2000" dirty="0">
                <a:solidFill>
                  <a:srgbClr val="292929"/>
                </a:solidFill>
              </a:rPr>
              <a:t>     </a:t>
            </a:r>
            <a:r>
              <a:rPr lang="en-US" altLang="ko-KR" sz="2000" dirty="0">
                <a:solidFill>
                  <a:srgbClr val="292929"/>
                </a:solidFill>
                <a:sym typeface="Wingdings" pitchFamily="2" charset="2"/>
              </a:rPr>
              <a:t> Good for AM </a:t>
            </a:r>
            <a:r>
              <a:rPr lang="en-US" altLang="ko-KR" sz="2000" dirty="0">
                <a:solidFill>
                  <a:srgbClr val="292929"/>
                </a:solidFill>
                <a:sym typeface="Wingdings" pitchFamily="2" charset="2"/>
              </a:rPr>
              <a:t>study</a:t>
            </a:r>
            <a:endParaRPr lang="en-US" altLang="ko-KR" sz="2000" dirty="0">
              <a:solidFill>
                <a:srgbClr val="292929"/>
              </a:solidFill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altLang="ko-KR" sz="2000" dirty="0">
                <a:solidFill>
                  <a:srgbClr val="292929"/>
                </a:solidFill>
              </a:rPr>
              <a:t>High </a:t>
            </a:r>
            <a:r>
              <a:rPr lang="en-US" altLang="ko-KR" sz="2000" dirty="0">
                <a:solidFill>
                  <a:srgbClr val="292929"/>
                </a:solidFill>
              </a:rPr>
              <a:t>light yield ~60,000/MeV </a:t>
            </a:r>
          </a:p>
          <a:p>
            <a:pPr marL="342900" indent="-342900" eaLnBrk="0" latinLnBrk="0" hangingPunct="0">
              <a:buFont typeface="Arial" pitchFamily="34" charset="0"/>
              <a:buChar char="•"/>
              <a:defRPr/>
            </a:pPr>
            <a:r>
              <a:rPr lang="en-US" altLang="ko-KR" sz="2000" dirty="0">
                <a:solidFill>
                  <a:srgbClr val="FF0000"/>
                </a:solidFill>
              </a:rPr>
              <a:t>Pulse </a:t>
            </a:r>
            <a:r>
              <a:rPr lang="en-US" altLang="ko-KR" sz="2000" dirty="0">
                <a:solidFill>
                  <a:srgbClr val="FF0000"/>
                </a:solidFill>
              </a:rPr>
              <a:t>shape discrimination</a:t>
            </a:r>
          </a:p>
          <a:p>
            <a:pPr eaLnBrk="0" latinLnBrk="0" hangingPunct="0">
              <a:defRPr/>
            </a:pPr>
            <a:r>
              <a:rPr lang="en-US" altLang="ko-KR" sz="2000" dirty="0">
                <a:solidFill>
                  <a:srgbClr val="FF0000"/>
                </a:solidFill>
              </a:rPr>
              <a:t>     </a:t>
            </a:r>
            <a:r>
              <a:rPr lang="en-US" altLang="ko-KR" sz="2000" dirty="0">
                <a:solidFill>
                  <a:srgbClr val="FF0000"/>
                </a:solidFill>
                <a:sym typeface="Wingdings" pitchFamily="2" charset="2"/>
              </a:rPr>
              <a:t> Moderate background </a:t>
            </a:r>
            <a:r>
              <a:rPr lang="en-US" altLang="ko-KR" sz="2000" dirty="0">
                <a:solidFill>
                  <a:srgbClr val="FF0000"/>
                </a:solidFill>
                <a:sym typeface="Wingdings" pitchFamily="2" charset="2"/>
              </a:rPr>
              <a:t>rejection</a:t>
            </a:r>
            <a:endParaRPr lang="en-US" altLang="ko-KR" sz="2000" dirty="0">
              <a:solidFill>
                <a:srgbClr val="292929"/>
              </a:solidFill>
            </a:endParaRPr>
          </a:p>
          <a:p>
            <a:pPr marL="342900" indent="-342900" eaLnBrk="0" latinLnBrk="0" hangingPunct="0">
              <a:buFont typeface="Arial" pitchFamily="34" charset="0"/>
              <a:buChar char="•"/>
              <a:defRPr/>
            </a:pPr>
            <a:r>
              <a:rPr lang="en-US" altLang="ko-KR" sz="2000" dirty="0">
                <a:solidFill>
                  <a:srgbClr val="292929"/>
                </a:solidFill>
              </a:rPr>
              <a:t>Easy </a:t>
            </a:r>
            <a:r>
              <a:rPr lang="en-US" altLang="ko-KR" sz="2000" dirty="0">
                <a:solidFill>
                  <a:srgbClr val="292929"/>
                </a:solidFill>
              </a:rPr>
              <a:t>fabrication and </a:t>
            </a:r>
            <a:r>
              <a:rPr lang="en-US" altLang="ko-KR" sz="2000" dirty="0">
                <a:solidFill>
                  <a:srgbClr val="292929"/>
                </a:solidFill>
              </a:rPr>
              <a:t>handling</a:t>
            </a:r>
          </a:p>
          <a:p>
            <a:pPr eaLnBrk="0" latinLnBrk="0" hangingPunct="0">
              <a:defRPr/>
            </a:pPr>
            <a:endParaRPr lang="en-US" altLang="ko-KR" sz="2000" dirty="0">
              <a:solidFill>
                <a:srgbClr val="292929"/>
              </a:solidFill>
            </a:endParaRPr>
          </a:p>
          <a:p>
            <a:pPr marL="342900" indent="-342900" eaLnBrk="0" latinLnBrk="0" hangingPunct="0">
              <a:buFont typeface="Arial" pitchFamily="34" charset="0"/>
              <a:buChar char="•"/>
              <a:defRPr/>
            </a:pPr>
            <a:r>
              <a:rPr lang="en-US" altLang="ko-KR" sz="2000" dirty="0">
                <a:solidFill>
                  <a:srgbClr val="292929"/>
                </a:solidFill>
              </a:rPr>
              <a:t>Cs &amp; I </a:t>
            </a:r>
            <a:r>
              <a:rPr lang="en-US" altLang="ko-KR" sz="2000" dirty="0">
                <a:solidFill>
                  <a:srgbClr val="292929"/>
                </a:solidFill>
              </a:rPr>
              <a:t>(SI cross section ~ A</a:t>
            </a:r>
            <a:r>
              <a:rPr lang="en-US" altLang="ko-KR" sz="2000" baseline="30000" dirty="0">
                <a:solidFill>
                  <a:srgbClr val="292929"/>
                </a:solidFill>
              </a:rPr>
              <a:t>2</a:t>
            </a:r>
            <a:r>
              <a:rPr lang="en-US" altLang="ko-KR" sz="2000" dirty="0">
                <a:solidFill>
                  <a:srgbClr val="292929"/>
                </a:solidFill>
              </a:rPr>
              <a:t>)</a:t>
            </a:r>
          </a:p>
          <a:p>
            <a:pPr eaLnBrk="0" latinLnBrk="0" hangingPunct="0">
              <a:defRPr/>
            </a:pPr>
            <a:r>
              <a:rPr lang="en-US" altLang="ko-KR" sz="2000" dirty="0">
                <a:solidFill>
                  <a:srgbClr val="292929"/>
                </a:solidFill>
              </a:rPr>
              <a:t>  </a:t>
            </a:r>
            <a:r>
              <a:rPr lang="en-US" altLang="ko-KR" sz="2000" dirty="0">
                <a:solidFill>
                  <a:srgbClr val="292929"/>
                </a:solidFill>
              </a:rPr>
              <a:t> Cs &amp;,I </a:t>
            </a:r>
            <a:r>
              <a:rPr lang="en-US" altLang="ko-KR" sz="2000" dirty="0">
                <a:solidFill>
                  <a:srgbClr val="292929"/>
                </a:solidFill>
              </a:rPr>
              <a:t>are sensitive to SD </a:t>
            </a:r>
            <a:r>
              <a:rPr lang="en-US" altLang="ko-KR" sz="2000" dirty="0">
                <a:solidFill>
                  <a:srgbClr val="292929"/>
                </a:solidFill>
              </a:rPr>
              <a:t>interaction</a:t>
            </a:r>
            <a:endParaRPr lang="en-US" altLang="ko-KR" sz="2000" dirty="0">
              <a:solidFill>
                <a:srgbClr val="292929"/>
              </a:solidFill>
            </a:endParaRP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1549400" y="195263"/>
            <a:ext cx="6515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5pPr>
            <a:lvl6pPr marL="2514600" indent="-228600" eaLnBrk="0" fontAlgn="base" hangingPunct="0">
              <a:spcBef>
                <a:spcPts val="175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6pPr>
            <a:lvl7pPr marL="2971800" indent="-228600" eaLnBrk="0" fontAlgn="base" hangingPunct="0">
              <a:spcBef>
                <a:spcPts val="175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7pPr>
            <a:lvl8pPr marL="3429000" indent="-228600" eaLnBrk="0" fontAlgn="base" hangingPunct="0">
              <a:spcBef>
                <a:spcPts val="175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8pPr>
            <a:lvl9pPr marL="3886200" indent="-228600" eaLnBrk="0" fontAlgn="base" hangingPunct="0">
              <a:spcBef>
                <a:spcPts val="175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9pPr>
          </a:lstStyle>
          <a:p>
            <a:pPr algn="ctr" eaLnBrk="1" hangingPunct="1"/>
            <a:r>
              <a:rPr lang="en-US" altLang="ko-KR" sz="2800">
                <a:solidFill>
                  <a:srgbClr val="292929"/>
                </a:solidFill>
              </a:rPr>
              <a:t>WIMP search with CsI(Tl) Crystals </a:t>
            </a:r>
          </a:p>
        </p:txBody>
      </p:sp>
      <p:graphicFrame>
        <p:nvGraphicFramePr>
          <p:cNvPr id="9" name="Group 14"/>
          <p:cNvGraphicFramePr>
            <a:graphicFrameLocks noGrp="1"/>
          </p:cNvGraphicFramePr>
          <p:nvPr/>
        </p:nvGraphicFramePr>
        <p:xfrm>
          <a:off x="650875" y="4365625"/>
          <a:ext cx="3924300" cy="1836738"/>
        </p:xfrm>
        <a:graphic>
          <a:graphicData uri="http://schemas.openxmlformats.org/drawingml/2006/table">
            <a:tbl>
              <a:tblPr/>
              <a:tblGrid>
                <a:gridCol w="928687"/>
                <a:gridCol w="574675"/>
                <a:gridCol w="719138"/>
                <a:gridCol w="850900"/>
                <a:gridCol w="8509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3F7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Isotope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3F7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J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3F7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Abun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3F7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&lt;Sp&gt;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C2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3F7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&lt;Sn&gt;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13F7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133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3F7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Cs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C2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3F7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7/2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C2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3F7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100%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C2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3F7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-0.370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C2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3F7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0.003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C2F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13F7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127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3F7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I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C2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3F7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5/2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C2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3F7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100%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C2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3F7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0.309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C2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3F7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0.075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C2F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13F7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73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3F7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Ge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3F7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9/2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3F7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7.8%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3F7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0.03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C2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3F7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0.38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13F7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129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3F7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Xe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3F7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1/2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3F7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26%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3F7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0.028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C2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3F7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0.359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13F7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131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3F7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Xe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3F7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3/2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3F7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21%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3F7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-0.009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C2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3F7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-0.227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34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41" descr="csi_pm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5247564" y="1052736"/>
            <a:ext cx="3716924" cy="7200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37937" name="Rectangle 1"/>
          <p:cNvSpPr>
            <a:spLocks noChangeArrowheads="1"/>
          </p:cNvSpPr>
          <p:nvPr/>
        </p:nvSpPr>
        <p:spPr bwMode="auto">
          <a:xfrm>
            <a:off x="4914900" y="1844675"/>
            <a:ext cx="433705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atinLnBrk="0">
              <a:lnSpc>
                <a:spcPct val="120000"/>
              </a:lnSpc>
              <a:buClr>
                <a:srgbClr val="FF0000"/>
              </a:buClr>
            </a:pPr>
            <a:r>
              <a:rPr lang="en-US" altLang="ko-KR" sz="1600">
                <a:latin typeface="Garamond" pitchFamily="18" charset="0"/>
                <a:ea typeface="MS PGothic" pitchFamily="34" charset="-128"/>
              </a:rPr>
              <a:t>CsI(Tl) Crystal  8x8x30 cm</a:t>
            </a:r>
            <a:r>
              <a:rPr lang="en-US" altLang="ko-KR" sz="1600" baseline="30000">
                <a:latin typeface="Garamond" pitchFamily="18" charset="0"/>
                <a:ea typeface="MS PGothic" pitchFamily="34" charset="-128"/>
              </a:rPr>
              <a:t>3  </a:t>
            </a:r>
            <a:r>
              <a:rPr lang="en-US" altLang="ko-KR" sz="1600">
                <a:latin typeface="Garamond" pitchFamily="18" charset="0"/>
                <a:ea typeface="MS PGothic" pitchFamily="34" charset="-128"/>
              </a:rPr>
              <a:t> (8.7 kg) </a:t>
            </a:r>
          </a:p>
          <a:p>
            <a:pPr latinLnBrk="0">
              <a:lnSpc>
                <a:spcPct val="120000"/>
              </a:lnSpc>
              <a:buClr>
                <a:srgbClr val="FF0000"/>
              </a:buClr>
            </a:pPr>
            <a:r>
              <a:rPr lang="en-US" altLang="ko-KR" sz="1600">
                <a:latin typeface="Garamond" pitchFamily="18" charset="0"/>
                <a:ea typeface="MS PGothic" pitchFamily="34" charset="-128"/>
              </a:rPr>
              <a:t> 3” PMT (9269QA) :</a:t>
            </a:r>
            <a:r>
              <a:rPr lang="en-US" altLang="ko-KR" sz="1600">
                <a:solidFill>
                  <a:srgbClr val="000000"/>
                </a:solidFill>
                <a:latin typeface="Garamond" pitchFamily="18" charset="0"/>
                <a:ea typeface="MS PGothic" pitchFamily="34" charset="-128"/>
              </a:rPr>
              <a:t> </a:t>
            </a:r>
            <a:r>
              <a:rPr lang="en-US" altLang="ko-KR" sz="1600">
                <a:latin typeface="Garamond" pitchFamily="18" charset="0"/>
                <a:ea typeface="MS PGothic" pitchFamily="34" charset="-128"/>
              </a:rPr>
              <a:t>Quartz  window, RbCs P.C</a:t>
            </a:r>
            <a:r>
              <a:rPr lang="en-US" altLang="ko-KR" sz="1600">
                <a:solidFill>
                  <a:srgbClr val="0070C0"/>
                </a:solidFill>
                <a:latin typeface="Garamond" pitchFamily="18" charset="0"/>
                <a:ea typeface="MS PGothic" pitchFamily="34" charset="-128"/>
              </a:rPr>
              <a:t>.</a:t>
            </a:r>
          </a:p>
          <a:p>
            <a:pPr latinLnBrk="0">
              <a:lnSpc>
                <a:spcPct val="120000"/>
              </a:lnSpc>
              <a:buClr>
                <a:srgbClr val="FF0000"/>
              </a:buClr>
            </a:pPr>
            <a:r>
              <a:rPr lang="en-US" altLang="ko-KR" sz="1600">
                <a:solidFill>
                  <a:srgbClr val="0070C0"/>
                </a:solidFill>
                <a:latin typeface="Garamond" pitchFamily="18" charset="0"/>
                <a:ea typeface="MS PGothic" pitchFamily="34" charset="-128"/>
              </a:rPr>
              <a:t>   </a:t>
            </a:r>
            <a:r>
              <a:rPr lang="en-US" altLang="ko-KR" sz="1600">
                <a:latin typeface="Garamond" pitchFamily="18" charset="0"/>
                <a:ea typeface="MS PGothic" pitchFamily="34" charset="-128"/>
              </a:rPr>
              <a:t>~5 Photo-electrons/keV</a:t>
            </a:r>
          </a:p>
        </p:txBody>
      </p:sp>
      <p:sp>
        <p:nvSpPr>
          <p:cNvPr id="37938" name="TextBox 12"/>
          <p:cNvSpPr txBox="1">
            <a:spLocks noChangeArrowheads="1"/>
          </p:cNvSpPr>
          <p:nvPr/>
        </p:nvSpPr>
        <p:spPr bwMode="auto">
          <a:xfrm>
            <a:off x="2428875" y="7143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5pPr>
            <a:lvl6pPr marL="2514600" indent="-228600" eaLnBrk="0" fontAlgn="base" hangingPunct="0">
              <a:spcBef>
                <a:spcPts val="175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6pPr>
            <a:lvl7pPr marL="2971800" indent="-228600" eaLnBrk="0" fontAlgn="base" hangingPunct="0">
              <a:spcBef>
                <a:spcPts val="175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7pPr>
            <a:lvl8pPr marL="3429000" indent="-228600" eaLnBrk="0" fontAlgn="base" hangingPunct="0">
              <a:spcBef>
                <a:spcPts val="175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8pPr>
            <a:lvl9pPr marL="3886200" indent="-228600" eaLnBrk="0" fontAlgn="base" hangingPunct="0">
              <a:spcBef>
                <a:spcPts val="175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9pPr>
          </a:lstStyle>
          <a:p>
            <a:pPr eaLnBrk="1" hangingPunct="1"/>
            <a:endParaRPr lang="ko-KR" altLang="en-US"/>
          </a:p>
        </p:txBody>
      </p:sp>
      <p:grpSp>
        <p:nvGrpSpPr>
          <p:cNvPr id="37939" name="그룹 15"/>
          <p:cNvGrpSpPr>
            <a:grpSpLocks/>
          </p:cNvGrpSpPr>
          <p:nvPr/>
        </p:nvGrpSpPr>
        <p:grpSpPr bwMode="auto">
          <a:xfrm>
            <a:off x="4660900" y="3652838"/>
            <a:ext cx="4475163" cy="2786062"/>
            <a:chOff x="4819650" y="785813"/>
            <a:chExt cx="4475163" cy="2786062"/>
          </a:xfrm>
        </p:grpSpPr>
        <p:pic>
          <p:nvPicPr>
            <p:cNvPr id="37940" name="Picture 29" descr="Calib_9-10keV_lo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0525" y="828675"/>
              <a:ext cx="381635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41" name="Text Box 31"/>
            <p:cNvSpPr txBox="1">
              <a:spLocks noChangeArrowheads="1"/>
            </p:cNvSpPr>
            <p:nvPr/>
          </p:nvSpPr>
          <p:spPr bwMode="auto">
            <a:xfrm>
              <a:off x="7500938" y="785813"/>
              <a:ext cx="17938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5pPr>
              <a:lvl6pPr marL="2514600" indent="-228600" eaLnBrk="0" fontAlgn="base" hangingPunct="0">
                <a:spcBef>
                  <a:spcPts val="175"/>
                </a:spcBef>
                <a:spcAft>
                  <a:spcPct val="0"/>
                </a:spcAft>
                <a:buFont typeface="Wingdings" pitchFamily="2" charset="2"/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6pPr>
              <a:lvl7pPr marL="2971800" indent="-228600" eaLnBrk="0" fontAlgn="base" hangingPunct="0">
                <a:spcBef>
                  <a:spcPts val="175"/>
                </a:spcBef>
                <a:spcAft>
                  <a:spcPct val="0"/>
                </a:spcAft>
                <a:buFont typeface="Wingdings" pitchFamily="2" charset="2"/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7pPr>
              <a:lvl8pPr marL="3429000" indent="-228600" eaLnBrk="0" fontAlgn="base" hangingPunct="0">
                <a:spcBef>
                  <a:spcPts val="175"/>
                </a:spcBef>
                <a:spcAft>
                  <a:spcPct val="0"/>
                </a:spcAft>
                <a:buFont typeface="Wingdings" pitchFamily="2" charset="2"/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8pPr>
              <a:lvl9pPr marL="3886200" indent="-228600" eaLnBrk="0" fontAlgn="base" hangingPunct="0">
                <a:spcBef>
                  <a:spcPts val="175"/>
                </a:spcBef>
                <a:spcAft>
                  <a:spcPct val="0"/>
                </a:spcAft>
                <a:buFont typeface="Wingdings" pitchFamily="2" charset="2"/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9pPr>
            </a:lstStyle>
            <a:p>
              <a:pPr eaLnBrk="1" hangingPunct="1"/>
              <a:r>
                <a:rPr lang="en-US" altLang="ko-KR" sz="1800">
                  <a:solidFill>
                    <a:srgbClr val="E42606"/>
                  </a:solidFill>
                  <a:ea typeface="굴림" pitchFamily="50" charset="-127"/>
                </a:rPr>
                <a:t>electron recoil</a:t>
              </a:r>
            </a:p>
          </p:txBody>
        </p:sp>
        <p:sp>
          <p:nvSpPr>
            <p:cNvPr id="37942" name="Text Box 30"/>
            <p:cNvSpPr txBox="1">
              <a:spLocks noChangeArrowheads="1"/>
            </p:cNvSpPr>
            <p:nvPr/>
          </p:nvSpPr>
          <p:spPr bwMode="auto">
            <a:xfrm>
              <a:off x="4819650" y="1857375"/>
              <a:ext cx="16811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5pPr>
              <a:lvl6pPr marL="2514600" indent="-228600" eaLnBrk="0" fontAlgn="base" hangingPunct="0">
                <a:spcBef>
                  <a:spcPts val="175"/>
                </a:spcBef>
                <a:spcAft>
                  <a:spcPct val="0"/>
                </a:spcAft>
                <a:buFont typeface="Wingdings" pitchFamily="2" charset="2"/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6pPr>
              <a:lvl7pPr marL="2971800" indent="-228600" eaLnBrk="0" fontAlgn="base" hangingPunct="0">
                <a:spcBef>
                  <a:spcPts val="175"/>
                </a:spcBef>
                <a:spcAft>
                  <a:spcPct val="0"/>
                </a:spcAft>
                <a:buFont typeface="Wingdings" pitchFamily="2" charset="2"/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7pPr>
              <a:lvl8pPr marL="3429000" indent="-228600" eaLnBrk="0" fontAlgn="base" hangingPunct="0">
                <a:spcBef>
                  <a:spcPts val="175"/>
                </a:spcBef>
                <a:spcAft>
                  <a:spcPct val="0"/>
                </a:spcAft>
                <a:buFont typeface="Wingdings" pitchFamily="2" charset="2"/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8pPr>
              <a:lvl9pPr marL="3886200" indent="-228600" eaLnBrk="0" fontAlgn="base" hangingPunct="0">
                <a:spcBef>
                  <a:spcPts val="175"/>
                </a:spcBef>
                <a:spcAft>
                  <a:spcPct val="0"/>
                </a:spcAft>
                <a:buFont typeface="Wingdings" pitchFamily="2" charset="2"/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서울들국화" pitchFamily="18" charset="-127"/>
                </a:defRPr>
              </a:lvl9pPr>
            </a:lstStyle>
            <a:p>
              <a:pPr eaLnBrk="1" hangingPunct="1"/>
              <a:r>
                <a:rPr lang="en-US" altLang="ko-KR" sz="1800">
                  <a:ea typeface="굴림" pitchFamily="50" charset="-127"/>
                </a:rPr>
                <a:t>nuclear recoil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603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dirty="0">
                <a:latin typeface="Comic Sans MS" pitchFamily="66" charset="0"/>
                <a:ea typeface="굴림" pitchFamily="50" charset="-127"/>
              </a:rPr>
              <a:t>KIMS </a:t>
            </a:r>
            <a:r>
              <a:rPr lang="en-US" altLang="ko-KR" sz="4000" dirty="0" smtClean="0">
                <a:latin typeface="Comic Sans MS" pitchFamily="66" charset="0"/>
                <a:ea typeface="굴림" pitchFamily="50" charset="-127"/>
              </a:rPr>
              <a:t>(</a:t>
            </a:r>
            <a:r>
              <a:rPr lang="en-US" altLang="ko-KR" dirty="0" smtClean="0">
                <a:latin typeface="Comic Sans MS" pitchFamily="66" charset="0"/>
                <a:ea typeface="굴림" pitchFamily="50" charset="-127"/>
              </a:rPr>
              <a:t>Korea </a:t>
            </a:r>
            <a:r>
              <a:rPr lang="en-US" altLang="ko-KR" dirty="0">
                <a:latin typeface="Comic Sans MS" pitchFamily="66" charset="0"/>
                <a:ea typeface="굴림" pitchFamily="50" charset="-127"/>
              </a:rPr>
              <a:t>Invisible Mass </a:t>
            </a:r>
            <a:r>
              <a:rPr lang="en-US" altLang="ko-KR" dirty="0" smtClean="0">
                <a:latin typeface="Comic Sans MS" pitchFamily="66" charset="0"/>
                <a:ea typeface="굴림" pitchFamily="50" charset="-127"/>
              </a:rPr>
              <a:t>Search)</a:t>
            </a:r>
            <a:endParaRPr lang="ko-KR" altLang="en-US" dirty="0">
              <a:latin typeface="Comic Sans MS" pitchFamily="66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271573" y="1629955"/>
            <a:ext cx="476492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800" b="1" i="1" dirty="0" smtClean="0">
                <a:solidFill>
                  <a:srgbClr val="0000FF"/>
                </a:solidFill>
              </a:rPr>
              <a:t> </a:t>
            </a:r>
            <a:r>
              <a:rPr lang="en-US" altLang="ko-KR" b="1" dirty="0" smtClean="0">
                <a:solidFill>
                  <a:srgbClr val="292929"/>
                </a:solidFill>
              </a:rPr>
              <a:t>KIMS </a:t>
            </a:r>
            <a:r>
              <a:rPr lang="en-US" altLang="ko-KR" dirty="0">
                <a:solidFill>
                  <a:srgbClr val="292929"/>
                </a:solidFill>
              </a:rPr>
              <a:t>c</a:t>
            </a:r>
            <a:r>
              <a:rPr lang="en-US" altLang="ko-KR" b="1" dirty="0" smtClean="0">
                <a:solidFill>
                  <a:srgbClr val="292929"/>
                </a:solidFill>
              </a:rPr>
              <a:t>ollaboration members</a:t>
            </a:r>
          </a:p>
          <a:p>
            <a:endParaRPr lang="en-US" altLang="ko-KR" b="1" dirty="0" smtClean="0">
              <a:solidFill>
                <a:srgbClr val="292929"/>
              </a:solidFill>
            </a:endParaRPr>
          </a:p>
          <a:p>
            <a:r>
              <a:rPr lang="en-US" altLang="ko-KR" sz="1800" b="1" i="1" dirty="0" smtClean="0">
                <a:solidFill>
                  <a:srgbClr val="0000FF"/>
                </a:solidFill>
              </a:rPr>
              <a:t>Seoul </a:t>
            </a:r>
            <a:r>
              <a:rPr lang="en-US" altLang="ko-KR" sz="1800" b="1" i="1" dirty="0">
                <a:solidFill>
                  <a:srgbClr val="0000FF"/>
                </a:solidFill>
              </a:rPr>
              <a:t>National University</a:t>
            </a:r>
            <a:r>
              <a:rPr lang="en-US" altLang="ko-KR" sz="1800" b="1" i="1" dirty="0"/>
              <a:t>: </a:t>
            </a:r>
            <a:r>
              <a:rPr lang="en-US" altLang="ko-KR" sz="1800" b="1" dirty="0" err="1"/>
              <a:t>H.C.Bhang</a:t>
            </a:r>
            <a:r>
              <a:rPr lang="en-US" altLang="ko-KR" sz="1800" b="1" dirty="0"/>
              <a:t>, </a:t>
            </a:r>
            <a:r>
              <a:rPr lang="en-US" altLang="ko-KR" sz="1800" b="1" dirty="0" err="1"/>
              <a:t>J.H.Choi</a:t>
            </a:r>
            <a:r>
              <a:rPr lang="en-US" altLang="ko-KR" sz="1800" b="1" dirty="0"/>
              <a:t>, </a:t>
            </a:r>
            <a:r>
              <a:rPr lang="en-US" altLang="ko-KR" sz="1800" b="1" dirty="0" smtClean="0"/>
              <a:t>S.H. Choi, </a:t>
            </a:r>
            <a:r>
              <a:rPr lang="en-US" altLang="ko-KR" sz="1800" b="1" dirty="0" err="1" smtClean="0"/>
              <a:t>K.W.Kim</a:t>
            </a:r>
            <a:r>
              <a:rPr lang="en-US" altLang="ko-KR" sz="1800" b="1" dirty="0"/>
              <a:t>, </a:t>
            </a:r>
            <a:r>
              <a:rPr lang="en-US" altLang="ko-KR" sz="1800" b="1" dirty="0" err="1"/>
              <a:t>S.C.Kim</a:t>
            </a:r>
            <a:r>
              <a:rPr lang="en-US" altLang="ko-KR" sz="1800" b="1" dirty="0"/>
              <a:t>, </a:t>
            </a:r>
            <a:r>
              <a:rPr lang="en-US" altLang="ko-KR" sz="1800" b="1" dirty="0" err="1"/>
              <a:t>S.K.Kim</a:t>
            </a:r>
            <a:r>
              <a:rPr lang="en-US" altLang="ko-KR" sz="1800" b="1" dirty="0"/>
              <a:t>, </a:t>
            </a:r>
            <a:r>
              <a:rPr lang="en-US" altLang="ko-KR" sz="1800" b="1" dirty="0" err="1" smtClean="0"/>
              <a:t>J.H.Lee,J.I.Lee</a:t>
            </a:r>
            <a:r>
              <a:rPr lang="en-US" altLang="ko-KR" sz="1800" b="1" dirty="0" smtClean="0"/>
              <a:t> </a:t>
            </a:r>
            <a:r>
              <a:rPr lang="en-US" altLang="ko-KR" sz="1800" b="1" dirty="0"/>
              <a:t>, </a:t>
            </a:r>
            <a:r>
              <a:rPr lang="en-US" altLang="ko-KR" sz="1800" b="1" dirty="0" err="1"/>
              <a:t>J.K.Lee</a:t>
            </a:r>
            <a:r>
              <a:rPr lang="en-US" altLang="ko-KR" sz="1800" b="1" dirty="0"/>
              <a:t>, </a:t>
            </a:r>
            <a:r>
              <a:rPr lang="en-US" altLang="ko-KR" sz="1800" b="1" dirty="0" err="1"/>
              <a:t>M.J.Lee</a:t>
            </a:r>
            <a:r>
              <a:rPr lang="en-US" altLang="ko-KR" sz="1800" b="1" dirty="0"/>
              <a:t>, </a:t>
            </a:r>
            <a:r>
              <a:rPr lang="en-US" altLang="ko-KR" sz="1800" b="1" dirty="0" err="1"/>
              <a:t>S.J.Lee</a:t>
            </a:r>
            <a:r>
              <a:rPr lang="en-US" altLang="ko-KR" sz="1800" b="1" dirty="0"/>
              <a:t>, </a:t>
            </a:r>
            <a:r>
              <a:rPr lang="en-US" altLang="ko-KR" sz="1800" b="1" dirty="0" err="1"/>
              <a:t>J.Li</a:t>
            </a:r>
            <a:r>
              <a:rPr lang="en-US" altLang="ko-KR" sz="1800" b="1" dirty="0"/>
              <a:t>, </a:t>
            </a:r>
            <a:r>
              <a:rPr lang="en-US" altLang="ko-KR" sz="1800" b="1" dirty="0" err="1"/>
              <a:t>X.Li</a:t>
            </a:r>
            <a:r>
              <a:rPr lang="en-US" altLang="ko-KR" sz="1800" b="1" dirty="0"/>
              <a:t>, </a:t>
            </a:r>
            <a:r>
              <a:rPr lang="en-US" altLang="ko-KR" sz="1800" b="1" dirty="0" err="1"/>
              <a:t>S.S.Myung,S.L.Olsen</a:t>
            </a:r>
            <a:r>
              <a:rPr lang="en-US" altLang="ko-KR" sz="1800" b="1" dirty="0"/>
              <a:t>, </a:t>
            </a:r>
            <a:r>
              <a:rPr lang="en-US" altLang="ko-KR" sz="1800" b="1" dirty="0" err="1"/>
              <a:t>I.S.Seong</a:t>
            </a:r>
            <a:endParaRPr lang="en-US" altLang="ko-KR" sz="1800" b="1" dirty="0"/>
          </a:p>
          <a:p>
            <a:r>
              <a:rPr lang="en-US" altLang="ko-KR" sz="1800" b="1" i="1" dirty="0" err="1">
                <a:solidFill>
                  <a:srgbClr val="0000FF"/>
                </a:solidFill>
              </a:rPr>
              <a:t>Sejong</a:t>
            </a:r>
            <a:r>
              <a:rPr lang="en-US" altLang="ko-KR" sz="1800" b="1" i="1" dirty="0">
                <a:solidFill>
                  <a:srgbClr val="0000FF"/>
                </a:solidFill>
              </a:rPr>
              <a:t> University</a:t>
            </a:r>
            <a:r>
              <a:rPr lang="en-US" altLang="ko-KR" sz="1800" b="1" i="1" dirty="0"/>
              <a:t>: </a:t>
            </a:r>
            <a:r>
              <a:rPr lang="en-US" altLang="ko-KR" sz="1800" b="1" dirty="0" err="1"/>
              <a:t>U.G.Kang</a:t>
            </a:r>
            <a:r>
              <a:rPr lang="en-US" altLang="ko-KR" sz="1800" b="1" dirty="0"/>
              <a:t>, </a:t>
            </a:r>
            <a:r>
              <a:rPr lang="en-US" altLang="ko-KR" sz="1800" b="1" dirty="0" err="1"/>
              <a:t>Y.D.Kim</a:t>
            </a:r>
            <a:endParaRPr lang="en-US" altLang="ko-KR" sz="1800" b="1" dirty="0"/>
          </a:p>
          <a:p>
            <a:r>
              <a:rPr lang="en-US" altLang="ko-KR" sz="1800" b="1" i="1" dirty="0" err="1">
                <a:solidFill>
                  <a:srgbClr val="0000FF"/>
                </a:solidFill>
              </a:rPr>
              <a:t>Kyungpook</a:t>
            </a:r>
            <a:r>
              <a:rPr lang="en-US" altLang="ko-KR" sz="1800" b="1" i="1" dirty="0">
                <a:solidFill>
                  <a:srgbClr val="0000FF"/>
                </a:solidFill>
              </a:rPr>
              <a:t> National University</a:t>
            </a:r>
            <a:r>
              <a:rPr lang="en-US" altLang="ko-KR" sz="1800" b="1" i="1" dirty="0"/>
              <a:t>: </a:t>
            </a:r>
            <a:endParaRPr lang="en-US" altLang="ko-KR" sz="1800" b="1" i="1" dirty="0" smtClean="0"/>
          </a:p>
          <a:p>
            <a:r>
              <a:rPr lang="en-US" altLang="ko-KR" sz="1800" b="1" dirty="0" err="1" smtClean="0"/>
              <a:t>H.J.Kim</a:t>
            </a:r>
            <a:r>
              <a:rPr lang="en-US" altLang="ko-KR" sz="1800" b="1" dirty="0"/>
              <a:t>, </a:t>
            </a:r>
            <a:r>
              <a:rPr lang="en-US" altLang="ko-KR" sz="1800" b="1" dirty="0" err="1"/>
              <a:t>J.H.So</a:t>
            </a:r>
            <a:r>
              <a:rPr lang="en-US" altLang="ko-KR" sz="1800" b="1" dirty="0"/>
              <a:t>, </a:t>
            </a:r>
            <a:r>
              <a:rPr lang="en-US" altLang="ko-KR" sz="1800" b="1" dirty="0" err="1"/>
              <a:t>J</a:t>
            </a:r>
            <a:r>
              <a:rPr lang="en-US" altLang="ko-KR" sz="1800" b="1" dirty="0" err="1" smtClean="0"/>
              <a:t>.Y.Lee</a:t>
            </a:r>
            <a:endParaRPr lang="en-US" altLang="ko-KR" sz="1800" b="1" dirty="0"/>
          </a:p>
          <a:p>
            <a:r>
              <a:rPr lang="en-US" altLang="ko-KR" sz="1800" b="1" i="1" dirty="0" err="1">
                <a:solidFill>
                  <a:srgbClr val="0000FF"/>
                </a:solidFill>
              </a:rPr>
              <a:t>Yonsei</a:t>
            </a:r>
            <a:r>
              <a:rPr lang="en-US" altLang="ko-KR" sz="1800" b="1" i="1" dirty="0">
                <a:solidFill>
                  <a:srgbClr val="0000FF"/>
                </a:solidFill>
              </a:rPr>
              <a:t> University</a:t>
            </a:r>
            <a:r>
              <a:rPr lang="en-US" altLang="ko-KR" sz="1800" b="1" i="1" dirty="0"/>
              <a:t>: </a:t>
            </a:r>
            <a:r>
              <a:rPr lang="en-US" altLang="ko-KR" sz="1800" b="1" dirty="0" err="1" smtClean="0"/>
              <a:t>Y.J.Kwon</a:t>
            </a:r>
            <a:endParaRPr lang="en-US" altLang="ko-KR" sz="1800" b="1" dirty="0"/>
          </a:p>
          <a:p>
            <a:r>
              <a:rPr lang="en-US" altLang="ko-KR" sz="1800" b="1" i="1" dirty="0" err="1">
                <a:solidFill>
                  <a:srgbClr val="0000FF"/>
                </a:solidFill>
              </a:rPr>
              <a:t>Ewha</a:t>
            </a:r>
            <a:r>
              <a:rPr lang="en-US" altLang="ko-KR" sz="1800" b="1" i="1" dirty="0">
                <a:solidFill>
                  <a:srgbClr val="0000FF"/>
                </a:solidFill>
              </a:rPr>
              <a:t> </a:t>
            </a:r>
            <a:r>
              <a:rPr lang="en-US" altLang="ko-KR" sz="1800" b="1" i="1" dirty="0" err="1">
                <a:solidFill>
                  <a:srgbClr val="0000FF"/>
                </a:solidFill>
              </a:rPr>
              <a:t>Womans</a:t>
            </a:r>
            <a:r>
              <a:rPr lang="en-US" altLang="ko-KR" sz="1800" b="1" i="1" dirty="0">
                <a:solidFill>
                  <a:srgbClr val="0000FF"/>
                </a:solidFill>
              </a:rPr>
              <a:t> </a:t>
            </a:r>
            <a:r>
              <a:rPr lang="en-US" altLang="ko-KR" sz="1800" b="1" i="1" dirty="0"/>
              <a:t>University: </a:t>
            </a:r>
            <a:r>
              <a:rPr lang="en-US" altLang="ko-KR" sz="1800" b="1" dirty="0" err="1" smtClean="0"/>
              <a:t>I.S.Hahn</a:t>
            </a:r>
            <a:endParaRPr lang="en-US" altLang="ko-KR" sz="1800" b="1" dirty="0" smtClean="0"/>
          </a:p>
          <a:p>
            <a:r>
              <a:rPr lang="en-US" altLang="ko-KR" sz="1800" b="1" dirty="0" smtClean="0">
                <a:solidFill>
                  <a:srgbClr val="0000FF"/>
                </a:solidFill>
              </a:rPr>
              <a:t>Seoul City University </a:t>
            </a:r>
            <a:r>
              <a:rPr lang="en-US" altLang="ko-KR" sz="1800" b="1" dirty="0" smtClean="0"/>
              <a:t>: Douglas Leonard</a:t>
            </a:r>
            <a:endParaRPr lang="en-US" altLang="ko-KR" sz="1800" b="1" dirty="0"/>
          </a:p>
          <a:p>
            <a:r>
              <a:rPr lang="en-US" altLang="ko-KR" sz="1800" b="1" i="1" dirty="0">
                <a:solidFill>
                  <a:srgbClr val="0000FF"/>
                </a:solidFill>
              </a:rPr>
              <a:t>Korea Research Institute of Standard Sciences </a:t>
            </a:r>
            <a:r>
              <a:rPr lang="en-US" altLang="ko-KR" sz="1800" b="1" i="1" dirty="0"/>
              <a:t>: </a:t>
            </a:r>
            <a:r>
              <a:rPr lang="en-US" altLang="ko-KR" sz="1800" b="1" dirty="0" err="1"/>
              <a:t>Y.H.Kim</a:t>
            </a:r>
            <a:r>
              <a:rPr lang="en-US" altLang="ko-KR" sz="1800" b="1" dirty="0"/>
              <a:t>, </a:t>
            </a:r>
            <a:r>
              <a:rPr lang="en-US" altLang="ko-KR" sz="1800" b="1" dirty="0" err="1"/>
              <a:t>K.B.Lee</a:t>
            </a:r>
            <a:r>
              <a:rPr lang="en-US" altLang="ko-KR" sz="1800" b="1" dirty="0"/>
              <a:t>, </a:t>
            </a:r>
            <a:r>
              <a:rPr lang="en-US" altLang="ko-KR" sz="1800" b="1" dirty="0" smtClean="0"/>
              <a:t>M.K. </a:t>
            </a:r>
            <a:r>
              <a:rPr lang="en-US" altLang="ko-KR" sz="1800" b="1" dirty="0"/>
              <a:t>Lee</a:t>
            </a:r>
          </a:p>
          <a:p>
            <a:r>
              <a:rPr lang="it-IT" altLang="ko-KR" sz="1800" b="1" i="1" dirty="0">
                <a:solidFill>
                  <a:srgbClr val="0000FF"/>
                </a:solidFill>
              </a:rPr>
              <a:t>Tsinghua University </a:t>
            </a:r>
            <a:r>
              <a:rPr lang="it-IT" altLang="ko-KR" sz="1800" b="1" i="1" dirty="0"/>
              <a:t>: </a:t>
            </a:r>
            <a:r>
              <a:rPr lang="it-IT" altLang="ko-KR" sz="1800" b="1" dirty="0"/>
              <a:t>Y.Li, Q.Yue, J. Li</a:t>
            </a:r>
            <a:endParaRPr lang="ko-KR" altLang="en-US" sz="1800" dirty="0"/>
          </a:p>
        </p:txBody>
      </p:sp>
      <p:pic>
        <p:nvPicPr>
          <p:cNvPr id="7" name="Picture 5" descr="dsc000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9" y="842382"/>
            <a:ext cx="3929317" cy="294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5496" y="3858522"/>
            <a:ext cx="3964632" cy="3242886"/>
            <a:chOff x="0" y="3124200"/>
            <a:chExt cx="4943404" cy="3733800"/>
          </a:xfrm>
        </p:grpSpPr>
        <p:pic>
          <p:nvPicPr>
            <p:cNvPr id="9" name="Picture 4" descr="pict009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50022"/>
              <a:ext cx="4943404" cy="3707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2362200" y="3124200"/>
              <a:ext cx="12105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2"/>
                  </a:solidFill>
                  <a:latin typeface="Verdana" charset="0"/>
                  <a:ea typeface="굴림" charset="0"/>
                  <a:cs typeface="굴림" charset="0"/>
                </a:defRPr>
              </a:lvl1pPr>
              <a:lvl2pPr marL="742950" indent="-285750">
                <a:defRPr sz="2400">
                  <a:solidFill>
                    <a:schemeClr val="accent2"/>
                  </a:solidFill>
                  <a:latin typeface="Verdana" charset="0"/>
                  <a:ea typeface="굴림" charset="0"/>
                  <a:cs typeface="굴림" charset="0"/>
                </a:defRPr>
              </a:lvl2pPr>
              <a:lvl3pPr marL="1143000" indent="-228600">
                <a:defRPr sz="2400">
                  <a:solidFill>
                    <a:schemeClr val="accent2"/>
                  </a:solidFill>
                  <a:latin typeface="Verdana" charset="0"/>
                  <a:ea typeface="굴림" charset="0"/>
                  <a:cs typeface="굴림" charset="0"/>
                </a:defRPr>
              </a:lvl3pPr>
              <a:lvl4pPr marL="1600200" indent="-228600">
                <a:defRPr sz="2400">
                  <a:solidFill>
                    <a:schemeClr val="accent2"/>
                  </a:solidFill>
                  <a:latin typeface="Verdana" charset="0"/>
                  <a:ea typeface="굴림" charset="0"/>
                  <a:cs typeface="굴림" charset="0"/>
                </a:defRPr>
              </a:lvl4pPr>
              <a:lvl5pPr marL="2057400" indent="-228600">
                <a:defRPr sz="2400">
                  <a:solidFill>
                    <a:schemeClr val="accent2"/>
                  </a:solidFill>
                  <a:latin typeface="Verdana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Verdana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Verdana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Verdana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Verdana" charset="0"/>
                  <a:ea typeface="굴림" charset="0"/>
                  <a:cs typeface="굴림" charset="0"/>
                </a:defRPr>
              </a:lvl9pPr>
            </a:lstStyle>
            <a:p>
              <a:r>
                <a:rPr lang="en-US" altLang="ko-KR" sz="2000" b="1" dirty="0">
                  <a:latin typeface="Times New Roman"/>
                  <a:ea typeface="Times New Roman"/>
                  <a:cs typeface="Times New Roman"/>
                </a:rPr>
                <a:t>2003.2.27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6619" y="857622"/>
            <a:ext cx="4168003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2000 @ CPL, began in the vinyl room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5730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hep0205-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467100"/>
            <a:ext cx="451485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DSCN00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copper_op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2975"/>
            <a:ext cx="4500563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muon_si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958850" y="239713"/>
            <a:ext cx="2817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5pPr>
            <a:lvl6pPr marL="2514600" indent="-228600" eaLnBrk="0" fontAlgn="base" hangingPunct="0">
              <a:spcBef>
                <a:spcPts val="175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6pPr>
            <a:lvl7pPr marL="2971800" indent="-228600" eaLnBrk="0" fontAlgn="base" hangingPunct="0">
              <a:spcBef>
                <a:spcPts val="175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7pPr>
            <a:lvl8pPr marL="3429000" indent="-228600" eaLnBrk="0" fontAlgn="base" hangingPunct="0">
              <a:spcBef>
                <a:spcPts val="175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8pPr>
            <a:lvl9pPr marL="3886200" indent="-228600" eaLnBrk="0" fontAlgn="base" hangingPunct="0">
              <a:spcBef>
                <a:spcPts val="175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9pPr>
          </a:lstStyle>
          <a:p>
            <a:pPr algn="ctr" latinLnBrk="0"/>
            <a:r>
              <a:rPr kumimoji="0" lang="en-US" altLang="ko-KR">
                <a:solidFill>
                  <a:srgbClr val="FFFF00"/>
                </a:solidFill>
                <a:latin typeface="Verdana" pitchFamily="34" charset="0"/>
                <a:ea typeface="휴먼세엑스포" pitchFamily="18" charset="-127"/>
              </a:rPr>
              <a:t>Mineral oil 30cm 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929188" y="2781300"/>
            <a:ext cx="3957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5pPr>
            <a:lvl6pPr marL="2514600" indent="-228600" eaLnBrk="0" fontAlgn="base" hangingPunct="0">
              <a:spcBef>
                <a:spcPts val="175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6pPr>
            <a:lvl7pPr marL="2971800" indent="-228600" eaLnBrk="0" fontAlgn="base" hangingPunct="0">
              <a:spcBef>
                <a:spcPts val="175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7pPr>
            <a:lvl8pPr marL="3429000" indent="-228600" eaLnBrk="0" fontAlgn="base" hangingPunct="0">
              <a:spcBef>
                <a:spcPts val="175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8pPr>
            <a:lvl9pPr marL="3886200" indent="-228600" eaLnBrk="0" fontAlgn="base" hangingPunct="0">
              <a:spcBef>
                <a:spcPts val="175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9pPr>
          </a:lstStyle>
          <a:p>
            <a:pPr algn="ctr" latinLnBrk="0"/>
            <a:r>
              <a:rPr kumimoji="0" lang="en-US" altLang="ko-KR">
                <a:solidFill>
                  <a:schemeClr val="bg1"/>
                </a:solidFill>
                <a:latin typeface="Verdana" pitchFamily="34" charset="0"/>
                <a:ea typeface="휴먼세엑스포" pitchFamily="18" charset="-127"/>
              </a:rPr>
              <a:t>Boliden Lead 15cm : 30t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274638" y="3821113"/>
            <a:ext cx="3173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5pPr>
            <a:lvl6pPr marL="2514600" indent="-228600" eaLnBrk="0" fontAlgn="base" hangingPunct="0">
              <a:spcBef>
                <a:spcPts val="175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6pPr>
            <a:lvl7pPr marL="2971800" indent="-228600" eaLnBrk="0" fontAlgn="base" hangingPunct="0">
              <a:spcBef>
                <a:spcPts val="175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7pPr>
            <a:lvl8pPr marL="3429000" indent="-228600" eaLnBrk="0" fontAlgn="base" hangingPunct="0">
              <a:spcBef>
                <a:spcPts val="175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8pPr>
            <a:lvl9pPr marL="3886200" indent="-228600" eaLnBrk="0" fontAlgn="base" hangingPunct="0">
              <a:spcBef>
                <a:spcPts val="175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9pPr>
          </a:lstStyle>
          <a:p>
            <a:pPr algn="ctr" latinLnBrk="0"/>
            <a:r>
              <a:rPr kumimoji="0" lang="en-US" altLang="ko-KR">
                <a:solidFill>
                  <a:srgbClr val="000066"/>
                </a:solidFill>
                <a:latin typeface="Verdana" pitchFamily="34" charset="0"/>
                <a:ea typeface="휴먼세엑스포" pitchFamily="18" charset="-127"/>
              </a:rPr>
              <a:t>OFHC Cu 10cm : 3t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4783138" y="3744913"/>
            <a:ext cx="318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5pPr>
            <a:lvl6pPr marL="2514600" indent="-228600" eaLnBrk="0" fontAlgn="base" hangingPunct="0">
              <a:spcBef>
                <a:spcPts val="175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6pPr>
            <a:lvl7pPr marL="2971800" indent="-228600" eaLnBrk="0" fontAlgn="base" hangingPunct="0">
              <a:spcBef>
                <a:spcPts val="175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7pPr>
            <a:lvl8pPr marL="3429000" indent="-228600" eaLnBrk="0" fontAlgn="base" hangingPunct="0">
              <a:spcBef>
                <a:spcPts val="175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8pPr>
            <a:lvl9pPr marL="3886200" indent="-228600" eaLnBrk="0" fontAlgn="base" hangingPunct="0">
              <a:spcBef>
                <a:spcPts val="175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9pPr>
          </a:lstStyle>
          <a:p>
            <a:pPr algn="ctr" latinLnBrk="0"/>
            <a:r>
              <a:rPr kumimoji="0" lang="en-US" altLang="ko-KR">
                <a:solidFill>
                  <a:srgbClr val="FFFF00"/>
                </a:solidFill>
                <a:latin typeface="Verdana" pitchFamily="34" charset="0"/>
                <a:ea typeface="휴먼세엑스포" pitchFamily="18" charset="-127"/>
              </a:rPr>
              <a:t>CsI crystal detector</a:t>
            </a:r>
          </a:p>
        </p:txBody>
      </p:sp>
      <p:grpSp>
        <p:nvGrpSpPr>
          <p:cNvPr id="11" name="그룹 10"/>
          <p:cNvGrpSpPr>
            <a:grpSpLocks/>
          </p:cNvGrpSpPr>
          <p:nvPr/>
        </p:nvGrpSpPr>
        <p:grpSpPr bwMode="auto">
          <a:xfrm>
            <a:off x="1395413" y="1214438"/>
            <a:ext cx="6572250" cy="5060950"/>
            <a:chOff x="419451" y="530655"/>
            <a:chExt cx="5483384" cy="4112975"/>
          </a:xfrm>
        </p:grpSpPr>
        <p:pic>
          <p:nvPicPr>
            <p:cNvPr id="28683" name="Picture 23" descr="C:\Documents and Settings\dm\바탕 화면\yyl_detector_3Dshow.avi_000025033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451" y="530655"/>
              <a:ext cx="5483384" cy="411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684" name="그룹 17"/>
            <p:cNvGrpSpPr>
              <a:grpSpLocks/>
            </p:cNvGrpSpPr>
            <p:nvPr/>
          </p:nvGrpSpPr>
          <p:grpSpPr bwMode="auto">
            <a:xfrm>
              <a:off x="971550" y="836613"/>
              <a:ext cx="4681538" cy="2520950"/>
              <a:chOff x="971531" y="836811"/>
              <a:chExt cx="4681136" cy="2520041"/>
            </a:xfrm>
          </p:grpSpPr>
          <p:sp>
            <p:nvSpPr>
              <p:cNvPr id="28685" name="Text Box 4"/>
              <p:cNvSpPr txBox="1">
                <a:spLocks noChangeArrowheads="1"/>
              </p:cNvSpPr>
              <p:nvPr/>
            </p:nvSpPr>
            <p:spPr bwMode="auto">
              <a:xfrm>
                <a:off x="971531" y="2987555"/>
                <a:ext cx="2467166" cy="369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서울들국화" pitchFamily="18" charset="-127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서울들국화" pitchFamily="18" charset="-127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서울들국화" pitchFamily="18" charset="-127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서울들국화" pitchFamily="18" charset="-127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서울들국화" pitchFamily="18" charset="-127"/>
                  </a:defRPr>
                </a:lvl5pPr>
                <a:lvl6pPr marL="2514600" indent="-228600" eaLnBrk="0" fontAlgn="base" hangingPunct="0">
                  <a:spcBef>
                    <a:spcPts val="175"/>
                  </a:spcBef>
                  <a:spcAft>
                    <a:spcPct val="0"/>
                  </a:spcAft>
                  <a:buFont typeface="Wingdings" pitchFamily="2" charset="2"/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서울들국화" pitchFamily="18" charset="-127"/>
                  </a:defRPr>
                </a:lvl6pPr>
                <a:lvl7pPr marL="2971800" indent="-228600" eaLnBrk="0" fontAlgn="base" hangingPunct="0">
                  <a:spcBef>
                    <a:spcPts val="175"/>
                  </a:spcBef>
                  <a:spcAft>
                    <a:spcPct val="0"/>
                  </a:spcAft>
                  <a:buFont typeface="Wingdings" pitchFamily="2" charset="2"/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서울들국화" pitchFamily="18" charset="-127"/>
                  </a:defRPr>
                </a:lvl7pPr>
                <a:lvl8pPr marL="3429000" indent="-228600" eaLnBrk="0" fontAlgn="base" hangingPunct="0">
                  <a:spcBef>
                    <a:spcPts val="175"/>
                  </a:spcBef>
                  <a:spcAft>
                    <a:spcPct val="0"/>
                  </a:spcAft>
                  <a:buFont typeface="Wingdings" pitchFamily="2" charset="2"/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서울들국화" pitchFamily="18" charset="-127"/>
                  </a:defRPr>
                </a:lvl8pPr>
                <a:lvl9pPr marL="3886200" indent="-228600" eaLnBrk="0" fontAlgn="base" hangingPunct="0">
                  <a:spcBef>
                    <a:spcPts val="175"/>
                  </a:spcBef>
                  <a:spcAft>
                    <a:spcPct val="0"/>
                  </a:spcAft>
                  <a:buFont typeface="Wingdings" pitchFamily="2" charset="2"/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서울들국화" pitchFamily="18" charset="-127"/>
                  </a:defRPr>
                </a:lvl9pPr>
              </a:lstStyle>
              <a:p>
                <a:pPr eaLnBrk="1" hangingPunct="1"/>
                <a:r>
                  <a:rPr lang="en-US" altLang="ko-KR">
                    <a:solidFill>
                      <a:schemeClr val="bg1"/>
                    </a:solidFill>
                    <a:latin typeface="Times New Roman" pitchFamily="18" charset="0"/>
                    <a:ea typeface="굴림" pitchFamily="50" charset="-127"/>
                  </a:rPr>
                  <a:t>Moderator(Muon Det.)</a:t>
                </a:r>
              </a:p>
            </p:txBody>
          </p:sp>
          <p:sp>
            <p:nvSpPr>
              <p:cNvPr id="28686" name="Text Box 5"/>
              <p:cNvSpPr txBox="1">
                <a:spLocks noChangeArrowheads="1"/>
              </p:cNvSpPr>
              <p:nvPr/>
            </p:nvSpPr>
            <p:spPr bwMode="auto">
              <a:xfrm>
                <a:off x="971531" y="2555548"/>
                <a:ext cx="1319498" cy="369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서울들국화" pitchFamily="18" charset="-127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서울들국화" pitchFamily="18" charset="-127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서울들국화" pitchFamily="18" charset="-127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서울들국화" pitchFamily="18" charset="-127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서울들국화" pitchFamily="18" charset="-127"/>
                  </a:defRPr>
                </a:lvl5pPr>
                <a:lvl6pPr marL="2514600" indent="-228600" eaLnBrk="0" fontAlgn="base" hangingPunct="0">
                  <a:spcBef>
                    <a:spcPts val="175"/>
                  </a:spcBef>
                  <a:spcAft>
                    <a:spcPct val="0"/>
                  </a:spcAft>
                  <a:buFont typeface="Wingdings" pitchFamily="2" charset="2"/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서울들국화" pitchFamily="18" charset="-127"/>
                  </a:defRPr>
                </a:lvl6pPr>
                <a:lvl7pPr marL="2971800" indent="-228600" eaLnBrk="0" fontAlgn="base" hangingPunct="0">
                  <a:spcBef>
                    <a:spcPts val="175"/>
                  </a:spcBef>
                  <a:spcAft>
                    <a:spcPct val="0"/>
                  </a:spcAft>
                  <a:buFont typeface="Wingdings" pitchFamily="2" charset="2"/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서울들국화" pitchFamily="18" charset="-127"/>
                  </a:defRPr>
                </a:lvl7pPr>
                <a:lvl8pPr marL="3429000" indent="-228600" eaLnBrk="0" fontAlgn="base" hangingPunct="0">
                  <a:spcBef>
                    <a:spcPts val="175"/>
                  </a:spcBef>
                  <a:spcAft>
                    <a:spcPct val="0"/>
                  </a:spcAft>
                  <a:buFont typeface="Wingdings" pitchFamily="2" charset="2"/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서울들국화" pitchFamily="18" charset="-127"/>
                  </a:defRPr>
                </a:lvl8pPr>
                <a:lvl9pPr marL="3886200" indent="-228600" eaLnBrk="0" fontAlgn="base" hangingPunct="0">
                  <a:spcBef>
                    <a:spcPts val="175"/>
                  </a:spcBef>
                  <a:spcAft>
                    <a:spcPct val="0"/>
                  </a:spcAft>
                  <a:buFont typeface="Wingdings" pitchFamily="2" charset="2"/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서울들국화" pitchFamily="18" charset="-127"/>
                  </a:defRPr>
                </a:lvl9pPr>
              </a:lstStyle>
              <a:p>
                <a:pPr eaLnBrk="1" hangingPunct="1"/>
                <a:r>
                  <a:rPr lang="en-US" altLang="ko-KR">
                    <a:solidFill>
                      <a:schemeClr val="bg1"/>
                    </a:solidFill>
                    <a:latin typeface="Times New Roman" pitchFamily="18" charset="0"/>
                    <a:ea typeface="굴림" pitchFamily="50" charset="-127"/>
                  </a:rPr>
                  <a:t>Lead shield</a:t>
                </a:r>
              </a:p>
            </p:txBody>
          </p:sp>
          <p:sp>
            <p:nvSpPr>
              <p:cNvPr id="28687" name="Text Box 6"/>
              <p:cNvSpPr txBox="1">
                <a:spLocks noChangeArrowheads="1"/>
              </p:cNvSpPr>
              <p:nvPr/>
            </p:nvSpPr>
            <p:spPr bwMode="auto">
              <a:xfrm>
                <a:off x="971531" y="2123541"/>
                <a:ext cx="1441317" cy="369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서울들국화" pitchFamily="18" charset="-127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서울들국화" pitchFamily="18" charset="-127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서울들국화" pitchFamily="18" charset="-127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서울들국화" pitchFamily="18" charset="-127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서울들국화" pitchFamily="18" charset="-127"/>
                  </a:defRPr>
                </a:lvl5pPr>
                <a:lvl6pPr marL="2514600" indent="-228600" eaLnBrk="0" fontAlgn="base" hangingPunct="0">
                  <a:spcBef>
                    <a:spcPts val="175"/>
                  </a:spcBef>
                  <a:spcAft>
                    <a:spcPct val="0"/>
                  </a:spcAft>
                  <a:buFont typeface="Wingdings" pitchFamily="2" charset="2"/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서울들국화" pitchFamily="18" charset="-127"/>
                  </a:defRPr>
                </a:lvl6pPr>
                <a:lvl7pPr marL="2971800" indent="-228600" eaLnBrk="0" fontAlgn="base" hangingPunct="0">
                  <a:spcBef>
                    <a:spcPts val="175"/>
                  </a:spcBef>
                  <a:spcAft>
                    <a:spcPct val="0"/>
                  </a:spcAft>
                  <a:buFont typeface="Wingdings" pitchFamily="2" charset="2"/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서울들국화" pitchFamily="18" charset="-127"/>
                  </a:defRPr>
                </a:lvl7pPr>
                <a:lvl8pPr marL="3429000" indent="-228600" eaLnBrk="0" fontAlgn="base" hangingPunct="0">
                  <a:spcBef>
                    <a:spcPts val="175"/>
                  </a:spcBef>
                  <a:spcAft>
                    <a:spcPct val="0"/>
                  </a:spcAft>
                  <a:buFont typeface="Wingdings" pitchFamily="2" charset="2"/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서울들국화" pitchFamily="18" charset="-127"/>
                  </a:defRPr>
                </a:lvl8pPr>
                <a:lvl9pPr marL="3886200" indent="-228600" eaLnBrk="0" fontAlgn="base" hangingPunct="0">
                  <a:spcBef>
                    <a:spcPts val="175"/>
                  </a:spcBef>
                  <a:spcAft>
                    <a:spcPct val="0"/>
                  </a:spcAft>
                  <a:buFont typeface="Wingdings" pitchFamily="2" charset="2"/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서울들국화" pitchFamily="18" charset="-127"/>
                  </a:defRPr>
                </a:lvl9pPr>
              </a:lstStyle>
              <a:p>
                <a:pPr eaLnBrk="1" hangingPunct="1"/>
                <a:r>
                  <a:rPr lang="en-US" altLang="ko-KR">
                    <a:solidFill>
                      <a:schemeClr val="bg1"/>
                    </a:solidFill>
                    <a:latin typeface="Times New Roman" pitchFamily="18" charset="0"/>
                    <a:ea typeface="굴림" pitchFamily="50" charset="-127"/>
                  </a:rPr>
                  <a:t>Polyethylene</a:t>
                </a:r>
              </a:p>
            </p:txBody>
          </p:sp>
          <p:sp>
            <p:nvSpPr>
              <p:cNvPr id="28688" name="Text Box 7"/>
              <p:cNvSpPr txBox="1">
                <a:spLocks noChangeArrowheads="1"/>
              </p:cNvSpPr>
              <p:nvPr/>
            </p:nvSpPr>
            <p:spPr bwMode="auto">
              <a:xfrm>
                <a:off x="971531" y="1691534"/>
                <a:ext cx="1558970" cy="369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서울들국화" pitchFamily="18" charset="-127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서울들국화" pitchFamily="18" charset="-127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서울들국화" pitchFamily="18" charset="-127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서울들국화" pitchFamily="18" charset="-127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서울들국화" pitchFamily="18" charset="-127"/>
                  </a:defRPr>
                </a:lvl5pPr>
                <a:lvl6pPr marL="2514600" indent="-228600" eaLnBrk="0" fontAlgn="base" hangingPunct="0">
                  <a:spcBef>
                    <a:spcPts val="175"/>
                  </a:spcBef>
                  <a:spcAft>
                    <a:spcPct val="0"/>
                  </a:spcAft>
                  <a:buFont typeface="Wingdings" pitchFamily="2" charset="2"/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서울들국화" pitchFamily="18" charset="-127"/>
                  </a:defRPr>
                </a:lvl6pPr>
                <a:lvl7pPr marL="2971800" indent="-228600" eaLnBrk="0" fontAlgn="base" hangingPunct="0">
                  <a:spcBef>
                    <a:spcPts val="175"/>
                  </a:spcBef>
                  <a:spcAft>
                    <a:spcPct val="0"/>
                  </a:spcAft>
                  <a:buFont typeface="Wingdings" pitchFamily="2" charset="2"/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서울들국화" pitchFamily="18" charset="-127"/>
                  </a:defRPr>
                </a:lvl7pPr>
                <a:lvl8pPr marL="3429000" indent="-228600" eaLnBrk="0" fontAlgn="base" hangingPunct="0">
                  <a:spcBef>
                    <a:spcPts val="175"/>
                  </a:spcBef>
                  <a:spcAft>
                    <a:spcPct val="0"/>
                  </a:spcAft>
                  <a:buFont typeface="Wingdings" pitchFamily="2" charset="2"/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서울들국화" pitchFamily="18" charset="-127"/>
                  </a:defRPr>
                </a:lvl8pPr>
                <a:lvl9pPr marL="3886200" indent="-228600" eaLnBrk="0" fontAlgn="base" hangingPunct="0">
                  <a:spcBef>
                    <a:spcPts val="175"/>
                  </a:spcBef>
                  <a:spcAft>
                    <a:spcPct val="0"/>
                  </a:spcAft>
                  <a:buFont typeface="Wingdings" pitchFamily="2" charset="2"/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서울들국화" pitchFamily="18" charset="-127"/>
                  </a:defRPr>
                </a:lvl9pPr>
              </a:lstStyle>
              <a:p>
                <a:pPr eaLnBrk="1" hangingPunct="1"/>
                <a:r>
                  <a:rPr lang="en-US" altLang="ko-KR">
                    <a:solidFill>
                      <a:schemeClr val="bg1"/>
                    </a:solidFill>
                    <a:latin typeface="Times New Roman" pitchFamily="18" charset="0"/>
                    <a:ea typeface="굴림" pitchFamily="50" charset="-127"/>
                  </a:rPr>
                  <a:t>Copper shield</a:t>
                </a:r>
              </a:p>
            </p:txBody>
          </p:sp>
          <p:sp>
            <p:nvSpPr>
              <p:cNvPr id="28689" name="Text Box 8"/>
              <p:cNvSpPr txBox="1">
                <a:spLocks noChangeArrowheads="1"/>
              </p:cNvSpPr>
              <p:nvPr/>
            </p:nvSpPr>
            <p:spPr bwMode="auto">
              <a:xfrm>
                <a:off x="3563634" y="836811"/>
                <a:ext cx="208903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서울들국화" pitchFamily="18" charset="-127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서울들국화" pitchFamily="18" charset="-127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서울들국화" pitchFamily="18" charset="-127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서울들국화" pitchFamily="18" charset="-127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서울들국화" pitchFamily="18" charset="-127"/>
                  </a:defRPr>
                </a:lvl5pPr>
                <a:lvl6pPr marL="2514600" indent="-228600" eaLnBrk="0" fontAlgn="base" hangingPunct="0">
                  <a:spcBef>
                    <a:spcPts val="175"/>
                  </a:spcBef>
                  <a:spcAft>
                    <a:spcPct val="0"/>
                  </a:spcAft>
                  <a:buFont typeface="Wingdings" pitchFamily="2" charset="2"/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서울들국화" pitchFamily="18" charset="-127"/>
                  </a:defRPr>
                </a:lvl6pPr>
                <a:lvl7pPr marL="2971800" indent="-228600" eaLnBrk="0" fontAlgn="base" hangingPunct="0">
                  <a:spcBef>
                    <a:spcPts val="175"/>
                  </a:spcBef>
                  <a:spcAft>
                    <a:spcPct val="0"/>
                  </a:spcAft>
                  <a:buFont typeface="Wingdings" pitchFamily="2" charset="2"/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서울들국화" pitchFamily="18" charset="-127"/>
                  </a:defRPr>
                </a:lvl7pPr>
                <a:lvl8pPr marL="3429000" indent="-228600" eaLnBrk="0" fontAlgn="base" hangingPunct="0">
                  <a:spcBef>
                    <a:spcPts val="175"/>
                  </a:spcBef>
                  <a:spcAft>
                    <a:spcPct val="0"/>
                  </a:spcAft>
                  <a:buFont typeface="Wingdings" pitchFamily="2" charset="2"/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서울들국화" pitchFamily="18" charset="-127"/>
                  </a:defRPr>
                </a:lvl8pPr>
                <a:lvl9pPr marL="3886200" indent="-228600" eaLnBrk="0" fontAlgn="base" hangingPunct="0">
                  <a:spcBef>
                    <a:spcPts val="175"/>
                  </a:spcBef>
                  <a:spcAft>
                    <a:spcPct val="0"/>
                  </a:spcAft>
                  <a:buFont typeface="Wingdings" pitchFamily="2" charset="2"/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서울들국화" pitchFamily="18" charset="-127"/>
                  </a:defRPr>
                </a:lvl9pPr>
              </a:lstStyle>
              <a:p>
                <a:pPr eaLnBrk="1" hangingPunct="1"/>
                <a:r>
                  <a:rPr lang="en-US" altLang="ko-KR">
                    <a:solidFill>
                      <a:schemeClr val="bg1"/>
                    </a:solidFill>
                    <a:latin typeface="Times New Roman" pitchFamily="18" charset="0"/>
                    <a:ea typeface="굴림" pitchFamily="50" charset="-127"/>
                  </a:rPr>
                  <a:t>12 x CsI(Tl) crystal</a:t>
                </a:r>
              </a:p>
            </p:txBody>
          </p:sp>
          <p:sp>
            <p:nvSpPr>
              <p:cNvPr id="28690" name="Line 9"/>
              <p:cNvSpPr>
                <a:spLocks noChangeShapeType="1"/>
              </p:cNvSpPr>
              <p:nvPr/>
            </p:nvSpPr>
            <p:spPr bwMode="auto">
              <a:xfrm>
                <a:off x="3419626" y="3212850"/>
                <a:ext cx="1440058" cy="14400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691" name="Line 10"/>
              <p:cNvSpPr>
                <a:spLocks noChangeShapeType="1"/>
              </p:cNvSpPr>
              <p:nvPr/>
            </p:nvSpPr>
            <p:spPr bwMode="auto">
              <a:xfrm>
                <a:off x="2483591" y="1916828"/>
                <a:ext cx="1224049" cy="7200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692" name="Line 11"/>
              <p:cNvSpPr>
                <a:spLocks noChangeShapeType="1"/>
              </p:cNvSpPr>
              <p:nvPr/>
            </p:nvSpPr>
            <p:spPr bwMode="auto">
              <a:xfrm>
                <a:off x="2339585" y="2348836"/>
                <a:ext cx="1152046" cy="288005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693" name="Line 12"/>
              <p:cNvSpPr>
                <a:spLocks noChangeShapeType="1"/>
              </p:cNvSpPr>
              <p:nvPr/>
            </p:nvSpPr>
            <p:spPr bwMode="auto">
              <a:xfrm>
                <a:off x="2267583" y="2780843"/>
                <a:ext cx="1656066" cy="27638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694" name="Line 13"/>
              <p:cNvSpPr>
                <a:spLocks noChangeShapeType="1"/>
              </p:cNvSpPr>
              <p:nvPr/>
            </p:nvSpPr>
            <p:spPr bwMode="auto">
              <a:xfrm flipH="1">
                <a:off x="4139656" y="1196816"/>
                <a:ext cx="432016" cy="100801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6207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816796" y="1571888"/>
            <a:ext cx="5219700" cy="1785104"/>
          </a:xfrm>
          <a:prstGeom prst="rect">
            <a:avLst/>
          </a:prstGeom>
          <a:gradFill rotWithShape="1">
            <a:gsLst>
              <a:gs pos="0">
                <a:srgbClr val="FFFFE0"/>
              </a:gs>
              <a:gs pos="64999">
                <a:srgbClr val="FFFFB2"/>
              </a:gs>
              <a:gs pos="100000">
                <a:srgbClr val="FFFF90"/>
              </a:gs>
            </a:gsLst>
            <a:lin ang="5400000" scaled="1"/>
          </a:gradFill>
          <a:ln w="9525">
            <a:solidFill>
              <a:srgbClr val="CCCC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eaLnBrk="0" latinLnBrk="0" hangingPunct="0">
              <a:defRPr/>
            </a:pPr>
            <a:r>
              <a:rPr lang="en-US" altLang="ko-KR" dirty="0">
                <a:solidFill>
                  <a:schemeClr val="dk1"/>
                </a:solidFill>
                <a:ea typeface="+mn-ea"/>
              </a:rPr>
              <a:t>12 crystals(104.4kg) in operation</a:t>
            </a:r>
          </a:p>
          <a:p>
            <a:pPr eaLnBrk="0" latinLnBrk="0" hangingPunct="0">
              <a:defRPr/>
            </a:pPr>
            <a:r>
              <a:rPr lang="en-US" altLang="ko-KR" sz="1400" dirty="0">
                <a:solidFill>
                  <a:schemeClr val="dk1"/>
                </a:solidFill>
                <a:ea typeface="+mn-ea"/>
              </a:rPr>
              <a:t> </a:t>
            </a:r>
            <a:endParaRPr lang="en-US" altLang="ko-KR" sz="1800" dirty="0">
              <a:solidFill>
                <a:schemeClr val="dk1"/>
              </a:solidFill>
              <a:ea typeface="+mn-ea"/>
            </a:endParaRPr>
          </a:p>
          <a:p>
            <a:pPr eaLnBrk="0" latinLnBrk="0" hangingPunct="0">
              <a:buFont typeface="Arial" pitchFamily="34" charset="0"/>
              <a:buChar char="•"/>
              <a:defRPr/>
            </a:pPr>
            <a:r>
              <a:rPr lang="en-US" altLang="ko-KR" sz="1800" dirty="0" smtClean="0">
                <a:solidFill>
                  <a:schemeClr val="dk1"/>
                </a:solidFill>
                <a:ea typeface="+mn-ea"/>
              </a:rPr>
              <a:t> 2.5 </a:t>
            </a:r>
            <a:r>
              <a:rPr lang="en-US" altLang="ko-KR" sz="1800" dirty="0">
                <a:solidFill>
                  <a:schemeClr val="dk1"/>
                </a:solidFill>
                <a:ea typeface="+mn-ea"/>
              </a:rPr>
              <a:t>year data (Sep. 2009 – Feb. 2012)</a:t>
            </a:r>
          </a:p>
          <a:p>
            <a:pPr eaLnBrk="0" latinLnBrk="0" hangingPunct="0">
              <a:buFont typeface="Arial" pitchFamily="34" charset="0"/>
              <a:buChar char="•"/>
              <a:defRPr/>
            </a:pPr>
            <a:r>
              <a:rPr lang="en-US" altLang="ko-KR" sz="1800" dirty="0" smtClean="0">
                <a:solidFill>
                  <a:schemeClr val="dk1"/>
                </a:solidFill>
                <a:ea typeface="+mn-ea"/>
              </a:rPr>
              <a:t> Background </a:t>
            </a:r>
            <a:r>
              <a:rPr lang="en-US" altLang="ko-KR" sz="1800" dirty="0">
                <a:solidFill>
                  <a:schemeClr val="dk1"/>
                </a:solidFill>
                <a:ea typeface="+mn-ea"/>
              </a:rPr>
              <a:t>Level : 2~3 </a:t>
            </a:r>
            <a:r>
              <a:rPr lang="en-US" altLang="ko-KR" sz="1800" dirty="0" err="1">
                <a:solidFill>
                  <a:schemeClr val="dk1"/>
                </a:solidFill>
                <a:ea typeface="+mn-ea"/>
              </a:rPr>
              <a:t>cpd</a:t>
            </a:r>
            <a:r>
              <a:rPr lang="en-US" altLang="ko-KR" sz="1800" dirty="0">
                <a:solidFill>
                  <a:schemeClr val="dk1"/>
                </a:solidFill>
                <a:ea typeface="+mn-ea"/>
              </a:rPr>
              <a:t>/kg/</a:t>
            </a:r>
            <a:r>
              <a:rPr lang="en-US" altLang="ko-KR" sz="1800" dirty="0" err="1">
                <a:solidFill>
                  <a:schemeClr val="dk1"/>
                </a:solidFill>
                <a:ea typeface="+mn-ea"/>
              </a:rPr>
              <a:t>keV</a:t>
            </a:r>
            <a:r>
              <a:rPr lang="en-US" altLang="ko-KR" sz="1800" dirty="0">
                <a:solidFill>
                  <a:schemeClr val="dk1"/>
                </a:solidFill>
                <a:ea typeface="+mn-ea"/>
              </a:rPr>
              <a:t> </a:t>
            </a:r>
          </a:p>
          <a:p>
            <a:pPr eaLnBrk="0" latinLnBrk="0" hangingPunct="0">
              <a:buFont typeface="Arial" pitchFamily="34" charset="0"/>
              <a:buChar char="•"/>
              <a:defRPr/>
            </a:pPr>
            <a:r>
              <a:rPr lang="en-US" altLang="ko-KR" sz="1800" dirty="0" smtClean="0">
                <a:solidFill>
                  <a:schemeClr val="dk1"/>
                </a:solidFill>
                <a:ea typeface="+mn-ea"/>
              </a:rPr>
              <a:t> Source </a:t>
            </a:r>
            <a:r>
              <a:rPr lang="en-US" altLang="ko-KR" sz="1800" dirty="0">
                <a:solidFill>
                  <a:schemeClr val="dk1"/>
                </a:solidFill>
                <a:ea typeface="+mn-ea"/>
              </a:rPr>
              <a:t>calibration with </a:t>
            </a:r>
            <a:r>
              <a:rPr lang="en-US" altLang="ko-KR" sz="1800" baseline="30000" dirty="0">
                <a:solidFill>
                  <a:schemeClr val="dk1"/>
                </a:solidFill>
                <a:ea typeface="+mn-ea"/>
              </a:rPr>
              <a:t>55</a:t>
            </a:r>
            <a:r>
              <a:rPr lang="en-US" altLang="ko-KR" sz="1800" dirty="0">
                <a:solidFill>
                  <a:schemeClr val="dk1"/>
                </a:solidFill>
                <a:ea typeface="+mn-ea"/>
              </a:rPr>
              <a:t>Fe &amp; </a:t>
            </a:r>
            <a:r>
              <a:rPr lang="en-US" altLang="ko-KR" sz="1800" baseline="30000" dirty="0">
                <a:solidFill>
                  <a:schemeClr val="dk1"/>
                </a:solidFill>
                <a:ea typeface="+mn-ea"/>
              </a:rPr>
              <a:t>241</a:t>
            </a:r>
            <a:r>
              <a:rPr lang="en-US" altLang="ko-KR" sz="1800" dirty="0">
                <a:solidFill>
                  <a:schemeClr val="dk1"/>
                </a:solidFill>
                <a:ea typeface="+mn-ea"/>
              </a:rPr>
              <a:t>Am</a:t>
            </a:r>
          </a:p>
          <a:p>
            <a:pPr eaLnBrk="0" latinLnBrk="0" hangingPunct="0">
              <a:buFont typeface="Arial" pitchFamily="34" charset="0"/>
              <a:buChar char="•"/>
              <a:defRPr/>
            </a:pPr>
            <a:r>
              <a:rPr lang="en-US" altLang="ko-KR" sz="1800" dirty="0" smtClean="0">
                <a:solidFill>
                  <a:schemeClr val="dk1"/>
                </a:solidFill>
                <a:ea typeface="+mn-ea"/>
              </a:rPr>
              <a:t>Backgrounds </a:t>
            </a:r>
            <a:r>
              <a:rPr lang="en-US" altLang="ko-KR" sz="1800" dirty="0">
                <a:solidFill>
                  <a:schemeClr val="dk1"/>
                </a:solidFill>
                <a:ea typeface="+mn-ea"/>
              </a:rPr>
              <a:t>are well understood</a:t>
            </a:r>
            <a:r>
              <a:rPr lang="en-US" altLang="ko-KR" sz="1800" dirty="0" smtClean="0">
                <a:solidFill>
                  <a:schemeClr val="dk1"/>
                </a:solidFill>
                <a:ea typeface="+mn-ea"/>
              </a:rPr>
              <a:t>.</a:t>
            </a:r>
            <a:endParaRPr lang="en-US" altLang="ko-KR" sz="1800" dirty="0">
              <a:solidFill>
                <a:schemeClr val="dk1"/>
              </a:solidFill>
              <a:ea typeface="+mn-ea"/>
            </a:endParaRPr>
          </a:p>
        </p:txBody>
      </p:sp>
      <p:pic>
        <p:nvPicPr>
          <p:cNvPr id="29" name="Picture 3" descr="C:\Cosmicray\ohp\암흑물질\KIMS pictures\12crystals070504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3387736" cy="254080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33801" name="Rectangle 2"/>
          <p:cNvSpPr txBox="1">
            <a:spLocks noChangeArrowheads="1"/>
          </p:cNvSpPr>
          <p:nvPr/>
        </p:nvSpPr>
        <p:spPr bwMode="auto">
          <a:xfrm>
            <a:off x="1115616" y="187325"/>
            <a:ext cx="74644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5pPr>
            <a:lvl6pPr marL="2514600" indent="-228600" eaLnBrk="0" fontAlgn="base" hangingPunct="0">
              <a:spcBef>
                <a:spcPts val="175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6pPr>
            <a:lvl7pPr marL="2971800" indent="-228600" eaLnBrk="0" fontAlgn="base" hangingPunct="0">
              <a:spcBef>
                <a:spcPts val="175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7pPr>
            <a:lvl8pPr marL="3429000" indent="-228600" eaLnBrk="0" fontAlgn="base" hangingPunct="0">
              <a:spcBef>
                <a:spcPts val="175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8pPr>
            <a:lvl9pPr marL="3886200" indent="-228600" eaLnBrk="0" fontAlgn="base" hangingPunct="0">
              <a:spcBef>
                <a:spcPts val="175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9pPr>
          </a:lstStyle>
          <a:p>
            <a:pPr algn="ctr" latinLnBrk="0"/>
            <a:r>
              <a:rPr lang="en-US" altLang="ko-KR" sz="3200" dirty="0">
                <a:solidFill>
                  <a:srgbClr val="292929"/>
                </a:solidFill>
              </a:rPr>
              <a:t> </a:t>
            </a:r>
            <a:r>
              <a:rPr lang="en-US" altLang="ko-KR" sz="3200" dirty="0" smtClean="0">
                <a:solidFill>
                  <a:srgbClr val="292929"/>
                </a:solidFill>
              </a:rPr>
              <a:t>KIMS with 104.4 kg </a:t>
            </a:r>
            <a:r>
              <a:rPr lang="en-US" altLang="ko-KR" sz="3200" dirty="0" err="1" smtClean="0">
                <a:solidFill>
                  <a:srgbClr val="292929"/>
                </a:solidFill>
              </a:rPr>
              <a:t>CsI</a:t>
            </a:r>
            <a:r>
              <a:rPr lang="en-US" altLang="ko-KR" sz="3200" dirty="0" smtClean="0">
                <a:solidFill>
                  <a:srgbClr val="292929"/>
                </a:solidFill>
              </a:rPr>
              <a:t>(</a:t>
            </a:r>
            <a:r>
              <a:rPr lang="en-US" altLang="ko-KR" sz="3200" dirty="0" err="1">
                <a:solidFill>
                  <a:srgbClr val="292929"/>
                </a:solidFill>
              </a:rPr>
              <a:t>T</a:t>
            </a:r>
            <a:r>
              <a:rPr lang="en-US" altLang="ko-KR" sz="3200" dirty="0" err="1" smtClean="0">
                <a:solidFill>
                  <a:srgbClr val="292929"/>
                </a:solidFill>
              </a:rPr>
              <a:t>l</a:t>
            </a:r>
            <a:r>
              <a:rPr lang="en-US" altLang="ko-KR" sz="3200" dirty="0" smtClean="0">
                <a:solidFill>
                  <a:srgbClr val="292929"/>
                </a:solidFill>
              </a:rPr>
              <a:t>)</a:t>
            </a:r>
            <a:endParaRPr lang="en-US" altLang="ko-KR" sz="3200" dirty="0">
              <a:solidFill>
                <a:srgbClr val="292929"/>
              </a:solidFill>
            </a:endParaRPr>
          </a:p>
        </p:txBody>
      </p:sp>
      <p:pic>
        <p:nvPicPr>
          <p:cNvPr id="10" name="그림 10" descr="20110729.BACKGROUND.FITTING.TOTAL.NEW.DET0.gif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65" y="3816424"/>
            <a:ext cx="4533957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15616" y="3748970"/>
            <a:ext cx="2133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rgbClr val="0000FF"/>
                </a:solidFill>
              </a:rPr>
              <a:t>Total backgrounds</a:t>
            </a:r>
            <a:endParaRPr lang="ko-KR" altLang="en-US" sz="20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3749249"/>
            <a:ext cx="3393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rgbClr val="0000FF"/>
                </a:solidFill>
              </a:rPr>
              <a:t>Pulse shape discrimination</a:t>
            </a:r>
            <a:endParaRPr lang="ko-KR" altLang="en-US" sz="2000" b="1" dirty="0">
              <a:solidFill>
                <a:srgbClr val="0000FF"/>
              </a:solidFill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907976" y="4304478"/>
            <a:ext cx="72008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907976" y="4725144"/>
            <a:ext cx="720080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00989" y="4525089"/>
            <a:ext cx="537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rgbClr val="FF00FF"/>
                </a:solidFill>
              </a:rPr>
              <a:t>MC</a:t>
            </a:r>
            <a:endParaRPr lang="ko-KR" altLang="en-US" sz="2000" b="1" dirty="0">
              <a:solidFill>
                <a:srgbClr val="FF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0989" y="4146958"/>
            <a:ext cx="689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/>
              <a:t>Data</a:t>
            </a:r>
            <a:endParaRPr lang="ko-KR" altLang="en-US" sz="2000" b="1" dirty="0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" t="7577" r="6475"/>
          <a:stretch/>
        </p:blipFill>
        <p:spPr>
          <a:xfrm>
            <a:off x="4593557" y="4149359"/>
            <a:ext cx="4000156" cy="279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1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73016"/>
            <a:ext cx="5013408" cy="294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직사각형 16"/>
          <p:cNvSpPr>
            <a:spLocks noChangeArrowheads="1"/>
          </p:cNvSpPr>
          <p:nvPr/>
        </p:nvSpPr>
        <p:spPr bwMode="auto">
          <a:xfrm>
            <a:off x="4427984" y="3028890"/>
            <a:ext cx="46805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latinLnBrk="0" hangingPunct="0"/>
            <a:r>
              <a:rPr lang="en-US" altLang="ko-KR" sz="2000" dirty="0">
                <a:ea typeface="MS PGothic" pitchFamily="34" charset="-128"/>
              </a:rPr>
              <a:t> </a:t>
            </a:r>
            <a:r>
              <a:rPr lang="en-US" altLang="ko-KR" sz="2000" dirty="0" smtClean="0">
                <a:ea typeface="MS PGothic" pitchFamily="34" charset="-128"/>
              </a:rPr>
              <a:t>1 year </a:t>
            </a:r>
            <a:r>
              <a:rPr lang="en-US" altLang="ko-KR" sz="2000" dirty="0">
                <a:ea typeface="MS PGothic" pitchFamily="34" charset="-128"/>
              </a:rPr>
              <a:t>data excluding det0, 8, </a:t>
            </a:r>
            <a:r>
              <a:rPr lang="en-US" altLang="ko-KR" sz="2000" dirty="0" smtClean="0">
                <a:ea typeface="MS PGothic" pitchFamily="34" charset="-128"/>
              </a:rPr>
              <a:t>11 </a:t>
            </a:r>
            <a:endParaRPr lang="en-US" altLang="ko-KR" sz="2000" dirty="0">
              <a:ea typeface="MS PGothic" pitchFamily="34" charset="-128"/>
            </a:endParaRPr>
          </a:p>
        </p:txBody>
      </p:sp>
      <p:sp>
        <p:nvSpPr>
          <p:cNvPr id="34820" name="직사각형 6"/>
          <p:cNvSpPr>
            <a:spLocks noChangeArrowheads="1"/>
          </p:cNvSpPr>
          <p:nvPr/>
        </p:nvSpPr>
        <p:spPr bwMode="auto">
          <a:xfrm>
            <a:off x="357188" y="115888"/>
            <a:ext cx="8761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latinLnBrk="0" hangingPunct="0"/>
            <a:r>
              <a:rPr lang="en-US" altLang="ko-KR" sz="3200">
                <a:solidFill>
                  <a:srgbClr val="292929"/>
                </a:solidFill>
              </a:rPr>
              <a:t>Nuclear recoil event rates (PSD analysis)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0" t="54171" r="4170"/>
          <a:stretch/>
        </p:blipFill>
        <p:spPr>
          <a:xfrm>
            <a:off x="0" y="2389702"/>
            <a:ext cx="4176464" cy="29115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6856" y="1124744"/>
            <a:ext cx="8229600" cy="1128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>
                <a:latin typeface="Lucida Console" pitchFamily="49" charset="0"/>
              </a:rPr>
              <a:t>Pdf</a:t>
            </a:r>
            <a:r>
              <a:rPr lang="en-US" altLang="ko-KR" dirty="0">
                <a:latin typeface="Lucida Console" pitchFamily="49" charset="0"/>
              </a:rPr>
              <a:t> = f0 x </a:t>
            </a:r>
            <a:r>
              <a:rPr lang="en-US" altLang="ko-KR" dirty="0">
                <a:solidFill>
                  <a:srgbClr val="00B050"/>
                </a:solidFill>
                <a:latin typeface="Lucida Console" pitchFamily="49" charset="0"/>
              </a:rPr>
              <a:t>F</a:t>
            </a:r>
            <a:r>
              <a:rPr lang="en-US" altLang="ko-KR" baseline="-25000" dirty="0">
                <a:solidFill>
                  <a:srgbClr val="00B050"/>
                </a:solidFill>
                <a:latin typeface="Lucida Console" pitchFamily="49" charset="0"/>
              </a:rPr>
              <a:t>NR</a:t>
            </a:r>
            <a:r>
              <a:rPr lang="en-US" altLang="ko-KR" dirty="0">
                <a:latin typeface="Lucida Console" pitchFamily="49" charset="0"/>
              </a:rPr>
              <a:t> + f1 x </a:t>
            </a:r>
            <a:r>
              <a:rPr lang="en-US" altLang="ko-KR" dirty="0">
                <a:solidFill>
                  <a:srgbClr val="FF0000"/>
                </a:solidFill>
                <a:latin typeface="Lucida Console" pitchFamily="49" charset="0"/>
              </a:rPr>
              <a:t>F</a:t>
            </a:r>
            <a:r>
              <a:rPr lang="en-US" altLang="ko-KR" baseline="-25000" dirty="0">
                <a:solidFill>
                  <a:srgbClr val="FF0000"/>
                </a:solidFill>
                <a:latin typeface="Lucida Console" pitchFamily="49" charset="0"/>
              </a:rPr>
              <a:t>SA</a:t>
            </a:r>
            <a:r>
              <a:rPr lang="en-US" altLang="ko-KR" dirty="0">
                <a:latin typeface="Lucida Console" pitchFamily="49" charset="0"/>
              </a:rPr>
              <a:t> + (1-f0-f1) x </a:t>
            </a:r>
            <a:r>
              <a:rPr lang="en-US" altLang="ko-KR" dirty="0" err="1" smtClean="0">
                <a:solidFill>
                  <a:srgbClr val="0070C0"/>
                </a:solidFill>
                <a:latin typeface="Lucida Console" pitchFamily="49" charset="0"/>
              </a:rPr>
              <a:t>F</a:t>
            </a:r>
            <a:r>
              <a:rPr lang="en-US" altLang="ko-KR" sz="1600" baseline="-25000" dirty="0" err="1" smtClean="0">
                <a:solidFill>
                  <a:srgbClr val="0070C0"/>
                </a:solidFill>
                <a:latin typeface="Lucida Console" pitchFamily="49" charset="0"/>
              </a:rPr>
              <a:t>gamma</a:t>
            </a:r>
            <a:endParaRPr lang="en-US" altLang="ko-KR" sz="2000" dirty="0" smtClean="0">
              <a:latin typeface="Lucida Console" pitchFamily="49" charset="0"/>
            </a:endParaRPr>
          </a:p>
          <a:p>
            <a:r>
              <a:rPr lang="en-US" altLang="ko-KR" sz="2000" dirty="0" smtClean="0">
                <a:latin typeface="Lucida Console" pitchFamily="49" charset="0"/>
              </a:rPr>
              <a:t>The </a:t>
            </a:r>
            <a:r>
              <a:rPr lang="en-US" altLang="ko-KR" sz="2000" dirty="0">
                <a:latin typeface="Lucida Console" pitchFamily="49" charset="0"/>
              </a:rPr>
              <a:t>posterior </a:t>
            </a:r>
            <a:r>
              <a:rPr lang="en-US" altLang="ko-KR" sz="2000" dirty="0" err="1">
                <a:latin typeface="Lucida Console" pitchFamily="49" charset="0"/>
              </a:rPr>
              <a:t>pdf</a:t>
            </a:r>
            <a:r>
              <a:rPr lang="en-US" altLang="ko-KR" sz="2000" dirty="0">
                <a:latin typeface="Lucida Console" pitchFamily="49" charset="0"/>
              </a:rPr>
              <a:t> </a:t>
            </a:r>
            <a:r>
              <a:rPr lang="en-US" altLang="ko-KR" sz="2000" dirty="0" smtClean="0">
                <a:latin typeface="Lucida Console" pitchFamily="49" charset="0"/>
              </a:rPr>
              <a:t>for </a:t>
            </a:r>
            <a:r>
              <a:rPr lang="en-US" altLang="ko-KR" sz="2000" dirty="0">
                <a:latin typeface="Lucida Console" pitchFamily="49" charset="0"/>
              </a:rPr>
              <a:t>f0 &amp; f1 </a:t>
            </a:r>
            <a:r>
              <a:rPr lang="en-US" altLang="ko-KR" sz="2000" dirty="0" smtClean="0">
                <a:latin typeface="Lucida Console" pitchFamily="49" charset="0"/>
              </a:rPr>
              <a:t>is obtained from </a:t>
            </a:r>
            <a:r>
              <a:rPr lang="en-US" altLang="ko-KR" sz="2000" dirty="0">
                <a:latin typeface="Lucida Console" pitchFamily="49" charset="0"/>
              </a:rPr>
              <a:t>Bayesian analysis method.</a:t>
            </a:r>
            <a:r>
              <a:rPr lang="en-US" altLang="ko-KR" sz="2000" dirty="0" smtClean="0">
                <a:latin typeface="Lucida Console" pitchFamily="49" charset="0"/>
              </a:rPr>
              <a:t> 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298964" y="5445224"/>
            <a:ext cx="37689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altLang="ko-KR" sz="2000" dirty="0"/>
              <a:t>Example : 6 keV bin, DET09</a:t>
            </a:r>
          </a:p>
        </p:txBody>
      </p:sp>
    </p:spTree>
    <p:extLst>
      <p:ext uri="{BB962C8B-B14F-4D97-AF65-F5344CB8AC3E}">
        <p14:creationId xmlns:p14="http://schemas.microsoft.com/office/powerpoint/2010/main" val="2306485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 txBox="1">
            <a:spLocks noChangeArrowheads="1"/>
          </p:cNvSpPr>
          <p:nvPr/>
        </p:nvSpPr>
        <p:spPr bwMode="auto">
          <a:xfrm>
            <a:off x="684213" y="187325"/>
            <a:ext cx="74644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5pPr>
            <a:lvl6pPr marL="2514600" indent="-228600" eaLnBrk="0" fontAlgn="base" hangingPunct="0">
              <a:spcBef>
                <a:spcPts val="175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6pPr>
            <a:lvl7pPr marL="2971800" indent="-228600" eaLnBrk="0" fontAlgn="base" hangingPunct="0">
              <a:spcBef>
                <a:spcPts val="175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7pPr>
            <a:lvl8pPr marL="3429000" indent="-228600" eaLnBrk="0" fontAlgn="base" hangingPunct="0">
              <a:spcBef>
                <a:spcPts val="175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8pPr>
            <a:lvl9pPr marL="3886200" indent="-228600" eaLnBrk="0" fontAlgn="base" hangingPunct="0">
              <a:spcBef>
                <a:spcPts val="175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tx1"/>
                </a:solidFill>
                <a:latin typeface="Comic Sans MS" pitchFamily="66" charset="0"/>
                <a:ea typeface="서울들국화" pitchFamily="18" charset="-127"/>
              </a:defRPr>
            </a:lvl9pPr>
          </a:lstStyle>
          <a:p>
            <a:pPr algn="ctr" latinLnBrk="0"/>
            <a:r>
              <a:rPr lang="en-US" altLang="ko-KR" sz="3200" dirty="0" smtClean="0">
                <a:solidFill>
                  <a:srgbClr val="292929"/>
                </a:solidFill>
              </a:rPr>
              <a:t>PSD result </a:t>
            </a:r>
            <a:r>
              <a:rPr lang="en-US" altLang="ko-KR" sz="3200" dirty="0">
                <a:solidFill>
                  <a:srgbClr val="292929"/>
                </a:solidFill>
              </a:rPr>
              <a:t>on WIMP search @KIMS</a:t>
            </a:r>
          </a:p>
        </p:txBody>
      </p:sp>
      <p:sp>
        <p:nvSpPr>
          <p:cNvPr id="35843" name="직사각형 16"/>
          <p:cNvSpPr>
            <a:spLocks noChangeArrowheads="1"/>
          </p:cNvSpPr>
          <p:nvPr/>
        </p:nvSpPr>
        <p:spPr bwMode="auto">
          <a:xfrm>
            <a:off x="1169169" y="1124744"/>
            <a:ext cx="75072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latinLnBrk="0" hangingPunct="0"/>
            <a:r>
              <a:rPr lang="en-US" altLang="ko-KR" dirty="0" smtClean="0">
                <a:ea typeface="MS PGothic" pitchFamily="34" charset="-128"/>
              </a:rPr>
              <a:t>Total </a:t>
            </a:r>
            <a:r>
              <a:rPr lang="en-US" altLang="ko-KR" dirty="0">
                <a:ea typeface="MS PGothic" pitchFamily="34" charset="-128"/>
              </a:rPr>
              <a:t>exposure: 24524.3 kg </a:t>
            </a:r>
            <a:r>
              <a:rPr lang="en-US" altLang="ko-KR" dirty="0" smtClean="0">
                <a:ea typeface="MS PGothic" pitchFamily="34" charset="-128"/>
              </a:rPr>
              <a:t>days</a:t>
            </a:r>
          </a:p>
          <a:p>
            <a:pPr algn="ctr" eaLnBrk="0" latinLnBrk="0" hangingPunct="0"/>
            <a:r>
              <a:rPr lang="en-US" altLang="ko-KR" dirty="0" smtClean="0">
                <a:ea typeface="MS PGothic" pitchFamily="34" charset="-128"/>
              </a:rPr>
              <a:t> S.C</a:t>
            </a:r>
            <a:r>
              <a:rPr lang="en-US" altLang="ko-KR" dirty="0">
                <a:ea typeface="MS PGothic" pitchFamily="34" charset="-128"/>
              </a:rPr>
              <a:t>. Kim et al., PRL 108 181301 (2012</a:t>
            </a:r>
            <a:r>
              <a:rPr lang="en-US" altLang="ko-KR" dirty="0" smtClean="0">
                <a:ea typeface="MS PGothic" pitchFamily="34" charset="-128"/>
              </a:rPr>
              <a:t>)</a:t>
            </a:r>
          </a:p>
          <a:p>
            <a:pPr algn="ctr" eaLnBrk="0" latinLnBrk="0" hangingPunct="0"/>
            <a:r>
              <a:rPr lang="en-US" altLang="ko-KR" sz="2000" dirty="0" smtClean="0">
                <a:solidFill>
                  <a:srgbClr val="292929"/>
                </a:solidFill>
                <a:ea typeface="MS PGothic" pitchFamily="34" charset="-128"/>
              </a:rPr>
              <a:t>=&gt; 3 years data analysis will be done.</a:t>
            </a:r>
            <a:endParaRPr lang="en-US" altLang="ko-KR" sz="2000" dirty="0">
              <a:solidFill>
                <a:srgbClr val="292929"/>
              </a:solidFill>
              <a:ea typeface="MS PGothic" pitchFamily="34" charset="-128"/>
            </a:endParaRPr>
          </a:p>
          <a:p>
            <a:pPr algn="ctr" eaLnBrk="0" latinLnBrk="0" hangingPunct="0"/>
            <a:endParaRPr lang="en-US" altLang="ko-KR" dirty="0" smtClean="0">
              <a:ea typeface="MS PGothic" pitchFamily="34" charset="-128"/>
            </a:endParaRPr>
          </a:p>
          <a:p>
            <a:pPr algn="ctr" eaLnBrk="0" latinLnBrk="0" hangingPunct="0"/>
            <a:r>
              <a:rPr lang="en-US" altLang="ko-KR" dirty="0" smtClean="0">
                <a:ea typeface="MS PGothic" pitchFamily="34" charset="-128"/>
              </a:rPr>
              <a:t> </a:t>
            </a:r>
            <a:endParaRPr lang="en-US" altLang="ko-KR" dirty="0">
              <a:ea typeface="MS PGothic" pitchFamily="34" charset="-128"/>
            </a:endParaRPr>
          </a:p>
        </p:txBody>
      </p:sp>
      <p:pic>
        <p:nvPicPr>
          <p:cNvPr id="3584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9976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왼쪽 화살표 7"/>
          <p:cNvSpPr/>
          <p:nvPr/>
        </p:nvSpPr>
        <p:spPr>
          <a:xfrm>
            <a:off x="4214813" y="4797152"/>
            <a:ext cx="285750" cy="21431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왼쪽 화살표 8"/>
          <p:cNvSpPr/>
          <p:nvPr/>
        </p:nvSpPr>
        <p:spPr>
          <a:xfrm>
            <a:off x="8848312" y="4293096"/>
            <a:ext cx="285750" cy="21431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5847" name="직사각형 9"/>
          <p:cNvSpPr>
            <a:spLocks noChangeArrowheads="1"/>
          </p:cNvSpPr>
          <p:nvPr/>
        </p:nvSpPr>
        <p:spPr bwMode="auto">
          <a:xfrm>
            <a:off x="1187624" y="2320553"/>
            <a:ext cx="2873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292929"/>
                </a:solidFill>
              </a:rPr>
              <a:t>SI WIMP-nucleon</a:t>
            </a:r>
            <a:endParaRPr lang="ko-KR" altLang="en-US" dirty="0">
              <a:solidFill>
                <a:srgbClr val="292929"/>
              </a:solidFill>
            </a:endParaRPr>
          </a:p>
        </p:txBody>
      </p:sp>
      <p:sp>
        <p:nvSpPr>
          <p:cNvPr id="35848" name="직사각형 10"/>
          <p:cNvSpPr>
            <a:spLocks noChangeArrowheads="1"/>
          </p:cNvSpPr>
          <p:nvPr/>
        </p:nvSpPr>
        <p:spPr bwMode="auto">
          <a:xfrm>
            <a:off x="5724525" y="2318966"/>
            <a:ext cx="2808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292929"/>
                </a:solidFill>
              </a:rPr>
              <a:t>SD WIMP-proton</a:t>
            </a:r>
            <a:endParaRPr lang="ko-KR" alt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24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073008" cy="566738"/>
          </a:xfrm>
        </p:spPr>
        <p:txBody>
          <a:bodyPr/>
          <a:lstStyle/>
          <a:p>
            <a:r>
              <a:rPr lang="en-US" altLang="ko-KR" sz="2800" dirty="0" smtClean="0">
                <a:effectLst/>
                <a:latin typeface="Comic Sans MS" pitchFamily="66" charset="0"/>
              </a:rPr>
              <a:t>Annual Modulation Derived From The Earth’s Orbit</a:t>
            </a:r>
            <a:endParaRPr lang="ko-KR" altLang="en-US" sz="2800" dirty="0"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텍스트 개체 틀 3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1821904" y="6224538"/>
                <a:ext cx="5486400" cy="804862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sub>
                      </m:sSub>
                      <m:r>
                        <a:rPr lang="en-US" altLang="ko-KR" sz="1400" b="1" i="1" smtClean="0">
                          <a:latin typeface="Cambria Math"/>
                        </a:rPr>
                        <m:t>(</m:t>
                      </m:r>
                      <m:r>
                        <a:rPr lang="en-US" altLang="ko-KR" sz="1400" b="1" i="1" smtClean="0">
                          <a:latin typeface="Cambria Math"/>
                        </a:rPr>
                        <m:t>𝒕</m:t>
                      </m:r>
                      <m:r>
                        <a:rPr lang="en-US" altLang="ko-KR" sz="1400" b="1" i="1" smtClean="0">
                          <a:latin typeface="Cambria Math"/>
                        </a:rPr>
                        <m:t>)≈</m:t>
                      </m:r>
                      <m:r>
                        <a:rPr lang="en-US" altLang="ko-K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𝟐𝟐𝟎</m:t>
                      </m:r>
                      <m:r>
                        <a:rPr lang="en-US" altLang="ko-K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ko-K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</m:t>
                      </m:r>
                      <m:func>
                        <m:funcPr>
                          <m:ctrlPr>
                            <a:rPr lang="en-US" altLang="ko-KR" sz="1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ko-KR" sz="1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begChr m:val=""/>
                              <m:endChr m:val=""/>
                              <m:ctrlPr>
                                <a:rPr lang="en-US" altLang="ko-KR" sz="1400" b="1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b="1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altLang="ko-KR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ko-KR" alt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  <m:f>
                                <m:fPr>
                                  <m:ctrlPr>
                                    <a:rPr lang="en-US" altLang="ko-KR" sz="1400" b="1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𝒕</m:t>
                                  </m:r>
                                  <m:r>
                                    <a:rPr lang="en-US" altLang="ko-KR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𝟏𝟓𝟐</m:t>
                                  </m:r>
                                  <m:r>
                                    <a:rPr lang="en-US" altLang="ko-KR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altLang="ko-KR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altLang="ko-KR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𝟑𝟔𝟓</m:t>
                                  </m:r>
                                  <m:r>
                                    <a:rPr lang="en-US" altLang="ko-KR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altLang="ko-KR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𝟐𝟓</m:t>
                                  </m:r>
                                </m:den>
                              </m:f>
                              <m:r>
                                <a:rPr lang="en-US" altLang="ko-KR" sz="1400" b="1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altLang="ko-K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𝒌𝒎</m:t>
                      </m:r>
                      <m:r>
                        <a:rPr lang="en-US" altLang="ko-K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altLang="ko-K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ko-KR" altLang="en-US" b="1" dirty="0"/>
              </a:p>
            </p:txBody>
          </p:sp>
        </mc:Choice>
        <mc:Fallback xmlns="">
          <p:sp>
            <p:nvSpPr>
              <p:cNvPr id="4" name="텍스트 개체 틀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1821904" y="6224538"/>
                <a:ext cx="5486400" cy="804862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그룹 7"/>
          <p:cNvGrpSpPr/>
          <p:nvPr/>
        </p:nvGrpSpPr>
        <p:grpSpPr>
          <a:xfrm>
            <a:off x="34611" y="1095764"/>
            <a:ext cx="5617509" cy="5069540"/>
            <a:chOff x="779370" y="2336799"/>
            <a:chExt cx="6506806" cy="3759200"/>
          </a:xfrm>
        </p:grpSpPr>
        <p:pic>
          <p:nvPicPr>
            <p:cNvPr id="5" name="Picture 24" descr="C:\Users\zubenelgenubi\Dropbox\Share\LibraReo\완료된그림\annumod.eps.gif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8" r="2181" b="701"/>
            <a:stretch/>
          </p:blipFill>
          <p:spPr bwMode="auto">
            <a:xfrm>
              <a:off x="779370" y="2336799"/>
              <a:ext cx="6506806" cy="375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 txBox="1">
              <a:spLocks noChangeArrowheads="1"/>
            </p:cNvSpPr>
            <p:nvPr/>
          </p:nvSpPr>
          <p:spPr bwMode="auto">
            <a:xfrm>
              <a:off x="4541449" y="4436892"/>
              <a:ext cx="1076577" cy="245612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100000"/>
                </a:spcBef>
                <a:defRPr/>
              </a:pPr>
              <a:r>
                <a:rPr lang="en-US" altLang="ko-KR" sz="1400" b="1" kern="0" dirty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30km/s</a:t>
              </a:r>
              <a:endParaRPr lang="en-US" altLang="ko-KR" sz="1100" b="1" kern="0" dirty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  <a:p>
              <a:pPr marL="342900" indent="-342900">
                <a:lnSpc>
                  <a:spcPct val="80000"/>
                </a:lnSpc>
                <a:spcBef>
                  <a:spcPct val="100000"/>
                </a:spcBef>
                <a:defRPr/>
              </a:pPr>
              <a:endParaRPr lang="en-US" altLang="ko-KR" sz="2000" b="1" kern="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1296072" y="2564462"/>
            <a:ext cx="1043680" cy="33510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100000"/>
              </a:spcBef>
              <a:defRPr/>
            </a:pPr>
            <a:r>
              <a:rPr lang="en-US" altLang="ko-KR" sz="1400" b="1" kern="0" dirty="0" smtClean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220km/s</a:t>
            </a:r>
            <a:endParaRPr lang="en-US" altLang="ko-KR" sz="1100" b="1" kern="0" dirty="0">
              <a:solidFill>
                <a:srgbClr val="FF00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342900" indent="-342900">
              <a:lnSpc>
                <a:spcPct val="80000"/>
              </a:lnSpc>
              <a:spcBef>
                <a:spcPct val="100000"/>
              </a:spcBef>
              <a:defRPr/>
            </a:pPr>
            <a:endParaRPr lang="en-US" altLang="ko-KR" sz="2000" b="1" kern="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6156176" y="1396421"/>
            <a:ext cx="2852121" cy="5128923"/>
            <a:chOff x="5617510" y="-27384"/>
            <a:chExt cx="2852121" cy="512892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17510" y="-27384"/>
              <a:ext cx="2852121" cy="5128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6979201" y="1146430"/>
              <a:ext cx="5693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 smtClean="0"/>
                <a:t>Jun.</a:t>
              </a:r>
              <a:endParaRPr lang="ko-KR" altLang="en-US" sz="1400" b="1" dirty="0"/>
            </a:p>
          </p:txBody>
        </p:sp>
        <p:cxnSp>
          <p:nvCxnSpPr>
            <p:cNvPr id="12" name="직선 화살표 연결선 11"/>
            <p:cNvCxnSpPr/>
            <p:nvPr/>
          </p:nvCxnSpPr>
          <p:spPr>
            <a:xfrm flipV="1">
              <a:off x="6839503" y="1454206"/>
              <a:ext cx="244586" cy="3268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090749" y="1744914"/>
              <a:ext cx="5870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 smtClean="0"/>
                <a:t>Dec.</a:t>
              </a:r>
              <a:endParaRPr lang="ko-KR" altLang="en-US" sz="1400" b="1" dirty="0"/>
            </a:p>
          </p:txBody>
        </p:sp>
        <p:cxnSp>
          <p:nvCxnSpPr>
            <p:cNvPr id="14" name="직선 화살표 연결선 13"/>
            <p:cNvCxnSpPr/>
            <p:nvPr/>
          </p:nvCxnSpPr>
          <p:spPr>
            <a:xfrm flipH="1">
              <a:off x="6488246" y="1868320"/>
              <a:ext cx="240552" cy="304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511865" y="595457"/>
              <a:ext cx="19319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>
                  <a:solidFill>
                    <a:srgbClr val="FF0000"/>
                  </a:solidFill>
                </a:rPr>
                <a:t>3</a:t>
              </a:r>
              <a:r>
                <a:rPr lang="en-US" altLang="ko-KR" sz="1600" b="1" dirty="0" smtClean="0">
                  <a:solidFill>
                    <a:srgbClr val="FF0000"/>
                  </a:solidFill>
                </a:rPr>
                <a:t>% of Total Rate</a:t>
              </a:r>
              <a:endParaRPr lang="ko-KR" altLang="en-US" sz="1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3072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youngjin">
  <a:themeElements>
    <a:clrScheme name="2_youngjin 7">
      <a:dk1>
        <a:srgbClr val="336699"/>
      </a:dk1>
      <a:lt1>
        <a:srgbClr val="EBF1F7"/>
      </a:lt1>
      <a:dk2>
        <a:srgbClr val="DDDDDD"/>
      </a:dk2>
      <a:lt2>
        <a:srgbClr val="005A58"/>
      </a:lt2>
      <a:accent1>
        <a:srgbClr val="B2C7D6"/>
      </a:accent1>
      <a:accent2>
        <a:srgbClr val="698CCB"/>
      </a:accent2>
      <a:accent3>
        <a:srgbClr val="F3F7FA"/>
      </a:accent3>
      <a:accent4>
        <a:srgbClr val="2A5682"/>
      </a:accent4>
      <a:accent5>
        <a:srgbClr val="D5E0E8"/>
      </a:accent5>
      <a:accent6>
        <a:srgbClr val="5E7EB8"/>
      </a:accent6>
      <a:hlink>
        <a:srgbClr val="DFEFFF"/>
      </a:hlink>
      <a:folHlink>
        <a:srgbClr val="003399"/>
      </a:folHlink>
    </a:clrScheme>
    <a:fontScheme name="2_youngji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268288" marR="0" indent="-268288" algn="l" defTabSz="457200" rtl="0" eaLnBrk="1" fontAlgn="base" latinLnBrk="1" hangingPunct="1">
          <a:lnSpc>
            <a:spcPct val="100000"/>
          </a:lnSpc>
          <a:spcBef>
            <a:spcPts val="175"/>
          </a:spcBef>
          <a:spcAft>
            <a:spcPct val="0"/>
          </a:spcAft>
          <a:buClrTx/>
          <a:buSzTx/>
          <a:buFont typeface="Wingdings" pitchFamily="2" charset="2"/>
          <a:buNone/>
          <a:tabLst>
            <a:tab pos="465138" algn="l"/>
            <a:tab pos="922338" algn="l"/>
            <a:tab pos="1379538" algn="l"/>
            <a:tab pos="1836738" algn="l"/>
            <a:tab pos="2293938" algn="l"/>
            <a:tab pos="2751138" algn="l"/>
            <a:tab pos="3208338" algn="l"/>
            <a:tab pos="3665538" algn="l"/>
            <a:tab pos="4122738" algn="l"/>
            <a:tab pos="4579938" algn="l"/>
            <a:tab pos="5037138" algn="l"/>
            <a:tab pos="5494338" algn="l"/>
            <a:tab pos="5951538" algn="l"/>
            <a:tab pos="6408738" algn="l"/>
            <a:tab pos="6865938" algn="l"/>
            <a:tab pos="7323138" algn="l"/>
            <a:tab pos="7780338" algn="l"/>
            <a:tab pos="8237538" algn="l"/>
            <a:tab pos="8694738" algn="l"/>
            <a:tab pos="9151938" algn="l"/>
          </a:tabLst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268288" marR="0" indent="-268288" algn="l" defTabSz="457200" rtl="0" eaLnBrk="1" fontAlgn="base" latinLnBrk="1" hangingPunct="1">
          <a:lnSpc>
            <a:spcPct val="100000"/>
          </a:lnSpc>
          <a:spcBef>
            <a:spcPts val="175"/>
          </a:spcBef>
          <a:spcAft>
            <a:spcPct val="0"/>
          </a:spcAft>
          <a:buClrTx/>
          <a:buSzTx/>
          <a:buFont typeface="Wingdings" pitchFamily="2" charset="2"/>
          <a:buNone/>
          <a:tabLst>
            <a:tab pos="465138" algn="l"/>
            <a:tab pos="922338" algn="l"/>
            <a:tab pos="1379538" algn="l"/>
            <a:tab pos="1836738" algn="l"/>
            <a:tab pos="2293938" algn="l"/>
            <a:tab pos="2751138" algn="l"/>
            <a:tab pos="3208338" algn="l"/>
            <a:tab pos="3665538" algn="l"/>
            <a:tab pos="4122738" algn="l"/>
            <a:tab pos="4579938" algn="l"/>
            <a:tab pos="5037138" algn="l"/>
            <a:tab pos="5494338" algn="l"/>
            <a:tab pos="5951538" algn="l"/>
            <a:tab pos="6408738" algn="l"/>
            <a:tab pos="6865938" algn="l"/>
            <a:tab pos="7323138" algn="l"/>
            <a:tab pos="7780338" algn="l"/>
            <a:tab pos="8237538" algn="l"/>
            <a:tab pos="8694738" algn="l"/>
            <a:tab pos="9151938" algn="l"/>
          </a:tabLst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  <a:ea typeface="굴림" pitchFamily="50" charset="-127"/>
          </a:defRPr>
        </a:defPPr>
      </a:lstStyle>
    </a:lnDef>
  </a:objectDefaults>
  <a:extraClrSchemeLst>
    <a:extraClrScheme>
      <a:clrScheme name="2_youngji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youngji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youngji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youngji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youngj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2569A7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05E97"/>
        </a:accent6>
        <a:hlink>
          <a:srgbClr val="0099CC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youngjin 6">
        <a:dk1>
          <a:srgbClr val="005A58"/>
        </a:dk1>
        <a:lt1>
          <a:srgbClr val="006699"/>
        </a:lt1>
        <a:dk2>
          <a:srgbClr val="0058B8"/>
        </a:dk2>
        <a:lt2>
          <a:srgbClr val="FFFFFF"/>
        </a:lt2>
        <a:accent1>
          <a:srgbClr val="98BED8"/>
        </a:accent1>
        <a:accent2>
          <a:srgbClr val="6D6FC7"/>
        </a:accent2>
        <a:accent3>
          <a:srgbClr val="AAB4D8"/>
        </a:accent3>
        <a:accent4>
          <a:srgbClr val="005682"/>
        </a:accent4>
        <a:accent5>
          <a:srgbClr val="CADBE9"/>
        </a:accent5>
        <a:accent6>
          <a:srgbClr val="6264B4"/>
        </a:accent6>
        <a:hlink>
          <a:srgbClr val="CCECFF"/>
        </a:hlink>
        <a:folHlink>
          <a:srgbClr val="00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youngjin 7">
        <a:dk1>
          <a:srgbClr val="336699"/>
        </a:dk1>
        <a:lt1>
          <a:srgbClr val="EBF1F7"/>
        </a:lt1>
        <a:dk2>
          <a:srgbClr val="DDDDDD"/>
        </a:dk2>
        <a:lt2>
          <a:srgbClr val="005A58"/>
        </a:lt2>
        <a:accent1>
          <a:srgbClr val="B2C7D6"/>
        </a:accent1>
        <a:accent2>
          <a:srgbClr val="698CCB"/>
        </a:accent2>
        <a:accent3>
          <a:srgbClr val="F3F7FA"/>
        </a:accent3>
        <a:accent4>
          <a:srgbClr val="2A5682"/>
        </a:accent4>
        <a:accent5>
          <a:srgbClr val="D5E0E8"/>
        </a:accent5>
        <a:accent6>
          <a:srgbClr val="5E7EB8"/>
        </a:accent6>
        <a:hlink>
          <a:srgbClr val="DFEFFF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youngjin 8">
        <a:dk1>
          <a:srgbClr val="5C1F00"/>
        </a:dk1>
        <a:lt1>
          <a:srgbClr val="336699"/>
        </a:lt1>
        <a:dk2>
          <a:srgbClr val="800000"/>
        </a:dk2>
        <a:lt2>
          <a:srgbClr val="DFD293"/>
        </a:lt2>
        <a:accent1>
          <a:srgbClr val="DDDDDD"/>
        </a:accent1>
        <a:accent2>
          <a:srgbClr val="BE7960"/>
        </a:accent2>
        <a:accent3>
          <a:srgbClr val="C0AAAA"/>
        </a:accent3>
        <a:accent4>
          <a:srgbClr val="2A5682"/>
        </a:accent4>
        <a:accent5>
          <a:srgbClr val="EBEBEB"/>
        </a:accent5>
        <a:accent6>
          <a:srgbClr val="AC6D56"/>
        </a:accent6>
        <a:hlink>
          <a:srgbClr val="51A3D1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youngjin 9">
        <a:dk1>
          <a:srgbClr val="336699"/>
        </a:dk1>
        <a:lt1>
          <a:srgbClr val="0099CC"/>
        </a:lt1>
        <a:dk2>
          <a:srgbClr val="000066"/>
        </a:dk2>
        <a:lt2>
          <a:srgbClr val="E3EBF1"/>
        </a:lt2>
        <a:accent1>
          <a:srgbClr val="000099"/>
        </a:accent1>
        <a:accent2>
          <a:srgbClr val="DDDDDD"/>
        </a:accent2>
        <a:accent3>
          <a:srgbClr val="AAAAB8"/>
        </a:accent3>
        <a:accent4>
          <a:srgbClr val="0082AE"/>
        </a:accent4>
        <a:accent5>
          <a:srgbClr val="AAAACA"/>
        </a:accent5>
        <a:accent6>
          <a:srgbClr val="C8C8C8"/>
        </a:accent6>
        <a:hlink>
          <a:srgbClr val="7AC3EC"/>
        </a:hlink>
        <a:folHlink>
          <a:srgbClr val="D7EA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youngjin 10">
        <a:dk1>
          <a:srgbClr val="2846A4"/>
        </a:dk1>
        <a:lt1>
          <a:srgbClr val="566272"/>
        </a:lt1>
        <a:dk2>
          <a:srgbClr val="D1D1CB"/>
        </a:dk2>
        <a:lt2>
          <a:srgbClr val="777777"/>
        </a:lt2>
        <a:accent1>
          <a:srgbClr val="9CA5AA"/>
        </a:accent1>
        <a:accent2>
          <a:srgbClr val="88B2D2"/>
        </a:accent2>
        <a:accent3>
          <a:srgbClr val="B4B7BC"/>
        </a:accent3>
        <a:accent4>
          <a:srgbClr val="213A8B"/>
        </a:accent4>
        <a:accent5>
          <a:srgbClr val="CBCFD2"/>
        </a:accent5>
        <a:accent6>
          <a:srgbClr val="7BA1BE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youngjin 11">
        <a:dk1>
          <a:srgbClr val="3E3E5C"/>
        </a:dk1>
        <a:lt1>
          <a:srgbClr val="B2B2B2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2170AB"/>
        </a:accent2>
        <a:accent3>
          <a:srgbClr val="B8B8CA"/>
        </a:accent3>
        <a:accent4>
          <a:srgbClr val="979797"/>
        </a:accent4>
        <a:accent5>
          <a:srgbClr val="B6B5BF"/>
        </a:accent5>
        <a:accent6>
          <a:srgbClr val="1D659B"/>
        </a:accent6>
        <a:hlink>
          <a:srgbClr val="A8CCF0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youngjin 12">
        <a:dk1>
          <a:srgbClr val="2D2015"/>
        </a:dk1>
        <a:lt1>
          <a:srgbClr val="336699"/>
        </a:lt1>
        <a:dk2>
          <a:srgbClr val="523E26"/>
        </a:dk2>
        <a:lt2>
          <a:srgbClr val="DFC08D"/>
        </a:lt2>
        <a:accent1>
          <a:srgbClr val="92A4B0"/>
        </a:accent1>
        <a:accent2>
          <a:srgbClr val="8F5F2F"/>
        </a:accent2>
        <a:accent3>
          <a:srgbClr val="B3AFAC"/>
        </a:accent3>
        <a:accent4>
          <a:srgbClr val="2A5682"/>
        </a:accent4>
        <a:accent5>
          <a:srgbClr val="C7CFD4"/>
        </a:accent5>
        <a:accent6>
          <a:srgbClr val="81552A"/>
        </a:accent6>
        <a:hlink>
          <a:srgbClr val="EADF7A"/>
        </a:hlink>
        <a:folHlink>
          <a:srgbClr val="0033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youngjin 13">
        <a:dk1>
          <a:srgbClr val="003366"/>
        </a:dk1>
        <a:lt1>
          <a:srgbClr val="FFFFFF"/>
        </a:lt1>
        <a:dk2>
          <a:srgbClr val="000000"/>
        </a:dk2>
        <a:lt2>
          <a:srgbClr val="808080"/>
        </a:lt2>
        <a:accent1>
          <a:srgbClr val="B7D6E7"/>
        </a:accent1>
        <a:accent2>
          <a:srgbClr val="333399"/>
        </a:accent2>
        <a:accent3>
          <a:srgbClr val="FFFFFF"/>
        </a:accent3>
        <a:accent4>
          <a:srgbClr val="002A56"/>
        </a:accent4>
        <a:accent5>
          <a:srgbClr val="D8E8F1"/>
        </a:accent5>
        <a:accent6>
          <a:srgbClr val="2D2D8A"/>
        </a:accent6>
        <a:hlink>
          <a:srgbClr val="518FB1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youngjin">
  <a:themeElements>
    <a:clrScheme name="2_youngjin 7">
      <a:dk1>
        <a:srgbClr val="336699"/>
      </a:dk1>
      <a:lt1>
        <a:srgbClr val="EBF1F7"/>
      </a:lt1>
      <a:dk2>
        <a:srgbClr val="DDDDDD"/>
      </a:dk2>
      <a:lt2>
        <a:srgbClr val="005A58"/>
      </a:lt2>
      <a:accent1>
        <a:srgbClr val="B2C7D6"/>
      </a:accent1>
      <a:accent2>
        <a:srgbClr val="698CCB"/>
      </a:accent2>
      <a:accent3>
        <a:srgbClr val="F3F7FA"/>
      </a:accent3>
      <a:accent4>
        <a:srgbClr val="2A5682"/>
      </a:accent4>
      <a:accent5>
        <a:srgbClr val="D5E0E8"/>
      </a:accent5>
      <a:accent6>
        <a:srgbClr val="5E7EB8"/>
      </a:accent6>
      <a:hlink>
        <a:srgbClr val="DFEFFF"/>
      </a:hlink>
      <a:folHlink>
        <a:srgbClr val="003399"/>
      </a:folHlink>
    </a:clrScheme>
    <a:fontScheme name="2_youngji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268288" marR="0" indent="-268288" algn="l" defTabSz="457200" rtl="0" eaLnBrk="1" fontAlgn="base" latinLnBrk="1" hangingPunct="1">
          <a:lnSpc>
            <a:spcPct val="100000"/>
          </a:lnSpc>
          <a:spcBef>
            <a:spcPts val="175"/>
          </a:spcBef>
          <a:spcAft>
            <a:spcPct val="0"/>
          </a:spcAft>
          <a:buClrTx/>
          <a:buSzTx/>
          <a:buFont typeface="Wingdings" pitchFamily="2" charset="2"/>
          <a:buNone/>
          <a:tabLst>
            <a:tab pos="465138" algn="l"/>
            <a:tab pos="922338" algn="l"/>
            <a:tab pos="1379538" algn="l"/>
            <a:tab pos="1836738" algn="l"/>
            <a:tab pos="2293938" algn="l"/>
            <a:tab pos="2751138" algn="l"/>
            <a:tab pos="3208338" algn="l"/>
            <a:tab pos="3665538" algn="l"/>
            <a:tab pos="4122738" algn="l"/>
            <a:tab pos="4579938" algn="l"/>
            <a:tab pos="5037138" algn="l"/>
            <a:tab pos="5494338" algn="l"/>
            <a:tab pos="5951538" algn="l"/>
            <a:tab pos="6408738" algn="l"/>
            <a:tab pos="6865938" algn="l"/>
            <a:tab pos="7323138" algn="l"/>
            <a:tab pos="7780338" algn="l"/>
            <a:tab pos="8237538" algn="l"/>
            <a:tab pos="8694738" algn="l"/>
            <a:tab pos="9151938" algn="l"/>
          </a:tabLst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268288" marR="0" indent="-268288" algn="l" defTabSz="457200" rtl="0" eaLnBrk="1" fontAlgn="base" latinLnBrk="1" hangingPunct="1">
          <a:lnSpc>
            <a:spcPct val="100000"/>
          </a:lnSpc>
          <a:spcBef>
            <a:spcPts val="175"/>
          </a:spcBef>
          <a:spcAft>
            <a:spcPct val="0"/>
          </a:spcAft>
          <a:buClrTx/>
          <a:buSzTx/>
          <a:buFont typeface="Wingdings" pitchFamily="2" charset="2"/>
          <a:buNone/>
          <a:tabLst>
            <a:tab pos="465138" algn="l"/>
            <a:tab pos="922338" algn="l"/>
            <a:tab pos="1379538" algn="l"/>
            <a:tab pos="1836738" algn="l"/>
            <a:tab pos="2293938" algn="l"/>
            <a:tab pos="2751138" algn="l"/>
            <a:tab pos="3208338" algn="l"/>
            <a:tab pos="3665538" algn="l"/>
            <a:tab pos="4122738" algn="l"/>
            <a:tab pos="4579938" algn="l"/>
            <a:tab pos="5037138" algn="l"/>
            <a:tab pos="5494338" algn="l"/>
            <a:tab pos="5951538" algn="l"/>
            <a:tab pos="6408738" algn="l"/>
            <a:tab pos="6865938" algn="l"/>
            <a:tab pos="7323138" algn="l"/>
            <a:tab pos="7780338" algn="l"/>
            <a:tab pos="8237538" algn="l"/>
            <a:tab pos="8694738" algn="l"/>
            <a:tab pos="9151938" algn="l"/>
          </a:tabLst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  <a:ea typeface="굴림" pitchFamily="50" charset="-127"/>
          </a:defRPr>
        </a:defPPr>
      </a:lstStyle>
    </a:lnDef>
  </a:objectDefaults>
  <a:extraClrSchemeLst>
    <a:extraClrScheme>
      <a:clrScheme name="2_youngji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youngji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youngji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youngji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youngj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2569A7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05E97"/>
        </a:accent6>
        <a:hlink>
          <a:srgbClr val="0099CC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youngjin 6">
        <a:dk1>
          <a:srgbClr val="005A58"/>
        </a:dk1>
        <a:lt1>
          <a:srgbClr val="006699"/>
        </a:lt1>
        <a:dk2>
          <a:srgbClr val="0058B8"/>
        </a:dk2>
        <a:lt2>
          <a:srgbClr val="FFFFFF"/>
        </a:lt2>
        <a:accent1>
          <a:srgbClr val="98BED8"/>
        </a:accent1>
        <a:accent2>
          <a:srgbClr val="6D6FC7"/>
        </a:accent2>
        <a:accent3>
          <a:srgbClr val="AAB4D8"/>
        </a:accent3>
        <a:accent4>
          <a:srgbClr val="005682"/>
        </a:accent4>
        <a:accent5>
          <a:srgbClr val="CADBE9"/>
        </a:accent5>
        <a:accent6>
          <a:srgbClr val="6264B4"/>
        </a:accent6>
        <a:hlink>
          <a:srgbClr val="CCECFF"/>
        </a:hlink>
        <a:folHlink>
          <a:srgbClr val="00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youngjin 7">
        <a:dk1>
          <a:srgbClr val="336699"/>
        </a:dk1>
        <a:lt1>
          <a:srgbClr val="EBF1F7"/>
        </a:lt1>
        <a:dk2>
          <a:srgbClr val="DDDDDD"/>
        </a:dk2>
        <a:lt2>
          <a:srgbClr val="005A58"/>
        </a:lt2>
        <a:accent1>
          <a:srgbClr val="B2C7D6"/>
        </a:accent1>
        <a:accent2>
          <a:srgbClr val="698CCB"/>
        </a:accent2>
        <a:accent3>
          <a:srgbClr val="F3F7FA"/>
        </a:accent3>
        <a:accent4>
          <a:srgbClr val="2A5682"/>
        </a:accent4>
        <a:accent5>
          <a:srgbClr val="D5E0E8"/>
        </a:accent5>
        <a:accent6>
          <a:srgbClr val="5E7EB8"/>
        </a:accent6>
        <a:hlink>
          <a:srgbClr val="DFEFFF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youngjin 8">
        <a:dk1>
          <a:srgbClr val="5C1F00"/>
        </a:dk1>
        <a:lt1>
          <a:srgbClr val="336699"/>
        </a:lt1>
        <a:dk2>
          <a:srgbClr val="800000"/>
        </a:dk2>
        <a:lt2>
          <a:srgbClr val="DFD293"/>
        </a:lt2>
        <a:accent1>
          <a:srgbClr val="DDDDDD"/>
        </a:accent1>
        <a:accent2>
          <a:srgbClr val="BE7960"/>
        </a:accent2>
        <a:accent3>
          <a:srgbClr val="C0AAAA"/>
        </a:accent3>
        <a:accent4>
          <a:srgbClr val="2A5682"/>
        </a:accent4>
        <a:accent5>
          <a:srgbClr val="EBEBEB"/>
        </a:accent5>
        <a:accent6>
          <a:srgbClr val="AC6D56"/>
        </a:accent6>
        <a:hlink>
          <a:srgbClr val="51A3D1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youngjin 9">
        <a:dk1>
          <a:srgbClr val="336699"/>
        </a:dk1>
        <a:lt1>
          <a:srgbClr val="0099CC"/>
        </a:lt1>
        <a:dk2>
          <a:srgbClr val="000066"/>
        </a:dk2>
        <a:lt2>
          <a:srgbClr val="E3EBF1"/>
        </a:lt2>
        <a:accent1>
          <a:srgbClr val="000099"/>
        </a:accent1>
        <a:accent2>
          <a:srgbClr val="DDDDDD"/>
        </a:accent2>
        <a:accent3>
          <a:srgbClr val="AAAAB8"/>
        </a:accent3>
        <a:accent4>
          <a:srgbClr val="0082AE"/>
        </a:accent4>
        <a:accent5>
          <a:srgbClr val="AAAACA"/>
        </a:accent5>
        <a:accent6>
          <a:srgbClr val="C8C8C8"/>
        </a:accent6>
        <a:hlink>
          <a:srgbClr val="7AC3EC"/>
        </a:hlink>
        <a:folHlink>
          <a:srgbClr val="D7EA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youngjin 10">
        <a:dk1>
          <a:srgbClr val="2846A4"/>
        </a:dk1>
        <a:lt1>
          <a:srgbClr val="566272"/>
        </a:lt1>
        <a:dk2>
          <a:srgbClr val="D1D1CB"/>
        </a:dk2>
        <a:lt2>
          <a:srgbClr val="777777"/>
        </a:lt2>
        <a:accent1>
          <a:srgbClr val="9CA5AA"/>
        </a:accent1>
        <a:accent2>
          <a:srgbClr val="88B2D2"/>
        </a:accent2>
        <a:accent3>
          <a:srgbClr val="B4B7BC"/>
        </a:accent3>
        <a:accent4>
          <a:srgbClr val="213A8B"/>
        </a:accent4>
        <a:accent5>
          <a:srgbClr val="CBCFD2"/>
        </a:accent5>
        <a:accent6>
          <a:srgbClr val="7BA1BE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youngjin 11">
        <a:dk1>
          <a:srgbClr val="3E3E5C"/>
        </a:dk1>
        <a:lt1>
          <a:srgbClr val="B2B2B2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2170AB"/>
        </a:accent2>
        <a:accent3>
          <a:srgbClr val="B8B8CA"/>
        </a:accent3>
        <a:accent4>
          <a:srgbClr val="979797"/>
        </a:accent4>
        <a:accent5>
          <a:srgbClr val="B6B5BF"/>
        </a:accent5>
        <a:accent6>
          <a:srgbClr val="1D659B"/>
        </a:accent6>
        <a:hlink>
          <a:srgbClr val="A8CCF0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youngjin 12">
        <a:dk1>
          <a:srgbClr val="2D2015"/>
        </a:dk1>
        <a:lt1>
          <a:srgbClr val="336699"/>
        </a:lt1>
        <a:dk2>
          <a:srgbClr val="523E26"/>
        </a:dk2>
        <a:lt2>
          <a:srgbClr val="DFC08D"/>
        </a:lt2>
        <a:accent1>
          <a:srgbClr val="92A4B0"/>
        </a:accent1>
        <a:accent2>
          <a:srgbClr val="8F5F2F"/>
        </a:accent2>
        <a:accent3>
          <a:srgbClr val="B3AFAC"/>
        </a:accent3>
        <a:accent4>
          <a:srgbClr val="2A5682"/>
        </a:accent4>
        <a:accent5>
          <a:srgbClr val="C7CFD4"/>
        </a:accent5>
        <a:accent6>
          <a:srgbClr val="81552A"/>
        </a:accent6>
        <a:hlink>
          <a:srgbClr val="EADF7A"/>
        </a:hlink>
        <a:folHlink>
          <a:srgbClr val="0033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youngjin 13">
        <a:dk1>
          <a:srgbClr val="003366"/>
        </a:dk1>
        <a:lt1>
          <a:srgbClr val="FFFFFF"/>
        </a:lt1>
        <a:dk2>
          <a:srgbClr val="000000"/>
        </a:dk2>
        <a:lt2>
          <a:srgbClr val="808080"/>
        </a:lt2>
        <a:accent1>
          <a:srgbClr val="B7D6E7"/>
        </a:accent1>
        <a:accent2>
          <a:srgbClr val="333399"/>
        </a:accent2>
        <a:accent3>
          <a:srgbClr val="FFFFFF"/>
        </a:accent3>
        <a:accent4>
          <a:srgbClr val="002A56"/>
        </a:accent4>
        <a:accent5>
          <a:srgbClr val="D8E8F1"/>
        </a:accent5>
        <a:accent6>
          <a:srgbClr val="2D2D8A"/>
        </a:accent6>
        <a:hlink>
          <a:srgbClr val="518FB1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youngjin">
  <a:themeElements>
    <a:clrScheme name="2_youngjin 7">
      <a:dk1>
        <a:srgbClr val="336699"/>
      </a:dk1>
      <a:lt1>
        <a:srgbClr val="EBF1F7"/>
      </a:lt1>
      <a:dk2>
        <a:srgbClr val="DDDDDD"/>
      </a:dk2>
      <a:lt2>
        <a:srgbClr val="005A58"/>
      </a:lt2>
      <a:accent1>
        <a:srgbClr val="B2C7D6"/>
      </a:accent1>
      <a:accent2>
        <a:srgbClr val="698CCB"/>
      </a:accent2>
      <a:accent3>
        <a:srgbClr val="F3F7FA"/>
      </a:accent3>
      <a:accent4>
        <a:srgbClr val="2A5682"/>
      </a:accent4>
      <a:accent5>
        <a:srgbClr val="D5E0E8"/>
      </a:accent5>
      <a:accent6>
        <a:srgbClr val="5E7EB8"/>
      </a:accent6>
      <a:hlink>
        <a:srgbClr val="DFEFFF"/>
      </a:hlink>
      <a:folHlink>
        <a:srgbClr val="003399"/>
      </a:folHlink>
    </a:clrScheme>
    <a:fontScheme name="2_youngji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268288" marR="0" indent="-268288" algn="l" defTabSz="457200" rtl="0" eaLnBrk="1" fontAlgn="base" latinLnBrk="1" hangingPunct="1">
          <a:lnSpc>
            <a:spcPct val="100000"/>
          </a:lnSpc>
          <a:spcBef>
            <a:spcPts val="175"/>
          </a:spcBef>
          <a:spcAft>
            <a:spcPct val="0"/>
          </a:spcAft>
          <a:buClrTx/>
          <a:buSzTx/>
          <a:buFont typeface="Wingdings" pitchFamily="2" charset="2"/>
          <a:buNone/>
          <a:tabLst>
            <a:tab pos="465138" algn="l"/>
            <a:tab pos="922338" algn="l"/>
            <a:tab pos="1379538" algn="l"/>
            <a:tab pos="1836738" algn="l"/>
            <a:tab pos="2293938" algn="l"/>
            <a:tab pos="2751138" algn="l"/>
            <a:tab pos="3208338" algn="l"/>
            <a:tab pos="3665538" algn="l"/>
            <a:tab pos="4122738" algn="l"/>
            <a:tab pos="4579938" algn="l"/>
            <a:tab pos="5037138" algn="l"/>
            <a:tab pos="5494338" algn="l"/>
            <a:tab pos="5951538" algn="l"/>
            <a:tab pos="6408738" algn="l"/>
            <a:tab pos="6865938" algn="l"/>
            <a:tab pos="7323138" algn="l"/>
            <a:tab pos="7780338" algn="l"/>
            <a:tab pos="8237538" algn="l"/>
            <a:tab pos="8694738" algn="l"/>
            <a:tab pos="9151938" algn="l"/>
          </a:tabLst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268288" marR="0" indent="-268288" algn="l" defTabSz="457200" rtl="0" eaLnBrk="1" fontAlgn="base" latinLnBrk="1" hangingPunct="1">
          <a:lnSpc>
            <a:spcPct val="100000"/>
          </a:lnSpc>
          <a:spcBef>
            <a:spcPts val="175"/>
          </a:spcBef>
          <a:spcAft>
            <a:spcPct val="0"/>
          </a:spcAft>
          <a:buClrTx/>
          <a:buSzTx/>
          <a:buFont typeface="Wingdings" pitchFamily="2" charset="2"/>
          <a:buNone/>
          <a:tabLst>
            <a:tab pos="465138" algn="l"/>
            <a:tab pos="922338" algn="l"/>
            <a:tab pos="1379538" algn="l"/>
            <a:tab pos="1836738" algn="l"/>
            <a:tab pos="2293938" algn="l"/>
            <a:tab pos="2751138" algn="l"/>
            <a:tab pos="3208338" algn="l"/>
            <a:tab pos="3665538" algn="l"/>
            <a:tab pos="4122738" algn="l"/>
            <a:tab pos="4579938" algn="l"/>
            <a:tab pos="5037138" algn="l"/>
            <a:tab pos="5494338" algn="l"/>
            <a:tab pos="5951538" algn="l"/>
            <a:tab pos="6408738" algn="l"/>
            <a:tab pos="6865938" algn="l"/>
            <a:tab pos="7323138" algn="l"/>
            <a:tab pos="7780338" algn="l"/>
            <a:tab pos="8237538" algn="l"/>
            <a:tab pos="8694738" algn="l"/>
            <a:tab pos="9151938" algn="l"/>
          </a:tabLst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  <a:ea typeface="굴림" pitchFamily="50" charset="-127"/>
          </a:defRPr>
        </a:defPPr>
      </a:lstStyle>
    </a:lnDef>
  </a:objectDefaults>
  <a:extraClrSchemeLst>
    <a:extraClrScheme>
      <a:clrScheme name="2_youngji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youngji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youngji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youngji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youngj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2569A7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05E97"/>
        </a:accent6>
        <a:hlink>
          <a:srgbClr val="0099CC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youngjin 6">
        <a:dk1>
          <a:srgbClr val="005A58"/>
        </a:dk1>
        <a:lt1>
          <a:srgbClr val="006699"/>
        </a:lt1>
        <a:dk2>
          <a:srgbClr val="0058B8"/>
        </a:dk2>
        <a:lt2>
          <a:srgbClr val="FFFFFF"/>
        </a:lt2>
        <a:accent1>
          <a:srgbClr val="98BED8"/>
        </a:accent1>
        <a:accent2>
          <a:srgbClr val="6D6FC7"/>
        </a:accent2>
        <a:accent3>
          <a:srgbClr val="AAB4D8"/>
        </a:accent3>
        <a:accent4>
          <a:srgbClr val="005682"/>
        </a:accent4>
        <a:accent5>
          <a:srgbClr val="CADBE9"/>
        </a:accent5>
        <a:accent6>
          <a:srgbClr val="6264B4"/>
        </a:accent6>
        <a:hlink>
          <a:srgbClr val="CCECFF"/>
        </a:hlink>
        <a:folHlink>
          <a:srgbClr val="00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youngjin 7">
        <a:dk1>
          <a:srgbClr val="336699"/>
        </a:dk1>
        <a:lt1>
          <a:srgbClr val="EBF1F7"/>
        </a:lt1>
        <a:dk2>
          <a:srgbClr val="DDDDDD"/>
        </a:dk2>
        <a:lt2>
          <a:srgbClr val="005A58"/>
        </a:lt2>
        <a:accent1>
          <a:srgbClr val="B2C7D6"/>
        </a:accent1>
        <a:accent2>
          <a:srgbClr val="698CCB"/>
        </a:accent2>
        <a:accent3>
          <a:srgbClr val="F3F7FA"/>
        </a:accent3>
        <a:accent4>
          <a:srgbClr val="2A5682"/>
        </a:accent4>
        <a:accent5>
          <a:srgbClr val="D5E0E8"/>
        </a:accent5>
        <a:accent6>
          <a:srgbClr val="5E7EB8"/>
        </a:accent6>
        <a:hlink>
          <a:srgbClr val="DFEFFF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youngjin 8">
        <a:dk1>
          <a:srgbClr val="5C1F00"/>
        </a:dk1>
        <a:lt1>
          <a:srgbClr val="336699"/>
        </a:lt1>
        <a:dk2>
          <a:srgbClr val="800000"/>
        </a:dk2>
        <a:lt2>
          <a:srgbClr val="DFD293"/>
        </a:lt2>
        <a:accent1>
          <a:srgbClr val="DDDDDD"/>
        </a:accent1>
        <a:accent2>
          <a:srgbClr val="BE7960"/>
        </a:accent2>
        <a:accent3>
          <a:srgbClr val="C0AAAA"/>
        </a:accent3>
        <a:accent4>
          <a:srgbClr val="2A5682"/>
        </a:accent4>
        <a:accent5>
          <a:srgbClr val="EBEBEB"/>
        </a:accent5>
        <a:accent6>
          <a:srgbClr val="AC6D56"/>
        </a:accent6>
        <a:hlink>
          <a:srgbClr val="51A3D1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youngjin 9">
        <a:dk1>
          <a:srgbClr val="336699"/>
        </a:dk1>
        <a:lt1>
          <a:srgbClr val="0099CC"/>
        </a:lt1>
        <a:dk2>
          <a:srgbClr val="000066"/>
        </a:dk2>
        <a:lt2>
          <a:srgbClr val="E3EBF1"/>
        </a:lt2>
        <a:accent1>
          <a:srgbClr val="000099"/>
        </a:accent1>
        <a:accent2>
          <a:srgbClr val="DDDDDD"/>
        </a:accent2>
        <a:accent3>
          <a:srgbClr val="AAAAB8"/>
        </a:accent3>
        <a:accent4>
          <a:srgbClr val="0082AE"/>
        </a:accent4>
        <a:accent5>
          <a:srgbClr val="AAAACA"/>
        </a:accent5>
        <a:accent6>
          <a:srgbClr val="C8C8C8"/>
        </a:accent6>
        <a:hlink>
          <a:srgbClr val="7AC3EC"/>
        </a:hlink>
        <a:folHlink>
          <a:srgbClr val="D7EA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youngjin 10">
        <a:dk1>
          <a:srgbClr val="2846A4"/>
        </a:dk1>
        <a:lt1>
          <a:srgbClr val="566272"/>
        </a:lt1>
        <a:dk2>
          <a:srgbClr val="D1D1CB"/>
        </a:dk2>
        <a:lt2>
          <a:srgbClr val="777777"/>
        </a:lt2>
        <a:accent1>
          <a:srgbClr val="9CA5AA"/>
        </a:accent1>
        <a:accent2>
          <a:srgbClr val="88B2D2"/>
        </a:accent2>
        <a:accent3>
          <a:srgbClr val="B4B7BC"/>
        </a:accent3>
        <a:accent4>
          <a:srgbClr val="213A8B"/>
        </a:accent4>
        <a:accent5>
          <a:srgbClr val="CBCFD2"/>
        </a:accent5>
        <a:accent6>
          <a:srgbClr val="7BA1BE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youngjin 11">
        <a:dk1>
          <a:srgbClr val="3E3E5C"/>
        </a:dk1>
        <a:lt1>
          <a:srgbClr val="B2B2B2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2170AB"/>
        </a:accent2>
        <a:accent3>
          <a:srgbClr val="B8B8CA"/>
        </a:accent3>
        <a:accent4>
          <a:srgbClr val="979797"/>
        </a:accent4>
        <a:accent5>
          <a:srgbClr val="B6B5BF"/>
        </a:accent5>
        <a:accent6>
          <a:srgbClr val="1D659B"/>
        </a:accent6>
        <a:hlink>
          <a:srgbClr val="A8CCF0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youngjin 12">
        <a:dk1>
          <a:srgbClr val="2D2015"/>
        </a:dk1>
        <a:lt1>
          <a:srgbClr val="336699"/>
        </a:lt1>
        <a:dk2>
          <a:srgbClr val="523E26"/>
        </a:dk2>
        <a:lt2>
          <a:srgbClr val="DFC08D"/>
        </a:lt2>
        <a:accent1>
          <a:srgbClr val="92A4B0"/>
        </a:accent1>
        <a:accent2>
          <a:srgbClr val="8F5F2F"/>
        </a:accent2>
        <a:accent3>
          <a:srgbClr val="B3AFAC"/>
        </a:accent3>
        <a:accent4>
          <a:srgbClr val="2A5682"/>
        </a:accent4>
        <a:accent5>
          <a:srgbClr val="C7CFD4"/>
        </a:accent5>
        <a:accent6>
          <a:srgbClr val="81552A"/>
        </a:accent6>
        <a:hlink>
          <a:srgbClr val="EADF7A"/>
        </a:hlink>
        <a:folHlink>
          <a:srgbClr val="0033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youngjin 13">
        <a:dk1>
          <a:srgbClr val="003366"/>
        </a:dk1>
        <a:lt1>
          <a:srgbClr val="FFFFFF"/>
        </a:lt1>
        <a:dk2>
          <a:srgbClr val="000000"/>
        </a:dk2>
        <a:lt2>
          <a:srgbClr val="808080"/>
        </a:lt2>
        <a:accent1>
          <a:srgbClr val="B7D6E7"/>
        </a:accent1>
        <a:accent2>
          <a:srgbClr val="333399"/>
        </a:accent2>
        <a:accent3>
          <a:srgbClr val="FFFFFF"/>
        </a:accent3>
        <a:accent4>
          <a:srgbClr val="002A56"/>
        </a:accent4>
        <a:accent5>
          <a:srgbClr val="D8E8F1"/>
        </a:accent5>
        <a:accent6>
          <a:srgbClr val="2D2D8A"/>
        </a:accent6>
        <a:hlink>
          <a:srgbClr val="518FB1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가을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가을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6904</TotalTime>
  <Words>1525</Words>
  <Application>Microsoft Office PowerPoint</Application>
  <PresentationFormat>화면 슬라이드 쇼(4:3)</PresentationFormat>
  <Paragraphs>294</Paragraphs>
  <Slides>24</Slides>
  <Notes>8</Notes>
  <HiddenSlides>0</HiddenSlides>
  <MMClips>0</MMClips>
  <ScaleCrop>false</ScaleCrop>
  <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24</vt:i4>
      </vt:variant>
    </vt:vector>
  </HeadingPairs>
  <TitlesOfParts>
    <vt:vector size="28" baseType="lpstr">
      <vt:lpstr>2_youngjin</vt:lpstr>
      <vt:lpstr>1_가을</vt:lpstr>
      <vt:lpstr>3_youngjin</vt:lpstr>
      <vt:lpstr>4_youngjin</vt:lpstr>
      <vt:lpstr>Dark Matter Search with CsI(Tl) crystal scintillators : KIMS</vt:lpstr>
      <vt:lpstr>PowerPoint 프레젠테이션</vt:lpstr>
      <vt:lpstr>PowerPoint 프레젠테이션</vt:lpstr>
      <vt:lpstr>KIMS (Korea Invisible Mass Search)</vt:lpstr>
      <vt:lpstr>PowerPoint 프레젠테이션</vt:lpstr>
      <vt:lpstr>PowerPoint 프레젠테이션</vt:lpstr>
      <vt:lpstr>PowerPoint 프레젠테이션</vt:lpstr>
      <vt:lpstr>PowerPoint 프레젠테이션</vt:lpstr>
      <vt:lpstr>Annual Modulation Derived From The Earth’s Orbit</vt:lpstr>
      <vt:lpstr>PowerPoint 프레젠테이션</vt:lpstr>
      <vt:lpstr>Data Taking</vt:lpstr>
      <vt:lpstr>Annual Modulation Fitting</vt:lpstr>
      <vt:lpstr>PowerPoint 프레젠테이션</vt:lpstr>
      <vt:lpstr>PowerPoint 프레젠테이션</vt:lpstr>
      <vt:lpstr>KIMS Perspectives</vt:lpstr>
      <vt:lpstr>WIMP search perspectives &amp; KIMS</vt:lpstr>
      <vt:lpstr>          Summary and Prospect</vt:lpstr>
      <vt:lpstr>PowerPoint 프레젠테이션</vt:lpstr>
      <vt:lpstr>Evidences for Dark Matter (~25% of Universe) </vt:lpstr>
      <vt:lpstr>Energy Spectrum</vt:lpstr>
      <vt:lpstr>Events Selection</vt:lpstr>
      <vt:lpstr>MMC (Metallic Magnetic Calorimeter) for LTD</vt:lpstr>
      <vt:lpstr>Energy Resolution</vt:lpstr>
      <vt:lpstr>PowerPoint 프레젠테이션</vt:lpstr>
    </vt:vector>
  </TitlesOfParts>
  <Company>Yonsei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HongJoo Kim</dc:creator>
  <cp:lastModifiedBy>fdisk</cp:lastModifiedBy>
  <cp:revision>587</cp:revision>
  <dcterms:created xsi:type="dcterms:W3CDTF">2003-11-21T12:36:15Z</dcterms:created>
  <dcterms:modified xsi:type="dcterms:W3CDTF">2013-08-13T09:32:13Z</dcterms:modified>
</cp:coreProperties>
</file>