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713" r:id="rId3"/>
    <p:sldMasterId id="2147483727" r:id="rId4"/>
    <p:sldMasterId id="2147483740" r:id="rId5"/>
  </p:sldMasterIdLst>
  <p:notesMasterIdLst>
    <p:notesMasterId r:id="rId41"/>
  </p:notesMasterIdLst>
  <p:handoutMasterIdLst>
    <p:handoutMasterId r:id="rId42"/>
  </p:handoutMasterIdLst>
  <p:sldIdLst>
    <p:sldId id="523" r:id="rId6"/>
    <p:sldId id="649" r:id="rId7"/>
    <p:sldId id="636" r:id="rId8"/>
    <p:sldId id="650" r:id="rId9"/>
    <p:sldId id="651" r:id="rId10"/>
    <p:sldId id="652" r:id="rId11"/>
    <p:sldId id="657" r:id="rId12"/>
    <p:sldId id="655" r:id="rId13"/>
    <p:sldId id="656" r:id="rId14"/>
    <p:sldId id="634" r:id="rId15"/>
    <p:sldId id="658" r:id="rId16"/>
    <p:sldId id="659" r:id="rId17"/>
    <p:sldId id="665" r:id="rId18"/>
    <p:sldId id="664" r:id="rId19"/>
    <p:sldId id="678" r:id="rId20"/>
    <p:sldId id="679" r:id="rId21"/>
    <p:sldId id="663" r:id="rId22"/>
    <p:sldId id="662" r:id="rId23"/>
    <p:sldId id="660" r:id="rId24"/>
    <p:sldId id="661" r:id="rId25"/>
    <p:sldId id="680" r:id="rId26"/>
    <p:sldId id="682" r:id="rId27"/>
    <p:sldId id="675" r:id="rId28"/>
    <p:sldId id="676" r:id="rId29"/>
    <p:sldId id="677" r:id="rId30"/>
    <p:sldId id="671" r:id="rId31"/>
    <p:sldId id="666" r:id="rId32"/>
    <p:sldId id="668" r:id="rId33"/>
    <p:sldId id="683" r:id="rId34"/>
    <p:sldId id="633" r:id="rId35"/>
    <p:sldId id="672" r:id="rId36"/>
    <p:sldId id="669" r:id="rId37"/>
    <p:sldId id="648" r:id="rId38"/>
    <p:sldId id="644" r:id="rId39"/>
    <p:sldId id="642" r:id="rId40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Verdan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Verdan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Verdan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Verdan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Verdana" pitchFamily="-65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Verdana" pitchFamily="-65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Verdana" pitchFamily="-65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Verdana" pitchFamily="-65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Verdan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3F4"/>
    <a:srgbClr val="3F3CFF"/>
    <a:srgbClr val="003399"/>
    <a:srgbClr val="0033CC"/>
    <a:srgbClr val="FFFFFF"/>
    <a:srgbClr val="66FF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4" autoAdjust="0"/>
    <p:restoredTop sz="87165" autoAdjust="0"/>
  </p:normalViewPr>
  <p:slideViewPr>
    <p:cSldViewPr>
      <p:cViewPr>
        <p:scale>
          <a:sx n="75" d="100"/>
          <a:sy n="75" d="100"/>
        </p:scale>
        <p:origin x="-944" y="-15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-780" y="-8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65" charset="0"/>
              </a:defRPr>
            </a:lvl1pPr>
          </a:lstStyle>
          <a:p>
            <a:endParaRPr lang="en-GB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65" charset="0"/>
              </a:defRPr>
            </a:lvl1pPr>
          </a:lstStyle>
          <a:p>
            <a:endParaRPr lang="en-GB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65" charset="0"/>
              </a:defRPr>
            </a:lvl1pPr>
          </a:lstStyle>
          <a:p>
            <a:endParaRPr lang="en-GB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65" charset="0"/>
              </a:defRPr>
            </a:lvl1pPr>
          </a:lstStyle>
          <a:p>
            <a:fld id="{687941C2-1A4D-4D4F-9C5E-B56A071DE73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3957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3" name="Rectangle 5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3590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4" name="Text Box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488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pitchFamily="-65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65" charset="0"/>
      <a:defRPr sz="1200" kern="1200">
        <a:solidFill>
          <a:srgbClr val="000000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303213"/>
            <a:ext cx="4876800" cy="3657600"/>
          </a:xfrm>
          <a:ln/>
        </p:spPr>
      </p:sp>
      <p:sp>
        <p:nvSpPr>
          <p:cNvPr id="16387" name="Text Box 1026"/>
          <p:cNvSpPr txBox="1"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endParaRPr lang="en-US" sz="20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endParaRPr lang="en-US" sz="20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Text Box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143 sources</a:t>
            </a: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Many different types, Galactic, extragalactic,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 </a:t>
            </a:r>
            <a:r>
              <a:rPr lang="en-US" sz="2000" baseline="0" dirty="0" err="1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hadronic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, </a:t>
            </a:r>
            <a:r>
              <a:rPr lang="en-US" sz="2000" baseline="0" dirty="0" err="1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leptonic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, different power sources…</a:t>
            </a:r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143 sources</a:t>
            </a: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Many different types, Galactic, extragalactic,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 </a:t>
            </a:r>
            <a:r>
              <a:rPr lang="en-US" sz="2000" baseline="0" dirty="0" err="1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hadronic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, </a:t>
            </a:r>
            <a:r>
              <a:rPr lang="en-US" sz="2000" baseline="0" dirty="0" err="1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leptonic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, different power sources…</a:t>
            </a:r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143 sources</a:t>
            </a: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Many different types, Galactic, extragalactic,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 </a:t>
            </a:r>
            <a:r>
              <a:rPr lang="en-US" sz="2000" baseline="0" dirty="0" err="1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hadronic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, </a:t>
            </a:r>
            <a:r>
              <a:rPr lang="en-US" sz="2000" baseline="0" dirty="0" err="1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leptonic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, different power sources…</a:t>
            </a:r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Red: FSRQs, blue: BL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Lacs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, magenta:</a:t>
            </a:r>
            <a:r>
              <a:rPr lang="en-US" sz="1200" kern="1200" baseline="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non-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blazar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 AGNs, green: AGNs of unknown type</a:t>
            </a:r>
          </a:p>
          <a:p>
            <a:pPr defTabSz="914400"/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Red: FSRQs, blue: BL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Lacs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, </a:t>
            </a:r>
            <a:r>
              <a:rPr lang="en-US" sz="1200" kern="120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magenta:</a:t>
            </a:r>
            <a:r>
              <a:rPr lang="en-US" sz="1200" kern="1200" baseline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 </a:t>
            </a:r>
            <a:r>
              <a:rPr lang="en-US" sz="1200" kern="120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non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-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blazar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 AGNs, green: AGNs of unknown type</a:t>
            </a:r>
          </a:p>
          <a:p>
            <a:pPr defTabSz="914400"/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143 sources</a:t>
            </a: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Many different types, Galactic, extragalactic,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 </a:t>
            </a:r>
            <a:r>
              <a:rPr lang="en-US" sz="2000" baseline="0" dirty="0" err="1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hadronic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, </a:t>
            </a:r>
            <a:r>
              <a:rPr lang="en-US" sz="2000" baseline="0" dirty="0" err="1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leptonic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, different power sources…</a:t>
            </a:r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143 sources</a:t>
            </a: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Many different types, Galactic, extragalactic,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 </a:t>
            </a:r>
            <a:r>
              <a:rPr lang="en-US" sz="2000" baseline="0" dirty="0" err="1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hadronic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, </a:t>
            </a:r>
            <a:r>
              <a:rPr lang="en-US" sz="2000" baseline="0" dirty="0" err="1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leptonic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, different power sources…</a:t>
            </a:r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endParaRPr lang="en-US" sz="20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endParaRPr lang="en-US" sz="20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Dustbin mirror</a:t>
            </a: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Subsequently 30” mirror, Pic du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 Midi</a:t>
            </a:r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endParaRPr lang="en-US" sz="20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endParaRPr lang="en-US" sz="20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40963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40963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40963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237788" y="303213"/>
            <a:ext cx="20477163" cy="15359062"/>
          </a:xfrm>
          <a:ln/>
        </p:spPr>
      </p:sp>
      <p:sp>
        <p:nvSpPr>
          <p:cNvPr id="40963" name="Notes Placeholder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143 sources</a:t>
            </a: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Many different types, Galactic, extragalactic,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 </a:t>
            </a:r>
            <a:r>
              <a:rPr lang="en-US" sz="2000" baseline="0" dirty="0" err="1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hadronic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, </a:t>
            </a:r>
            <a:r>
              <a:rPr lang="en-US" sz="2000" baseline="0" dirty="0" err="1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leptonic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, different power sources…</a:t>
            </a:r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A huge improvement in all aspects of performance } A factor ~10 in sensitivity, much wider energy coverage, </a:t>
            </a:r>
            <a:endParaRPr lang="en-US" sz="2000" dirty="0" smtClean="0"/>
          </a:p>
          <a:p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much better resolution, field-of-view, full sky, ... </a:t>
            </a:r>
            <a:endParaRPr lang="en-US" sz="2000" dirty="0" smtClean="0"/>
          </a:p>
          <a:p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● A user facility / proposal-driven observatory } With two sites with a total of &gt;100 telescopes </a:t>
            </a:r>
            <a:endParaRPr lang="en-US" sz="2000" dirty="0" smtClean="0"/>
          </a:p>
          <a:p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● A 27 nation ~€200M project</a:t>
            </a:r>
            <a:b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</a:br>
            <a:endParaRPr lang="en-US" sz="2000" dirty="0" smtClean="0"/>
          </a:p>
          <a:p>
            <a:pPr defTabSz="914400"/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Dustbin mirror</a:t>
            </a: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Subsequently 30” mirror, Pic du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 Midi</a:t>
            </a:r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Dustbin mirror</a:t>
            </a: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Subsequently 30” mirror, Pic du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 Midi</a:t>
            </a:r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Dustbin mirror</a:t>
            </a: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Subsequently 30” mirror, Pic du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 Midi</a:t>
            </a:r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endParaRPr lang="en-US" sz="20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endParaRPr lang="en-US" sz="200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Dustbin mirror</a:t>
            </a: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Subsequently 30” mirror, Pic du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 Midi</a:t>
            </a:r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Dustbin mirror</a:t>
            </a: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Subsequently 30” mirror, Pic du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 Midi</a:t>
            </a:r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Dustbin mirror</a:t>
            </a: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Subsequently 30” mirror, Pic du</a:t>
            </a:r>
            <a:r>
              <a:rPr lang="en-US" sz="2000" baseline="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 Midi</a:t>
            </a:r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The detection of</a:t>
            </a: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the IGMF could provide important insights for </a:t>
            </a:r>
            <a:r>
              <a:rPr lang="en-US" sz="2000" dirty="0" err="1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solv</a:t>
            </a:r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-</a:t>
            </a:r>
          </a:p>
          <a:p>
            <a:pPr defTabSz="914400"/>
            <a:r>
              <a:rPr lang="en-US" sz="2000" dirty="0" err="1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ing</a:t>
            </a:r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 outstanding problems of its origin and role in both</a:t>
            </a:r>
          </a:p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the cosmology and astrophysics of structure formation</a:t>
            </a:r>
          </a:p>
          <a:p>
            <a:pPr defTabSz="914400"/>
            <a:endParaRPr lang="en-US" sz="2000" dirty="0" smtClean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rtl="0"/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Brie y,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TeV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-scale gamma rays</a:t>
            </a:r>
          </a:p>
          <a:p>
            <a:pPr rtl="0"/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from the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blazar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 interact with the UV to far-IR extra-</a:t>
            </a:r>
          </a:p>
          <a:p>
            <a:pPr rtl="0"/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galactic background light (EBL), producing electron-</a:t>
            </a:r>
          </a:p>
          <a:p>
            <a:pPr rtl="0"/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positron pairs, which then undergo inverse Compton</a:t>
            </a:r>
          </a:p>
          <a:p>
            <a:pPr rtl="0"/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(IC) scattering on the CMB photons, producing sec-</a:t>
            </a:r>
          </a:p>
          <a:p>
            <a:pPr rtl="0"/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ondary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 gamma rays of a lower energy than the </a:t>
            </a:r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pri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-</a:t>
            </a:r>
          </a:p>
          <a:p>
            <a:pPr rtl="0"/>
            <a:r>
              <a:rPr lang="en-US" sz="1200" kern="1200" dirty="0" err="1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mary</a:t>
            </a:r>
            <a:r>
              <a:rPr lang="en-US" sz="1200" kern="1200" smtClean="0">
                <a:solidFill>
                  <a:srgbClr val="000000"/>
                </a:solidFill>
                <a:effectLst/>
                <a:latin typeface="Times New Roman" pitchFamily="-65" charset="0"/>
                <a:ea typeface="+mn-ea"/>
                <a:cs typeface="+mn-cs"/>
              </a:rPr>
              <a:t>. </a:t>
            </a:r>
          </a:p>
          <a:p>
            <a:pPr defTabSz="914400"/>
            <a:endParaRPr lang="en-US" sz="2000" smtClean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endParaRPr lang="en-US" sz="2000" dirty="0" smtClean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  <a:p>
            <a:pPr defTabSz="914400"/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Reverse Alphabetical</a:t>
            </a:r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defTabSz="914400"/>
            <a:r>
              <a:rPr lang="en-US" sz="2000" dirty="0" smtClean="0">
                <a:latin typeface="Lucida Grande" pitchFamily="-65" charset="0"/>
                <a:ea typeface="ＭＳ Ｐゴシック" pitchFamily="-65" charset="-128"/>
                <a:cs typeface="ＭＳ Ｐゴシック" pitchFamily="-65" charset="-128"/>
                <a:sym typeface="Lucida Grande" pitchFamily="-65" charset="0"/>
              </a:rPr>
              <a:t>Reverse Alphabetical</a:t>
            </a:r>
            <a:endParaRPr lang="en-US" sz="2000" dirty="0">
              <a:latin typeface="Lucida Grande" pitchFamily="-65" charset="0"/>
              <a:ea typeface="ＭＳ Ｐゴシック" pitchFamily="-65" charset="-128"/>
              <a:cs typeface="ＭＳ Ｐゴシック" pitchFamily="-65" charset="-128"/>
              <a:sym typeface="Lucida Grande" pitchFamily="-65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303213"/>
            <a:ext cx="4876800" cy="3657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303213"/>
            <a:ext cx="4876800" cy="3657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303213"/>
            <a:ext cx="4876800" cy="3657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303213"/>
            <a:ext cx="4876800" cy="3657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303213"/>
            <a:ext cx="4876800" cy="3657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0338" y="609600"/>
            <a:ext cx="1939925" cy="5478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2138" cy="5478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4463" cy="11350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5238" cy="4106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3438" y="1981200"/>
            <a:ext cx="3806825" cy="41068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74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68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0338" y="609600"/>
            <a:ext cx="1939925" cy="5478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2138" cy="5478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4463" cy="11350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5238" cy="4106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3438" y="1981200"/>
            <a:ext cx="3806825" cy="41068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165850"/>
            <a:ext cx="9144000" cy="692150"/>
          </a:xfrm>
          <a:prstGeom prst="rect">
            <a:avLst/>
          </a:prstGeom>
          <a:gradFill rotWithShape="1">
            <a:gsLst>
              <a:gs pos="0">
                <a:srgbClr val="CDC7A7">
                  <a:gamma/>
                  <a:tint val="0"/>
                  <a:invGamma/>
                </a:srgbClr>
              </a:gs>
              <a:gs pos="100000">
                <a:srgbClr val="CDC7A7"/>
              </a:gs>
            </a:gsLst>
            <a:lin ang="5400000" scaled="1"/>
          </a:gra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lnSpc>
                <a:spcPct val="80000"/>
              </a:lnSpc>
              <a:defRPr/>
            </a:pPr>
            <a:endParaRPr kumimoji="1" lang="zh-TW" altLang="en-US" sz="1800">
              <a:solidFill>
                <a:srgbClr val="000000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auto">
          <a:xfrm flipV="1">
            <a:off x="0" y="-242888"/>
            <a:ext cx="9144000" cy="71438"/>
          </a:xfrm>
          <a:prstGeom prst="rect">
            <a:avLst/>
          </a:prstGeom>
          <a:gradFill rotWithShape="1">
            <a:gsLst>
              <a:gs pos="0">
                <a:srgbClr val="777777"/>
              </a:gs>
              <a:gs pos="100000">
                <a:srgbClr val="777777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zh-TW" altLang="zh-TW" sz="1800">
              <a:solidFill>
                <a:srgbClr val="000000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ltGray">
          <a:xfrm flipH="1">
            <a:off x="5756275" y="6596063"/>
            <a:ext cx="146050" cy="146050"/>
          </a:xfrm>
          <a:prstGeom prst="ellipse">
            <a:avLst/>
          </a:prstGeom>
          <a:gradFill rotWithShape="1">
            <a:gsLst>
              <a:gs pos="0">
                <a:srgbClr val="DEDAC4"/>
              </a:gs>
              <a:gs pos="100000">
                <a:srgbClr val="CDC7A7">
                  <a:alpha val="50000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kumimoji="1" lang="zh-TW" altLang="en-US" sz="1800">
              <a:solidFill>
                <a:srgbClr val="000000"/>
              </a:solidFill>
              <a:latin typeface="Arial" charset="0"/>
              <a:ea typeface="新細明體" pitchFamily="18" charset="-120"/>
            </a:endParaRPr>
          </a:p>
        </p:txBody>
      </p:sp>
      <p:pic>
        <p:nvPicPr>
          <p:cNvPr id="7" name="圖片 32" descr="minerva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33375"/>
            <a:ext cx="1728787" cy="958850"/>
          </a:xfrm>
          <a:prstGeom prst="rect">
            <a:avLst/>
          </a:prstGeom>
          <a:noFill/>
          <a:ln w="12700" cmpd="thickThin">
            <a:solidFill>
              <a:srgbClr val="33CCFF">
                <a:alpha val="94901"/>
              </a:srgbClr>
            </a:solidFill>
            <a:miter lim="800000"/>
            <a:headEnd/>
            <a:tailEnd/>
          </a:ln>
        </p:spPr>
      </p:pic>
      <p:pic>
        <p:nvPicPr>
          <p:cNvPr id="8" name="Picture 2" descr="D:\doc\pptphotos\MAGICLaPalmaLogo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25" y="188913"/>
            <a:ext cx="10207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 userDrawn="1"/>
        </p:nvSpPr>
        <p:spPr bwMode="auto">
          <a:xfrm>
            <a:off x="3059113" y="333375"/>
            <a:ext cx="36083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kumimoji="1" lang="en-US" altLang="zh-TW" b="1" dirty="0">
                <a:solidFill>
                  <a:srgbClr val="FFFFFF"/>
                </a:solidFill>
                <a:latin typeface="Vladimir Script" pitchFamily="66" charset="0"/>
                <a:ea typeface="新細明體" pitchFamily="18" charset="-120"/>
              </a:rPr>
              <a:t>M</a:t>
            </a:r>
            <a:r>
              <a:rPr kumimoji="1" lang="en-US" altLang="zh-TW" b="1" dirty="0">
                <a:solidFill>
                  <a:srgbClr val="000000"/>
                </a:solidFill>
                <a:latin typeface="Vladimir Script" pitchFamily="66" charset="0"/>
                <a:ea typeface="新細明體" pitchFamily="18" charset="-120"/>
              </a:rPr>
              <a:t>ax </a:t>
            </a:r>
            <a:r>
              <a:rPr kumimoji="1" lang="en-US" altLang="zh-TW" b="1" dirty="0">
                <a:solidFill>
                  <a:srgbClr val="FFFFFF"/>
                </a:solidFill>
                <a:latin typeface="Vladimir Script" pitchFamily="66" charset="0"/>
                <a:ea typeface="新細明體" pitchFamily="18" charset="-120"/>
              </a:rPr>
              <a:t>P</a:t>
            </a:r>
            <a:r>
              <a:rPr kumimoji="1" lang="en-US" altLang="zh-TW" b="1" dirty="0">
                <a:solidFill>
                  <a:srgbClr val="000000"/>
                </a:solidFill>
                <a:latin typeface="Vladimir Script" pitchFamily="66" charset="0"/>
                <a:ea typeface="新細明體" pitchFamily="18" charset="-120"/>
              </a:rPr>
              <a:t>lanck </a:t>
            </a:r>
            <a:r>
              <a:rPr kumimoji="1" lang="en-US" altLang="zh-TW" b="1" dirty="0" err="1">
                <a:solidFill>
                  <a:srgbClr val="FFFFFF"/>
                </a:solidFill>
                <a:latin typeface="Vladimir Script" pitchFamily="66" charset="0"/>
                <a:ea typeface="新細明體" pitchFamily="18" charset="-120"/>
              </a:rPr>
              <a:t>I</a:t>
            </a:r>
            <a:r>
              <a:rPr kumimoji="1" lang="en-US" altLang="zh-TW" b="1" dirty="0" err="1">
                <a:solidFill>
                  <a:srgbClr val="000000"/>
                </a:solidFill>
                <a:latin typeface="Vladimir Script" pitchFamily="66" charset="0"/>
                <a:ea typeface="新細明體" pitchFamily="18" charset="-120"/>
              </a:rPr>
              <a:t>nstitut</a:t>
            </a:r>
            <a:r>
              <a:rPr kumimoji="1" lang="en-US" altLang="zh-TW" b="1" dirty="0">
                <a:solidFill>
                  <a:srgbClr val="000000"/>
                </a:solidFill>
                <a:latin typeface="Vladimir Script" pitchFamily="66" charset="0"/>
                <a:ea typeface="新細明體" pitchFamily="18" charset="-120"/>
              </a:rPr>
              <a:t>  f</a:t>
            </a:r>
            <a:r>
              <a:rPr kumimoji="1" lang="de-DE" altLang="zh-TW" b="1" dirty="0" err="1">
                <a:solidFill>
                  <a:srgbClr val="000000"/>
                </a:solidFill>
                <a:latin typeface="Vladimir Script" pitchFamily="66" charset="0"/>
                <a:ea typeface="新細明體" pitchFamily="18" charset="-120"/>
              </a:rPr>
              <a:t>ür</a:t>
            </a:r>
            <a:r>
              <a:rPr kumimoji="1" lang="de-DE" altLang="zh-TW" b="1" dirty="0" err="1">
                <a:solidFill>
                  <a:srgbClr val="FFFFFF"/>
                </a:solidFill>
                <a:latin typeface="Vladimir Script" pitchFamily="66" charset="0"/>
                <a:ea typeface="新細明體" pitchFamily="18" charset="-120"/>
              </a:rPr>
              <a:t>P</a:t>
            </a:r>
            <a:r>
              <a:rPr kumimoji="1" lang="de-DE" altLang="zh-TW" b="1" dirty="0" err="1">
                <a:solidFill>
                  <a:srgbClr val="000000"/>
                </a:solidFill>
                <a:latin typeface="Vladimir Script" pitchFamily="66" charset="0"/>
                <a:ea typeface="新細明體" pitchFamily="18" charset="-120"/>
              </a:rPr>
              <a:t>hzsik</a:t>
            </a:r>
            <a:endParaRPr kumimoji="1" lang="en-US" altLang="zh-TW" b="1" dirty="0">
              <a:solidFill>
                <a:srgbClr val="000000"/>
              </a:solidFill>
              <a:latin typeface="Vladimir Script" pitchFamily="66" charset="0"/>
              <a:ea typeface="新細明體" pitchFamily="18" charset="-120"/>
            </a:endParaRPr>
          </a:p>
          <a:p>
            <a:pPr algn="ctr" eaLnBrk="1" hangingPunct="1">
              <a:defRPr/>
            </a:pPr>
            <a:r>
              <a:rPr kumimoji="1" lang="en-US" altLang="zh-TW" b="1" dirty="0">
                <a:solidFill>
                  <a:srgbClr val="000000"/>
                </a:solidFill>
                <a:latin typeface="Vladimir Script" pitchFamily="66" charset="0"/>
                <a:ea typeface="新細明體" pitchFamily="18" charset="-120"/>
              </a:rPr>
              <a:t>The </a:t>
            </a:r>
            <a:r>
              <a:rPr kumimoji="1" lang="en-US" altLang="zh-TW" b="1" dirty="0">
                <a:solidFill>
                  <a:srgbClr val="FFFFFF"/>
                </a:solidFill>
                <a:latin typeface="Vladimir Script" pitchFamily="66" charset="0"/>
                <a:ea typeface="新細明體" pitchFamily="18" charset="-120"/>
              </a:rPr>
              <a:t>MAGIC</a:t>
            </a:r>
            <a:r>
              <a:rPr kumimoji="1" lang="en-US" altLang="zh-TW" b="1" dirty="0">
                <a:solidFill>
                  <a:srgbClr val="000000"/>
                </a:solidFill>
                <a:latin typeface="Vladimir Script" pitchFamily="66" charset="0"/>
                <a:ea typeface="新細明體" pitchFamily="18" charset="-120"/>
              </a:rPr>
              <a:t> Telescope </a:t>
            </a:r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560" y="4149080"/>
            <a:ext cx="7920037" cy="1584176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1" i="1" baseline="0"/>
            </a:lvl1pPr>
          </a:lstStyle>
          <a:p>
            <a:r>
              <a:rPr lang="en-US" altLang="zh-TW" smtClean="0"/>
              <a:t>Click to edit Master subtitle style</a:t>
            </a:r>
            <a:endParaRPr lang="en-US" altLang="zh-TW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60400" y="2060575"/>
            <a:ext cx="7772400" cy="1946275"/>
          </a:xfr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altLang="zh-TW"/>
              <a:t>Headline</a:t>
            </a:r>
          </a:p>
        </p:txBody>
      </p:sp>
      <p:sp>
        <p:nvSpPr>
          <p:cNvPr id="10" name="Rectangle 5"/>
          <p:cNvSpPr>
            <a:spLocks noGrp="1" noChangeArrowheads="1"/>
          </p:cNvSpPr>
          <p:nvPr userDrawn="1">
            <p:ph type="dt" sz="half" idx="10"/>
          </p:nvPr>
        </p:nvSpPr>
        <p:spPr bwMode="auto">
          <a:xfrm>
            <a:off x="34925" y="6453188"/>
            <a:ext cx="2133600" cy="279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400" b="1" i="1">
                <a:solidFill>
                  <a:schemeClr val="bg1"/>
                </a:solidFill>
                <a:latin typeface="Arial" charset="0"/>
                <a:ea typeface="新細明體" pitchFamily="18" charset="-120"/>
              </a:defRPr>
            </a:lvl1pPr>
          </a:lstStyle>
          <a:p>
            <a:pPr eaLnBrk="1" hangingPunct="1">
              <a:defRPr/>
            </a:pPr>
            <a:r>
              <a:rPr kumimoji="1" lang="en-US" altLang="zh-TW">
                <a:solidFill>
                  <a:srgbClr val="FFFFFF"/>
                </a:solidFill>
              </a:rPr>
              <a:t>27_01_2011</a:t>
            </a:r>
          </a:p>
        </p:txBody>
      </p:sp>
    </p:spTree>
    <p:extLst>
      <p:ext uri="{BB962C8B-B14F-4D97-AF65-F5344CB8AC3E}">
        <p14:creationId xmlns:p14="http://schemas.microsoft.com/office/powerpoint/2010/main" val="4112627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4199A-A945-42EE-A558-81144262F20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800" b="0">
                <a:latin typeface="Franklin Gothic Demi" pitchFamily="34" charset="0"/>
              </a:defRPr>
            </a:lvl1pPr>
          </a:lstStyle>
          <a:p>
            <a:pPr>
              <a:defRPr/>
            </a:pPr>
            <a:r>
              <a:rPr lang="en-US" altLang="zh-TW" dirty="0" smtClean="0">
                <a:solidFill>
                  <a:srgbClr val="000000"/>
                </a:solidFill>
              </a:rPr>
              <a:t>ICRC 2013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4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8B1FE-FD8F-4F66-9838-4DA4613D6D1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dirty="0" smtClean="0">
                <a:solidFill>
                  <a:srgbClr val="000000"/>
                </a:solidFill>
              </a:rPr>
              <a:t>ICRC 2013</a:t>
            </a:r>
            <a:endParaRPr lang="en-US" altLang="zh-TW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83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196975"/>
            <a:ext cx="42449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2449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CDF09-D6EC-41E7-B4DF-87FAB6DBE9FF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 dirty="0" err="1">
                <a:solidFill>
                  <a:srgbClr val="000000"/>
                </a:solidFill>
              </a:rPr>
              <a:t>ShangYu</a:t>
            </a:r>
            <a:r>
              <a:rPr lang="en-US" altLang="zh-TW" dirty="0">
                <a:solidFill>
                  <a:srgbClr val="000000"/>
                </a:solidFill>
              </a:rPr>
              <a:t> SUN</a:t>
            </a:r>
          </a:p>
        </p:txBody>
      </p:sp>
    </p:spTree>
    <p:extLst>
      <p:ext uri="{BB962C8B-B14F-4D97-AF65-F5344CB8AC3E}">
        <p14:creationId xmlns:p14="http://schemas.microsoft.com/office/powerpoint/2010/main" val="689049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4A9B5-21EE-4CC4-B783-F38970E47002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ShangYu SUN</a:t>
            </a:r>
          </a:p>
        </p:txBody>
      </p:sp>
    </p:spTree>
    <p:extLst>
      <p:ext uri="{BB962C8B-B14F-4D97-AF65-F5344CB8AC3E}">
        <p14:creationId xmlns:p14="http://schemas.microsoft.com/office/powerpoint/2010/main" val="3383666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93203-81DA-4CFD-8450-095EE4F72C60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ShangYu SUN</a:t>
            </a:r>
          </a:p>
        </p:txBody>
      </p:sp>
    </p:spTree>
    <p:extLst>
      <p:ext uri="{BB962C8B-B14F-4D97-AF65-F5344CB8AC3E}">
        <p14:creationId xmlns:p14="http://schemas.microsoft.com/office/powerpoint/2010/main" val="32918234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4A628-9125-4375-9DF8-FAE4300CC21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ShangYu SUN</a:t>
            </a:r>
          </a:p>
        </p:txBody>
      </p:sp>
    </p:spTree>
    <p:extLst>
      <p:ext uri="{BB962C8B-B14F-4D97-AF65-F5344CB8AC3E}">
        <p14:creationId xmlns:p14="http://schemas.microsoft.com/office/powerpoint/2010/main" val="714749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44F97-3523-492B-A2EB-5D687407D77D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ShangYu SUN</a:t>
            </a:r>
          </a:p>
        </p:txBody>
      </p:sp>
    </p:spTree>
    <p:extLst>
      <p:ext uri="{BB962C8B-B14F-4D97-AF65-F5344CB8AC3E}">
        <p14:creationId xmlns:p14="http://schemas.microsoft.com/office/powerpoint/2010/main" val="1003929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8CF10-04A9-4942-BE20-2E0076276A56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ShangYu SUN</a:t>
            </a:r>
          </a:p>
        </p:txBody>
      </p:sp>
    </p:spTree>
    <p:extLst>
      <p:ext uri="{BB962C8B-B14F-4D97-AF65-F5344CB8AC3E}">
        <p14:creationId xmlns:p14="http://schemas.microsoft.com/office/powerpoint/2010/main" val="1293553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42507-1C61-4CD9-941A-2A07332053D5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ShangYu SUN</a:t>
            </a:r>
          </a:p>
        </p:txBody>
      </p:sp>
    </p:spTree>
    <p:extLst>
      <p:ext uri="{BB962C8B-B14F-4D97-AF65-F5344CB8AC3E}">
        <p14:creationId xmlns:p14="http://schemas.microsoft.com/office/powerpoint/2010/main" val="2956943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2588" y="188913"/>
            <a:ext cx="2160587" cy="5761037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188913"/>
            <a:ext cx="6329363" cy="5761037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B8AD1-9A3A-43B2-A4EE-71AEB755833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ShangYu SUN</a:t>
            </a:r>
          </a:p>
        </p:txBody>
      </p:sp>
    </p:spTree>
    <p:extLst>
      <p:ext uri="{BB962C8B-B14F-4D97-AF65-F5344CB8AC3E}">
        <p14:creationId xmlns:p14="http://schemas.microsoft.com/office/powerpoint/2010/main" val="1137083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642350" cy="77787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196975"/>
            <a:ext cx="4244975" cy="4752975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96975"/>
            <a:ext cx="4244975" cy="23002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49663"/>
            <a:ext cx="4244975" cy="2300287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DB2B5-F261-4F7B-B16F-FC44DA346F94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ShangYu SUN</a:t>
            </a:r>
          </a:p>
        </p:txBody>
      </p:sp>
    </p:spTree>
    <p:extLst>
      <p:ext uri="{BB962C8B-B14F-4D97-AF65-F5344CB8AC3E}">
        <p14:creationId xmlns:p14="http://schemas.microsoft.com/office/powerpoint/2010/main" val="13739255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50825" y="188913"/>
            <a:ext cx="8642350" cy="777875"/>
          </a:xfrm>
        </p:spPr>
        <p:txBody>
          <a:bodyPr/>
          <a:lstStyle/>
          <a:p>
            <a:r>
              <a:rPr lang="en-US" altLang="zh-TW" smtClean="0"/>
              <a:t>Click to edit Master title style</a:t>
            </a:r>
            <a:endParaRPr lang="zh-TW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0825" y="1196975"/>
            <a:ext cx="4244975" cy="23002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96975"/>
            <a:ext cx="4244975" cy="23002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50825" y="3649663"/>
            <a:ext cx="4244975" cy="2300287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49663"/>
            <a:ext cx="4244975" cy="2300287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977F1-0013-472B-B471-E355E08C73C9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>
                <a:solidFill>
                  <a:srgbClr val="000000"/>
                </a:solidFill>
              </a:rPr>
              <a:t>ShangYu SUN</a:t>
            </a:r>
          </a:p>
        </p:txBody>
      </p:sp>
    </p:spTree>
    <p:extLst>
      <p:ext uri="{BB962C8B-B14F-4D97-AF65-F5344CB8AC3E}">
        <p14:creationId xmlns:p14="http://schemas.microsoft.com/office/powerpoint/2010/main" val="4284819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19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26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68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22636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68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082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03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021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7304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7649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8031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60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0338" y="609600"/>
            <a:ext cx="1939925" cy="5478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2138" cy="5478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260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5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906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6772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6825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33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143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09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211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13207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67546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9676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0338" y="609600"/>
            <a:ext cx="1939925" cy="5478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2138" cy="5478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0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EFEFE"/>
            </a:gs>
            <a:gs pos="50000">
              <a:srgbClr val="99CCFF"/>
            </a:gs>
            <a:gs pos="100000">
              <a:srgbClr val="FEFE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4463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4463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147BF-760D-3A4B-9A9E-CDD9EFA5181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78488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739" r:id="rId12"/>
  </p:sldLayoutIdLst>
  <p:hf hdr="0" ftr="0" dt="0"/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2pPr>
      <a:lvl3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3pPr>
      <a:lvl4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4pPr>
      <a:lvl5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9pPr>
    </p:titleStyle>
    <p:bodyStyle>
      <a:lvl1pPr marL="334963" indent="-334963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5013" indent="-277813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–"/>
        <a:defRPr sz="2800">
          <a:solidFill>
            <a:srgbClr val="000000"/>
          </a:solidFill>
          <a:latin typeface="+mn-lt"/>
          <a:ea typeface="ＭＳ Ｐゴシック" pitchFamily="-65" charset="-128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•"/>
        <a:defRPr sz="2400">
          <a:solidFill>
            <a:srgbClr val="000000"/>
          </a:solidFill>
          <a:latin typeface="+mn-lt"/>
          <a:ea typeface="ＭＳ Ｐゴシック" pitchFamily="-65" charset="-128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–"/>
        <a:defRPr sz="2000">
          <a:solidFill>
            <a:srgbClr val="000000"/>
          </a:solidFill>
          <a:latin typeface="+mn-lt"/>
          <a:ea typeface="ＭＳ Ｐゴシック" pitchFamily="-65" charset="-128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EFEFE"/>
            </a:gs>
            <a:gs pos="50000">
              <a:srgbClr val="99CCFF"/>
            </a:gs>
            <a:gs pos="100000">
              <a:srgbClr val="FEFE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4463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4463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Arial" pitchFamily="-65" charset="0"/>
          <a:cs typeface="Arial" pitchFamily="-65" charset="0"/>
        </a:defRPr>
      </a:lvl2pPr>
      <a:lvl3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Arial" pitchFamily="-65" charset="0"/>
          <a:cs typeface="Arial" pitchFamily="-65" charset="0"/>
        </a:defRPr>
      </a:lvl3pPr>
      <a:lvl4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Arial" pitchFamily="-65" charset="0"/>
          <a:cs typeface="Arial" pitchFamily="-65" charset="0"/>
        </a:defRPr>
      </a:lvl4pPr>
      <a:lvl5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Arial" pitchFamily="-65" charset="0"/>
          <a:cs typeface="Arial" pitchFamily="-65" charset="0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Arial" pitchFamily="-65" charset="0"/>
          <a:cs typeface="Arial" pitchFamily="-65" charset="0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Arial" pitchFamily="-65" charset="0"/>
          <a:cs typeface="Arial" pitchFamily="-65" charset="0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Arial" pitchFamily="-65" charset="0"/>
          <a:cs typeface="Arial" pitchFamily="-65" charset="0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Arial" pitchFamily="-65" charset="0"/>
          <a:cs typeface="Arial" pitchFamily="-65" charset="0"/>
        </a:defRPr>
      </a:lvl9pPr>
    </p:titleStyle>
    <p:bodyStyle>
      <a:lvl1pPr marL="334963" indent="-334963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5013" indent="-277813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0" y="6165850"/>
            <a:ext cx="9144000" cy="692150"/>
          </a:xfrm>
          <a:prstGeom prst="rect">
            <a:avLst/>
          </a:prstGeom>
          <a:gradFill rotWithShape="1">
            <a:gsLst>
              <a:gs pos="0">
                <a:srgbClr val="CDC7A7">
                  <a:gamma/>
                  <a:tint val="0"/>
                  <a:invGamma/>
                </a:srgbClr>
              </a:gs>
              <a:gs pos="100000">
                <a:srgbClr val="CDC7A7"/>
              </a:gs>
            </a:gsLst>
            <a:lin ang="5400000" scaled="1"/>
          </a:gra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lnSpc>
                <a:spcPct val="80000"/>
              </a:lnSpc>
              <a:defRPr/>
            </a:pPr>
            <a:endParaRPr kumimoji="1" lang="zh-TW" altLang="en-US" sz="1800">
              <a:solidFill>
                <a:srgbClr val="000000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220163" name="Rectangle 3"/>
          <p:cNvSpPr>
            <a:spLocks noChangeArrowheads="1"/>
          </p:cNvSpPr>
          <p:nvPr/>
        </p:nvSpPr>
        <p:spPr bwMode="auto">
          <a:xfrm>
            <a:off x="0" y="0"/>
            <a:ext cx="9144000" cy="1412875"/>
          </a:xfrm>
          <a:prstGeom prst="rect">
            <a:avLst/>
          </a:prstGeom>
          <a:gradFill rotWithShape="1">
            <a:gsLst>
              <a:gs pos="0">
                <a:srgbClr val="777777"/>
              </a:gs>
              <a:gs pos="100000">
                <a:srgbClr val="777777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kumimoji="1" lang="zh-TW" altLang="zh-TW" sz="1800">
              <a:solidFill>
                <a:srgbClr val="000000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88913"/>
            <a:ext cx="86423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Headline in 28pt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196975"/>
            <a:ext cx="86423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Headline in 20pt</a:t>
            </a:r>
          </a:p>
          <a:p>
            <a:pPr lvl="1"/>
            <a:r>
              <a:rPr lang="en-US" altLang="zh-TW" smtClean="0"/>
              <a:t>Headline in 18pt</a:t>
            </a:r>
          </a:p>
          <a:p>
            <a:pPr lvl="2"/>
            <a:r>
              <a:rPr lang="en-US" altLang="zh-TW" smtClean="0"/>
              <a:t>Headline in 16pt</a:t>
            </a:r>
          </a:p>
        </p:txBody>
      </p:sp>
      <p:sp>
        <p:nvSpPr>
          <p:cNvPr id="2201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94163" y="6481763"/>
            <a:ext cx="90963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400" b="1">
                <a:latin typeface="Arial" charset="0"/>
                <a:ea typeface="新細明體" pitchFamily="18" charset="-120"/>
              </a:defRPr>
            </a:lvl1pPr>
          </a:lstStyle>
          <a:p>
            <a:pPr eaLnBrk="1" hangingPunct="1">
              <a:defRPr/>
            </a:pPr>
            <a:fld id="{D26F2F53-D1DE-4E6F-A409-E921709FA229}" type="slidenum">
              <a:rPr kumimoji="1" lang="en-US" altLang="zh-TW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kumimoji="1" lang="en-US" altLang="zh-TW">
              <a:solidFill>
                <a:srgbClr val="000000"/>
              </a:solidFill>
            </a:endParaRPr>
          </a:p>
        </p:txBody>
      </p:sp>
      <p:sp>
        <p:nvSpPr>
          <p:cNvPr id="22016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413" y="6408738"/>
            <a:ext cx="21590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2000" b="1">
                <a:latin typeface="Monotype Corsiva" pitchFamily="66" charset="0"/>
                <a:ea typeface="新細明體" pitchFamily="18" charset="-120"/>
              </a:defRPr>
            </a:lvl1pPr>
          </a:lstStyle>
          <a:p>
            <a:pPr eaLnBrk="1" hangingPunct="1">
              <a:defRPr/>
            </a:pPr>
            <a:r>
              <a:rPr kumimoji="1" lang="en-US" altLang="zh-TW">
                <a:solidFill>
                  <a:srgbClr val="000000"/>
                </a:solidFill>
              </a:rPr>
              <a:t>ShangYu SUN</a:t>
            </a:r>
          </a:p>
        </p:txBody>
      </p:sp>
    </p:spTree>
    <p:extLst>
      <p:ext uri="{BB962C8B-B14F-4D97-AF65-F5344CB8AC3E}">
        <p14:creationId xmlns:p14="http://schemas.microsoft.com/office/powerpoint/2010/main" val="71142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4F191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4F1919"/>
          </a:solidFill>
          <a:latin typeface="Trebuchet MS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4F1919"/>
          </a:solidFill>
          <a:latin typeface="Trebuchet MS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4F1919"/>
          </a:solidFill>
          <a:latin typeface="Trebuchet MS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4F1919"/>
          </a:solidFill>
          <a:latin typeface="Trebuchet MS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800" b="1" i="1">
          <a:solidFill>
            <a:srgbClr val="4F1919"/>
          </a:solidFill>
          <a:latin typeface="Trebuchet MS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800" b="1" i="1">
          <a:solidFill>
            <a:srgbClr val="4F1919"/>
          </a:solidFill>
          <a:latin typeface="Trebuchet MS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800" b="1" i="1">
          <a:solidFill>
            <a:srgbClr val="4F1919"/>
          </a:solidFill>
          <a:latin typeface="Trebuchet MS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800" b="1" i="1">
          <a:solidFill>
            <a:srgbClr val="4F1919"/>
          </a:solidFill>
          <a:latin typeface="Trebuchet MS" pitchFamily="34" charset="0"/>
          <a:ea typeface="新細明體" pitchFamily="18" charset="-120"/>
        </a:defRPr>
      </a:lvl9pPr>
    </p:titleStyle>
    <p:bodyStyle>
      <a:lvl1pPr marL="609600" indent="-609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kumimoji="1" sz="20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533400" algn="l" rtl="0" eaLnBrk="0" fontAlgn="base" hangingPunct="0">
        <a:spcBef>
          <a:spcPct val="50000"/>
        </a:spcBef>
        <a:spcAft>
          <a:spcPct val="0"/>
        </a:spcAft>
        <a:buFont typeface="Wingdings" pitchFamily="2" charset="2"/>
        <a:buChar char="w"/>
        <a:defRPr kumimoji="1">
          <a:solidFill>
            <a:schemeClr val="tx1"/>
          </a:solidFill>
          <a:latin typeface="+mn-lt"/>
          <a:ea typeface="+mn-ea"/>
        </a:defRPr>
      </a:lvl2pPr>
      <a:lvl3pPr marL="1371600" indent="-457200" algn="l" rtl="0" eaLnBrk="0" fontAlgn="base" hangingPunct="0">
        <a:spcBef>
          <a:spcPct val="25000"/>
        </a:spcBef>
        <a:spcAft>
          <a:spcPct val="0"/>
        </a:spcAft>
        <a:buChar char="•"/>
        <a:defRPr kumimoji="1" sz="1600">
          <a:solidFill>
            <a:schemeClr val="tx1"/>
          </a:solidFill>
          <a:latin typeface="+mn-lt"/>
          <a:ea typeface="+mn-ea"/>
        </a:defRPr>
      </a:lvl3pPr>
      <a:lvl4pPr marL="1752600" indent="-381000" algn="l" rtl="0" eaLnBrk="0" fontAlgn="base" hangingPunct="0">
        <a:spcBef>
          <a:spcPct val="20000"/>
        </a:spcBef>
        <a:spcAft>
          <a:spcPct val="0"/>
        </a:spcAft>
        <a:defRPr kumimoji="1" sz="1900">
          <a:solidFill>
            <a:schemeClr val="tx1"/>
          </a:solidFill>
          <a:latin typeface="+mn-lt"/>
          <a:ea typeface="+mn-ea"/>
        </a:defRPr>
      </a:lvl4pPr>
      <a:lvl5pPr marL="2209800" indent="-3810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©"/>
        <a:defRPr kumimoji="1" sz="1900">
          <a:solidFill>
            <a:schemeClr val="tx1"/>
          </a:solidFill>
          <a:latin typeface="+mn-lt"/>
          <a:ea typeface="+mn-ea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Font typeface="Wingdings" pitchFamily="2" charset="2"/>
        <a:buChar char="©"/>
        <a:defRPr kumimoji="1" sz="1900">
          <a:solidFill>
            <a:schemeClr val="tx1"/>
          </a:solidFill>
          <a:latin typeface="+mn-lt"/>
          <a:ea typeface="+mn-ea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Font typeface="Wingdings" pitchFamily="2" charset="2"/>
        <a:buChar char="©"/>
        <a:defRPr kumimoji="1" sz="1900">
          <a:solidFill>
            <a:schemeClr val="tx1"/>
          </a:solidFill>
          <a:latin typeface="+mn-lt"/>
          <a:ea typeface="+mn-ea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Font typeface="Wingdings" pitchFamily="2" charset="2"/>
        <a:buChar char="©"/>
        <a:defRPr kumimoji="1" sz="1900">
          <a:solidFill>
            <a:schemeClr val="tx1"/>
          </a:solidFill>
          <a:latin typeface="+mn-lt"/>
          <a:ea typeface="+mn-ea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Font typeface="Wingdings" pitchFamily="2" charset="2"/>
        <a:buChar char="©"/>
        <a:defRPr kumimoji="1" sz="19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EFEFE"/>
            </a:gs>
            <a:gs pos="50000">
              <a:srgbClr val="99CCFF"/>
            </a:gs>
            <a:gs pos="100000">
              <a:srgbClr val="FEFE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4463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4463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84222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2pPr>
      <a:lvl3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3pPr>
      <a:lvl4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4pPr>
      <a:lvl5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9pPr>
    </p:titleStyle>
    <p:bodyStyle>
      <a:lvl1pPr marL="334963" indent="-334963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5013" indent="-277813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–"/>
        <a:defRPr sz="2800">
          <a:solidFill>
            <a:srgbClr val="000000"/>
          </a:solidFill>
          <a:latin typeface="+mn-lt"/>
          <a:ea typeface="ＭＳ Ｐゴシック" pitchFamily="-65" charset="-128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•"/>
        <a:defRPr sz="2400">
          <a:solidFill>
            <a:srgbClr val="000000"/>
          </a:solidFill>
          <a:latin typeface="+mn-lt"/>
          <a:ea typeface="ＭＳ Ｐゴシック" pitchFamily="-65" charset="-128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–"/>
        <a:defRPr sz="2000">
          <a:solidFill>
            <a:srgbClr val="000000"/>
          </a:solidFill>
          <a:latin typeface="+mn-lt"/>
          <a:ea typeface="ＭＳ Ｐゴシック" pitchFamily="-65" charset="-128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EFEFE"/>
            </a:gs>
            <a:gs pos="50000">
              <a:srgbClr val="99CCFF"/>
            </a:gs>
            <a:gs pos="100000">
              <a:srgbClr val="FEFEF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4463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4463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147BF-760D-3A4B-9A9E-CDD9EFA5181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78488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2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hdr="0" ftr="0" dt="0"/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2pPr>
      <a:lvl3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3pPr>
      <a:lvl4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4pPr>
      <a:lvl5pPr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defRPr sz="4400">
          <a:solidFill>
            <a:srgbClr val="000000"/>
          </a:solidFill>
          <a:latin typeface="Times New Roman" pitchFamily="-65" charset="0"/>
          <a:ea typeface="ＭＳ Ｐゴシック" pitchFamily="-65" charset="-128"/>
        </a:defRPr>
      </a:lvl9pPr>
    </p:titleStyle>
    <p:bodyStyle>
      <a:lvl1pPr marL="334963" indent="-334963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5013" indent="-277813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–"/>
        <a:defRPr sz="2800">
          <a:solidFill>
            <a:srgbClr val="000000"/>
          </a:solidFill>
          <a:latin typeface="+mn-lt"/>
          <a:ea typeface="ＭＳ Ｐゴシック" pitchFamily="-65" charset="-128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•"/>
        <a:defRPr sz="2400">
          <a:solidFill>
            <a:srgbClr val="000000"/>
          </a:solidFill>
          <a:latin typeface="+mn-lt"/>
          <a:ea typeface="ＭＳ Ｐゴシック" pitchFamily="-65" charset="-128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–"/>
        <a:defRPr sz="2000">
          <a:solidFill>
            <a:srgbClr val="000000"/>
          </a:solidFill>
          <a:latin typeface="+mn-lt"/>
          <a:ea typeface="ＭＳ Ｐゴシック" pitchFamily="-65" charset="-128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65" charset="0"/>
        <a:buChar char="»"/>
        <a:defRPr sz="2000">
          <a:solidFill>
            <a:srgbClr val="000000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382588" y="4129476"/>
            <a:ext cx="8305800" cy="117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457200" indent="-457200" algn="ctr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>
                <a:solidFill>
                  <a:schemeClr val="tx1"/>
                </a:solidFill>
                <a:latin typeface="Times New Roman" charset="0"/>
              </a:rPr>
              <a:t>Jamie </a:t>
            </a:r>
            <a:r>
              <a:rPr lang="en-GB" b="1" dirty="0" smtClean="0">
                <a:solidFill>
                  <a:schemeClr val="tx1"/>
                </a:solidFill>
                <a:latin typeface="Times New Roman" charset="0"/>
              </a:rPr>
              <a:t>Holder</a:t>
            </a:r>
            <a:endParaRPr lang="en-GB" b="1" baseline="30000" dirty="0">
              <a:solidFill>
                <a:schemeClr val="tx1"/>
              </a:solidFill>
              <a:latin typeface="Times New Roman" charset="0"/>
            </a:endParaRPr>
          </a:p>
          <a:p>
            <a:pPr marL="457200" indent="-457200" algn="ctr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 smtClean="0">
                <a:solidFill>
                  <a:schemeClr val="tx1"/>
                </a:solidFill>
                <a:latin typeface="Times New Roman" charset="0"/>
              </a:rPr>
              <a:t> </a:t>
            </a:r>
            <a:r>
              <a:rPr lang="en-GB" sz="1800" b="1" dirty="0">
                <a:solidFill>
                  <a:schemeClr val="tx1"/>
                </a:solidFill>
                <a:latin typeface="Times New Roman" charset="0"/>
              </a:rPr>
              <a:t>Bartol Research Institute</a:t>
            </a:r>
            <a:r>
              <a:rPr lang="en-GB" sz="1800" b="1" dirty="0" smtClean="0">
                <a:solidFill>
                  <a:schemeClr val="tx1"/>
                </a:solidFill>
                <a:latin typeface="Times New Roman" charset="0"/>
              </a:rPr>
              <a:t>/Department of Physics and Astronomy</a:t>
            </a:r>
          </a:p>
          <a:p>
            <a:pPr marL="457200" indent="-457200" algn="ctr" eaLnBrk="1" hangingPunct="1">
              <a:spcBef>
                <a:spcPts val="600"/>
              </a:spcBef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 smtClean="0">
                <a:solidFill>
                  <a:schemeClr val="tx1"/>
                </a:solidFill>
                <a:latin typeface="Times New Roman" charset="0"/>
              </a:rPr>
              <a:t> </a:t>
            </a:r>
            <a:r>
              <a:rPr lang="en-GB" sz="1800" b="1" dirty="0">
                <a:solidFill>
                  <a:schemeClr val="tx1"/>
                </a:solidFill>
                <a:latin typeface="Times New Roman" charset="0"/>
              </a:rPr>
              <a:t>University of </a:t>
            </a:r>
            <a:r>
              <a:rPr lang="en-GB" sz="1800" b="1" dirty="0" smtClean="0">
                <a:solidFill>
                  <a:schemeClr val="tx1"/>
                </a:solidFill>
                <a:latin typeface="Times New Roman" charset="0"/>
              </a:rPr>
              <a:t>Delaware</a:t>
            </a:r>
            <a:endParaRPr lang="en-GB" sz="1800" b="1" dirty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3130075"/>
            <a:ext cx="9143999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prstTxWarp prst="textNoShape">
              <a:avLst/>
            </a:prstTxWarp>
            <a:spAutoFit/>
          </a:bodyPr>
          <a:lstStyle/>
          <a:p>
            <a:pPr algn="ctr" eaLnBrk="1" hangingPunct="1">
              <a:buClr>
                <a:srgbClr val="FF5050"/>
              </a:buClr>
              <a:buSzPct val="100000"/>
              <a:buFont typeface="Verdana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Highlights of Gamma-ray Astronomy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512" y="5417403"/>
            <a:ext cx="8784976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itchFamily="-65" charset="0"/>
              </a:rPr>
              <a:t>Rencontres</a:t>
            </a:r>
            <a:r>
              <a:rPr lang="en-US" dirty="0" smtClean="0">
                <a:solidFill>
                  <a:schemeClr val="tx1"/>
                </a:solidFill>
                <a:latin typeface="Times New Roman" pitchFamily="-65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itchFamily="-65" charset="0"/>
              </a:rPr>
              <a:t>du Vietnam: Windows on the Universe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-65" charset="0"/>
              </a:rPr>
              <a:t>Inaugural Conference of the </a:t>
            </a:r>
            <a:r>
              <a:rPr lang="en-US" dirty="0" smtClean="0">
                <a:solidFill>
                  <a:schemeClr val="tx1"/>
                </a:solidFill>
                <a:latin typeface="Times New Roman" pitchFamily="-65" charset="0"/>
              </a:rPr>
              <a:t>ICISE</a:t>
            </a:r>
            <a:endParaRPr lang="en-US" dirty="0" smtClean="0">
              <a:solidFill>
                <a:schemeClr val="tx1"/>
              </a:solidFill>
              <a:latin typeface="Times New Roman" pitchFamily="-65" charset="0"/>
            </a:endParaRPr>
          </a:p>
          <a:p>
            <a:pPr algn="ctr"/>
            <a:r>
              <a:rPr lang="en-US" dirty="0" err="1" smtClean="0">
                <a:solidFill>
                  <a:schemeClr val="tx1"/>
                </a:solidFill>
                <a:latin typeface="Times New Roman" pitchFamily="-65" charset="0"/>
              </a:rPr>
              <a:t>Quy</a:t>
            </a:r>
            <a:r>
              <a:rPr lang="en-US" dirty="0" smtClean="0">
                <a:solidFill>
                  <a:schemeClr val="tx1"/>
                </a:solidFill>
                <a:latin typeface="Times New Roman" pitchFamily="-65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-65" charset="0"/>
              </a:rPr>
              <a:t>Nhon</a:t>
            </a:r>
            <a:r>
              <a:rPr lang="en-US" dirty="0" smtClean="0">
                <a:solidFill>
                  <a:schemeClr val="tx1"/>
                </a:solidFill>
                <a:latin typeface="Times New Roman" pitchFamily="-65" charset="0"/>
              </a:rPr>
              <a:t>, </a:t>
            </a:r>
            <a:r>
              <a:rPr lang="en-US" dirty="0" smtClean="0">
                <a:solidFill>
                  <a:schemeClr val="tx1"/>
                </a:solidFill>
                <a:latin typeface="Times New Roman" pitchFamily="-65" charset="0"/>
              </a:rPr>
              <a:t>August 2013 </a:t>
            </a:r>
            <a:endParaRPr lang="en-GB" dirty="0">
              <a:solidFill>
                <a:schemeClr val="tx1"/>
              </a:solidFill>
              <a:latin typeface="Times New Roman" pitchFamily="-65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626533" y="282331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24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260648"/>
            <a:ext cx="2520280" cy="236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24128" cy="289097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609600"/>
            <a:ext cx="8814816" cy="2914847"/>
          </a:xfrm>
          <a:prstGeom prst="rect">
            <a:avLst/>
          </a:prstGeom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2225"/>
            <a:ext cx="8784976" cy="627063"/>
          </a:xfrm>
        </p:spPr>
        <p:txBody>
          <a:bodyPr rIns="35717"/>
          <a:lstStyle/>
          <a:p>
            <a:pPr algn="ctr" defTabSz="914400"/>
            <a:r>
              <a:rPr lang="en-US" sz="28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VERITAS</a:t>
            </a:r>
            <a:endParaRPr lang="en-US" sz="2800" b="1" dirty="0" smtClean="0">
              <a:solidFill>
                <a:srgbClr val="FF000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</p:txBody>
      </p:sp>
      <p:sp>
        <p:nvSpPr>
          <p:cNvPr id="32772" name="Rectangle 3"/>
          <p:cNvSpPr>
            <a:spLocks/>
          </p:cNvSpPr>
          <p:nvPr/>
        </p:nvSpPr>
        <p:spPr bwMode="auto">
          <a:xfrm>
            <a:off x="0" y="476672"/>
            <a:ext cx="9144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 eaLnBrk="1" hangingPunct="1">
              <a:lnSpc>
                <a:spcPct val="70000"/>
              </a:lnSpc>
              <a:spcBef>
                <a:spcPts val="800"/>
              </a:spcBef>
              <a:buFont typeface="Lucida Grande" pitchFamily="-65" charset="0"/>
              <a:buChar char="•"/>
            </a:pPr>
            <a:r>
              <a:rPr lang="en-US" sz="1600" b="1" dirty="0">
                <a:sym typeface="Comic Sans MS" pitchFamily="-65" charset="0"/>
              </a:rPr>
              <a:t> Situated at 1250m altitude at the Whipple Observatory</a:t>
            </a:r>
            <a:r>
              <a:rPr lang="en-US" sz="1600" b="1" dirty="0" smtClean="0">
                <a:sym typeface="Comic Sans MS" pitchFamily="-65" charset="0"/>
              </a:rPr>
              <a:t> in </a:t>
            </a:r>
            <a:r>
              <a:rPr lang="en-US" sz="1600" b="1" dirty="0" smtClean="0">
                <a:sym typeface="Comic Sans MS" pitchFamily="-65" charset="0"/>
              </a:rPr>
              <a:t>Arizona</a:t>
            </a:r>
            <a:endParaRPr lang="en-US" sz="1600" b="1" dirty="0" smtClean="0">
              <a:sym typeface="Comic Sans MS" pitchFamily="-65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049838" y="3622675"/>
            <a:ext cx="3941762" cy="3082925"/>
            <a:chOff x="184" y="2308"/>
            <a:chExt cx="2378" cy="1862"/>
          </a:xfrm>
        </p:grpSpPr>
        <p:pic>
          <p:nvPicPr>
            <p:cNvPr id="32780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4" y="2308"/>
              <a:ext cx="2378" cy="1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1" name="Text Box 10"/>
            <p:cNvSpPr txBox="1">
              <a:spLocks noChangeArrowheads="1"/>
            </p:cNvSpPr>
            <p:nvPr/>
          </p:nvSpPr>
          <p:spPr bwMode="auto">
            <a:xfrm>
              <a:off x="1219" y="3184"/>
              <a:ext cx="4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GB" sz="2000" b="1" dirty="0">
                  <a:solidFill>
                    <a:srgbClr val="FF0000"/>
                  </a:solidFill>
                </a:rPr>
                <a:t>3.5</a:t>
              </a:r>
              <a:r>
                <a:rPr lang="en-US" sz="2000" b="1" dirty="0">
                  <a:solidFill>
                    <a:srgbClr val="FF0000"/>
                  </a:solidFill>
                </a:rPr>
                <a:t>°</a:t>
              </a:r>
            </a:p>
          </p:txBody>
        </p:sp>
        <p:sp>
          <p:nvSpPr>
            <p:cNvPr id="32782" name="Line 11"/>
            <p:cNvSpPr>
              <a:spLocks noChangeShapeType="1"/>
            </p:cNvSpPr>
            <p:nvPr/>
          </p:nvSpPr>
          <p:spPr bwMode="auto">
            <a:xfrm>
              <a:off x="635" y="3205"/>
              <a:ext cx="16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93674" y="3641724"/>
            <a:ext cx="3921125" cy="3063875"/>
            <a:chOff x="3152" y="2302"/>
            <a:chExt cx="2392" cy="1884"/>
          </a:xfrm>
        </p:grpSpPr>
        <p:pic>
          <p:nvPicPr>
            <p:cNvPr id="32777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2302"/>
              <a:ext cx="2392" cy="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8" name="Line 9"/>
            <p:cNvSpPr>
              <a:spLocks noChangeShapeType="1"/>
            </p:cNvSpPr>
            <p:nvPr/>
          </p:nvSpPr>
          <p:spPr bwMode="auto">
            <a:xfrm>
              <a:off x="4825" y="2620"/>
              <a:ext cx="50" cy="120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79" name="Text Box 13"/>
            <p:cNvSpPr txBox="1">
              <a:spLocks noChangeArrowheads="1"/>
            </p:cNvSpPr>
            <p:nvPr/>
          </p:nvSpPr>
          <p:spPr bwMode="auto">
            <a:xfrm>
              <a:off x="4844" y="3120"/>
              <a:ext cx="5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GB" sz="2000" b="1">
                  <a:solidFill>
                    <a:srgbClr val="FF0000"/>
                  </a:solidFill>
                </a:rPr>
                <a:t>12m</a:t>
              </a:r>
              <a:endParaRPr lang="en-US" sz="2000" b="1">
                <a:solidFill>
                  <a:srgbClr val="FF0000"/>
                </a:solidFill>
              </a:endParaRPr>
            </a:p>
          </p:txBody>
        </p:sp>
      </p:grpSp>
      <p:sp>
        <p:nvSpPr>
          <p:cNvPr id="32775" name="Rectangle 16"/>
          <p:cNvSpPr>
            <a:spLocks/>
          </p:cNvSpPr>
          <p:nvPr/>
        </p:nvSpPr>
        <p:spPr bwMode="auto">
          <a:xfrm>
            <a:off x="251520" y="3573016"/>
            <a:ext cx="32051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 eaLnBrk="1" hangingPunct="1">
              <a:spcBef>
                <a:spcPts val="400"/>
              </a:spcBef>
              <a:buFont typeface="Lucida Grande" pitchFamily="-65" charset="0"/>
              <a:buChar char="•"/>
            </a:pPr>
            <a:r>
              <a:rPr lang="en-US" sz="1600" b="1" dirty="0">
                <a:sym typeface="Comic Sans MS" pitchFamily="-65" charset="0"/>
              </a:rPr>
              <a:t> </a:t>
            </a:r>
            <a:r>
              <a:rPr lang="en-US" sz="1600" b="1" dirty="0" smtClean="0">
                <a:sym typeface="Comic Sans MS" pitchFamily="-65" charset="0"/>
              </a:rPr>
              <a:t>12m tessellated mirrors</a:t>
            </a:r>
          </a:p>
        </p:txBody>
      </p:sp>
      <p:sp>
        <p:nvSpPr>
          <p:cNvPr id="32776" name="Rectangle 17"/>
          <p:cNvSpPr>
            <a:spLocks/>
          </p:cNvSpPr>
          <p:nvPr/>
        </p:nvSpPr>
        <p:spPr bwMode="auto">
          <a:xfrm>
            <a:off x="5100638" y="3581400"/>
            <a:ext cx="36623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642938" eaLnBrk="1" hangingPunct="1">
              <a:spcBef>
                <a:spcPts val="800"/>
              </a:spcBef>
              <a:buFont typeface="Lucida Grande" pitchFamily="-65" charset="0"/>
              <a:buChar char="•"/>
            </a:pPr>
            <a:r>
              <a:rPr lang="en-US" sz="1600" b="1" dirty="0" smtClean="0">
                <a:sym typeface="Comic Sans MS" pitchFamily="-65" charset="0"/>
              </a:rPr>
              <a:t> 499 </a:t>
            </a:r>
            <a:r>
              <a:rPr lang="en-US" sz="1600" b="1" dirty="0" err="1" smtClean="0">
                <a:sym typeface="Comic Sans MS" pitchFamily="-65" charset="0"/>
              </a:rPr>
              <a:t>PMTs</a:t>
            </a:r>
            <a:r>
              <a:rPr lang="en-US" sz="1600" b="1" dirty="0" smtClean="0">
                <a:sym typeface="Comic Sans MS" pitchFamily="-65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91136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C:\Documents and Settings\phyjh\My Documents\My Pictures\delawarepics\world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32" y="1219200"/>
            <a:ext cx="7620000" cy="428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96" y="116632"/>
            <a:ext cx="5652115" cy="1530747"/>
          </a:xfrm>
          <a:prstGeom prst="rect">
            <a:avLst/>
          </a:prstGeom>
        </p:spPr>
      </p:pic>
      <p:pic>
        <p:nvPicPr>
          <p:cNvPr id="17" name="Picture 16" descr="DSCF7214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23"/>
          <a:stretch/>
        </p:blipFill>
        <p:spPr>
          <a:xfrm>
            <a:off x="899592" y="4536504"/>
            <a:ext cx="7531206" cy="1844824"/>
          </a:xfrm>
          <a:prstGeom prst="rect">
            <a:avLst/>
          </a:prstGeom>
        </p:spPr>
      </p:pic>
      <p:sp>
        <p:nvSpPr>
          <p:cNvPr id="47117" name="Line 13"/>
          <p:cNvSpPr>
            <a:spLocks noChangeShapeType="1"/>
          </p:cNvSpPr>
          <p:nvPr/>
        </p:nvSpPr>
        <p:spPr bwMode="auto">
          <a:xfrm flipV="1">
            <a:off x="3707904" y="4038600"/>
            <a:ext cx="1094928" cy="75855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0" name="Line 16"/>
          <p:cNvSpPr>
            <a:spLocks noChangeShapeType="1"/>
          </p:cNvSpPr>
          <p:nvPr/>
        </p:nvSpPr>
        <p:spPr bwMode="auto">
          <a:xfrm>
            <a:off x="1698104" y="1556792"/>
            <a:ext cx="437728" cy="11864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2267744" y="4725144"/>
            <a:ext cx="1517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/>
              <a:t>H.E.S.S.</a:t>
            </a:r>
            <a:endParaRPr lang="en-GB" b="1" dirty="0">
              <a:latin typeface="Times New Roman" charset="0"/>
            </a:endParaRPr>
          </a:p>
        </p:txBody>
      </p:sp>
      <p:sp>
        <p:nvSpPr>
          <p:cNvPr id="47124" name="Text Box 20"/>
          <p:cNvSpPr txBox="1">
            <a:spLocks noChangeArrowheads="1"/>
          </p:cNvSpPr>
          <p:nvPr/>
        </p:nvSpPr>
        <p:spPr bwMode="auto">
          <a:xfrm>
            <a:off x="5564832" y="0"/>
            <a:ext cx="1344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MAGIC</a:t>
            </a:r>
          </a:p>
        </p:txBody>
      </p:sp>
      <p:sp>
        <p:nvSpPr>
          <p:cNvPr id="47125" name="Text Box 21"/>
          <p:cNvSpPr txBox="1">
            <a:spLocks noChangeArrowheads="1"/>
          </p:cNvSpPr>
          <p:nvPr/>
        </p:nvSpPr>
        <p:spPr bwMode="auto">
          <a:xfrm>
            <a:off x="257944" y="404664"/>
            <a:ext cx="169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/>
              <a:t>VERITAS</a:t>
            </a:r>
          </a:p>
        </p:txBody>
      </p:sp>
      <p:pic>
        <p:nvPicPr>
          <p:cNvPr id="15" name="Picture 12" descr="magic_stereo2_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0511" y="1700808"/>
            <a:ext cx="377235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5370512" y="1844824"/>
            <a:ext cx="17968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 dirty="0" smtClean="0"/>
              <a:t>MAGIC II</a:t>
            </a:r>
            <a:endParaRPr lang="en-GB" b="1" dirty="0"/>
          </a:p>
        </p:txBody>
      </p:sp>
      <p:sp>
        <p:nvSpPr>
          <p:cNvPr id="47119" name="Line 15"/>
          <p:cNvSpPr>
            <a:spLocks noChangeShapeType="1"/>
          </p:cNvSpPr>
          <p:nvPr/>
        </p:nvSpPr>
        <p:spPr bwMode="auto">
          <a:xfrm flipH="1">
            <a:off x="4117032" y="2204864"/>
            <a:ext cx="1325488" cy="69073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251520" y="6420961"/>
            <a:ext cx="8562349" cy="3924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274637" lvl="1" defTabSz="449263">
              <a:lnSpc>
                <a:spcPct val="110000"/>
              </a:lnSpc>
              <a:buClr>
                <a:srgbClr val="000000"/>
              </a:buClr>
              <a:buSzPct val="100000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Plus smaller projects (HAGAR, GRAPES, SHALON, FACT…) </a:t>
            </a:r>
            <a:endParaRPr lang="en-US" sz="1800" dirty="0" smtClean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5724128" y="260648"/>
            <a:ext cx="3312368" cy="627063"/>
          </a:xfrm>
        </p:spPr>
        <p:txBody>
          <a:bodyPr rIns="35717"/>
          <a:lstStyle/>
          <a:p>
            <a:pPr algn="ctr" defTabSz="914400"/>
            <a:r>
              <a:rPr lang="en-US" sz="28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The Big Three</a:t>
            </a:r>
            <a:endParaRPr lang="en-US" sz="2800" b="1" dirty="0" smtClean="0">
              <a:solidFill>
                <a:srgbClr val="FF000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077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-20547" y="2852936"/>
            <a:ext cx="8979647" cy="98454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What have we seen?</a:t>
            </a:r>
            <a:endParaRPr lang="en-US" dirty="0" smtClean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275487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8-13 at 10.48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3" y="131003"/>
            <a:ext cx="9144000" cy="47381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15156"/>
            <a:ext cx="197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100 MeV to 100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6849" y="5612812"/>
            <a:ext cx="8979647" cy="98454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The Fermi-LAT Sky</a:t>
            </a:r>
            <a:endParaRPr lang="en-US" dirty="0" smtClean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439231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4-04 at 10.33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624"/>
            <a:ext cx="9144000" cy="5789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156"/>
            <a:ext cx="2267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100 MeV to 100 </a:t>
            </a:r>
            <a:r>
              <a:rPr lang="en-US" dirty="0" err="1" smtClean="0">
                <a:solidFill>
                  <a:schemeClr val="tx1"/>
                </a:solidFill>
              </a:rPr>
              <a:t>GeV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4353" y="5905210"/>
            <a:ext cx="8979647" cy="98454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/>
                <a:cs typeface="Comic Sans MS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ource catalog after background subtraction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1873 sources</a:t>
            </a: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, </a:t>
            </a: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127 identified, 577 </a:t>
            </a: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‘unassociated’</a:t>
            </a:r>
          </a:p>
          <a:p>
            <a:pPr lvl="1"/>
            <a:endParaRPr lang="en-US" dirty="0" smtClean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683035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15 at 10.21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68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156"/>
            <a:ext cx="2267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100 MeV to 100 </a:t>
            </a:r>
            <a:r>
              <a:rPr lang="en-US" dirty="0" err="1" smtClean="0">
                <a:solidFill>
                  <a:schemeClr val="tx1"/>
                </a:solidFill>
              </a:rPr>
              <a:t>GeV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9512" y="4797152"/>
            <a:ext cx="6552728" cy="151216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The </a:t>
            </a:r>
            <a:r>
              <a:rPr lang="en-US" dirty="0" smtClean="0">
                <a:solidFill>
                  <a:srgbClr val="66FF66"/>
                </a:solidFill>
                <a:latin typeface="Comic Sans MS"/>
                <a:cs typeface="Comic Sans MS"/>
              </a:rPr>
              <a:t>extragalactic</a:t>
            </a: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GeV</a:t>
            </a: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 sky is dominated by </a:t>
            </a:r>
            <a:r>
              <a:rPr lang="en-US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blazars</a:t>
            </a: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 (mainly BL </a:t>
            </a:r>
            <a:r>
              <a:rPr lang="en-US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Lacs</a:t>
            </a: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 and FSRQs)</a:t>
            </a:r>
            <a:endParaRPr lang="en-US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 lvl="1">
              <a:lnSpc>
                <a:spcPct val="110000"/>
              </a:lnSpc>
            </a:pPr>
            <a:endParaRPr lang="en-US" dirty="0" smtClean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>
            <a:off x="3059832" y="6516216"/>
            <a:ext cx="576064" cy="912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63888" y="6237312"/>
            <a:ext cx="1907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Robert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642" y="4293096"/>
            <a:ext cx="2456358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42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156"/>
            <a:ext cx="2267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100 MeV to 100 </a:t>
            </a:r>
            <a:r>
              <a:rPr lang="en-US" dirty="0" err="1" smtClean="0">
                <a:solidFill>
                  <a:schemeClr val="tx1"/>
                </a:solidFill>
              </a:rPr>
              <a:t>GeV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4353" y="5013176"/>
            <a:ext cx="6063831" cy="158417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The </a:t>
            </a:r>
            <a:r>
              <a:rPr lang="en-US" dirty="0">
                <a:solidFill>
                  <a:srgbClr val="66FF66"/>
                </a:solidFill>
                <a:latin typeface="Comic Sans MS"/>
                <a:cs typeface="Comic Sans MS"/>
              </a:rPr>
              <a:t>G</a:t>
            </a:r>
            <a:r>
              <a:rPr lang="en-US" dirty="0" smtClean="0">
                <a:solidFill>
                  <a:srgbClr val="66FF66"/>
                </a:solidFill>
                <a:latin typeface="Comic Sans MS"/>
                <a:cs typeface="Comic Sans MS"/>
              </a:rPr>
              <a:t>alactic</a:t>
            </a: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GeV</a:t>
            </a: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 sky is dominated by pulsars (117 in the 2</a:t>
            </a:r>
            <a:r>
              <a:rPr lang="en-US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nd</a:t>
            </a: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 Fermi-LAT pulsar catalog)</a:t>
            </a:r>
            <a:endParaRPr lang="en-US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 lvl="1">
              <a:lnSpc>
                <a:spcPct val="120000"/>
              </a:lnSpc>
            </a:pPr>
            <a:endParaRPr lang="en-US" dirty="0" smtClean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 descr="Screen Shot 2013-08-15 at 10.24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1"/>
            <a:ext cx="9144000" cy="45762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8028384" y="4293096"/>
            <a:ext cx="864096" cy="36004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Verdana" pitchFamily="-65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838" y="4581128"/>
            <a:ext cx="1845162" cy="23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588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13 at 10.53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476672"/>
            <a:ext cx="8316416" cy="62012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156"/>
            <a:ext cx="1949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100 MeV to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100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5323" y="0"/>
            <a:ext cx="1758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Credit J. </a:t>
            </a:r>
            <a:r>
              <a:rPr lang="en-US" sz="1400" dirty="0" err="1" smtClean="0">
                <a:solidFill>
                  <a:srgbClr val="FFFFFF"/>
                </a:solidFill>
              </a:rPr>
              <a:t>McEnery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1443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656"/>
            <a:ext cx="9144000" cy="4700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0211" b="48009"/>
          <a:stretch/>
        </p:blipFill>
        <p:spPr>
          <a:xfrm>
            <a:off x="395536" y="4653136"/>
            <a:ext cx="2616200" cy="1936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51824" b="4683"/>
          <a:stretch/>
        </p:blipFill>
        <p:spPr>
          <a:xfrm>
            <a:off x="6372200" y="4653234"/>
            <a:ext cx="2616200" cy="2016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156"/>
            <a:ext cx="1907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100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r>
              <a:rPr lang="en-US" dirty="0" smtClean="0">
                <a:solidFill>
                  <a:srgbClr val="FFFFFF"/>
                </a:solidFill>
              </a:rPr>
              <a:t> to 50 </a:t>
            </a:r>
            <a:r>
              <a:rPr lang="en-US" dirty="0" err="1" smtClean="0">
                <a:solidFill>
                  <a:srgbClr val="FFFFFF"/>
                </a:solidFill>
              </a:rPr>
              <a:t>TeV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8228" y="0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Credit </a:t>
            </a:r>
            <a:r>
              <a:rPr lang="en-US" sz="1400" dirty="0" err="1" smtClean="0">
                <a:solidFill>
                  <a:srgbClr val="FFFFFF"/>
                </a:solidFill>
              </a:rPr>
              <a:t>TeVCat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202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656"/>
            <a:ext cx="9144000" cy="47007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88" y="332656"/>
            <a:ext cx="9144000" cy="4700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7241" y="116632"/>
            <a:ext cx="2716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3F4"/>
                </a:solidFill>
              </a:rPr>
              <a:t>HESS</a:t>
            </a:r>
          </a:p>
          <a:p>
            <a:r>
              <a:rPr lang="en-US" dirty="0" smtClean="0">
                <a:solidFill>
                  <a:srgbClr val="00CC99"/>
                </a:solidFill>
              </a:rPr>
              <a:t>VERITAS/MAGIC</a:t>
            </a:r>
            <a:endParaRPr lang="en-US" dirty="0">
              <a:solidFill>
                <a:srgbClr val="00CC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156"/>
            <a:ext cx="1907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100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r>
              <a:rPr lang="en-US" dirty="0" smtClean="0">
                <a:solidFill>
                  <a:srgbClr val="FFFFFF"/>
                </a:solidFill>
              </a:rPr>
              <a:t> to 50 </a:t>
            </a:r>
            <a:r>
              <a:rPr lang="en-US" dirty="0" err="1" smtClean="0">
                <a:solidFill>
                  <a:srgbClr val="FFFFFF"/>
                </a:solidFill>
              </a:rPr>
              <a:t>TeV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28228" y="0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Credit </a:t>
            </a:r>
            <a:r>
              <a:rPr lang="en-US" sz="1400" dirty="0" err="1" smtClean="0">
                <a:solidFill>
                  <a:srgbClr val="FFFFFF"/>
                </a:solidFill>
              </a:rPr>
              <a:t>TeVCat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64353" y="5013176"/>
            <a:ext cx="8979647" cy="98454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The </a:t>
            </a:r>
            <a:r>
              <a:rPr lang="en-US" dirty="0" smtClean="0">
                <a:solidFill>
                  <a:srgbClr val="66FF66"/>
                </a:solidFill>
                <a:latin typeface="Comic Sans MS"/>
                <a:cs typeface="Comic Sans MS"/>
              </a:rPr>
              <a:t>extragalactic</a:t>
            </a: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TeV</a:t>
            </a: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 sky is dominated by </a:t>
            </a:r>
            <a:r>
              <a:rPr lang="en-US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blazars</a:t>
            </a: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 (mainly BL </a:t>
            </a:r>
            <a:r>
              <a:rPr lang="en-US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Lacs</a:t>
            </a: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)</a:t>
            </a:r>
            <a:endParaRPr lang="en-US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 lvl="1">
              <a:lnSpc>
                <a:spcPct val="110000"/>
              </a:lnSpc>
            </a:pPr>
            <a:endParaRPr lang="en-US" dirty="0" smtClean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44599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893763" y="188640"/>
            <a:ext cx="7358062" cy="627062"/>
          </a:xfrm>
        </p:spPr>
        <p:txBody>
          <a:bodyPr rIns="35717"/>
          <a:lstStyle/>
          <a:p>
            <a:pPr algn="ctr" defTabSz="914400" eaLnBrk="1" hangingPunct="1"/>
            <a:r>
              <a:rPr lang="en-US" sz="32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Overview</a:t>
            </a:r>
            <a:endParaRPr lang="en-US" sz="3200" b="1" dirty="0">
              <a:solidFill>
                <a:srgbClr val="FF000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07504" y="1124744"/>
            <a:ext cx="8943975" cy="211750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What is Gamma-ray astronomy?</a:t>
            </a: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What are we looking for?</a:t>
            </a:r>
            <a:endParaRPr lang="en-US" dirty="0" smtClean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How do we do it?</a:t>
            </a: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What have we seen (broad brush) ?</a:t>
            </a: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Plans for the future.</a:t>
            </a:r>
            <a:endParaRPr lang="en-US" dirty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773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656"/>
            <a:ext cx="9144000" cy="47007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88" y="332656"/>
            <a:ext cx="9144000" cy="4700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7241" y="116632"/>
            <a:ext cx="2716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3F4"/>
                </a:solidFill>
              </a:rPr>
              <a:t>HESS</a:t>
            </a:r>
          </a:p>
          <a:p>
            <a:r>
              <a:rPr lang="en-US" dirty="0" smtClean="0">
                <a:solidFill>
                  <a:srgbClr val="00CC99"/>
                </a:solidFill>
              </a:rPr>
              <a:t>VERITAS/MAGIC</a:t>
            </a:r>
            <a:endParaRPr lang="en-US" dirty="0">
              <a:solidFill>
                <a:srgbClr val="00CC99"/>
              </a:solidFill>
            </a:endParaRPr>
          </a:p>
        </p:txBody>
      </p:sp>
      <p:pic>
        <p:nvPicPr>
          <p:cNvPr id="6" name="Picture 5" descr="Screen Shot 2013-04-15 at 10.11.11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4"/>
          <a:stretch/>
        </p:blipFill>
        <p:spPr>
          <a:xfrm>
            <a:off x="1187624" y="5085184"/>
            <a:ext cx="6696744" cy="187704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1979712" y="2636912"/>
            <a:ext cx="1872208" cy="244827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 flipV="1">
            <a:off x="5148064" y="2636912"/>
            <a:ext cx="1872208" cy="244827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0" y="15156"/>
            <a:ext cx="1907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100 </a:t>
            </a:r>
            <a:r>
              <a:rPr lang="en-US" dirty="0" err="1" smtClean="0">
                <a:solidFill>
                  <a:srgbClr val="FFFFFF"/>
                </a:solidFill>
              </a:rPr>
              <a:t>GeV</a:t>
            </a:r>
            <a:r>
              <a:rPr lang="en-US" dirty="0" smtClean="0">
                <a:solidFill>
                  <a:srgbClr val="FFFFFF"/>
                </a:solidFill>
              </a:rPr>
              <a:t> to 50 </a:t>
            </a:r>
            <a:r>
              <a:rPr lang="en-US" dirty="0" err="1" smtClean="0">
                <a:solidFill>
                  <a:srgbClr val="FFFFFF"/>
                </a:solidFill>
              </a:rPr>
              <a:t>TeV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28228" y="0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Credit </a:t>
            </a:r>
            <a:r>
              <a:rPr lang="en-US" sz="1400" dirty="0" err="1" smtClean="0">
                <a:solidFill>
                  <a:srgbClr val="FFFFFF"/>
                </a:solidFill>
              </a:rPr>
              <a:t>TeVCat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6516216" y="6021288"/>
            <a:ext cx="864096" cy="43204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08304" y="6165304"/>
            <a:ext cx="1907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Yves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4499992" y="5517232"/>
            <a:ext cx="432048" cy="28803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716016" y="508518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Christopher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624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356992"/>
            <a:ext cx="4716016" cy="2461279"/>
          </a:xfrm>
          <a:prstGeom prst="rect">
            <a:avLst/>
          </a:prstGeom>
        </p:spPr>
      </p:pic>
      <p:sp>
        <p:nvSpPr>
          <p:cNvPr id="3993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458788"/>
          </a:xfrm>
        </p:spPr>
        <p:txBody>
          <a:bodyPr/>
          <a:lstStyle/>
          <a:p>
            <a:pPr algn="ctr" eaLnBrk="1" hangingPunct="1">
              <a:buClr>
                <a:srgbClr val="FF5050"/>
              </a:buClr>
              <a:buFont typeface="Verdana" pitchFamily="-65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rPr>
              <a:t>Only one &gt; 100 </a:t>
            </a:r>
            <a:r>
              <a:rPr lang="en-GB" sz="2800" b="1" dirty="0" err="1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rPr>
              <a:t>GeV</a:t>
            </a:r>
            <a:r>
              <a:rPr lang="en-GB" sz="28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GB" sz="28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rPr>
              <a:t>Pulsar: The Crab</a:t>
            </a:r>
            <a:endParaRPr lang="en-GB" sz="2800" b="1" dirty="0">
              <a:solidFill>
                <a:srgbClr val="FF000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00013" y="692696"/>
            <a:ext cx="9043987" cy="222060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One of the most powerful gamma-ray pulsars.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(Spin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-down </a:t>
            </a:r>
            <a:r>
              <a:rPr lang="en-US" sz="18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E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=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4.6 x 10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38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erg s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-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1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.)</a:t>
            </a:r>
            <a:endParaRPr lang="en-US" sz="1800" dirty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Fermi-LAT measures spectral break </a:t>
            </a:r>
            <a:r>
              <a:rPr lang="en-US" sz="18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at </a:t>
            </a:r>
            <a:r>
              <a:rPr lang="en-US" sz="1800" dirty="0" err="1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E</a:t>
            </a:r>
            <a:r>
              <a:rPr lang="en-US" sz="1800" baseline="-25000" dirty="0" err="1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c</a:t>
            </a:r>
            <a:r>
              <a:rPr lang="en-US" sz="18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= 6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GeV</a:t>
            </a:r>
            <a:endParaRPr lang="en-US" sz="1800" dirty="0" smtClean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VERITAS and MAGIC measure emission </a:t>
            </a:r>
            <a:r>
              <a:rPr lang="en-US" sz="1800" dirty="0" smtClean="0">
                <a:solidFill>
                  <a:srgbClr val="FF0000"/>
                </a:solidFill>
                <a:latin typeface="Comic Sans MS" pitchFamily="-65" charset="0"/>
                <a:sym typeface="Comic Sans MS" pitchFamily="-65" charset="0"/>
              </a:rPr>
              <a:t>above 100 </a:t>
            </a:r>
            <a:r>
              <a:rPr lang="en-US" sz="1800" dirty="0" err="1" smtClean="0">
                <a:solidFill>
                  <a:srgbClr val="FF0000"/>
                </a:solidFill>
                <a:latin typeface="Comic Sans MS" pitchFamily="-65" charset="0"/>
                <a:sym typeface="Comic Sans MS" pitchFamily="-65" charset="0"/>
              </a:rPr>
              <a:t>GeV</a:t>
            </a:r>
            <a:endParaRPr lang="en-US" sz="1800" dirty="0" smtClean="0">
              <a:solidFill>
                <a:srgbClr val="FF0000"/>
              </a:solidFill>
              <a:latin typeface="Comic Sans MS" pitchFamily="-65" charset="0"/>
              <a:sym typeface="Comic Sans MS" pitchFamily="-65" charset="0"/>
            </a:endParaRP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Overall </a:t>
            </a:r>
            <a:r>
              <a:rPr lang="en-US" sz="18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spectrum </a:t>
            </a:r>
            <a:r>
              <a:rPr lang="en-US" sz="1800" dirty="0" err="1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favours</a:t>
            </a:r>
            <a:r>
              <a:rPr lang="en-US" sz="18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 a broken power-law fit</a:t>
            </a: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I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mplies </a:t>
            </a:r>
            <a:r>
              <a:rPr lang="en-US" sz="18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emission region &gt; 10 stellar radii.</a:t>
            </a: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Absence of exponential cutoff makes curvature radiation unlikely as the dominant mechanism at these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energies</a:t>
            </a:r>
            <a:endParaRPr lang="en-US" sz="1800" dirty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t="6218"/>
          <a:stretch>
            <a:fillRect/>
          </a:stretch>
        </p:blipFill>
        <p:spPr bwMode="auto">
          <a:xfrm>
            <a:off x="4786116" y="3284984"/>
            <a:ext cx="4357884" cy="28787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695214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458788"/>
          </a:xfrm>
        </p:spPr>
        <p:txBody>
          <a:bodyPr/>
          <a:lstStyle/>
          <a:p>
            <a:pPr algn="ctr" eaLnBrk="1" hangingPunct="1">
              <a:buClr>
                <a:srgbClr val="FF5050"/>
              </a:buClr>
              <a:buFont typeface="Verdana" pitchFamily="-65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rPr>
              <a:t>…but </a:t>
            </a:r>
            <a:r>
              <a:rPr lang="en-GB" sz="2800" b="1" dirty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rPr>
              <a:t>m</a:t>
            </a:r>
            <a:r>
              <a:rPr lang="en-GB" sz="28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rPr>
              <a:t>any Pulsar </a:t>
            </a:r>
            <a:r>
              <a:rPr lang="en-GB" sz="2800" b="1" dirty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rPr>
              <a:t>W</a:t>
            </a:r>
            <a:r>
              <a:rPr lang="en-GB" sz="28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rPr>
              <a:t>ind </a:t>
            </a:r>
            <a:r>
              <a:rPr lang="en-GB" sz="2800" b="1" dirty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rPr>
              <a:t>N</a:t>
            </a:r>
            <a:r>
              <a:rPr lang="en-GB" sz="28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rPr>
              <a:t>ebulae and SNR</a:t>
            </a:r>
            <a:endParaRPr lang="en-GB" sz="2800" b="1" dirty="0">
              <a:solidFill>
                <a:srgbClr val="FF000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6" name="Picture 56" descr="Excess_size200_SmallFoV_wASCA"/>
          <p:cNvPicPr>
            <a:picLocks noChangeAspect="1" noChangeArrowheads="1"/>
          </p:cNvPicPr>
          <p:nvPr/>
        </p:nvPicPr>
        <p:blipFill>
          <a:blip r:embed="rId3"/>
          <a:srcRect l="12503" t="6514" r="5447" b="9329"/>
          <a:stretch>
            <a:fillRect/>
          </a:stretch>
        </p:blipFill>
        <p:spPr bwMode="auto">
          <a:xfrm>
            <a:off x="4644008" y="2348880"/>
            <a:ext cx="4107077" cy="4008233"/>
          </a:xfrm>
          <a:prstGeom prst="rect">
            <a:avLst/>
          </a:prstGeom>
          <a:noFill/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707966" y="850398"/>
            <a:ext cx="3995936" cy="144244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600" dirty="0" smtClean="0">
                <a:solidFill>
                  <a:srgbClr val="0000FF"/>
                </a:solidFill>
                <a:latin typeface="Comic Sans MS" pitchFamily="-65" charset="0"/>
                <a:sym typeface="Comic Sans MS" pitchFamily="-65" charset="0"/>
              </a:rPr>
              <a:t>Supernova Remnants:</a:t>
            </a: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Particles are accelerated in the expanding shock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wave</a:t>
            </a: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Gamma-rays from inverse Compton (electrons) and/or pion decay (protons)</a:t>
            </a:r>
            <a:endParaRPr lang="en-US" sz="1600" dirty="0" smtClean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72" y="5242886"/>
            <a:ext cx="1474938" cy="112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212976"/>
            <a:ext cx="3384376" cy="3384376"/>
          </a:xfrm>
          <a:prstGeom prst="rect">
            <a:avLst/>
          </a:prstGeom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251520" y="620688"/>
            <a:ext cx="3456384" cy="2525819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-182563" defTabSz="449263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-65" charset="0"/>
                <a:ea typeface="Arial"/>
                <a:cs typeface="Arial"/>
                <a:sym typeface="Comic Sans MS" pitchFamily="-65" charset="0"/>
              </a:rPr>
              <a:t>Pulsars and their Nebulae:</a:t>
            </a:r>
          </a:p>
          <a:p>
            <a:pPr marL="0" marR="0" lvl="0" indent="-182563" defTabSz="449263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-65" charset="0"/>
                <a:ea typeface="Arial"/>
                <a:cs typeface="Arial"/>
                <a:sym typeface="Comic Sans MS" pitchFamily="-65" charset="0"/>
              </a:rPr>
              <a:t>Energetic pulsars drive an electron/positron wind through spin-down energy</a:t>
            </a:r>
          </a:p>
          <a:p>
            <a:pPr marL="0" marR="0" lvl="0" indent="-182563" defTabSz="449263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-65" charset="0"/>
                <a:ea typeface="Arial"/>
                <a:cs typeface="Arial"/>
                <a:sym typeface="Comic Sans MS" pitchFamily="-65" charset="0"/>
              </a:rPr>
              <a:t>Electrons </a:t>
            </a:r>
            <a:r>
              <a:rPr lang="en-US" sz="1600" kern="0" dirty="0" smtClean="0">
                <a:solidFill>
                  <a:srgbClr val="000000"/>
                </a:solidFill>
                <a:latin typeface="Comic Sans MS" pitchFamily="-65" charset="0"/>
                <a:ea typeface="Arial"/>
                <a:cs typeface="Arial"/>
                <a:sym typeface="Comic Sans MS" pitchFamily="-65" charset="0"/>
              </a:rPr>
              <a:t>accelerated in the shock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-65" charset="0"/>
                <a:ea typeface="Arial"/>
                <a:cs typeface="Arial"/>
                <a:sym typeface="Comic Sans MS" pitchFamily="-65" charset="0"/>
              </a:rPr>
              <a:t>where the wind collides with the surrounding nebula</a:t>
            </a:r>
          </a:p>
          <a:p>
            <a:pPr marL="0" marR="0" lvl="0" indent="-182563" defTabSz="449263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600" kern="0" dirty="0" smtClean="0">
                <a:solidFill>
                  <a:srgbClr val="000000"/>
                </a:solidFill>
                <a:latin typeface="Comic Sans MS" pitchFamily="-65" charset="0"/>
                <a:ea typeface="Arial"/>
                <a:cs typeface="Arial"/>
                <a:sym typeface="Comic Sans MS" pitchFamily="-65" charset="0"/>
              </a:rPr>
              <a:t>Gamma-rays produced through subsequent inverse Compton.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65" charset="0"/>
              <a:ea typeface="Arial"/>
              <a:cs typeface="Arial"/>
              <a:sym typeface="Comic Sans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23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458788"/>
          </a:xfrm>
        </p:spPr>
        <p:txBody>
          <a:bodyPr/>
          <a:lstStyle/>
          <a:p>
            <a:pPr algn="ctr" eaLnBrk="1" hangingPunct="1">
              <a:buClr>
                <a:srgbClr val="FF5050"/>
              </a:buClr>
              <a:buFont typeface="Verdana" pitchFamily="-65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rPr>
              <a:t>Not only gamma-ray astrophysics</a:t>
            </a:r>
            <a:endParaRPr lang="en-GB" sz="2800" b="1" dirty="0">
              <a:solidFill>
                <a:srgbClr val="FF000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00013" y="1219718"/>
            <a:ext cx="8943975" cy="45550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Gamma-ray telescopes also allow us to study/ search for</a:t>
            </a: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Cosmic rays (including electrons and positrons)</a:t>
            </a: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Extragalactic infra-red photon fields</a:t>
            </a: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Intergalactic magnetic fields</a:t>
            </a: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Primordial black-hole evaporation</a:t>
            </a: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dirty="0" err="1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Axion</a:t>
            </a: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-like particles </a:t>
            </a: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Lorentz Invariance violation</a:t>
            </a: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Multi-messenger correlations (UHECRs, GWs, Neutrinos)</a:t>
            </a: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Optical work (Intensity Interferometry, Photometry, Optical SETI</a:t>
            </a: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…)</a:t>
            </a: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 </a:t>
            </a: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Indirect Dark matter </a:t>
            </a: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studie</a:t>
            </a:r>
            <a:r>
              <a:rPr lang="en-US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s…</a:t>
            </a:r>
            <a:endParaRPr lang="en-US" dirty="0" smtClean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4901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458788"/>
          </a:xfrm>
        </p:spPr>
        <p:txBody>
          <a:bodyPr/>
          <a:lstStyle/>
          <a:p>
            <a:pPr algn="ctr" eaLnBrk="1" hangingPunct="1">
              <a:buClr>
                <a:srgbClr val="FF5050"/>
              </a:buClr>
              <a:buFont typeface="Verdana" pitchFamily="-65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rPr>
              <a:t>Indirect Dark </a:t>
            </a:r>
            <a:r>
              <a:rPr lang="en-GB" sz="28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rPr>
              <a:t>Matter Candidates</a:t>
            </a:r>
            <a:endParaRPr lang="en-GB" sz="2800" b="1" dirty="0">
              <a:solidFill>
                <a:srgbClr val="FF000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00013" y="1219718"/>
            <a:ext cx="8943975" cy="7643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 pitchFamily="-65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Dwarf spheroidal galaxies are gravitationally-bound, DM-dominated objects (by &gt; 1000), with low astrophysical 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backgrounds</a:t>
            </a:r>
            <a:endParaRPr lang="en-US" sz="2000" dirty="0" smtClean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</p:txBody>
      </p:sp>
      <p:pic>
        <p:nvPicPr>
          <p:cNvPr id="2" name="Picture 1" descr="Screen Shot 2013-08-13 at 4.44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4644008" cy="32633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241" y="2780928"/>
            <a:ext cx="4397759" cy="3213224"/>
          </a:xfrm>
          <a:prstGeom prst="rect">
            <a:avLst/>
          </a:prstGeom>
        </p:spPr>
      </p:pic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5300464" y="4581128"/>
            <a:ext cx="1431776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/>
                <a:cs typeface="Comic Sans MS"/>
              </a:rPr>
              <a:t>Typical range</a:t>
            </a:r>
            <a:endParaRPr lang="en-GB" sz="1400" dirty="0">
              <a:solidFill>
                <a:schemeClr val="accent2">
                  <a:lumMod val="20000"/>
                  <a:lumOff val="8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4788024" y="2708920"/>
            <a:ext cx="1800200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33CC"/>
                </a:solidFill>
                <a:latin typeface="Comic Sans MS"/>
                <a:cs typeface="Comic Sans MS"/>
              </a:rPr>
              <a:t>VERITAS: Segue I</a:t>
            </a:r>
            <a:endParaRPr lang="en-GB" sz="1400" dirty="0">
              <a:solidFill>
                <a:srgbClr val="0033CC"/>
              </a:solidFill>
              <a:latin typeface="Comic Sans MS"/>
              <a:cs typeface="Comic Sans M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755576" y="2545159"/>
            <a:ext cx="3312368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rgbClr val="0033CC"/>
                </a:solidFill>
                <a:latin typeface="Comic Sans MS"/>
                <a:cs typeface="Comic Sans MS"/>
              </a:rPr>
              <a:t>Fermi: stacked analysis (10 objects)</a:t>
            </a:r>
            <a:endParaRPr lang="en-GB" sz="1400" dirty="0">
              <a:solidFill>
                <a:srgbClr val="0033CC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97825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-20547" y="2852936"/>
            <a:ext cx="8979647" cy="98454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The Future</a:t>
            </a:r>
            <a:endParaRPr lang="en-US" dirty="0" smtClean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44070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3-08-13 at 4.33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9209749" cy="6885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24328" y="6550223"/>
            <a:ext cx="1587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Credit J. Hinton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944" y="1052736"/>
            <a:ext cx="117081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66FF66"/>
                </a:solidFill>
              </a:rPr>
              <a:t>/VERITAS</a:t>
            </a:r>
            <a:endParaRPr lang="en-US" sz="1600" dirty="0">
              <a:solidFill>
                <a:srgbClr val="66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700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7-08 at 9.26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04734"/>
            <a:ext cx="6768752" cy="6108642"/>
          </a:xfrm>
          <a:prstGeom prst="rect">
            <a:avLst/>
          </a:prstGeom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79512" y="116632"/>
            <a:ext cx="8784976" cy="39241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Northern and Southern Arrays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planned. 9 sites under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consideration</a:t>
            </a:r>
            <a:endParaRPr lang="en-US" sz="1800" dirty="0" smtClean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6625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reen Shot 2013-07-08 at 10.17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310" y="3911269"/>
            <a:ext cx="3752201" cy="2924944"/>
          </a:xfrm>
          <a:prstGeom prst="rect">
            <a:avLst/>
          </a:prstGeom>
        </p:spPr>
      </p:pic>
      <p:pic>
        <p:nvPicPr>
          <p:cNvPr id="19" name="Picture 18" descr="Screen Shot 2013-07-08 at 10.12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295" y="3935429"/>
            <a:ext cx="2058534" cy="2880320"/>
          </a:xfrm>
          <a:prstGeom prst="rect">
            <a:avLst/>
          </a:prstGeom>
        </p:spPr>
      </p:pic>
      <p:pic>
        <p:nvPicPr>
          <p:cNvPr id="18" name="Picture 17" descr="Screen Shot 2013-07-08 at 10.08.1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711" y="3935429"/>
            <a:ext cx="1656584" cy="2880320"/>
          </a:xfrm>
          <a:prstGeom prst="rect">
            <a:avLst/>
          </a:prstGeom>
        </p:spPr>
      </p:pic>
      <p:pic>
        <p:nvPicPr>
          <p:cNvPr id="17" name="Picture 16" descr="Screen Shot 2013-07-08 at 9.55.4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40180" y="1628829"/>
            <a:ext cx="2987766" cy="1764704"/>
          </a:xfrm>
          <a:prstGeom prst="rect">
            <a:avLst/>
          </a:prstGeom>
        </p:spPr>
      </p:pic>
      <p:pic>
        <p:nvPicPr>
          <p:cNvPr id="3" name="Picture 2" descr="Screen Shot 2013-07-08 at 9.55.00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r="5935"/>
          <a:stretch/>
        </p:blipFill>
        <p:spPr>
          <a:xfrm>
            <a:off x="4967535" y="1017298"/>
            <a:ext cx="1668676" cy="2987766"/>
          </a:xfrm>
          <a:prstGeom prst="rect">
            <a:avLst/>
          </a:prstGeom>
        </p:spPr>
      </p:pic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6552727" cy="627062"/>
          </a:xfrm>
        </p:spPr>
        <p:txBody>
          <a:bodyPr rIns="35717"/>
          <a:lstStyle/>
          <a:p>
            <a:pPr algn="ctr" defTabSz="914400" eaLnBrk="1" hangingPunct="1"/>
            <a:r>
              <a:rPr lang="en-US" sz="32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CTA: </a:t>
            </a:r>
            <a:r>
              <a:rPr lang="en-US" sz="32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Telescopes</a:t>
            </a:r>
            <a:endParaRPr lang="en-US" sz="3200" b="1" dirty="0">
              <a:solidFill>
                <a:srgbClr val="FF000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</p:txBody>
      </p:sp>
      <p:pic>
        <p:nvPicPr>
          <p:cNvPr id="2" name="Picture 1" descr="Screen Shot 2013-07-08 at 9.42.54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16" y="977809"/>
            <a:ext cx="2803128" cy="29877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4816" y="3661849"/>
            <a:ext cx="622402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Large</a:t>
            </a:r>
            <a:endParaRPr lang="en-US" sz="14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81983" y="3681593"/>
            <a:ext cx="132950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Medium-single</a:t>
            </a:r>
            <a:endParaRPr lang="en-US" sz="14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1711" y="3681593"/>
            <a:ext cx="1205291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Medium-dual</a:t>
            </a:r>
            <a:endParaRPr lang="en-US" sz="14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5616" y="6505599"/>
            <a:ext cx="1655672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Small-dual (ASTRI)</a:t>
            </a:r>
            <a:endParaRPr lang="en-US" sz="14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79223" y="6521292"/>
            <a:ext cx="1095172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Small-single</a:t>
            </a:r>
            <a:endParaRPr lang="en-US" sz="14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15327" y="6499257"/>
            <a:ext cx="1595709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Small-dual (GATE)</a:t>
            </a:r>
            <a:endParaRPr lang="en-US" sz="14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5542" y="945290"/>
            <a:ext cx="622402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~23m</a:t>
            </a:r>
            <a:endParaRPr lang="en-US" sz="14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04048" y="1017298"/>
            <a:ext cx="622402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~12m</a:t>
            </a:r>
            <a:endParaRPr lang="en-US" sz="14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16416" y="4005064"/>
            <a:ext cx="622402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~4m</a:t>
            </a:r>
            <a:endParaRPr lang="en-US" sz="14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pic>
        <p:nvPicPr>
          <p:cNvPr id="4" name="Picture 3" descr="Screen Shot 2013-08-15 at 10.30.13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9675"/>
            <a:ext cx="3216672" cy="93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606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893763" y="188640"/>
            <a:ext cx="7358062" cy="627062"/>
          </a:xfrm>
        </p:spPr>
        <p:txBody>
          <a:bodyPr rIns="35717"/>
          <a:lstStyle/>
          <a:p>
            <a:pPr algn="ctr" defTabSz="914400" eaLnBrk="1" hangingPunct="1"/>
            <a:r>
              <a:rPr lang="en-US" sz="32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A complementary approach…</a:t>
            </a:r>
            <a:endParaRPr lang="en-US" sz="3200" b="1" dirty="0">
              <a:solidFill>
                <a:srgbClr val="FF000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200025" y="815018"/>
            <a:ext cx="8943975" cy="222060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IACTs are not the only way to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go. </a:t>
            </a:r>
            <a:r>
              <a:rPr lang="en-US" sz="1800" b="1" dirty="0" smtClean="0">
                <a:solidFill>
                  <a:srgbClr val="FF0000"/>
                </a:solidFill>
                <a:latin typeface="Comic Sans MS" pitchFamily="-65" charset="0"/>
                <a:sym typeface="Comic Sans MS" pitchFamily="-65" charset="0"/>
              </a:rPr>
              <a:t>HAWC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 will soon be complete (2014)</a:t>
            </a:r>
            <a:endParaRPr lang="en-US" sz="1800" dirty="0" smtClean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Comic Sans MS" pitchFamily="-65" charset="0"/>
                <a:sym typeface="Comic Sans MS" pitchFamily="-65" charset="0"/>
              </a:rPr>
              <a:t>LHASSO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 proposes a survey instrument consisting of</a:t>
            </a:r>
          </a:p>
          <a:p>
            <a:pPr lvl="2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90,000m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2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 Water Cherenkov Detector</a:t>
            </a:r>
          </a:p>
          <a:p>
            <a:pPr lvl="2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24 Wide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FoV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 Air Cherenkov telescopes</a:t>
            </a:r>
          </a:p>
          <a:p>
            <a:pPr lvl="2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A 1km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2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 Array of scintillator detectors and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muon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 detectors</a:t>
            </a:r>
          </a:p>
          <a:p>
            <a:pPr lvl="2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425 burst detectors f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or </a:t>
            </a:r>
            <a:r>
              <a:rPr lang="en-US" sz="18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high energy s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econdary </a:t>
            </a:r>
            <a:r>
              <a:rPr lang="en-US" sz="18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particles </a:t>
            </a:r>
            <a:endParaRPr lang="en-US" sz="1800" dirty="0" smtClean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Engineering Array in operation at ARGO/ Tibet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site</a:t>
            </a:r>
            <a:endParaRPr lang="en-US" sz="1800" dirty="0" smtClean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</p:txBody>
      </p:sp>
      <p:pic>
        <p:nvPicPr>
          <p:cNvPr id="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t="13251" r="28738" b="15875"/>
          <a:stretch>
            <a:fillRect/>
          </a:stretch>
        </p:blipFill>
        <p:spPr bwMode="auto">
          <a:xfrm>
            <a:off x="2555776" y="3126045"/>
            <a:ext cx="3816424" cy="368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D:\LHASSO\Pic\LHAASOlayou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6" t="78993" r="3940"/>
          <a:stretch>
            <a:fillRect/>
          </a:stretch>
        </p:blipFill>
        <p:spPr bwMode="auto">
          <a:xfrm>
            <a:off x="4860032" y="5379012"/>
            <a:ext cx="1512167" cy="143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1452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95536" y="1484785"/>
            <a:ext cx="8304553" cy="657364"/>
            <a:chOff x="395536" y="1700808"/>
            <a:chExt cx="8304553" cy="657364"/>
          </a:xfrm>
        </p:grpSpPr>
        <p:grpSp>
          <p:nvGrpSpPr>
            <p:cNvPr id="11" name="Group 10"/>
            <p:cNvGrpSpPr/>
            <p:nvPr/>
          </p:nvGrpSpPr>
          <p:grpSpPr>
            <a:xfrm>
              <a:off x="467544" y="1700808"/>
              <a:ext cx="7992888" cy="274320"/>
              <a:chOff x="683568" y="1700808"/>
              <a:chExt cx="7992888" cy="274320"/>
            </a:xfrm>
          </p:grpSpPr>
          <p:cxnSp>
            <p:nvCxnSpPr>
              <p:cNvPr id="6" name="Straight Arrow Connector 5"/>
              <p:cNvCxnSpPr/>
              <p:nvPr/>
            </p:nvCxnSpPr>
            <p:spPr bwMode="auto">
              <a:xfrm>
                <a:off x="683568" y="1844824"/>
                <a:ext cx="7992888" cy="0"/>
              </a:xfrm>
              <a:prstGeom prst="straightConnector1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899592" y="1700808"/>
                <a:ext cx="0" cy="27432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>
                <a:off x="8460432" y="1700808"/>
                <a:ext cx="0" cy="27432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>
                <a:off x="1975104" y="1700808"/>
                <a:ext cx="0" cy="27432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>
                <a:off x="3054096" y="1700808"/>
                <a:ext cx="0" cy="27432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4133088" y="1700808"/>
                <a:ext cx="0" cy="27432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5221224" y="1700808"/>
                <a:ext cx="0" cy="27432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>
                <a:off x="6300216" y="1700808"/>
                <a:ext cx="0" cy="27432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>
                <a:off x="7379208" y="1700808"/>
                <a:ext cx="0" cy="27432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2" name="TextBox 11"/>
            <p:cNvSpPr txBox="1"/>
            <p:nvPr/>
          </p:nvSpPr>
          <p:spPr>
            <a:xfrm>
              <a:off x="395536" y="1979548"/>
              <a:ext cx="575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10</a:t>
              </a:r>
              <a:r>
                <a:rPr lang="en-US" sz="1800" baseline="30000" dirty="0" smtClean="0">
                  <a:solidFill>
                    <a:srgbClr val="000000"/>
                  </a:solidFill>
                </a:rPr>
                <a:t>3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75656" y="1988840"/>
              <a:ext cx="575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10</a:t>
              </a:r>
              <a:r>
                <a:rPr lang="en-US" sz="1800" baseline="30000" dirty="0">
                  <a:solidFill>
                    <a:srgbClr val="000000"/>
                  </a:solidFill>
                </a:rPr>
                <a:t>1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55776" y="1988840"/>
              <a:ext cx="64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10</a:t>
              </a:r>
              <a:r>
                <a:rPr lang="en-US" sz="1800" baseline="30000" dirty="0" smtClean="0">
                  <a:solidFill>
                    <a:srgbClr val="000000"/>
                  </a:solidFill>
                </a:rPr>
                <a:t>-1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5896" y="1988840"/>
              <a:ext cx="64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10</a:t>
              </a:r>
              <a:r>
                <a:rPr lang="en-US" sz="1800" baseline="30000" dirty="0" smtClean="0">
                  <a:solidFill>
                    <a:srgbClr val="000000"/>
                  </a:solidFill>
                </a:rPr>
                <a:t>-3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16016" y="1988840"/>
              <a:ext cx="64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10</a:t>
              </a:r>
              <a:r>
                <a:rPr lang="en-US" sz="1800" baseline="30000" dirty="0" smtClean="0">
                  <a:solidFill>
                    <a:srgbClr val="000000"/>
                  </a:solidFill>
                </a:rPr>
                <a:t>-5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796136" y="1988840"/>
              <a:ext cx="64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10</a:t>
              </a:r>
              <a:r>
                <a:rPr lang="en-US" sz="1800" baseline="30000" dirty="0" smtClean="0">
                  <a:solidFill>
                    <a:srgbClr val="000000"/>
                  </a:solidFill>
                </a:rPr>
                <a:t>-7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876256" y="1988840"/>
              <a:ext cx="64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10</a:t>
              </a:r>
              <a:r>
                <a:rPr lang="en-US" sz="1800" baseline="30000" dirty="0" smtClean="0">
                  <a:solidFill>
                    <a:srgbClr val="000000"/>
                  </a:solidFill>
                </a:rPr>
                <a:t>-9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56376" y="1988840"/>
              <a:ext cx="743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10</a:t>
              </a:r>
              <a:r>
                <a:rPr lang="en-US" sz="1800" baseline="30000" dirty="0" smtClean="0">
                  <a:solidFill>
                    <a:srgbClr val="000000"/>
                  </a:solidFill>
                </a:rPr>
                <a:t>-11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32657"/>
            <a:ext cx="1281108" cy="97703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09279" y="2060849"/>
            <a:ext cx="958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radio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332656"/>
            <a:ext cx="1289304" cy="101494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411760" y="2060849"/>
            <a:ext cx="1841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microwave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8920" y="332657"/>
            <a:ext cx="1473200" cy="978408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4211960" y="2060849"/>
            <a:ext cx="1529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nfra-red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1" name="Picture 30" descr="Screen Shot 2013-07-22 at 4.28.5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317852" y="718469"/>
            <a:ext cx="1003300" cy="241300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 rot="16200000">
            <a:off x="5182020" y="2310829"/>
            <a:ext cx="1198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optical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332657"/>
            <a:ext cx="787004" cy="978408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6084168" y="2060849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UV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20272" y="2060849"/>
            <a:ext cx="1124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X-RAY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398" y="332657"/>
            <a:ext cx="1223010" cy="978408"/>
          </a:xfrm>
          <a:prstGeom prst="rect">
            <a:avLst/>
          </a:prstGeom>
        </p:spPr>
      </p:pic>
      <p:grpSp>
        <p:nvGrpSpPr>
          <p:cNvPr id="32774" name="Group 32773"/>
          <p:cNvGrpSpPr/>
          <p:nvPr/>
        </p:nvGrpSpPr>
        <p:grpSpPr>
          <a:xfrm>
            <a:off x="2123728" y="5435932"/>
            <a:ext cx="5087826" cy="657364"/>
            <a:chOff x="1380015" y="5291916"/>
            <a:chExt cx="5087826" cy="657364"/>
          </a:xfrm>
        </p:grpSpPr>
        <p:cxnSp>
          <p:nvCxnSpPr>
            <p:cNvPr id="51" name="Straight Arrow Connector 50"/>
            <p:cNvCxnSpPr/>
            <p:nvPr/>
          </p:nvCxnSpPr>
          <p:spPr bwMode="auto">
            <a:xfrm flipV="1">
              <a:off x="1403648" y="5435932"/>
              <a:ext cx="4824536" cy="929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2767192" y="5291916"/>
              <a:ext cx="0" cy="27432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3846184" y="5291916"/>
              <a:ext cx="0" cy="27432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4925176" y="5291916"/>
              <a:ext cx="0" cy="27432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6013312" y="5291916"/>
              <a:ext cx="0" cy="27432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extBox 43"/>
            <p:cNvSpPr txBox="1"/>
            <p:nvPr/>
          </p:nvSpPr>
          <p:spPr>
            <a:xfrm>
              <a:off x="2483768" y="5579948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10</a:t>
              </a:r>
              <a:r>
                <a:rPr lang="en-US" sz="1800" baseline="30000" dirty="0" smtClean="0">
                  <a:solidFill>
                    <a:srgbClr val="000000"/>
                  </a:solidFill>
                </a:rPr>
                <a:t>-14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63888" y="5579948"/>
              <a:ext cx="743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10</a:t>
              </a:r>
              <a:r>
                <a:rPr lang="en-US" sz="1800" baseline="30000" dirty="0" smtClean="0">
                  <a:solidFill>
                    <a:srgbClr val="000000"/>
                  </a:solidFill>
                </a:rPr>
                <a:t>-16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644008" y="5579948"/>
              <a:ext cx="743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10</a:t>
              </a:r>
              <a:r>
                <a:rPr lang="en-US" sz="1800" baseline="30000" dirty="0" smtClean="0">
                  <a:solidFill>
                    <a:srgbClr val="000000"/>
                  </a:solidFill>
                </a:rPr>
                <a:t>-18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724128" y="5579948"/>
              <a:ext cx="743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10</a:t>
              </a:r>
              <a:r>
                <a:rPr lang="en-US" sz="1800" baseline="30000" dirty="0" smtClean="0">
                  <a:solidFill>
                    <a:srgbClr val="000000"/>
                  </a:solidFill>
                </a:rPr>
                <a:t>-20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 bwMode="auto">
            <a:xfrm>
              <a:off x="1691640" y="5314920"/>
              <a:ext cx="0" cy="27432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8" name="TextBox 77"/>
            <p:cNvSpPr txBox="1"/>
            <p:nvPr/>
          </p:nvSpPr>
          <p:spPr>
            <a:xfrm>
              <a:off x="1380015" y="5579948"/>
              <a:ext cx="743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10</a:t>
              </a:r>
              <a:r>
                <a:rPr lang="en-US" sz="1800" baseline="30000" dirty="0" smtClean="0">
                  <a:solidFill>
                    <a:srgbClr val="000000"/>
                  </a:solidFill>
                </a:rPr>
                <a:t>-12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377" y="4005064"/>
            <a:ext cx="998736" cy="1221127"/>
          </a:xfrm>
          <a:prstGeom prst="rect">
            <a:avLst/>
          </a:prstGeom>
        </p:spPr>
      </p:pic>
      <p:pic>
        <p:nvPicPr>
          <p:cNvPr id="32769" name="Picture 3276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1497" y="4149080"/>
            <a:ext cx="2159000" cy="97790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435393" y="5919663"/>
            <a:ext cx="893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GBM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947561" y="5919663"/>
            <a:ext cx="738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LAT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027681" y="5991671"/>
            <a:ext cx="1524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VERITAS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675753" y="6279703"/>
            <a:ext cx="1138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HAWC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8" name="Picture 87" descr="Screen Shot 2013-07-08 at 12.25.52 PM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683" y="4509120"/>
            <a:ext cx="1520190" cy="852691"/>
          </a:xfrm>
          <a:prstGeom prst="rect">
            <a:avLst/>
          </a:prstGeom>
        </p:spPr>
      </p:pic>
      <p:pic>
        <p:nvPicPr>
          <p:cNvPr id="32770" name="Picture 3276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5673" y="3475877"/>
            <a:ext cx="1512168" cy="1177259"/>
          </a:xfrm>
          <a:prstGeom prst="rect">
            <a:avLst/>
          </a:prstGeom>
        </p:spPr>
      </p:pic>
      <p:cxnSp>
        <p:nvCxnSpPr>
          <p:cNvPr id="32784" name="Straight Connector 32783"/>
          <p:cNvCxnSpPr/>
          <p:nvPr/>
        </p:nvCxnSpPr>
        <p:spPr bwMode="auto">
          <a:xfrm flipV="1">
            <a:off x="2139339" y="1700808"/>
            <a:ext cx="0" cy="38884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 flipV="1">
            <a:off x="6963875" y="1700808"/>
            <a:ext cx="0" cy="388843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755576" y="6165304"/>
            <a:ext cx="1557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0.5 MeV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20272" y="6165304"/>
            <a:ext cx="1538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100 </a:t>
            </a:r>
            <a:r>
              <a:rPr lang="en-US" dirty="0" err="1">
                <a:solidFill>
                  <a:srgbClr val="FF0000"/>
                </a:solidFill>
              </a:rPr>
              <a:t>T</a:t>
            </a:r>
            <a:r>
              <a:rPr lang="en-US" dirty="0" err="1" smtClean="0">
                <a:solidFill>
                  <a:srgbClr val="FF0000"/>
                </a:solidFill>
              </a:rPr>
              <a:t>eV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383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893763" y="-27070"/>
            <a:ext cx="7358062" cy="627062"/>
          </a:xfrm>
        </p:spPr>
        <p:txBody>
          <a:bodyPr rIns="35717"/>
          <a:lstStyle/>
          <a:p>
            <a:pPr algn="ctr" defTabSz="914400" eaLnBrk="1" hangingPunct="1"/>
            <a:r>
              <a:rPr lang="en-US" sz="32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Summary</a:t>
            </a:r>
            <a:endParaRPr lang="en-US" sz="3200" b="1" dirty="0">
              <a:solidFill>
                <a:srgbClr val="FF000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107504" y="620688"/>
            <a:ext cx="8943975" cy="16112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Gamma-ray astronomy is an important astronomical discipline, with enormous potential for growth</a:t>
            </a: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The scientific applications are wide-ranging; many aspects are only beginning to be explored.</a:t>
            </a: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The immediate, and longer-term future is very bright!</a:t>
            </a:r>
            <a:endParaRPr lang="en-US" sz="1800" dirty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</p:txBody>
      </p:sp>
      <p:pic>
        <p:nvPicPr>
          <p:cNvPr id="5" name="Picture 4" descr="Pictures 11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2330394"/>
            <a:ext cx="6624736" cy="44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24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893763" y="-27070"/>
            <a:ext cx="7358062" cy="627062"/>
          </a:xfrm>
        </p:spPr>
        <p:txBody>
          <a:bodyPr rIns="35717"/>
          <a:lstStyle/>
          <a:p>
            <a:pPr algn="ctr" defTabSz="914400" eaLnBrk="1" hangingPunct="1"/>
            <a:r>
              <a:rPr lang="en-US" sz="32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Backup</a:t>
            </a:r>
            <a:endParaRPr lang="en-US" sz="3200" b="1" dirty="0">
              <a:solidFill>
                <a:srgbClr val="FF000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</p:txBody>
      </p:sp>
      <p:pic>
        <p:nvPicPr>
          <p:cNvPr id="5" name="Picture 4" descr="Screen Shot 2013-07-08 at 9.15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763447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833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7-08 at 10.36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16867"/>
            <a:ext cx="2880550" cy="2624501"/>
          </a:xfrm>
          <a:prstGeom prst="rect">
            <a:avLst/>
          </a:prstGeom>
        </p:spPr>
      </p:pic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683568" y="188640"/>
            <a:ext cx="8070725" cy="627062"/>
          </a:xfrm>
        </p:spPr>
        <p:txBody>
          <a:bodyPr rIns="35717"/>
          <a:lstStyle/>
          <a:p>
            <a:pPr algn="ctr" defTabSz="914400" eaLnBrk="1" hangingPunct="1"/>
            <a:r>
              <a:rPr lang="en-US" sz="32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CTA: Camera and Data </a:t>
            </a:r>
            <a:r>
              <a:rPr lang="en-US" sz="3200" b="1" dirty="0" err="1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Acquistion</a:t>
            </a:r>
            <a:endParaRPr lang="en-US" sz="3200" b="1" dirty="0">
              <a:solidFill>
                <a:srgbClr val="FF000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6176" y="4116867"/>
            <a:ext cx="108012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NectarCAM</a:t>
            </a:r>
            <a:endParaRPr lang="en-US" sz="14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pic>
        <p:nvPicPr>
          <p:cNvPr id="4" name="Picture 3" descr="Screen Shot 2013-07-08 at 10.31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08" y="1287264"/>
            <a:ext cx="4203700" cy="2717800"/>
          </a:xfrm>
          <a:prstGeom prst="rect">
            <a:avLst/>
          </a:prstGeom>
        </p:spPr>
      </p:pic>
      <p:pic>
        <p:nvPicPr>
          <p:cNvPr id="6" name="Picture 5" descr="Screen Shot 2013-07-08 at 10.32.3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188875"/>
            <a:ext cx="2855807" cy="229857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75856" y="4188875"/>
            <a:ext cx="180020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CHEC </a:t>
            </a:r>
            <a:endParaRPr lang="en-US" sz="14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pic>
        <p:nvPicPr>
          <p:cNvPr id="22" name="Picture 21" descr="Screen Shot 2013-07-08 at 10.39.1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83119"/>
            <a:ext cx="3022600" cy="45085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1520" y="5839503"/>
            <a:ext cx="108012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FlashCAM</a:t>
            </a:r>
            <a:endParaRPr lang="en-US" sz="14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81068" y="3447504"/>
            <a:ext cx="93610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Dragon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Times New Roman"/>
                <a:ea typeface="Arial"/>
                <a:cs typeface="Arial"/>
              </a:rPr>
              <a:t>readout </a:t>
            </a:r>
            <a:endParaRPr lang="en-US" sz="1400" dirty="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</p:txBody>
      </p:sp>
      <p:sp>
        <p:nvSpPr>
          <p:cNvPr id="25" name="TextBox 2"/>
          <p:cNvSpPr txBox="1">
            <a:spLocks noChangeArrowheads="1"/>
          </p:cNvSpPr>
          <p:nvPr/>
        </p:nvSpPr>
        <p:spPr bwMode="auto">
          <a:xfrm>
            <a:off x="107504" y="1052737"/>
            <a:ext cx="3672408" cy="69711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Both PMTs and silicon devices under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consideration</a:t>
            </a:r>
            <a:endParaRPr lang="en-US" sz="1800" dirty="0" smtClean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6021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893763" y="116632"/>
            <a:ext cx="7358062" cy="627062"/>
          </a:xfrm>
        </p:spPr>
        <p:txBody>
          <a:bodyPr rIns="35717"/>
          <a:lstStyle/>
          <a:p>
            <a:pPr algn="ctr" defTabSz="914400" eaLnBrk="1" hangingPunct="1"/>
            <a:r>
              <a:rPr lang="en-US" sz="28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Search for the Intergalactic Magnetic Field</a:t>
            </a:r>
            <a:endParaRPr lang="en-US" sz="2800" b="1" dirty="0">
              <a:solidFill>
                <a:srgbClr val="FF000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</p:txBody>
      </p:sp>
      <p:pic>
        <p:nvPicPr>
          <p:cNvPr id="10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21793200"/>
            <a:ext cx="1310640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79512" y="4216061"/>
            <a:ext cx="8712968" cy="25253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The IGMF cannot be measured directly, but it may leave a signature on the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TeV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 emission from extragalactic sources</a:t>
            </a: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Can be temporal, spatial, or spectral</a:t>
            </a: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Hard-spectrum, distant sources are best</a:t>
            </a: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Numerous authors have attempted to place bounds – an important assumption is long-term flux-stability</a:t>
            </a: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VERITAS is monitoring “IGMF” sources to test this - e.g. 1ES0229+200 shows definite X-ray variability, and a hint of </a:t>
            </a:r>
            <a:r>
              <a:rPr lang="en-US" sz="1800" dirty="0" err="1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TeV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 variability (P</a:t>
            </a:r>
            <a:r>
              <a:rPr lang="en-US" sz="1800" baseline="-25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STEADY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=1.6%)</a:t>
            </a:r>
          </a:p>
        </p:txBody>
      </p:sp>
      <p:pic>
        <p:nvPicPr>
          <p:cNvPr id="2" name="Picture 1" descr="Screen Shot 2013-07-25 at 12.00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869858"/>
            <a:ext cx="4392488" cy="320721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36076" y="908720"/>
            <a:ext cx="3804419" cy="3226874"/>
            <a:chOff x="4736076" y="908720"/>
            <a:chExt cx="3804419" cy="3226874"/>
          </a:xfrm>
        </p:grpSpPr>
        <p:pic>
          <p:nvPicPr>
            <p:cNvPr id="15" name="Picture 14" descr="Screen Shot 2013-07-25 at 12.03.29 PM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36076" y="908720"/>
              <a:ext cx="3796364" cy="2520280"/>
            </a:xfrm>
            <a:prstGeom prst="rect">
              <a:avLst/>
            </a:prstGeom>
          </p:spPr>
        </p:pic>
        <p:pic>
          <p:nvPicPr>
            <p:cNvPr id="6" name="Picture 5" descr="Screen Shot 2013-07-25 at 12.03.29 PM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36592" y="3356992"/>
              <a:ext cx="3803903" cy="778602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7236296" y="2924944"/>
            <a:ext cx="1097251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Swift X-Ray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592" y="3356992"/>
            <a:ext cx="1983273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H.E.S.S./ VERITAS </a:t>
            </a:r>
            <a:r>
              <a:rPr lang="en-US" sz="1400" dirty="0" err="1" smtClean="0">
                <a:solidFill>
                  <a:schemeClr val="tx1"/>
                </a:solidFill>
              </a:rPr>
              <a:t>TeV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47864" y="1196752"/>
            <a:ext cx="1032291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Preliminary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36096" y="1196752"/>
            <a:ext cx="1032291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Preliminary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798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893763" y="116632"/>
            <a:ext cx="7358062" cy="627062"/>
          </a:xfrm>
        </p:spPr>
        <p:txBody>
          <a:bodyPr rIns="35717"/>
          <a:lstStyle/>
          <a:p>
            <a:pPr algn="ctr" defTabSz="914400" eaLnBrk="1" hangingPunct="1"/>
            <a:r>
              <a:rPr lang="en-US" sz="28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Primordial Black Hole Searches</a:t>
            </a:r>
            <a:endParaRPr lang="en-US" sz="2800" b="1" dirty="0">
              <a:solidFill>
                <a:srgbClr val="FF000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</p:txBody>
      </p:sp>
      <p:pic>
        <p:nvPicPr>
          <p:cNvPr id="10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21793200"/>
            <a:ext cx="1310640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79512" y="4941168"/>
            <a:ext cx="8712968" cy="16112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700 hours of observations</a:t>
            </a: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Limit on the rate of evaporations is </a:t>
            </a:r>
            <a:r>
              <a:rPr lang="en-US" sz="18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Comic Sans MS" pitchFamily="-65" charset="0"/>
              </a:rPr>
              <a:t>ρ</a:t>
            </a:r>
            <a:r>
              <a:rPr lang="en-US" sz="1800" baseline="-25000" dirty="0" err="1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PBH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&lt;1.29×10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5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pc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-3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yr</a:t>
            </a:r>
            <a:r>
              <a:rPr lang="en-US" sz="1800" baseline="30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-1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 with a search window of 1s</a:t>
            </a: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~5 times as much data in the archive, plus upgraded sensitivity and refined analysis should improve this substantially.</a:t>
            </a:r>
          </a:p>
        </p:txBody>
      </p:sp>
      <p:pic>
        <p:nvPicPr>
          <p:cNvPr id="2" name="Picture 1" descr="Screen Shot 2013-07-23 at 2.37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836712"/>
            <a:ext cx="5516984" cy="3999132"/>
          </a:xfrm>
          <a:prstGeom prst="rect">
            <a:avLst/>
          </a:prstGeom>
        </p:spPr>
      </p:pic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5220072" y="3429000"/>
            <a:ext cx="1692698" cy="76944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GB" sz="1100" dirty="0" err="1" smtClean="0">
                <a:solidFill>
                  <a:srgbClr val="0033CC"/>
                </a:solidFill>
                <a:latin typeface="Comic Sans MS"/>
                <a:cs typeface="Comic Sans MS"/>
              </a:rPr>
              <a:t>Tesic</a:t>
            </a:r>
            <a:r>
              <a:rPr lang="en-GB" sz="1100" dirty="0" smtClean="0">
                <a:solidFill>
                  <a:srgbClr val="0033CC"/>
                </a:solidFill>
                <a:latin typeface="Comic Sans MS"/>
                <a:cs typeface="Comic Sans MS"/>
              </a:rPr>
              <a:t>, G. et al., </a:t>
            </a:r>
            <a:r>
              <a:rPr lang="en-GB" sz="11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JPhys</a:t>
            </a:r>
            <a:r>
              <a:rPr lang="en-GB" sz="1100" dirty="0" smtClean="0">
                <a:solidFill>
                  <a:schemeClr val="tx1"/>
                </a:solidFill>
                <a:latin typeface="Comic Sans MS"/>
                <a:cs typeface="Comic Sans MS"/>
              </a:rPr>
              <a:t>: </a:t>
            </a:r>
            <a:r>
              <a:rPr lang="en-GB" sz="11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Conf</a:t>
            </a:r>
            <a:r>
              <a:rPr lang="en-GB" sz="1100" dirty="0" smtClean="0">
                <a:solidFill>
                  <a:schemeClr val="tx1"/>
                </a:solidFill>
                <a:latin typeface="Comic Sans MS"/>
                <a:cs typeface="Comic Sans MS"/>
              </a:rPr>
              <a:t> Series, 375, 052024, 2012.</a:t>
            </a:r>
            <a:endParaRPr lang="en-GB" sz="1100" dirty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algn="ctr">
              <a:defRPr/>
            </a:pPr>
            <a:endParaRPr lang="en-GB" sz="11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339752" y="2132856"/>
            <a:ext cx="244827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360669" y="4417367"/>
            <a:ext cx="787395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99% CL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rot="5400000">
            <a:off x="3599892" y="3320988"/>
            <a:ext cx="2376264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575471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893763" y="116632"/>
            <a:ext cx="7358062" cy="627062"/>
          </a:xfrm>
        </p:spPr>
        <p:txBody>
          <a:bodyPr rIns="35717"/>
          <a:lstStyle/>
          <a:p>
            <a:pPr algn="ctr" defTabSz="914400" eaLnBrk="1" hangingPunct="1"/>
            <a:r>
              <a:rPr lang="en-US" sz="2800" b="1" dirty="0" smtClean="0">
                <a:solidFill>
                  <a:srgbClr val="FF0000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  <a:sym typeface="Comic Sans MS" pitchFamily="-65" charset="0"/>
              </a:rPr>
              <a:t>Lorentz Invariance Violation</a:t>
            </a:r>
            <a:endParaRPr lang="en-US" sz="2800" b="1" dirty="0">
              <a:solidFill>
                <a:srgbClr val="FF0000"/>
              </a:solidFill>
              <a:latin typeface="Verdana" pitchFamily="-65" charset="0"/>
              <a:ea typeface="ＭＳ Ｐゴシック" pitchFamily="-65" charset="-128"/>
              <a:cs typeface="ＭＳ Ｐゴシック" pitchFamily="-65" charset="-128"/>
              <a:sym typeface="Comic Sans MS" pitchFamily="-65" charset="0"/>
            </a:endParaRPr>
          </a:p>
        </p:txBody>
      </p:sp>
      <p:pic>
        <p:nvPicPr>
          <p:cNvPr id="10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21793200"/>
            <a:ext cx="1310640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79512" y="4829243"/>
            <a:ext cx="8712968" cy="198413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Search for an energy dependence of the speed of light</a:t>
            </a: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Can use AGN flares:</a:t>
            </a: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Bright, distant (~ few 100 </a:t>
            </a:r>
            <a:r>
              <a:rPr lang="en-US" sz="1600" dirty="0" err="1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Mpc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), fast, and high energy (&gt;1TeV)</a:t>
            </a: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6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U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npredictable &amp; LIV signal may be masked by physics of flare production</a:t>
            </a:r>
          </a:p>
          <a:p>
            <a: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Alternatively, use pulsars:</a:t>
            </a: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Very fast, predictable and repeatable. Fairly well understood</a:t>
            </a: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6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Soft spectrum (&lt;400 </a:t>
            </a:r>
            <a:r>
              <a:rPr lang="en-US" sz="1600" dirty="0" err="1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GeV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), nearby (2kpc)</a:t>
            </a:r>
          </a:p>
        </p:txBody>
      </p:sp>
      <p:pic>
        <p:nvPicPr>
          <p:cNvPr id="3" name="Picture 2" descr="Screen Shot 2013-07-24 at 10.09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2696"/>
            <a:ext cx="5081975" cy="2880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7584" y="764704"/>
            <a:ext cx="1246543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tx1"/>
                </a:solidFill>
              </a:rPr>
              <a:t>Markarian</a:t>
            </a:r>
            <a:r>
              <a:rPr lang="en-US" sz="1400" dirty="0" smtClean="0">
                <a:solidFill>
                  <a:schemeClr val="tx1"/>
                </a:solidFill>
              </a:rPr>
              <a:t> 421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24328" y="4365104"/>
            <a:ext cx="58310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?????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Picture 4" descr="Screen Shot 2013-07-24 at 10.23.5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130" y="703909"/>
            <a:ext cx="3173017" cy="28691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652120" y="692696"/>
            <a:ext cx="1031051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Crab Pulsar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2" name="Picture 1" descr="Screen Shot 2013-07-25 at 5.38.2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4" y="3717032"/>
            <a:ext cx="3013511" cy="585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3615008"/>
            <a:ext cx="5976664" cy="116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895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0" y="1600200"/>
            <a:ext cx="9323388" cy="531018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6" name="Freeform 9"/>
          <p:cNvSpPr>
            <a:spLocks noChangeArrowheads="1"/>
          </p:cNvSpPr>
          <p:nvPr/>
        </p:nvSpPr>
        <p:spPr bwMode="auto">
          <a:xfrm>
            <a:off x="6816725" y="3054351"/>
            <a:ext cx="2403475" cy="4237038"/>
          </a:xfrm>
          <a:custGeom>
            <a:avLst/>
            <a:gdLst/>
            <a:ahLst/>
            <a:cxnLst>
              <a:cxn ang="0">
                <a:pos x="0" y="11768"/>
              </a:cxn>
              <a:cxn ang="0">
                <a:pos x="1109" y="2282"/>
              </a:cxn>
              <a:cxn ang="0">
                <a:pos x="3457" y="91"/>
              </a:cxn>
              <a:cxn ang="0">
                <a:pos x="5733" y="1945"/>
              </a:cxn>
              <a:cxn ang="0">
                <a:pos x="6677" y="11768"/>
              </a:cxn>
              <a:cxn ang="0">
                <a:pos x="0" y="11768"/>
              </a:cxn>
            </a:cxnLst>
            <a:rect l="0" t="0" r="r" b="b"/>
            <a:pathLst>
              <a:path w="6678" h="11769">
                <a:moveTo>
                  <a:pt x="0" y="11768"/>
                </a:moveTo>
                <a:cubicBezTo>
                  <a:pt x="185" y="10185"/>
                  <a:pt x="534" y="4229"/>
                  <a:pt x="1109" y="2282"/>
                </a:cubicBezTo>
                <a:cubicBezTo>
                  <a:pt x="1684" y="335"/>
                  <a:pt x="2688" y="147"/>
                  <a:pt x="3457" y="91"/>
                </a:cubicBezTo>
                <a:cubicBezTo>
                  <a:pt x="4226" y="35"/>
                  <a:pt x="5196" y="0"/>
                  <a:pt x="5733" y="1945"/>
                </a:cubicBezTo>
                <a:cubicBezTo>
                  <a:pt x="6270" y="3890"/>
                  <a:pt x="6480" y="9721"/>
                  <a:pt x="6677" y="11768"/>
                </a:cubicBezTo>
                <a:lnTo>
                  <a:pt x="0" y="11768"/>
                </a:lnTo>
              </a:path>
            </a:pathLst>
          </a:custGeom>
          <a:solidFill>
            <a:srgbClr val="00CCCC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3" name="Group 2"/>
          <p:cNvGrpSpPr>
            <a:grpSpLocks/>
          </p:cNvGrpSpPr>
          <p:nvPr/>
        </p:nvGrpSpPr>
        <p:grpSpPr bwMode="auto">
          <a:xfrm>
            <a:off x="3787775" y="1768475"/>
            <a:ext cx="2122488" cy="4778375"/>
            <a:chOff x="1933" y="1030"/>
            <a:chExt cx="1763" cy="3294"/>
          </a:xfrm>
        </p:grpSpPr>
        <p:sp>
          <p:nvSpPr>
            <p:cNvPr id="44" name="Freeform 3"/>
            <p:cNvSpPr>
              <a:spLocks/>
            </p:cNvSpPr>
            <p:nvPr/>
          </p:nvSpPr>
          <p:spPr bwMode="auto">
            <a:xfrm>
              <a:off x="1933" y="1030"/>
              <a:ext cx="1763" cy="3294"/>
            </a:xfrm>
            <a:custGeom>
              <a:avLst/>
              <a:gdLst/>
              <a:ahLst/>
              <a:cxnLst>
                <a:cxn ang="0">
                  <a:pos x="0" y="2932"/>
                </a:cxn>
                <a:cxn ang="0">
                  <a:pos x="345" y="836"/>
                </a:cxn>
                <a:cxn ang="0">
                  <a:pos x="913" y="1"/>
                </a:cxn>
                <a:cxn ang="0">
                  <a:pos x="1463" y="843"/>
                </a:cxn>
                <a:cxn ang="0">
                  <a:pos x="1763" y="2932"/>
                </a:cxn>
              </a:cxnLst>
              <a:rect l="0" t="0" r="r" b="b"/>
              <a:pathLst>
                <a:path w="1763" h="2932">
                  <a:moveTo>
                    <a:pt x="0" y="2932"/>
                  </a:moveTo>
                  <a:cubicBezTo>
                    <a:pt x="57" y="2586"/>
                    <a:pt x="193" y="1324"/>
                    <a:pt x="345" y="836"/>
                  </a:cubicBezTo>
                  <a:cubicBezTo>
                    <a:pt x="497" y="348"/>
                    <a:pt x="727" y="0"/>
                    <a:pt x="913" y="1"/>
                  </a:cubicBezTo>
                  <a:cubicBezTo>
                    <a:pt x="1099" y="2"/>
                    <a:pt x="1321" y="355"/>
                    <a:pt x="1463" y="843"/>
                  </a:cubicBezTo>
                  <a:cubicBezTo>
                    <a:pt x="1605" y="1331"/>
                    <a:pt x="1701" y="2497"/>
                    <a:pt x="1763" y="2932"/>
                  </a:cubicBezTo>
                </a:path>
              </a:pathLst>
            </a:custGeom>
            <a:solidFill>
              <a:srgbClr val="FFFF00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Text Box 4"/>
            <p:cNvSpPr txBox="1">
              <a:spLocks noChangeArrowheads="1"/>
            </p:cNvSpPr>
            <p:nvPr/>
          </p:nvSpPr>
          <p:spPr bwMode="auto">
            <a:xfrm>
              <a:off x="2513" y="1626"/>
              <a:ext cx="706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000">
                  <a:solidFill>
                    <a:srgbClr val="000000"/>
                  </a:solidFill>
                  <a:latin typeface="Verdana" charset="0"/>
                </a:rPr>
                <a:t>Stars</a:t>
              </a:r>
              <a:endParaRPr lang="de-DE" sz="2000">
                <a:solidFill>
                  <a:srgbClr val="000000"/>
                </a:solidFill>
                <a:latin typeface="Verdana" charset="0"/>
              </a:endParaRPr>
            </a:p>
          </p:txBody>
        </p:sp>
      </p:grpSp>
      <p:grpSp>
        <p:nvGrpSpPr>
          <p:cNvPr id="46" name="Group 5"/>
          <p:cNvGrpSpPr>
            <a:grpSpLocks/>
          </p:cNvGrpSpPr>
          <p:nvPr/>
        </p:nvGrpSpPr>
        <p:grpSpPr bwMode="auto">
          <a:xfrm>
            <a:off x="2600325" y="2794000"/>
            <a:ext cx="2122488" cy="3741738"/>
            <a:chOff x="937" y="1960"/>
            <a:chExt cx="1763" cy="2357"/>
          </a:xfrm>
        </p:grpSpPr>
        <p:sp>
          <p:nvSpPr>
            <p:cNvPr id="47" name="Freeform 6"/>
            <p:cNvSpPr>
              <a:spLocks/>
            </p:cNvSpPr>
            <p:nvPr/>
          </p:nvSpPr>
          <p:spPr bwMode="auto">
            <a:xfrm>
              <a:off x="937" y="1960"/>
              <a:ext cx="1763" cy="2357"/>
            </a:xfrm>
            <a:custGeom>
              <a:avLst/>
              <a:gdLst/>
              <a:ahLst/>
              <a:cxnLst>
                <a:cxn ang="0">
                  <a:pos x="0" y="2932"/>
                </a:cxn>
                <a:cxn ang="0">
                  <a:pos x="345" y="836"/>
                </a:cxn>
                <a:cxn ang="0">
                  <a:pos x="913" y="1"/>
                </a:cxn>
                <a:cxn ang="0">
                  <a:pos x="1463" y="843"/>
                </a:cxn>
                <a:cxn ang="0">
                  <a:pos x="1763" y="2932"/>
                </a:cxn>
              </a:cxnLst>
              <a:rect l="0" t="0" r="r" b="b"/>
              <a:pathLst>
                <a:path w="1763" h="2932">
                  <a:moveTo>
                    <a:pt x="0" y="2932"/>
                  </a:moveTo>
                  <a:cubicBezTo>
                    <a:pt x="57" y="2586"/>
                    <a:pt x="193" y="1324"/>
                    <a:pt x="345" y="836"/>
                  </a:cubicBezTo>
                  <a:cubicBezTo>
                    <a:pt x="497" y="348"/>
                    <a:pt x="727" y="0"/>
                    <a:pt x="913" y="1"/>
                  </a:cubicBezTo>
                  <a:cubicBezTo>
                    <a:pt x="1099" y="2"/>
                    <a:pt x="1321" y="355"/>
                    <a:pt x="1463" y="843"/>
                  </a:cubicBezTo>
                  <a:cubicBezTo>
                    <a:pt x="1605" y="1331"/>
                    <a:pt x="1701" y="2497"/>
                    <a:pt x="1763" y="2932"/>
                  </a:cubicBezTo>
                </a:path>
              </a:pathLst>
            </a:custGeom>
            <a:solidFill>
              <a:srgbClr val="FF3300">
                <a:alpha val="50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Text Box 7"/>
            <p:cNvSpPr txBox="1">
              <a:spLocks noChangeArrowheads="1"/>
            </p:cNvSpPr>
            <p:nvPr/>
          </p:nvSpPr>
          <p:spPr bwMode="auto">
            <a:xfrm>
              <a:off x="1509" y="2348"/>
              <a:ext cx="6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2000">
                  <a:solidFill>
                    <a:srgbClr val="000000"/>
                  </a:solidFill>
                  <a:latin typeface="Verdana" charset="0"/>
                </a:rPr>
                <a:t>Dust</a:t>
              </a:r>
              <a:endParaRPr lang="de-DE" sz="2000">
                <a:solidFill>
                  <a:srgbClr val="000000"/>
                </a:solidFill>
                <a:latin typeface="Verdana" charset="0"/>
              </a:endParaRPr>
            </a:p>
          </p:txBody>
        </p:sp>
      </p:grpSp>
      <p:sp>
        <p:nvSpPr>
          <p:cNvPr id="49" name="Freeform 10"/>
          <p:cNvSpPr>
            <a:spLocks noChangeArrowheads="1"/>
          </p:cNvSpPr>
          <p:nvPr/>
        </p:nvSpPr>
        <p:spPr bwMode="auto">
          <a:xfrm>
            <a:off x="0" y="2957513"/>
            <a:ext cx="7002463" cy="3783012"/>
          </a:xfrm>
          <a:custGeom>
            <a:avLst/>
            <a:gdLst/>
            <a:ahLst/>
            <a:cxnLst>
              <a:cxn ang="0">
                <a:pos x="0" y="10506"/>
              </a:cxn>
              <a:cxn ang="0">
                <a:pos x="15843" y="4"/>
              </a:cxn>
              <a:cxn ang="0">
                <a:pos x="19450" y="10480"/>
              </a:cxn>
              <a:cxn ang="0">
                <a:pos x="0" y="10506"/>
              </a:cxn>
            </a:cxnLst>
            <a:rect l="0" t="0" r="r" b="b"/>
            <a:pathLst>
              <a:path w="19451" h="10507">
                <a:moveTo>
                  <a:pt x="0" y="10506"/>
                </a:moveTo>
                <a:cubicBezTo>
                  <a:pt x="2637" y="8756"/>
                  <a:pt x="12603" y="8"/>
                  <a:pt x="15843" y="4"/>
                </a:cubicBezTo>
                <a:cubicBezTo>
                  <a:pt x="19083" y="0"/>
                  <a:pt x="18701" y="8297"/>
                  <a:pt x="19450" y="10480"/>
                </a:cubicBezTo>
                <a:lnTo>
                  <a:pt x="0" y="10506"/>
                </a:lnTo>
              </a:path>
            </a:pathLst>
          </a:custGeom>
          <a:solidFill>
            <a:srgbClr val="9999CC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Freeform 11"/>
          <p:cNvSpPr>
            <a:spLocks noChangeArrowheads="1"/>
          </p:cNvSpPr>
          <p:nvPr/>
        </p:nvSpPr>
        <p:spPr bwMode="auto">
          <a:xfrm>
            <a:off x="4884738" y="3556000"/>
            <a:ext cx="4395787" cy="2644775"/>
          </a:xfrm>
          <a:custGeom>
            <a:avLst/>
            <a:gdLst/>
            <a:ahLst/>
            <a:cxnLst>
              <a:cxn ang="0">
                <a:pos x="0" y="8076"/>
              </a:cxn>
              <a:cxn ang="0">
                <a:pos x="9946" y="4"/>
              </a:cxn>
              <a:cxn ang="0">
                <a:pos x="12211" y="8056"/>
              </a:cxn>
              <a:cxn ang="0">
                <a:pos x="0" y="8076"/>
              </a:cxn>
            </a:cxnLst>
            <a:rect l="0" t="0" r="r" b="b"/>
            <a:pathLst>
              <a:path w="12212" h="8077">
                <a:moveTo>
                  <a:pt x="0" y="8076"/>
                </a:moveTo>
                <a:cubicBezTo>
                  <a:pt x="1655" y="6731"/>
                  <a:pt x="7911" y="8"/>
                  <a:pt x="9946" y="4"/>
                </a:cubicBezTo>
                <a:cubicBezTo>
                  <a:pt x="11981" y="0"/>
                  <a:pt x="11740" y="6377"/>
                  <a:pt x="12211" y="8056"/>
                </a:cubicBezTo>
                <a:lnTo>
                  <a:pt x="0" y="8076"/>
                </a:lnTo>
              </a:path>
            </a:pathLst>
          </a:custGeom>
          <a:solidFill>
            <a:srgbClr val="0047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1" name="Text Box 12"/>
          <p:cNvSpPr txBox="1">
            <a:spLocks noChangeArrowheads="1"/>
          </p:cNvSpPr>
          <p:nvPr/>
        </p:nvSpPr>
        <p:spPr bwMode="auto">
          <a:xfrm>
            <a:off x="1425575" y="5648325"/>
            <a:ext cx="7718425" cy="341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i="1">
                <a:solidFill>
                  <a:srgbClr val="000000"/>
                </a:solidFill>
                <a:latin typeface="Arial" charset="0"/>
              </a:rPr>
              <a:t>Radio            </a:t>
            </a:r>
            <a:r>
              <a:rPr lang="en-GB" sz="2000" i="1">
                <a:solidFill>
                  <a:srgbClr val="FFFFFF"/>
                </a:solidFill>
                <a:latin typeface="Arial" charset="0"/>
              </a:rPr>
              <a:t>        </a:t>
            </a:r>
            <a:r>
              <a:rPr lang="en-GB" sz="2000" b="1" i="1">
                <a:solidFill>
                  <a:srgbClr val="000000"/>
                </a:solidFill>
                <a:latin typeface="Arial" charset="0"/>
              </a:rPr>
              <a:t>Infra-red                 X-rays                  </a:t>
            </a:r>
            <a:r>
              <a:rPr lang="en-GB" sz="2000" b="1" i="1">
                <a:solidFill>
                  <a:srgbClr val="000000"/>
                </a:solidFill>
                <a:latin typeface="Symbol" charset="2"/>
              </a:rPr>
              <a:t>g</a:t>
            </a:r>
            <a:r>
              <a:rPr lang="en-GB" sz="2000" b="1" i="1">
                <a:solidFill>
                  <a:srgbClr val="000000"/>
                </a:solidFill>
                <a:latin typeface="Arial" charset="0"/>
              </a:rPr>
              <a:t>-rays</a:t>
            </a:r>
          </a:p>
        </p:txBody>
      </p:sp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6823075" y="4471988"/>
            <a:ext cx="218598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49263"/>
            <a:r>
              <a:rPr lang="en-GB" sz="2000">
                <a:solidFill>
                  <a:srgbClr val="00FFFF"/>
                </a:solidFill>
              </a:rPr>
              <a:t>Inverse Compton </a:t>
            </a:r>
          </a:p>
          <a:p>
            <a:pPr defTabSz="449263"/>
            <a:r>
              <a:rPr lang="en-GB" sz="2000">
                <a:solidFill>
                  <a:srgbClr val="00FFFF"/>
                </a:solidFill>
              </a:rPr>
              <a:t>Scattering</a:t>
            </a:r>
            <a:endParaRPr lang="en-US" sz="2000">
              <a:solidFill>
                <a:srgbClr val="00FFFF"/>
              </a:solidFill>
            </a:endParaRPr>
          </a:p>
        </p:txBody>
      </p:sp>
      <p:sp>
        <p:nvSpPr>
          <p:cNvPr id="53" name="Text Box 15"/>
          <p:cNvSpPr txBox="1">
            <a:spLocks noChangeArrowheads="1"/>
          </p:cNvSpPr>
          <p:nvPr/>
        </p:nvSpPr>
        <p:spPr bwMode="auto">
          <a:xfrm>
            <a:off x="3987800" y="3779838"/>
            <a:ext cx="24130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449263"/>
            <a:r>
              <a:rPr lang="en-GB" sz="2000">
                <a:solidFill>
                  <a:srgbClr val="FFFF00"/>
                </a:solidFill>
              </a:rPr>
              <a:t>Synchrotron Emission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54" name="Text Box 16"/>
          <p:cNvSpPr txBox="1">
            <a:spLocks noChangeArrowheads="1"/>
          </p:cNvSpPr>
          <p:nvPr/>
        </p:nvSpPr>
        <p:spPr bwMode="auto">
          <a:xfrm>
            <a:off x="7523163" y="3179763"/>
            <a:ext cx="1144587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49263"/>
            <a:r>
              <a:rPr lang="en-GB" sz="2000">
                <a:solidFill>
                  <a:srgbClr val="000000"/>
                </a:solidFill>
                <a:sym typeface="Symbol" charset="2"/>
              </a:rPr>
              <a:t></a:t>
            </a:r>
            <a:r>
              <a:rPr lang="en-GB" sz="2000" baseline="30000">
                <a:solidFill>
                  <a:srgbClr val="000000"/>
                </a:solidFill>
              </a:rPr>
              <a:t>0</a:t>
            </a:r>
            <a:r>
              <a:rPr lang="en-GB" sz="2000">
                <a:solidFill>
                  <a:srgbClr val="000000"/>
                </a:solidFill>
              </a:rPr>
              <a:t> decay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55" name="Line 17"/>
          <p:cNvSpPr>
            <a:spLocks noChangeShapeType="1"/>
          </p:cNvSpPr>
          <p:nvPr/>
        </p:nvSpPr>
        <p:spPr bwMode="auto">
          <a:xfrm flipV="1">
            <a:off x="463550" y="3368675"/>
            <a:ext cx="1588" cy="1806575"/>
          </a:xfrm>
          <a:prstGeom prst="line">
            <a:avLst/>
          </a:prstGeom>
          <a:noFill/>
          <a:ln w="1836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228600" y="2700338"/>
            <a:ext cx="1573213" cy="61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eaLnBrk="1" hangingPunct="1">
              <a:lnSpc>
                <a:spcPct val="9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00FF00"/>
                </a:solidFill>
                <a:latin typeface="Verdana" charset="0"/>
              </a:rPr>
              <a:t>Energy </a:t>
            </a:r>
          </a:p>
          <a:p>
            <a:pPr defTabSz="457200" eaLnBrk="1" hangingPunct="1">
              <a:lnSpc>
                <a:spcPct val="9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>
                <a:solidFill>
                  <a:srgbClr val="00FF00"/>
                </a:solidFill>
                <a:latin typeface="Verdana" charset="0"/>
              </a:rPr>
              <a:t>Flux (</a:t>
            </a:r>
            <a:r>
              <a:rPr lang="en-GB" sz="2000">
                <a:solidFill>
                  <a:srgbClr val="00FF00"/>
                </a:solidFill>
                <a:latin typeface="Verdana" charset="0"/>
                <a:sym typeface="Symbol" charset="2"/>
              </a:rPr>
              <a:t></a:t>
            </a:r>
            <a:r>
              <a:rPr lang="en-GB" sz="2000">
                <a:solidFill>
                  <a:srgbClr val="00FF00"/>
                </a:solidFill>
                <a:latin typeface="Verdana" charset="0"/>
              </a:rPr>
              <a:t>F</a:t>
            </a:r>
            <a:r>
              <a:rPr lang="en-GB" sz="2000" baseline="-25000">
                <a:solidFill>
                  <a:srgbClr val="00FF00"/>
                </a:solidFill>
                <a:latin typeface="Verdana" charset="0"/>
                <a:sym typeface="Symbol" charset="2"/>
              </a:rPr>
              <a:t></a:t>
            </a:r>
            <a:r>
              <a:rPr lang="en-GB" sz="2000">
                <a:solidFill>
                  <a:srgbClr val="00FF00"/>
                </a:solidFill>
                <a:latin typeface="Verdana" charset="0"/>
                <a:sym typeface="Symbol" charset="2"/>
              </a:rPr>
              <a:t>)</a:t>
            </a:r>
            <a:endParaRPr lang="en-GB" sz="2000">
              <a:solidFill>
                <a:srgbClr val="00FF00"/>
              </a:solidFill>
              <a:latin typeface="Verdana" charset="0"/>
            </a:endParaRPr>
          </a:p>
        </p:txBody>
      </p:sp>
      <p:sp>
        <p:nvSpPr>
          <p:cNvPr id="57" name="Text Box 22"/>
          <p:cNvSpPr txBox="1">
            <a:spLocks noChangeArrowheads="1"/>
          </p:cNvSpPr>
          <p:nvPr/>
        </p:nvSpPr>
        <p:spPr bwMode="auto">
          <a:xfrm>
            <a:off x="3987800" y="3779838"/>
            <a:ext cx="24130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449263"/>
            <a:r>
              <a:rPr lang="en-GB" sz="2000">
                <a:solidFill>
                  <a:srgbClr val="FFFF00"/>
                </a:solidFill>
              </a:rPr>
              <a:t>Synchrotron Emission</a:t>
            </a:r>
            <a:endParaRPr lang="en-US" sz="2000">
              <a:solidFill>
                <a:srgbClr val="FFFF00"/>
              </a:solidFill>
            </a:endParaRPr>
          </a:p>
        </p:txBody>
      </p:sp>
      <p:sp>
        <p:nvSpPr>
          <p:cNvPr id="58" name="Rectangle 19"/>
          <p:cNvSpPr>
            <a:spLocks noChangeArrowheads="1"/>
          </p:cNvSpPr>
          <p:nvPr/>
        </p:nvSpPr>
        <p:spPr bwMode="auto">
          <a:xfrm>
            <a:off x="0" y="5943600"/>
            <a:ext cx="9323388" cy="9667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Text Box 20"/>
          <p:cNvSpPr txBox="1">
            <a:spLocks noChangeArrowheads="1"/>
          </p:cNvSpPr>
          <p:nvPr/>
        </p:nvSpPr>
        <p:spPr bwMode="auto">
          <a:xfrm>
            <a:off x="7777163" y="5961063"/>
            <a:ext cx="1573212" cy="61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eaLnBrk="1" hangingPunct="1">
              <a:lnSpc>
                <a:spcPct val="9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>
                <a:solidFill>
                  <a:srgbClr val="00FF00"/>
                </a:solidFill>
                <a:latin typeface="Verdana" charset="0"/>
              </a:rPr>
              <a:t>Energy </a:t>
            </a:r>
          </a:p>
          <a:p>
            <a:pPr defTabSz="457200" eaLnBrk="1" hangingPunct="1">
              <a:lnSpc>
                <a:spcPct val="9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>
              <a:solidFill>
                <a:srgbClr val="00FF00"/>
              </a:solidFill>
              <a:latin typeface="Verdana" charset="0"/>
            </a:endParaRPr>
          </a:p>
        </p:txBody>
      </p:sp>
      <p:sp>
        <p:nvSpPr>
          <p:cNvPr id="60" name="Line 21"/>
          <p:cNvSpPr>
            <a:spLocks noChangeShapeType="1"/>
          </p:cNvSpPr>
          <p:nvPr/>
        </p:nvSpPr>
        <p:spPr bwMode="auto">
          <a:xfrm flipV="1">
            <a:off x="4267200" y="6126163"/>
            <a:ext cx="3451225" cy="4762"/>
          </a:xfrm>
          <a:prstGeom prst="line">
            <a:avLst/>
          </a:prstGeom>
          <a:noFill/>
          <a:ln w="1836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TextBox 2"/>
          <p:cNvSpPr txBox="1">
            <a:spLocks noChangeArrowheads="1"/>
          </p:cNvSpPr>
          <p:nvPr/>
        </p:nvSpPr>
        <p:spPr bwMode="auto">
          <a:xfrm>
            <a:off x="107504" y="44624"/>
            <a:ext cx="8943975" cy="14414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Gamma-ray emission implies a population of </a:t>
            </a:r>
            <a:r>
              <a:rPr lang="en-US" sz="2000" b="1" i="1" dirty="0" smtClean="0">
                <a:solidFill>
                  <a:srgbClr val="FF0000"/>
                </a:solidFill>
                <a:latin typeface="Comic Sans MS" pitchFamily="-65" charset="0"/>
                <a:sym typeface="Comic Sans MS" pitchFamily="-65" charset="0"/>
              </a:rPr>
              <a:t>very energetic particles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.</a:t>
            </a:r>
          </a:p>
          <a:p>
            <a:pPr lvl="1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Produced 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by </a:t>
            </a:r>
            <a:r>
              <a:rPr lang="en-US" sz="2000" b="1" i="1" dirty="0" smtClean="0">
                <a:solidFill>
                  <a:srgbClr val="FF0000"/>
                </a:solidFill>
                <a:latin typeface="Comic Sans MS" pitchFamily="-65" charset="0"/>
                <a:sym typeface="Comic Sans MS" pitchFamily="-65" charset="0"/>
              </a:rPr>
              <a:t>non-thermal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-65" charset="0"/>
                <a:sym typeface="Comic Sans MS" pitchFamily="-65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processes. Particularly:</a:t>
            </a:r>
          </a:p>
          <a:p>
            <a:pPr lvl="2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Inverse Compton Scattering (electrons)</a:t>
            </a:r>
          </a:p>
          <a:p>
            <a:pPr lvl="2"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Neutral pion decay (hadrons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)</a:t>
            </a:r>
            <a:endParaRPr lang="en-US" sz="2000" dirty="0" smtClean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4089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611188" y="149077"/>
            <a:ext cx="7772400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pPr algn="ctr" eaLnBrk="1" hangingPunct="1">
              <a:buClr>
                <a:srgbClr val="FF5050"/>
              </a:buClr>
              <a:buSzPct val="100000"/>
              <a:buFont typeface="Verdana" pitchFamily="-65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>
                <a:solidFill>
                  <a:srgbClr val="FF505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How</a:t>
            </a:r>
            <a:r>
              <a:rPr lang="en-GB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to </a:t>
            </a:r>
            <a:r>
              <a:rPr lang="en-GB" b="1" dirty="0">
                <a:solidFill>
                  <a:srgbClr val="FF505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detect </a:t>
            </a:r>
            <a:r>
              <a:rPr lang="en-GB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them?</a:t>
            </a:r>
            <a:endParaRPr lang="en-GB" b="1" dirty="0">
              <a:solidFill>
                <a:srgbClr val="FF505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1" name="Picture 3" descr="aeff_energy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0397" y="3140968"/>
            <a:ext cx="4410075" cy="3712580"/>
          </a:xfrm>
          <a:prstGeom prst="rect">
            <a:avLst/>
          </a:prstGeom>
          <a:noFill/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07504" y="611877"/>
            <a:ext cx="8943975" cy="245708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lvl="1" indent="-182563" defTabSz="449263">
              <a:lnSpc>
                <a:spcPct val="110000"/>
              </a:lnSpc>
              <a:buClr>
                <a:srgbClr val="000000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The </a:t>
            </a:r>
            <a:r>
              <a:rPr lang="en-US" sz="20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atmosphere is </a:t>
            </a:r>
            <a:r>
              <a:rPr lang="en-US" sz="2000" b="1" dirty="0">
                <a:solidFill>
                  <a:srgbClr val="FF0000"/>
                </a:solidFill>
                <a:latin typeface="Comic Sans MS" pitchFamily="-65" charset="0"/>
                <a:sym typeface="Comic Sans MS" pitchFamily="-65" charset="0"/>
              </a:rPr>
              <a:t>opaque</a:t>
            </a:r>
            <a:r>
              <a:rPr lang="en-US" sz="20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 to gamma-rays</a:t>
            </a:r>
          </a:p>
          <a:p>
            <a:pPr lvl="1" indent="-182563" defTabSz="449263">
              <a:lnSpc>
                <a:spcPct val="110000"/>
              </a:lnSpc>
              <a:buClr>
                <a:srgbClr val="000000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But they can be detected directly via e+ e- pair production using satellite-borne particle 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trackers (e.g. 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-65" charset="0"/>
                <a:sym typeface="Comic Sans MS" pitchFamily="-65" charset="0"/>
              </a:rPr>
              <a:t>Fermi-LAT, AGILE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)</a:t>
            </a:r>
            <a:endParaRPr lang="en-US" sz="2000" dirty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  <a:p>
            <a:pPr lvl="1" indent="-182563" defTabSz="449263">
              <a:lnSpc>
                <a:spcPct val="110000"/>
              </a:lnSpc>
              <a:buClr>
                <a:srgbClr val="000000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This works 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very well below 100 </a:t>
            </a:r>
            <a:r>
              <a:rPr lang="en-US" sz="2000" dirty="0" err="1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GeV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but what about higher 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energies?</a:t>
            </a:r>
            <a:endParaRPr lang="en-US" sz="2000" dirty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  <a:p>
            <a:pPr lvl="1" indent="-182563" defTabSz="449263">
              <a:lnSpc>
                <a:spcPct val="110000"/>
              </a:lnSpc>
              <a:buClr>
                <a:srgbClr val="000000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Satellite effective area &lt; 1m</a:t>
            </a:r>
            <a:r>
              <a:rPr lang="en-US" sz="2000" baseline="300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2</a:t>
            </a:r>
          </a:p>
          <a:p>
            <a:pPr lvl="1" indent="-182563" defTabSz="449263">
              <a:lnSpc>
                <a:spcPct val="110000"/>
              </a:lnSpc>
              <a:buClr>
                <a:srgbClr val="000000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e.g. Crab Nebula, F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lux </a:t>
            </a:r>
            <a:r>
              <a:rPr lang="en-US" sz="20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&gt;1TeV = 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6 photons/</a:t>
            </a:r>
            <a:r>
              <a:rPr lang="en-US" sz="20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m</a:t>
            </a:r>
            <a:r>
              <a:rPr lang="en-US" sz="2000" baseline="300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/year</a:t>
            </a:r>
          </a:p>
          <a:p>
            <a:pPr lvl="1" indent="-182563" defTabSz="449263">
              <a:lnSpc>
                <a:spcPct val="110000"/>
              </a:lnSpc>
              <a:buClr>
                <a:srgbClr val="000000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So we need </a:t>
            </a:r>
            <a:r>
              <a:rPr lang="en-US" sz="20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to increase the effective area</a:t>
            </a:r>
            <a:r>
              <a:rPr lang="en-US" sz="20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…</a:t>
            </a:r>
            <a:endParaRPr lang="en-US" sz="2000" dirty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</p:txBody>
      </p:sp>
      <p:pic>
        <p:nvPicPr>
          <p:cNvPr id="7" name="Picture 6" descr="Screen Shot 2013-04-03 at 5.04.1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152334"/>
            <a:ext cx="3744416" cy="364656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1835696" y="3429000"/>
            <a:ext cx="72008" cy="1224136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1988096" y="3581400"/>
            <a:ext cx="72008" cy="122413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316978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72008" y="908720"/>
            <a:ext cx="5220072" cy="11028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000000"/>
                </a:solidFill>
                <a:latin typeface="Comic Sans MS" pitchFamily="-65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indent="0">
              <a:buNone/>
            </a:pPr>
            <a:r>
              <a:rPr lang="en-GB" sz="2000" dirty="0"/>
              <a:t>Pair production and bremsstrahlung lead to an electromagnetic cascade or 'air shower'</a:t>
            </a:r>
          </a:p>
        </p:txBody>
      </p:sp>
      <p:grpSp>
        <p:nvGrpSpPr>
          <p:cNvPr id="175112" name="Group 8"/>
          <p:cNvGrpSpPr>
            <a:grpSpLocks/>
          </p:cNvGrpSpPr>
          <p:nvPr/>
        </p:nvGrpSpPr>
        <p:grpSpPr bwMode="auto">
          <a:xfrm>
            <a:off x="5435600" y="981075"/>
            <a:ext cx="4214813" cy="5653088"/>
            <a:chOff x="239" y="1047"/>
            <a:chExt cx="2560" cy="3561"/>
          </a:xfrm>
        </p:grpSpPr>
        <p:grpSp>
          <p:nvGrpSpPr>
            <p:cNvPr id="175113" name="Group 9"/>
            <p:cNvGrpSpPr>
              <a:grpSpLocks/>
            </p:cNvGrpSpPr>
            <p:nvPr/>
          </p:nvGrpSpPr>
          <p:grpSpPr bwMode="auto">
            <a:xfrm>
              <a:off x="687" y="1047"/>
              <a:ext cx="964" cy="3111"/>
              <a:chOff x="687" y="1047"/>
              <a:chExt cx="964" cy="3111"/>
            </a:xfrm>
          </p:grpSpPr>
          <p:sp>
            <p:nvSpPr>
              <p:cNvPr id="175114" name="Line 10"/>
              <p:cNvSpPr>
                <a:spLocks noChangeShapeType="1"/>
              </p:cNvSpPr>
              <p:nvPr/>
            </p:nvSpPr>
            <p:spPr bwMode="auto">
              <a:xfrm>
                <a:off x="1194" y="1047"/>
                <a:ext cx="13" cy="717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15" name="Line 11"/>
              <p:cNvSpPr>
                <a:spLocks noChangeShapeType="1"/>
              </p:cNvSpPr>
              <p:nvPr/>
            </p:nvSpPr>
            <p:spPr bwMode="auto">
              <a:xfrm flipH="1">
                <a:off x="1100" y="1737"/>
                <a:ext cx="104" cy="508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16" name="Line 12"/>
              <p:cNvSpPr>
                <a:spLocks noChangeShapeType="1"/>
              </p:cNvSpPr>
              <p:nvPr/>
            </p:nvSpPr>
            <p:spPr bwMode="auto">
              <a:xfrm>
                <a:off x="1208" y="1752"/>
                <a:ext cx="132" cy="551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17" name="Line 13"/>
              <p:cNvSpPr>
                <a:spLocks noChangeShapeType="1"/>
              </p:cNvSpPr>
              <p:nvPr/>
            </p:nvSpPr>
            <p:spPr bwMode="auto">
              <a:xfrm flipH="1">
                <a:off x="1245" y="2277"/>
                <a:ext cx="103" cy="508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18" name="Line 14"/>
              <p:cNvSpPr>
                <a:spLocks noChangeShapeType="1"/>
              </p:cNvSpPr>
              <p:nvPr/>
            </p:nvSpPr>
            <p:spPr bwMode="auto">
              <a:xfrm>
                <a:off x="1098" y="2250"/>
                <a:ext cx="32" cy="568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19" name="Line 15"/>
              <p:cNvSpPr>
                <a:spLocks noChangeShapeType="1"/>
              </p:cNvSpPr>
              <p:nvPr/>
            </p:nvSpPr>
            <p:spPr bwMode="auto">
              <a:xfrm>
                <a:off x="1353" y="2328"/>
                <a:ext cx="140" cy="561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0" name="Line 16"/>
              <p:cNvSpPr>
                <a:spLocks noChangeShapeType="1"/>
              </p:cNvSpPr>
              <p:nvPr/>
            </p:nvSpPr>
            <p:spPr bwMode="auto">
              <a:xfrm flipH="1">
                <a:off x="929" y="2263"/>
                <a:ext cx="172" cy="588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1" name="Line 17"/>
              <p:cNvSpPr>
                <a:spLocks noChangeShapeType="1"/>
              </p:cNvSpPr>
              <p:nvPr/>
            </p:nvSpPr>
            <p:spPr bwMode="auto">
              <a:xfrm flipH="1">
                <a:off x="859" y="2843"/>
                <a:ext cx="68" cy="598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2" name="Line 18"/>
              <p:cNvSpPr>
                <a:spLocks noChangeShapeType="1"/>
              </p:cNvSpPr>
              <p:nvPr/>
            </p:nvSpPr>
            <p:spPr bwMode="auto">
              <a:xfrm>
                <a:off x="931" y="2858"/>
                <a:ext cx="69" cy="562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3" name="Line 19"/>
              <p:cNvSpPr>
                <a:spLocks noChangeShapeType="1"/>
              </p:cNvSpPr>
              <p:nvPr/>
            </p:nvSpPr>
            <p:spPr bwMode="auto">
              <a:xfrm flipH="1">
                <a:off x="1454" y="2881"/>
                <a:ext cx="36" cy="584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4" name="Line 20"/>
              <p:cNvSpPr>
                <a:spLocks noChangeShapeType="1"/>
              </p:cNvSpPr>
              <p:nvPr/>
            </p:nvSpPr>
            <p:spPr bwMode="auto">
              <a:xfrm>
                <a:off x="1493" y="2896"/>
                <a:ext cx="132" cy="551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5" name="Line 21"/>
              <p:cNvSpPr>
                <a:spLocks noChangeShapeType="1"/>
              </p:cNvSpPr>
              <p:nvPr/>
            </p:nvSpPr>
            <p:spPr bwMode="auto">
              <a:xfrm flipH="1">
                <a:off x="1190" y="2773"/>
                <a:ext cx="58" cy="590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6" name="Line 22"/>
              <p:cNvSpPr>
                <a:spLocks noChangeShapeType="1"/>
              </p:cNvSpPr>
              <p:nvPr/>
            </p:nvSpPr>
            <p:spPr bwMode="auto">
              <a:xfrm>
                <a:off x="1253" y="2825"/>
                <a:ext cx="66" cy="591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7" name="Line 23"/>
              <p:cNvSpPr>
                <a:spLocks noChangeShapeType="1"/>
              </p:cNvSpPr>
              <p:nvPr/>
            </p:nvSpPr>
            <p:spPr bwMode="auto">
              <a:xfrm flipH="1">
                <a:off x="1089" y="2770"/>
                <a:ext cx="42" cy="664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8" name="Line 24"/>
              <p:cNvSpPr>
                <a:spLocks noChangeShapeType="1"/>
              </p:cNvSpPr>
              <p:nvPr/>
            </p:nvSpPr>
            <p:spPr bwMode="auto">
              <a:xfrm>
                <a:off x="1137" y="2821"/>
                <a:ext cx="98" cy="631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9" name="Line 25"/>
              <p:cNvSpPr>
                <a:spLocks noChangeShapeType="1"/>
              </p:cNvSpPr>
              <p:nvPr/>
            </p:nvSpPr>
            <p:spPr bwMode="auto">
              <a:xfrm>
                <a:off x="855" y="3410"/>
                <a:ext cx="32" cy="568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0" name="Line 26"/>
              <p:cNvSpPr>
                <a:spLocks noChangeShapeType="1"/>
              </p:cNvSpPr>
              <p:nvPr/>
            </p:nvSpPr>
            <p:spPr bwMode="auto">
              <a:xfrm flipH="1">
                <a:off x="686" y="3422"/>
                <a:ext cx="172" cy="589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1" name="Line 27"/>
              <p:cNvSpPr>
                <a:spLocks noChangeShapeType="1"/>
              </p:cNvSpPr>
              <p:nvPr/>
            </p:nvSpPr>
            <p:spPr bwMode="auto">
              <a:xfrm>
                <a:off x="991" y="3404"/>
                <a:ext cx="32" cy="567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2" name="Line 28"/>
              <p:cNvSpPr>
                <a:spLocks noChangeShapeType="1"/>
              </p:cNvSpPr>
              <p:nvPr/>
            </p:nvSpPr>
            <p:spPr bwMode="auto">
              <a:xfrm flipH="1">
                <a:off x="913" y="3417"/>
                <a:ext cx="80" cy="695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3" name="Line 29"/>
              <p:cNvSpPr>
                <a:spLocks noChangeShapeType="1"/>
              </p:cNvSpPr>
              <p:nvPr/>
            </p:nvSpPr>
            <p:spPr bwMode="auto">
              <a:xfrm flipH="1">
                <a:off x="948" y="3403"/>
                <a:ext cx="139" cy="598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4" name="Line 30"/>
              <p:cNvSpPr>
                <a:spLocks noChangeShapeType="1"/>
              </p:cNvSpPr>
              <p:nvPr/>
            </p:nvSpPr>
            <p:spPr bwMode="auto">
              <a:xfrm>
                <a:off x="1087" y="3416"/>
                <a:ext cx="10" cy="629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5" name="Line 31"/>
              <p:cNvSpPr>
                <a:spLocks noChangeShapeType="1"/>
              </p:cNvSpPr>
              <p:nvPr/>
            </p:nvSpPr>
            <p:spPr bwMode="auto">
              <a:xfrm flipH="1">
                <a:off x="1165" y="3345"/>
                <a:ext cx="24" cy="656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6" name="Line 32"/>
              <p:cNvSpPr>
                <a:spLocks noChangeShapeType="1"/>
              </p:cNvSpPr>
              <p:nvPr/>
            </p:nvSpPr>
            <p:spPr bwMode="auto">
              <a:xfrm flipH="1">
                <a:off x="1057" y="3357"/>
                <a:ext cx="133" cy="650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7" name="Line 33"/>
              <p:cNvSpPr>
                <a:spLocks noChangeShapeType="1"/>
              </p:cNvSpPr>
              <p:nvPr/>
            </p:nvSpPr>
            <p:spPr bwMode="auto">
              <a:xfrm>
                <a:off x="1452" y="3446"/>
                <a:ext cx="32" cy="568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8" name="Line 34"/>
              <p:cNvSpPr>
                <a:spLocks noChangeShapeType="1"/>
              </p:cNvSpPr>
              <p:nvPr/>
            </p:nvSpPr>
            <p:spPr bwMode="auto">
              <a:xfrm flipH="1">
                <a:off x="1393" y="3458"/>
                <a:ext cx="61" cy="577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9" name="Line 35"/>
              <p:cNvSpPr>
                <a:spLocks noChangeShapeType="1"/>
              </p:cNvSpPr>
              <p:nvPr/>
            </p:nvSpPr>
            <p:spPr bwMode="auto">
              <a:xfrm>
                <a:off x="1619" y="3427"/>
                <a:ext cx="32" cy="567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40" name="Line 36"/>
              <p:cNvSpPr>
                <a:spLocks noChangeShapeType="1"/>
              </p:cNvSpPr>
              <p:nvPr/>
            </p:nvSpPr>
            <p:spPr bwMode="auto">
              <a:xfrm flipH="1">
                <a:off x="1547" y="3439"/>
                <a:ext cx="75" cy="570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41" name="Line 37"/>
              <p:cNvSpPr>
                <a:spLocks noChangeShapeType="1"/>
              </p:cNvSpPr>
              <p:nvPr/>
            </p:nvSpPr>
            <p:spPr bwMode="auto">
              <a:xfrm flipH="1">
                <a:off x="1321" y="3406"/>
                <a:ext cx="4" cy="593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42" name="Line 38"/>
              <p:cNvSpPr>
                <a:spLocks noChangeShapeType="1"/>
              </p:cNvSpPr>
              <p:nvPr/>
            </p:nvSpPr>
            <p:spPr bwMode="auto">
              <a:xfrm>
                <a:off x="1329" y="3421"/>
                <a:ext cx="121" cy="672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43" name="Line 39"/>
              <p:cNvSpPr>
                <a:spLocks noChangeShapeType="1"/>
              </p:cNvSpPr>
              <p:nvPr/>
            </p:nvSpPr>
            <p:spPr bwMode="auto">
              <a:xfrm flipH="1">
                <a:off x="1195" y="3420"/>
                <a:ext cx="36" cy="584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44" name="Line 40"/>
              <p:cNvSpPr>
                <a:spLocks noChangeShapeType="1"/>
              </p:cNvSpPr>
              <p:nvPr/>
            </p:nvSpPr>
            <p:spPr bwMode="auto">
              <a:xfrm>
                <a:off x="1235" y="3435"/>
                <a:ext cx="66" cy="723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5145" name="Text Box 41"/>
            <p:cNvSpPr txBox="1">
              <a:spLocks noChangeArrowheads="1"/>
            </p:cNvSpPr>
            <p:nvPr/>
          </p:nvSpPr>
          <p:spPr bwMode="auto">
            <a:xfrm>
              <a:off x="895" y="1102"/>
              <a:ext cx="179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1">
                <a:lnSpc>
                  <a:spcPct val="109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</a:pPr>
              <a:r>
                <a:rPr lang="en-GB" b="1">
                  <a:solidFill>
                    <a:srgbClr val="FFFFFF"/>
                  </a:solidFill>
                  <a:latin typeface="Symbol" pitchFamily="-65" charset="2"/>
                </a:rPr>
                <a:t>.</a:t>
              </a:r>
              <a:r>
                <a:rPr lang="en-GB" b="1">
                  <a:solidFill>
                    <a:srgbClr val="0000FF"/>
                  </a:solidFill>
                  <a:latin typeface="Symbol" pitchFamily="-65" charset="2"/>
                </a:rPr>
                <a:t>g</a:t>
              </a:r>
            </a:p>
          </p:txBody>
        </p:sp>
        <p:sp>
          <p:nvSpPr>
            <p:cNvPr id="175146" name="Text Box 42"/>
            <p:cNvSpPr txBox="1">
              <a:spLocks noChangeArrowheads="1"/>
            </p:cNvSpPr>
            <p:nvPr/>
          </p:nvSpPr>
          <p:spPr bwMode="auto">
            <a:xfrm>
              <a:off x="630" y="1725"/>
              <a:ext cx="504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457200" eaLnBrk="1">
                <a:lnSpc>
                  <a:spcPct val="109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  <a:tabLst>
                  <a:tab pos="723900" algn="l"/>
                </a:tabLst>
              </a:pPr>
              <a:r>
                <a:rPr lang="en-GB" b="1">
                  <a:solidFill>
                    <a:srgbClr val="FFFFFF"/>
                  </a:solidFill>
                  <a:latin typeface="Symbol" pitchFamily="-65" charset="2"/>
                </a:rPr>
                <a:t>.</a:t>
              </a:r>
              <a:r>
                <a:rPr lang="en-GB" b="1">
                  <a:solidFill>
                    <a:srgbClr val="FF0000"/>
                  </a:solidFill>
                  <a:latin typeface="Times" pitchFamily="-65" charset="0"/>
                </a:rPr>
                <a:t>e</a:t>
              </a:r>
              <a:r>
                <a:rPr lang="en-GB" b="1" baseline="33000">
                  <a:solidFill>
                    <a:srgbClr val="FF0000"/>
                  </a:solidFill>
                  <a:latin typeface="Times" pitchFamily="-65" charset="0"/>
                </a:rPr>
                <a:t>+</a:t>
              </a:r>
              <a:r>
                <a:rPr lang="en-GB" b="1">
                  <a:solidFill>
                    <a:srgbClr val="FF0000"/>
                  </a:solidFill>
                  <a:latin typeface="Times" pitchFamily="-65" charset="0"/>
                </a:rPr>
                <a:t> e</a:t>
              </a:r>
              <a:r>
                <a:rPr lang="en-GB" b="1" baseline="33000">
                  <a:solidFill>
                    <a:srgbClr val="FF0000"/>
                  </a:solidFill>
                  <a:latin typeface="Times" pitchFamily="-65" charset="0"/>
                </a:rPr>
                <a:t>-</a:t>
              </a:r>
            </a:p>
          </p:txBody>
        </p:sp>
        <p:sp>
          <p:nvSpPr>
            <p:cNvPr id="175147" name="Text Box 43"/>
            <p:cNvSpPr txBox="1">
              <a:spLocks noChangeArrowheads="1"/>
            </p:cNvSpPr>
            <p:nvPr/>
          </p:nvSpPr>
          <p:spPr bwMode="auto">
            <a:xfrm>
              <a:off x="1233" y="1270"/>
              <a:ext cx="232" cy="2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</a:pPr>
              <a:r>
                <a:rPr lang="en-GB" b="1">
                  <a:solidFill>
                    <a:srgbClr val="000000"/>
                  </a:solidFill>
                  <a:latin typeface="Times" pitchFamily="-65" charset="0"/>
                </a:rPr>
                <a:t>E</a:t>
              </a:r>
            </a:p>
          </p:txBody>
        </p:sp>
        <p:sp>
          <p:nvSpPr>
            <p:cNvPr id="175148" name="Text Box 44"/>
            <p:cNvSpPr txBox="1">
              <a:spLocks noChangeArrowheads="1"/>
            </p:cNvSpPr>
            <p:nvPr/>
          </p:nvSpPr>
          <p:spPr bwMode="auto">
            <a:xfrm>
              <a:off x="1306" y="1868"/>
              <a:ext cx="359" cy="2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</a:pPr>
              <a:r>
                <a:rPr lang="en-GB" b="1">
                  <a:solidFill>
                    <a:srgbClr val="000000"/>
                  </a:solidFill>
                  <a:latin typeface="Times" pitchFamily="-65" charset="0"/>
                </a:rPr>
                <a:t>E/2</a:t>
              </a:r>
            </a:p>
          </p:txBody>
        </p:sp>
        <p:sp>
          <p:nvSpPr>
            <p:cNvPr id="175149" name="Text Box 45"/>
            <p:cNvSpPr txBox="1">
              <a:spLocks noChangeArrowheads="1"/>
            </p:cNvSpPr>
            <p:nvPr/>
          </p:nvSpPr>
          <p:spPr bwMode="auto">
            <a:xfrm>
              <a:off x="1459" y="2471"/>
              <a:ext cx="359" cy="2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</a:pPr>
              <a:r>
                <a:rPr lang="en-GB" b="1">
                  <a:solidFill>
                    <a:srgbClr val="000000"/>
                  </a:solidFill>
                  <a:latin typeface="Times" pitchFamily="-65" charset="0"/>
                </a:rPr>
                <a:t>E/4</a:t>
              </a:r>
            </a:p>
          </p:txBody>
        </p:sp>
        <p:sp>
          <p:nvSpPr>
            <p:cNvPr id="175150" name="Text Box 46"/>
            <p:cNvSpPr txBox="1">
              <a:spLocks noChangeArrowheads="1"/>
            </p:cNvSpPr>
            <p:nvPr/>
          </p:nvSpPr>
          <p:spPr bwMode="auto">
            <a:xfrm>
              <a:off x="1631" y="3004"/>
              <a:ext cx="359" cy="2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</a:pPr>
              <a:r>
                <a:rPr lang="en-GB" b="1">
                  <a:solidFill>
                    <a:srgbClr val="000000"/>
                  </a:solidFill>
                  <a:latin typeface="Times" pitchFamily="-65" charset="0"/>
                </a:rPr>
                <a:t>E/8</a:t>
              </a:r>
            </a:p>
          </p:txBody>
        </p:sp>
        <p:sp>
          <p:nvSpPr>
            <p:cNvPr id="175151" name="Text Box 47"/>
            <p:cNvSpPr txBox="1">
              <a:spLocks noChangeArrowheads="1"/>
            </p:cNvSpPr>
            <p:nvPr/>
          </p:nvSpPr>
          <p:spPr bwMode="auto">
            <a:xfrm>
              <a:off x="1665" y="3536"/>
              <a:ext cx="438" cy="2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</a:pPr>
              <a:r>
                <a:rPr lang="en-GB" b="1">
                  <a:solidFill>
                    <a:srgbClr val="000000"/>
                  </a:solidFill>
                  <a:latin typeface="Times" pitchFamily="-65" charset="0"/>
                </a:rPr>
                <a:t>E/16</a:t>
              </a:r>
            </a:p>
          </p:txBody>
        </p:sp>
        <p:sp>
          <p:nvSpPr>
            <p:cNvPr id="175152" name="Text Box 48"/>
            <p:cNvSpPr txBox="1">
              <a:spLocks noChangeArrowheads="1"/>
            </p:cNvSpPr>
            <p:nvPr/>
          </p:nvSpPr>
          <p:spPr bwMode="auto">
            <a:xfrm>
              <a:off x="1638" y="4010"/>
              <a:ext cx="1161" cy="1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457200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  <a:tabLst>
                  <a:tab pos="723900" algn="l"/>
                  <a:tab pos="1447800" algn="l"/>
                </a:tabLst>
              </a:pPr>
              <a:r>
                <a:rPr lang="en-GB" sz="2000" b="1" dirty="0">
                  <a:solidFill>
                    <a:srgbClr val="000000"/>
                  </a:solidFill>
                  <a:latin typeface="Times" pitchFamily="-65" charset="0"/>
                </a:rPr>
                <a:t>E~</a:t>
              </a:r>
              <a:r>
                <a:rPr lang="en-GB" sz="2000" b="1" dirty="0" smtClean="0">
                  <a:solidFill>
                    <a:srgbClr val="000000"/>
                  </a:solidFill>
                  <a:latin typeface="Times" pitchFamily="-65" charset="0"/>
                </a:rPr>
                <a:t>80 MeV</a:t>
              </a:r>
              <a:endParaRPr lang="en-GB" sz="2000" b="1" dirty="0">
                <a:solidFill>
                  <a:srgbClr val="000000"/>
                </a:solidFill>
                <a:latin typeface="Times" pitchFamily="-65" charset="0"/>
              </a:endParaRPr>
            </a:p>
          </p:txBody>
        </p:sp>
        <p:sp>
          <p:nvSpPr>
            <p:cNvPr id="175153" name="Line 49"/>
            <p:cNvSpPr>
              <a:spLocks noChangeShapeType="1"/>
            </p:cNvSpPr>
            <p:nvPr/>
          </p:nvSpPr>
          <p:spPr bwMode="auto">
            <a:xfrm flipH="1">
              <a:off x="416" y="2867"/>
              <a:ext cx="1176" cy="1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154" name="Line 50"/>
            <p:cNvSpPr>
              <a:spLocks noChangeShapeType="1"/>
            </p:cNvSpPr>
            <p:nvPr/>
          </p:nvSpPr>
          <p:spPr bwMode="auto">
            <a:xfrm flipH="1">
              <a:off x="426" y="2311"/>
              <a:ext cx="1176" cy="1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155" name="Line 51"/>
            <p:cNvSpPr>
              <a:spLocks noChangeShapeType="1"/>
            </p:cNvSpPr>
            <p:nvPr/>
          </p:nvSpPr>
          <p:spPr bwMode="auto">
            <a:xfrm>
              <a:off x="504" y="2335"/>
              <a:ext cx="1" cy="5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156" name="Text Box 52"/>
            <p:cNvSpPr txBox="1">
              <a:spLocks noChangeArrowheads="1"/>
            </p:cNvSpPr>
            <p:nvPr/>
          </p:nvSpPr>
          <p:spPr bwMode="auto">
            <a:xfrm>
              <a:off x="239" y="2465"/>
              <a:ext cx="239" cy="2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</a:pPr>
              <a:r>
                <a:rPr lang="en-GB">
                  <a:solidFill>
                    <a:srgbClr val="000000"/>
                  </a:solidFill>
                  <a:latin typeface="Times" pitchFamily="-65" charset="0"/>
                </a:rPr>
                <a:t>X</a:t>
              </a:r>
              <a:r>
                <a:rPr lang="en-GB" baseline="-33000">
                  <a:solidFill>
                    <a:srgbClr val="000000"/>
                  </a:solidFill>
                  <a:latin typeface="Times" pitchFamily="-65" charset="0"/>
                </a:rPr>
                <a:t>0</a:t>
              </a:r>
            </a:p>
          </p:txBody>
        </p:sp>
        <p:sp>
          <p:nvSpPr>
            <p:cNvPr id="175157" name="Text Box 53"/>
            <p:cNvSpPr txBox="1">
              <a:spLocks noChangeArrowheads="1"/>
            </p:cNvSpPr>
            <p:nvPr/>
          </p:nvSpPr>
          <p:spPr bwMode="auto">
            <a:xfrm>
              <a:off x="345" y="4373"/>
              <a:ext cx="2122" cy="2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457200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en-GB" dirty="0">
                  <a:solidFill>
                    <a:srgbClr val="000000"/>
                  </a:solidFill>
                  <a:latin typeface="Times" pitchFamily="-65" charset="0"/>
                </a:rPr>
                <a:t>1 atmosphere ~ 28 X</a:t>
              </a:r>
              <a:r>
                <a:rPr lang="en-GB" baseline="-33000" dirty="0">
                  <a:solidFill>
                    <a:srgbClr val="000000"/>
                  </a:solidFill>
                  <a:latin typeface="Times" pitchFamily="-65" charset="0"/>
                </a:rPr>
                <a:t>0</a:t>
              </a:r>
            </a:p>
          </p:txBody>
        </p:sp>
      </p:grpSp>
      <p:sp>
        <p:nvSpPr>
          <p:cNvPr id="175161" name="Text Box 57"/>
          <p:cNvSpPr txBox="1">
            <a:spLocks noChangeArrowheads="1"/>
          </p:cNvSpPr>
          <p:nvPr/>
        </p:nvSpPr>
        <p:spPr bwMode="auto">
          <a:xfrm>
            <a:off x="86667" y="5227940"/>
            <a:ext cx="5205413" cy="14414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000000"/>
                </a:solidFill>
                <a:latin typeface="Comic Sans MS" pitchFamily="-65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indent="0">
              <a:buNone/>
            </a:pPr>
            <a:r>
              <a:rPr lang="en-GB" sz="2000" dirty="0"/>
              <a:t>Air shower </a:t>
            </a:r>
            <a:r>
              <a:rPr lang="en-GB" sz="2000" dirty="0" smtClean="0"/>
              <a:t>arrays (e.g. Tibet III/ ARGO), </a:t>
            </a:r>
            <a:r>
              <a:rPr lang="en-GB" sz="2000" dirty="0"/>
              <a:t>or water Cherenkov detectors </a:t>
            </a:r>
            <a:r>
              <a:rPr lang="en-GB" sz="2000" dirty="0" smtClean="0"/>
              <a:t>(e.g. HAWC), </a:t>
            </a:r>
            <a:r>
              <a:rPr lang="en-GB" sz="2000" dirty="0"/>
              <a:t>allow direct detection of the shower tail at high altitude</a:t>
            </a:r>
          </a:p>
        </p:txBody>
      </p:sp>
      <p:sp>
        <p:nvSpPr>
          <p:cNvPr id="54" name="Text Box 3"/>
          <p:cNvSpPr txBox="1">
            <a:spLocks noChangeArrowheads="1"/>
          </p:cNvSpPr>
          <p:nvPr/>
        </p:nvSpPr>
        <p:spPr bwMode="auto">
          <a:xfrm>
            <a:off x="611188" y="149077"/>
            <a:ext cx="7772400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pPr algn="ctr" eaLnBrk="1" hangingPunct="1">
              <a:buClr>
                <a:srgbClr val="FF5050"/>
              </a:buClr>
              <a:buSzPct val="100000"/>
              <a:buFont typeface="Verdana" pitchFamily="-65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Use the atmosphere as part of the detector</a:t>
            </a:r>
            <a:endParaRPr lang="en-GB" b="1" dirty="0">
              <a:solidFill>
                <a:srgbClr val="FF505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5" name="Picture 54" descr="Screen Shot 2013-07-08 at 12.25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132856"/>
            <a:ext cx="513508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126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/>
          <p:cNvSpPr txBox="1">
            <a:spLocks noChangeArrowheads="1"/>
          </p:cNvSpPr>
          <p:nvPr/>
        </p:nvSpPr>
        <p:spPr bwMode="auto">
          <a:xfrm>
            <a:off x="72008" y="908720"/>
            <a:ext cx="5220072" cy="11028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000000"/>
                </a:solidFill>
                <a:latin typeface="Comic Sans MS" pitchFamily="-65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indent="0">
              <a:buNone/>
            </a:pPr>
            <a:r>
              <a:rPr lang="en-GB" sz="2000" dirty="0"/>
              <a:t>Pair production and bremsstrahlung lead to an electromagnetic cascade or 'air shower'</a:t>
            </a:r>
          </a:p>
        </p:txBody>
      </p:sp>
      <p:grpSp>
        <p:nvGrpSpPr>
          <p:cNvPr id="175112" name="Group 8"/>
          <p:cNvGrpSpPr>
            <a:grpSpLocks/>
          </p:cNvGrpSpPr>
          <p:nvPr/>
        </p:nvGrpSpPr>
        <p:grpSpPr bwMode="auto">
          <a:xfrm>
            <a:off x="5435600" y="981075"/>
            <a:ext cx="4214813" cy="5653088"/>
            <a:chOff x="239" y="1047"/>
            <a:chExt cx="2560" cy="3561"/>
          </a:xfrm>
        </p:grpSpPr>
        <p:grpSp>
          <p:nvGrpSpPr>
            <p:cNvPr id="175113" name="Group 9"/>
            <p:cNvGrpSpPr>
              <a:grpSpLocks/>
            </p:cNvGrpSpPr>
            <p:nvPr/>
          </p:nvGrpSpPr>
          <p:grpSpPr bwMode="auto">
            <a:xfrm>
              <a:off x="687" y="1047"/>
              <a:ext cx="964" cy="3111"/>
              <a:chOff x="687" y="1047"/>
              <a:chExt cx="964" cy="3111"/>
            </a:xfrm>
          </p:grpSpPr>
          <p:sp>
            <p:nvSpPr>
              <p:cNvPr id="175114" name="Line 10"/>
              <p:cNvSpPr>
                <a:spLocks noChangeShapeType="1"/>
              </p:cNvSpPr>
              <p:nvPr/>
            </p:nvSpPr>
            <p:spPr bwMode="auto">
              <a:xfrm>
                <a:off x="1194" y="1047"/>
                <a:ext cx="13" cy="717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15" name="Line 11"/>
              <p:cNvSpPr>
                <a:spLocks noChangeShapeType="1"/>
              </p:cNvSpPr>
              <p:nvPr/>
            </p:nvSpPr>
            <p:spPr bwMode="auto">
              <a:xfrm flipH="1">
                <a:off x="1100" y="1737"/>
                <a:ext cx="104" cy="508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16" name="Line 12"/>
              <p:cNvSpPr>
                <a:spLocks noChangeShapeType="1"/>
              </p:cNvSpPr>
              <p:nvPr/>
            </p:nvSpPr>
            <p:spPr bwMode="auto">
              <a:xfrm>
                <a:off x="1208" y="1752"/>
                <a:ext cx="132" cy="551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17" name="Line 13"/>
              <p:cNvSpPr>
                <a:spLocks noChangeShapeType="1"/>
              </p:cNvSpPr>
              <p:nvPr/>
            </p:nvSpPr>
            <p:spPr bwMode="auto">
              <a:xfrm flipH="1">
                <a:off x="1245" y="2277"/>
                <a:ext cx="103" cy="508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18" name="Line 14"/>
              <p:cNvSpPr>
                <a:spLocks noChangeShapeType="1"/>
              </p:cNvSpPr>
              <p:nvPr/>
            </p:nvSpPr>
            <p:spPr bwMode="auto">
              <a:xfrm>
                <a:off x="1098" y="2250"/>
                <a:ext cx="32" cy="568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19" name="Line 15"/>
              <p:cNvSpPr>
                <a:spLocks noChangeShapeType="1"/>
              </p:cNvSpPr>
              <p:nvPr/>
            </p:nvSpPr>
            <p:spPr bwMode="auto">
              <a:xfrm>
                <a:off x="1353" y="2328"/>
                <a:ext cx="140" cy="561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0" name="Line 16"/>
              <p:cNvSpPr>
                <a:spLocks noChangeShapeType="1"/>
              </p:cNvSpPr>
              <p:nvPr/>
            </p:nvSpPr>
            <p:spPr bwMode="auto">
              <a:xfrm flipH="1">
                <a:off x="929" y="2263"/>
                <a:ext cx="172" cy="588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1" name="Line 17"/>
              <p:cNvSpPr>
                <a:spLocks noChangeShapeType="1"/>
              </p:cNvSpPr>
              <p:nvPr/>
            </p:nvSpPr>
            <p:spPr bwMode="auto">
              <a:xfrm flipH="1">
                <a:off x="859" y="2843"/>
                <a:ext cx="68" cy="598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2" name="Line 18"/>
              <p:cNvSpPr>
                <a:spLocks noChangeShapeType="1"/>
              </p:cNvSpPr>
              <p:nvPr/>
            </p:nvSpPr>
            <p:spPr bwMode="auto">
              <a:xfrm>
                <a:off x="931" y="2858"/>
                <a:ext cx="69" cy="562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3" name="Line 19"/>
              <p:cNvSpPr>
                <a:spLocks noChangeShapeType="1"/>
              </p:cNvSpPr>
              <p:nvPr/>
            </p:nvSpPr>
            <p:spPr bwMode="auto">
              <a:xfrm flipH="1">
                <a:off x="1454" y="2881"/>
                <a:ext cx="36" cy="584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4" name="Line 20"/>
              <p:cNvSpPr>
                <a:spLocks noChangeShapeType="1"/>
              </p:cNvSpPr>
              <p:nvPr/>
            </p:nvSpPr>
            <p:spPr bwMode="auto">
              <a:xfrm>
                <a:off x="1493" y="2896"/>
                <a:ext cx="132" cy="551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5" name="Line 21"/>
              <p:cNvSpPr>
                <a:spLocks noChangeShapeType="1"/>
              </p:cNvSpPr>
              <p:nvPr/>
            </p:nvSpPr>
            <p:spPr bwMode="auto">
              <a:xfrm flipH="1">
                <a:off x="1190" y="2773"/>
                <a:ext cx="58" cy="590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6" name="Line 22"/>
              <p:cNvSpPr>
                <a:spLocks noChangeShapeType="1"/>
              </p:cNvSpPr>
              <p:nvPr/>
            </p:nvSpPr>
            <p:spPr bwMode="auto">
              <a:xfrm>
                <a:off x="1253" y="2825"/>
                <a:ext cx="66" cy="591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7" name="Line 23"/>
              <p:cNvSpPr>
                <a:spLocks noChangeShapeType="1"/>
              </p:cNvSpPr>
              <p:nvPr/>
            </p:nvSpPr>
            <p:spPr bwMode="auto">
              <a:xfrm flipH="1">
                <a:off x="1089" y="2770"/>
                <a:ext cx="42" cy="664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8" name="Line 24"/>
              <p:cNvSpPr>
                <a:spLocks noChangeShapeType="1"/>
              </p:cNvSpPr>
              <p:nvPr/>
            </p:nvSpPr>
            <p:spPr bwMode="auto">
              <a:xfrm>
                <a:off x="1137" y="2821"/>
                <a:ext cx="98" cy="631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29" name="Line 25"/>
              <p:cNvSpPr>
                <a:spLocks noChangeShapeType="1"/>
              </p:cNvSpPr>
              <p:nvPr/>
            </p:nvSpPr>
            <p:spPr bwMode="auto">
              <a:xfrm>
                <a:off x="855" y="3410"/>
                <a:ext cx="32" cy="568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0" name="Line 26"/>
              <p:cNvSpPr>
                <a:spLocks noChangeShapeType="1"/>
              </p:cNvSpPr>
              <p:nvPr/>
            </p:nvSpPr>
            <p:spPr bwMode="auto">
              <a:xfrm flipH="1">
                <a:off x="686" y="3422"/>
                <a:ext cx="172" cy="589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1" name="Line 27"/>
              <p:cNvSpPr>
                <a:spLocks noChangeShapeType="1"/>
              </p:cNvSpPr>
              <p:nvPr/>
            </p:nvSpPr>
            <p:spPr bwMode="auto">
              <a:xfrm>
                <a:off x="991" y="3404"/>
                <a:ext cx="32" cy="567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2" name="Line 28"/>
              <p:cNvSpPr>
                <a:spLocks noChangeShapeType="1"/>
              </p:cNvSpPr>
              <p:nvPr/>
            </p:nvSpPr>
            <p:spPr bwMode="auto">
              <a:xfrm flipH="1">
                <a:off x="913" y="3417"/>
                <a:ext cx="80" cy="695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3" name="Line 29"/>
              <p:cNvSpPr>
                <a:spLocks noChangeShapeType="1"/>
              </p:cNvSpPr>
              <p:nvPr/>
            </p:nvSpPr>
            <p:spPr bwMode="auto">
              <a:xfrm flipH="1">
                <a:off x="948" y="3403"/>
                <a:ext cx="139" cy="598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4" name="Line 30"/>
              <p:cNvSpPr>
                <a:spLocks noChangeShapeType="1"/>
              </p:cNvSpPr>
              <p:nvPr/>
            </p:nvSpPr>
            <p:spPr bwMode="auto">
              <a:xfrm>
                <a:off x="1087" y="3416"/>
                <a:ext cx="10" cy="629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5" name="Line 31"/>
              <p:cNvSpPr>
                <a:spLocks noChangeShapeType="1"/>
              </p:cNvSpPr>
              <p:nvPr/>
            </p:nvSpPr>
            <p:spPr bwMode="auto">
              <a:xfrm flipH="1">
                <a:off x="1165" y="3345"/>
                <a:ext cx="24" cy="656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6" name="Line 32"/>
              <p:cNvSpPr>
                <a:spLocks noChangeShapeType="1"/>
              </p:cNvSpPr>
              <p:nvPr/>
            </p:nvSpPr>
            <p:spPr bwMode="auto">
              <a:xfrm flipH="1">
                <a:off x="1057" y="3357"/>
                <a:ext cx="133" cy="650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7" name="Line 33"/>
              <p:cNvSpPr>
                <a:spLocks noChangeShapeType="1"/>
              </p:cNvSpPr>
              <p:nvPr/>
            </p:nvSpPr>
            <p:spPr bwMode="auto">
              <a:xfrm>
                <a:off x="1452" y="3446"/>
                <a:ext cx="32" cy="568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8" name="Line 34"/>
              <p:cNvSpPr>
                <a:spLocks noChangeShapeType="1"/>
              </p:cNvSpPr>
              <p:nvPr/>
            </p:nvSpPr>
            <p:spPr bwMode="auto">
              <a:xfrm flipH="1">
                <a:off x="1393" y="3458"/>
                <a:ext cx="61" cy="577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39" name="Line 35"/>
              <p:cNvSpPr>
                <a:spLocks noChangeShapeType="1"/>
              </p:cNvSpPr>
              <p:nvPr/>
            </p:nvSpPr>
            <p:spPr bwMode="auto">
              <a:xfrm>
                <a:off x="1619" y="3427"/>
                <a:ext cx="32" cy="567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40" name="Line 36"/>
              <p:cNvSpPr>
                <a:spLocks noChangeShapeType="1"/>
              </p:cNvSpPr>
              <p:nvPr/>
            </p:nvSpPr>
            <p:spPr bwMode="auto">
              <a:xfrm flipH="1">
                <a:off x="1547" y="3439"/>
                <a:ext cx="75" cy="570"/>
              </a:xfrm>
              <a:prstGeom prst="line">
                <a:avLst/>
              </a:prstGeom>
              <a:noFill/>
              <a:ln w="360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41" name="Line 37"/>
              <p:cNvSpPr>
                <a:spLocks noChangeShapeType="1"/>
              </p:cNvSpPr>
              <p:nvPr/>
            </p:nvSpPr>
            <p:spPr bwMode="auto">
              <a:xfrm flipH="1">
                <a:off x="1321" y="3406"/>
                <a:ext cx="4" cy="593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42" name="Line 38"/>
              <p:cNvSpPr>
                <a:spLocks noChangeShapeType="1"/>
              </p:cNvSpPr>
              <p:nvPr/>
            </p:nvSpPr>
            <p:spPr bwMode="auto">
              <a:xfrm>
                <a:off x="1329" y="3421"/>
                <a:ext cx="121" cy="672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43" name="Line 39"/>
              <p:cNvSpPr>
                <a:spLocks noChangeShapeType="1"/>
              </p:cNvSpPr>
              <p:nvPr/>
            </p:nvSpPr>
            <p:spPr bwMode="auto">
              <a:xfrm flipH="1">
                <a:off x="1195" y="3420"/>
                <a:ext cx="36" cy="584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5144" name="Line 40"/>
              <p:cNvSpPr>
                <a:spLocks noChangeShapeType="1"/>
              </p:cNvSpPr>
              <p:nvPr/>
            </p:nvSpPr>
            <p:spPr bwMode="auto">
              <a:xfrm>
                <a:off x="1235" y="3435"/>
                <a:ext cx="66" cy="723"/>
              </a:xfrm>
              <a:prstGeom prst="line">
                <a:avLst/>
              </a:prstGeom>
              <a:noFill/>
              <a:ln w="360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5145" name="Text Box 41"/>
            <p:cNvSpPr txBox="1">
              <a:spLocks noChangeArrowheads="1"/>
            </p:cNvSpPr>
            <p:nvPr/>
          </p:nvSpPr>
          <p:spPr bwMode="auto">
            <a:xfrm>
              <a:off x="895" y="1102"/>
              <a:ext cx="179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eaLnBrk="1">
                <a:lnSpc>
                  <a:spcPct val="109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</a:pPr>
              <a:r>
                <a:rPr lang="en-GB" b="1">
                  <a:solidFill>
                    <a:srgbClr val="FFFFFF"/>
                  </a:solidFill>
                  <a:latin typeface="Symbol" pitchFamily="-65" charset="2"/>
                </a:rPr>
                <a:t>.</a:t>
              </a:r>
              <a:r>
                <a:rPr lang="en-GB" b="1">
                  <a:solidFill>
                    <a:srgbClr val="0000FF"/>
                  </a:solidFill>
                  <a:latin typeface="Symbol" pitchFamily="-65" charset="2"/>
                </a:rPr>
                <a:t>g</a:t>
              </a:r>
            </a:p>
          </p:txBody>
        </p:sp>
        <p:sp>
          <p:nvSpPr>
            <p:cNvPr id="175146" name="Text Box 42"/>
            <p:cNvSpPr txBox="1">
              <a:spLocks noChangeArrowheads="1"/>
            </p:cNvSpPr>
            <p:nvPr/>
          </p:nvSpPr>
          <p:spPr bwMode="auto">
            <a:xfrm>
              <a:off x="630" y="1725"/>
              <a:ext cx="504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457200" eaLnBrk="1">
                <a:lnSpc>
                  <a:spcPct val="109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  <a:tabLst>
                  <a:tab pos="723900" algn="l"/>
                </a:tabLst>
              </a:pPr>
              <a:r>
                <a:rPr lang="en-GB" b="1">
                  <a:solidFill>
                    <a:srgbClr val="FFFFFF"/>
                  </a:solidFill>
                  <a:latin typeface="Symbol" pitchFamily="-65" charset="2"/>
                </a:rPr>
                <a:t>.</a:t>
              </a:r>
              <a:r>
                <a:rPr lang="en-GB" b="1">
                  <a:solidFill>
                    <a:srgbClr val="FF0000"/>
                  </a:solidFill>
                  <a:latin typeface="Times" pitchFamily="-65" charset="0"/>
                </a:rPr>
                <a:t>e</a:t>
              </a:r>
              <a:r>
                <a:rPr lang="en-GB" b="1" baseline="33000">
                  <a:solidFill>
                    <a:srgbClr val="FF0000"/>
                  </a:solidFill>
                  <a:latin typeface="Times" pitchFamily="-65" charset="0"/>
                </a:rPr>
                <a:t>+</a:t>
              </a:r>
              <a:r>
                <a:rPr lang="en-GB" b="1">
                  <a:solidFill>
                    <a:srgbClr val="FF0000"/>
                  </a:solidFill>
                  <a:latin typeface="Times" pitchFamily="-65" charset="0"/>
                </a:rPr>
                <a:t> e</a:t>
              </a:r>
              <a:r>
                <a:rPr lang="en-GB" b="1" baseline="33000">
                  <a:solidFill>
                    <a:srgbClr val="FF0000"/>
                  </a:solidFill>
                  <a:latin typeface="Times" pitchFamily="-65" charset="0"/>
                </a:rPr>
                <a:t>-</a:t>
              </a:r>
            </a:p>
          </p:txBody>
        </p:sp>
        <p:sp>
          <p:nvSpPr>
            <p:cNvPr id="175147" name="Text Box 43"/>
            <p:cNvSpPr txBox="1">
              <a:spLocks noChangeArrowheads="1"/>
            </p:cNvSpPr>
            <p:nvPr/>
          </p:nvSpPr>
          <p:spPr bwMode="auto">
            <a:xfrm>
              <a:off x="1233" y="1270"/>
              <a:ext cx="232" cy="2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</a:pPr>
              <a:r>
                <a:rPr lang="en-GB" b="1">
                  <a:solidFill>
                    <a:srgbClr val="000000"/>
                  </a:solidFill>
                  <a:latin typeface="Times" pitchFamily="-65" charset="0"/>
                </a:rPr>
                <a:t>E</a:t>
              </a:r>
            </a:p>
          </p:txBody>
        </p:sp>
        <p:sp>
          <p:nvSpPr>
            <p:cNvPr id="175148" name="Text Box 44"/>
            <p:cNvSpPr txBox="1">
              <a:spLocks noChangeArrowheads="1"/>
            </p:cNvSpPr>
            <p:nvPr/>
          </p:nvSpPr>
          <p:spPr bwMode="auto">
            <a:xfrm>
              <a:off x="1306" y="1868"/>
              <a:ext cx="359" cy="2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</a:pPr>
              <a:r>
                <a:rPr lang="en-GB" b="1">
                  <a:solidFill>
                    <a:srgbClr val="000000"/>
                  </a:solidFill>
                  <a:latin typeface="Times" pitchFamily="-65" charset="0"/>
                </a:rPr>
                <a:t>E/2</a:t>
              </a:r>
            </a:p>
          </p:txBody>
        </p:sp>
        <p:sp>
          <p:nvSpPr>
            <p:cNvPr id="175149" name="Text Box 45"/>
            <p:cNvSpPr txBox="1">
              <a:spLocks noChangeArrowheads="1"/>
            </p:cNvSpPr>
            <p:nvPr/>
          </p:nvSpPr>
          <p:spPr bwMode="auto">
            <a:xfrm>
              <a:off x="1459" y="2471"/>
              <a:ext cx="359" cy="2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</a:pPr>
              <a:r>
                <a:rPr lang="en-GB" b="1">
                  <a:solidFill>
                    <a:srgbClr val="000000"/>
                  </a:solidFill>
                  <a:latin typeface="Times" pitchFamily="-65" charset="0"/>
                </a:rPr>
                <a:t>E/4</a:t>
              </a:r>
            </a:p>
          </p:txBody>
        </p:sp>
        <p:sp>
          <p:nvSpPr>
            <p:cNvPr id="175150" name="Text Box 46"/>
            <p:cNvSpPr txBox="1">
              <a:spLocks noChangeArrowheads="1"/>
            </p:cNvSpPr>
            <p:nvPr/>
          </p:nvSpPr>
          <p:spPr bwMode="auto">
            <a:xfrm>
              <a:off x="1631" y="3004"/>
              <a:ext cx="359" cy="2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</a:pPr>
              <a:r>
                <a:rPr lang="en-GB" b="1">
                  <a:solidFill>
                    <a:srgbClr val="000000"/>
                  </a:solidFill>
                  <a:latin typeface="Times" pitchFamily="-65" charset="0"/>
                </a:rPr>
                <a:t>E/8</a:t>
              </a:r>
            </a:p>
          </p:txBody>
        </p:sp>
        <p:sp>
          <p:nvSpPr>
            <p:cNvPr id="175151" name="Text Box 47"/>
            <p:cNvSpPr txBox="1">
              <a:spLocks noChangeArrowheads="1"/>
            </p:cNvSpPr>
            <p:nvPr/>
          </p:nvSpPr>
          <p:spPr bwMode="auto">
            <a:xfrm>
              <a:off x="1665" y="3536"/>
              <a:ext cx="438" cy="2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</a:pPr>
              <a:r>
                <a:rPr lang="en-GB" b="1">
                  <a:solidFill>
                    <a:srgbClr val="000000"/>
                  </a:solidFill>
                  <a:latin typeface="Times" pitchFamily="-65" charset="0"/>
                </a:rPr>
                <a:t>E/16</a:t>
              </a:r>
            </a:p>
          </p:txBody>
        </p:sp>
        <p:sp>
          <p:nvSpPr>
            <p:cNvPr id="175152" name="Text Box 48"/>
            <p:cNvSpPr txBox="1">
              <a:spLocks noChangeArrowheads="1"/>
            </p:cNvSpPr>
            <p:nvPr/>
          </p:nvSpPr>
          <p:spPr bwMode="auto">
            <a:xfrm>
              <a:off x="1638" y="4010"/>
              <a:ext cx="1161" cy="1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defTabSz="457200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  <a:tabLst>
                  <a:tab pos="723900" algn="l"/>
                  <a:tab pos="1447800" algn="l"/>
                </a:tabLst>
              </a:pPr>
              <a:r>
                <a:rPr lang="en-GB" sz="2000" b="1" dirty="0">
                  <a:solidFill>
                    <a:srgbClr val="000000"/>
                  </a:solidFill>
                  <a:latin typeface="Times" pitchFamily="-65" charset="0"/>
                </a:rPr>
                <a:t>E~</a:t>
              </a:r>
              <a:r>
                <a:rPr lang="en-GB" sz="2000" b="1" dirty="0" smtClean="0">
                  <a:solidFill>
                    <a:srgbClr val="000000"/>
                  </a:solidFill>
                  <a:latin typeface="Times" pitchFamily="-65" charset="0"/>
                </a:rPr>
                <a:t>80 MeV</a:t>
              </a:r>
              <a:endParaRPr lang="en-GB" sz="2000" b="1" dirty="0">
                <a:solidFill>
                  <a:srgbClr val="000000"/>
                </a:solidFill>
                <a:latin typeface="Times" pitchFamily="-65" charset="0"/>
              </a:endParaRPr>
            </a:p>
          </p:txBody>
        </p:sp>
        <p:sp>
          <p:nvSpPr>
            <p:cNvPr id="175153" name="Line 49"/>
            <p:cNvSpPr>
              <a:spLocks noChangeShapeType="1"/>
            </p:cNvSpPr>
            <p:nvPr/>
          </p:nvSpPr>
          <p:spPr bwMode="auto">
            <a:xfrm flipH="1">
              <a:off x="416" y="2867"/>
              <a:ext cx="1176" cy="1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154" name="Line 50"/>
            <p:cNvSpPr>
              <a:spLocks noChangeShapeType="1"/>
            </p:cNvSpPr>
            <p:nvPr/>
          </p:nvSpPr>
          <p:spPr bwMode="auto">
            <a:xfrm flipH="1">
              <a:off x="426" y="2311"/>
              <a:ext cx="1176" cy="1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155" name="Line 51"/>
            <p:cNvSpPr>
              <a:spLocks noChangeShapeType="1"/>
            </p:cNvSpPr>
            <p:nvPr/>
          </p:nvSpPr>
          <p:spPr bwMode="auto">
            <a:xfrm>
              <a:off x="504" y="2335"/>
              <a:ext cx="1" cy="5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5156" name="Text Box 52"/>
            <p:cNvSpPr txBox="1">
              <a:spLocks noChangeArrowheads="1"/>
            </p:cNvSpPr>
            <p:nvPr/>
          </p:nvSpPr>
          <p:spPr bwMode="auto">
            <a:xfrm>
              <a:off x="239" y="2465"/>
              <a:ext cx="239" cy="2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</a:pPr>
              <a:r>
                <a:rPr lang="en-GB">
                  <a:solidFill>
                    <a:srgbClr val="000000"/>
                  </a:solidFill>
                  <a:latin typeface="Times" pitchFamily="-65" charset="0"/>
                </a:rPr>
                <a:t>X</a:t>
              </a:r>
              <a:r>
                <a:rPr lang="en-GB" baseline="-33000">
                  <a:solidFill>
                    <a:srgbClr val="000000"/>
                  </a:solidFill>
                  <a:latin typeface="Times" pitchFamily="-65" charset="0"/>
                </a:rPr>
                <a:t>0</a:t>
              </a:r>
            </a:p>
          </p:txBody>
        </p:sp>
        <p:sp>
          <p:nvSpPr>
            <p:cNvPr id="175157" name="Text Box 53"/>
            <p:cNvSpPr txBox="1">
              <a:spLocks noChangeArrowheads="1"/>
            </p:cNvSpPr>
            <p:nvPr/>
          </p:nvSpPr>
          <p:spPr bwMode="auto">
            <a:xfrm>
              <a:off x="345" y="4373"/>
              <a:ext cx="2122" cy="2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457200" eaLnBrk="1">
                <a:lnSpc>
                  <a:spcPct val="102000"/>
                </a:lnSpc>
                <a:buClr>
                  <a:srgbClr val="000000"/>
                </a:buClr>
                <a:buSzPct val="45000"/>
                <a:buFont typeface="Wingdings" pitchFamily="-65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en-GB" dirty="0">
                  <a:solidFill>
                    <a:srgbClr val="000000"/>
                  </a:solidFill>
                  <a:latin typeface="Times" pitchFamily="-65" charset="0"/>
                </a:rPr>
                <a:t>1 atmosphere ~ 28 X</a:t>
              </a:r>
              <a:r>
                <a:rPr lang="en-GB" baseline="-33000" dirty="0">
                  <a:solidFill>
                    <a:srgbClr val="000000"/>
                  </a:solidFill>
                  <a:latin typeface="Times" pitchFamily="-65" charset="0"/>
                </a:rPr>
                <a:t>0</a:t>
              </a:r>
            </a:p>
          </p:txBody>
        </p:sp>
      </p:grpSp>
      <p:sp>
        <p:nvSpPr>
          <p:cNvPr id="54" name="Text Box 3"/>
          <p:cNvSpPr txBox="1">
            <a:spLocks noChangeArrowheads="1"/>
          </p:cNvSpPr>
          <p:nvPr/>
        </p:nvSpPr>
        <p:spPr bwMode="auto">
          <a:xfrm>
            <a:off x="611188" y="149077"/>
            <a:ext cx="7772400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pPr algn="ctr" eaLnBrk="1" hangingPunct="1">
              <a:buClr>
                <a:srgbClr val="FF5050"/>
              </a:buClr>
              <a:buSzPct val="100000"/>
              <a:buFont typeface="Verdana" pitchFamily="-65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Use the atmosphere as part of the detector</a:t>
            </a:r>
            <a:endParaRPr lang="en-GB" b="1" dirty="0">
              <a:solidFill>
                <a:srgbClr val="FF505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/>
          <a:srcRect t="16826"/>
          <a:stretch/>
        </p:blipFill>
        <p:spPr>
          <a:xfrm>
            <a:off x="1259632" y="2016766"/>
            <a:ext cx="2736304" cy="3186251"/>
          </a:xfrm>
          <a:prstGeom prst="rect">
            <a:avLst/>
          </a:prstGeom>
        </p:spPr>
      </p:pic>
      <p:sp>
        <p:nvSpPr>
          <p:cNvPr id="53" name="Text Box 57"/>
          <p:cNvSpPr txBox="1">
            <a:spLocks noChangeArrowheads="1"/>
          </p:cNvSpPr>
          <p:nvPr/>
        </p:nvSpPr>
        <p:spPr bwMode="auto">
          <a:xfrm>
            <a:off x="86667" y="5227940"/>
            <a:ext cx="5205413" cy="14414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000000"/>
                </a:solidFill>
                <a:latin typeface="Comic Sans MS" pitchFamily="-65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indent="0">
              <a:buNone/>
            </a:pPr>
            <a:r>
              <a:rPr lang="en-GB" sz="2000" dirty="0"/>
              <a:t>Air shower </a:t>
            </a:r>
            <a:r>
              <a:rPr lang="en-GB" sz="2000" dirty="0" smtClean="0"/>
              <a:t>arrays (e.g. Tibet III/ ARGO), </a:t>
            </a:r>
            <a:r>
              <a:rPr lang="en-GB" sz="2000" dirty="0"/>
              <a:t>or water Cherenkov detectors </a:t>
            </a:r>
            <a:r>
              <a:rPr lang="en-GB" sz="2000" dirty="0" smtClean="0"/>
              <a:t>(e.g. HAWC), </a:t>
            </a:r>
            <a:r>
              <a:rPr lang="en-GB" sz="2000" dirty="0"/>
              <a:t>allow direct detection of the shower tail at high altitude</a:t>
            </a:r>
          </a:p>
        </p:txBody>
      </p:sp>
    </p:spTree>
    <p:extLst>
      <p:ext uri="{BB962C8B-B14F-4D97-AF65-F5344CB8AC3E}">
        <p14:creationId xmlns:p14="http://schemas.microsoft.com/office/powerpoint/2010/main" val="17497739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35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1196752"/>
            <a:ext cx="3672408" cy="422968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188436" name="Text Box 20"/>
          <p:cNvSpPr txBox="1">
            <a:spLocks noChangeArrowheads="1"/>
          </p:cNvSpPr>
          <p:nvPr/>
        </p:nvSpPr>
        <p:spPr bwMode="auto">
          <a:xfrm>
            <a:off x="4464175" y="764704"/>
            <a:ext cx="4679825" cy="2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ts val="29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</a:tabLst>
            </a:pPr>
            <a:r>
              <a:rPr lang="en-US" dirty="0">
                <a:solidFill>
                  <a:srgbClr val="000000"/>
                </a:solidFill>
                <a:latin typeface="Arial Narrow" pitchFamily="-65" charset="0"/>
                <a:ea typeface="ＭＳ Ｐゴシック" pitchFamily="-65" charset="-128"/>
                <a:cs typeface="ＭＳ Ｐゴシック" pitchFamily="-65" charset="-128"/>
              </a:rPr>
              <a:t>The </a:t>
            </a:r>
            <a:r>
              <a:rPr lang="en-US" dirty="0" err="1">
                <a:solidFill>
                  <a:srgbClr val="000000"/>
                </a:solidFill>
                <a:latin typeface="Arial Narrow" pitchFamily="-65" charset="0"/>
                <a:ea typeface="ＭＳ Ｐゴシック" pitchFamily="-65" charset="-128"/>
                <a:cs typeface="ＭＳ Ｐゴシック" pitchFamily="-65" charset="-128"/>
              </a:rPr>
              <a:t>Jelley</a:t>
            </a:r>
            <a:r>
              <a:rPr lang="en-US" dirty="0">
                <a:solidFill>
                  <a:srgbClr val="000000"/>
                </a:solidFill>
                <a:latin typeface="Arial Narrow" pitchFamily="-65" charset="0"/>
                <a:ea typeface="ＭＳ Ｐゴシック" pitchFamily="-65" charset="-128"/>
                <a:cs typeface="ＭＳ Ｐゴシック" pitchFamily="-65" charset="-128"/>
              </a:rPr>
              <a:t> &amp; Galbraith light bucket (1952) </a:t>
            </a:r>
          </a:p>
        </p:txBody>
      </p:sp>
      <p:sp>
        <p:nvSpPr>
          <p:cNvPr id="188440" name="Text Box 24"/>
          <p:cNvSpPr txBox="1">
            <a:spLocks noChangeArrowheads="1"/>
          </p:cNvSpPr>
          <p:nvPr/>
        </p:nvSpPr>
        <p:spPr bwMode="auto">
          <a:xfrm>
            <a:off x="179512" y="3072325"/>
            <a:ext cx="4378122" cy="201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40000"/>
              </a:spcBef>
            </a:pPr>
            <a:r>
              <a:rPr lang="en-GB" dirty="0">
                <a:solidFill>
                  <a:srgbClr val="000000"/>
                </a:solidFill>
              </a:rPr>
              <a:t>Very simple device:</a:t>
            </a:r>
          </a:p>
          <a:p>
            <a:pPr lvl="1">
              <a:spcBef>
                <a:spcPct val="40000"/>
              </a:spcBef>
              <a:buFontTx/>
              <a:buChar char="•"/>
            </a:pPr>
            <a:r>
              <a:rPr lang="en-GB" dirty="0">
                <a:solidFill>
                  <a:srgbClr val="000000"/>
                </a:solidFill>
              </a:rPr>
              <a:t> Mirror</a:t>
            </a:r>
          </a:p>
          <a:p>
            <a:pPr lvl="1">
              <a:spcBef>
                <a:spcPct val="40000"/>
              </a:spcBef>
              <a:buFontTx/>
              <a:buChar char="•"/>
            </a:pPr>
            <a:r>
              <a:rPr lang="en-GB" dirty="0">
                <a:solidFill>
                  <a:srgbClr val="000000"/>
                </a:solidFill>
              </a:rPr>
              <a:t> Photon detector (PMT)</a:t>
            </a:r>
          </a:p>
          <a:p>
            <a:pPr lvl="1">
              <a:spcBef>
                <a:spcPct val="40000"/>
              </a:spcBef>
              <a:buFontTx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 Oscilloscope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79512" y="5595539"/>
            <a:ext cx="8562349" cy="10018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lvl="1" indent="-182563" defTabSz="449263">
              <a:lnSpc>
                <a:spcPct val="110000"/>
              </a:lnSpc>
              <a:buClr>
                <a:srgbClr val="000000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An imaging camera allows us to </a:t>
            </a:r>
            <a:r>
              <a:rPr lang="en-US" sz="1800" b="1" dirty="0" smtClean="0">
                <a:solidFill>
                  <a:srgbClr val="FF0000"/>
                </a:solidFill>
                <a:latin typeface="Comic Sans MS" pitchFamily="-65" charset="0"/>
                <a:sym typeface="Comic Sans MS" pitchFamily="-65" charset="0"/>
              </a:rPr>
              <a:t>take a picture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of the Cherenkov flashes</a:t>
            </a:r>
          </a:p>
          <a:p>
            <a:pPr lvl="1" indent="-182563" defTabSz="449263">
              <a:lnSpc>
                <a:spcPct val="110000"/>
              </a:lnSpc>
              <a:buClr>
                <a:srgbClr val="000000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n-US" sz="1800" dirty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U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se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the shape and orientation of these images to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select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gamma-ray showers from the background of cosmic </a:t>
            </a:r>
            <a:r>
              <a:rPr lang="en-US" sz="1800" dirty="0" smtClean="0">
                <a:solidFill>
                  <a:srgbClr val="000000"/>
                </a:solidFill>
                <a:latin typeface="Comic Sans MS" pitchFamily="-65" charset="0"/>
                <a:sym typeface="Comic Sans MS" pitchFamily="-65" charset="0"/>
              </a:rPr>
              <a:t>ray showers</a:t>
            </a:r>
            <a:endParaRPr lang="en-US" sz="1800" dirty="0" smtClean="0">
              <a:solidFill>
                <a:srgbClr val="000000"/>
              </a:solidFill>
              <a:latin typeface="Comic Sans MS" pitchFamily="-65" charset="0"/>
              <a:sym typeface="Comic Sans MS" pitchFamily="-65" charset="0"/>
            </a:endParaRPr>
          </a:p>
        </p:txBody>
      </p:sp>
      <p:sp>
        <p:nvSpPr>
          <p:cNvPr id="8" name="Text Box 57"/>
          <p:cNvSpPr txBox="1">
            <a:spLocks noChangeArrowheads="1"/>
          </p:cNvSpPr>
          <p:nvPr/>
        </p:nvSpPr>
        <p:spPr bwMode="auto">
          <a:xfrm>
            <a:off x="107504" y="1556792"/>
            <a:ext cx="4572000" cy="100181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indent="-182563" defTabSz="449263">
              <a:lnSpc>
                <a:spcPct val="110000"/>
              </a:lnSpc>
              <a:buClr>
                <a:schemeClr val="tx1"/>
              </a:buClr>
              <a:buSzPct val="100000"/>
              <a:buFont typeface="Arial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>
                <a:solidFill>
                  <a:srgbClr val="000000"/>
                </a:solidFill>
                <a:latin typeface="Comic Sans MS" pitchFamily="-65" charset="0"/>
              </a:defRPr>
            </a:lvl1pPr>
            <a:lvl2pPr>
              <a:defRPr>
                <a:solidFill>
                  <a:schemeClr val="dk1"/>
                </a:solidFill>
                <a:latin typeface="+mn-lt"/>
              </a:defRPr>
            </a:lvl2pPr>
            <a:lvl3pPr>
              <a:defRPr>
                <a:solidFill>
                  <a:schemeClr val="dk1"/>
                </a:solidFill>
                <a:latin typeface="+mn-lt"/>
              </a:defRPr>
            </a:lvl3pPr>
            <a:lvl4pPr>
              <a:defRPr>
                <a:solidFill>
                  <a:schemeClr val="dk1"/>
                </a:solidFill>
                <a:latin typeface="+mn-lt"/>
              </a:defRPr>
            </a:lvl4pPr>
            <a:lvl5pPr>
              <a:defRPr>
                <a:solidFill>
                  <a:schemeClr val="dk1"/>
                </a:solidFill>
                <a:latin typeface="+mn-lt"/>
              </a:defRPr>
            </a:lvl5pPr>
            <a:lvl6pPr>
              <a:defRPr>
                <a:solidFill>
                  <a:schemeClr val="dk1"/>
                </a:solidFill>
                <a:latin typeface="+mn-lt"/>
              </a:defRPr>
            </a:lvl6pPr>
            <a:lvl7pPr>
              <a:defRPr>
                <a:solidFill>
                  <a:schemeClr val="dk1"/>
                </a:solidFill>
                <a:latin typeface="+mn-lt"/>
              </a:defRPr>
            </a:lvl7pPr>
            <a:lvl8pPr>
              <a:defRPr>
                <a:solidFill>
                  <a:schemeClr val="dk1"/>
                </a:solidFill>
                <a:latin typeface="+mn-lt"/>
              </a:defRPr>
            </a:lvl8pPr>
            <a:lvl9pPr>
              <a:defRPr>
                <a:solidFill>
                  <a:schemeClr val="dk1"/>
                </a:solidFill>
                <a:latin typeface="+mn-lt"/>
              </a:defRPr>
            </a:lvl9pPr>
          </a:lstStyle>
          <a:p>
            <a:pPr indent="0">
              <a:buNone/>
            </a:pPr>
            <a:r>
              <a:rPr lang="en-GB" sz="1800" dirty="0"/>
              <a:t>Alternatively, </a:t>
            </a:r>
            <a:r>
              <a:rPr lang="en-GB" sz="1800" dirty="0" smtClean="0"/>
              <a:t>we can detect </a:t>
            </a:r>
            <a:r>
              <a:rPr lang="en-GB" sz="1800" b="1" dirty="0">
                <a:solidFill>
                  <a:srgbClr val="FF0000"/>
                </a:solidFill>
              </a:rPr>
              <a:t>Cherenkov light produced in the atmosphere </a:t>
            </a:r>
            <a:r>
              <a:rPr lang="en-GB" sz="1800" dirty="0"/>
              <a:t>by the relativistic charged particles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11188" y="149077"/>
            <a:ext cx="7772400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pPr algn="ctr" eaLnBrk="1" hangingPunct="1">
              <a:buClr>
                <a:srgbClr val="FF5050"/>
              </a:buClr>
              <a:buSzPct val="100000"/>
              <a:buFont typeface="Verdana" pitchFamily="-65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Use the atmosphere as part of the detector</a:t>
            </a:r>
            <a:endParaRPr lang="en-GB" b="1" dirty="0">
              <a:solidFill>
                <a:srgbClr val="FF505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75174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AutoShape 2"/>
          <p:cNvSpPr>
            <a:spLocks noChangeArrowheads="1"/>
          </p:cNvSpPr>
          <p:nvPr/>
        </p:nvSpPr>
        <p:spPr bwMode="auto">
          <a:xfrm flipV="1">
            <a:off x="0" y="5168900"/>
            <a:ext cx="6604000" cy="1524000"/>
          </a:xfrm>
          <a:custGeom>
            <a:avLst/>
            <a:gdLst>
              <a:gd name="G0" fmla="+- 3120 0 0"/>
              <a:gd name="G1" fmla="+- 21600 0 3120"/>
              <a:gd name="G2" fmla="*/ 3120 1 2"/>
              <a:gd name="G3" fmla="+- 21600 0 G2"/>
              <a:gd name="G4" fmla="+/ 3120 21600 2"/>
              <a:gd name="G5" fmla="+/ G1 0 2"/>
              <a:gd name="G6" fmla="*/ 21600 21600 3120"/>
              <a:gd name="G7" fmla="*/ G6 1 2"/>
              <a:gd name="G8" fmla="+- 21600 0 G7"/>
              <a:gd name="G9" fmla="*/ 21600 1 2"/>
              <a:gd name="G10" fmla="+- 3120 0 G9"/>
              <a:gd name="G11" fmla="?: G10 G8 0"/>
              <a:gd name="G12" fmla="?: G10 G7 21600"/>
              <a:gd name="T0" fmla="*/ 20040 w 21600"/>
              <a:gd name="T1" fmla="*/ 10800 h 21600"/>
              <a:gd name="T2" fmla="*/ 10800 w 21600"/>
              <a:gd name="T3" fmla="*/ 21600 h 21600"/>
              <a:gd name="T4" fmla="*/ 1560 w 21600"/>
              <a:gd name="T5" fmla="*/ 10800 h 21600"/>
              <a:gd name="T6" fmla="*/ 10800 w 21600"/>
              <a:gd name="T7" fmla="*/ 0 h 21600"/>
              <a:gd name="T8" fmla="*/ 3360 w 21600"/>
              <a:gd name="T9" fmla="*/ 3360 h 21600"/>
              <a:gd name="T10" fmla="*/ 18240 w 21600"/>
              <a:gd name="T11" fmla="*/ 1824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120" y="21600"/>
                </a:lnTo>
                <a:lnTo>
                  <a:pt x="1848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339933">
                  <a:gamma/>
                  <a:shade val="46275"/>
                  <a:invGamma/>
                </a:srgbClr>
              </a:gs>
              <a:gs pos="100000">
                <a:srgbClr val="33993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81251" name="Group 3"/>
          <p:cNvGrpSpPr>
            <a:grpSpLocks/>
          </p:cNvGrpSpPr>
          <p:nvPr/>
        </p:nvGrpSpPr>
        <p:grpSpPr bwMode="auto">
          <a:xfrm>
            <a:off x="977900" y="355600"/>
            <a:ext cx="4610100" cy="6134100"/>
            <a:chOff x="616" y="224"/>
            <a:chExt cx="2904" cy="3864"/>
          </a:xfrm>
        </p:grpSpPr>
        <p:grpSp>
          <p:nvGrpSpPr>
            <p:cNvPr id="181252" name="Group 4"/>
            <p:cNvGrpSpPr>
              <a:grpSpLocks/>
            </p:cNvGrpSpPr>
            <p:nvPr/>
          </p:nvGrpSpPr>
          <p:grpSpPr bwMode="auto">
            <a:xfrm>
              <a:off x="616" y="224"/>
              <a:ext cx="2904" cy="3504"/>
              <a:chOff x="616" y="224"/>
              <a:chExt cx="2904" cy="3504"/>
            </a:xfrm>
          </p:grpSpPr>
          <p:sp>
            <p:nvSpPr>
              <p:cNvPr id="181253" name="Line 5"/>
              <p:cNvSpPr>
                <a:spLocks noChangeShapeType="1"/>
              </p:cNvSpPr>
              <p:nvPr/>
            </p:nvSpPr>
            <p:spPr bwMode="auto">
              <a:xfrm>
                <a:off x="2056" y="224"/>
                <a:ext cx="0" cy="576"/>
              </a:xfrm>
              <a:prstGeom prst="line">
                <a:avLst/>
              </a:prstGeom>
              <a:noFill/>
              <a:ln w="3175">
                <a:solidFill>
                  <a:srgbClr val="EAEAEA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181254" name="Picture 6" descr="view_yz_004"/>
              <p:cNvPicPr>
                <a:picLocks noChangeAspect="1" noChangeArrowheads="1"/>
              </p:cNvPicPr>
              <p:nvPr/>
            </p:nvPicPr>
            <p:blipFill>
              <a:blip r:embed="rId3"/>
              <a:srcRect l="37279" t="23026" r="33728"/>
              <a:stretch>
                <a:fillRect/>
              </a:stretch>
            </p:blipFill>
            <p:spPr bwMode="auto">
              <a:xfrm>
                <a:off x="1816" y="830"/>
                <a:ext cx="552" cy="1043"/>
              </a:xfrm>
              <a:prstGeom prst="rect">
                <a:avLst/>
              </a:prstGeom>
              <a:noFill/>
            </p:spPr>
          </p:pic>
          <p:sp>
            <p:nvSpPr>
              <p:cNvPr id="181255" name="AutoShape 7"/>
              <p:cNvSpPr>
                <a:spLocks noChangeArrowheads="1"/>
              </p:cNvSpPr>
              <p:nvPr/>
            </p:nvSpPr>
            <p:spPr bwMode="auto">
              <a:xfrm>
                <a:off x="616" y="1568"/>
                <a:ext cx="2904" cy="2160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99CCFF"/>
                  </a:gs>
                  <a:gs pos="100000">
                    <a:srgbClr val="00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81256" name="Oval 8"/>
            <p:cNvSpPr>
              <a:spLocks noChangeArrowheads="1"/>
            </p:cNvSpPr>
            <p:nvPr/>
          </p:nvSpPr>
          <p:spPr bwMode="auto">
            <a:xfrm>
              <a:off x="624" y="3384"/>
              <a:ext cx="2896" cy="704"/>
            </a:xfrm>
            <a:prstGeom prst="ellipse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3399FF"/>
                </a:gs>
              </a:gsLst>
              <a:lin ang="5400000" scaled="1"/>
            </a:gradFill>
            <a:ln w="2857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1257" name="Group 9"/>
          <p:cNvGrpSpPr>
            <a:grpSpLocks/>
          </p:cNvGrpSpPr>
          <p:nvPr/>
        </p:nvGrpSpPr>
        <p:grpSpPr bwMode="auto">
          <a:xfrm>
            <a:off x="4267200" y="152400"/>
            <a:ext cx="4799013" cy="4797425"/>
            <a:chOff x="2688" y="96"/>
            <a:chExt cx="3023" cy="3022"/>
          </a:xfrm>
        </p:grpSpPr>
        <p:grpSp>
          <p:nvGrpSpPr>
            <p:cNvPr id="181258" name="Group 10"/>
            <p:cNvGrpSpPr>
              <a:grpSpLocks/>
            </p:cNvGrpSpPr>
            <p:nvPr/>
          </p:nvGrpSpPr>
          <p:grpSpPr bwMode="auto">
            <a:xfrm>
              <a:off x="3168" y="96"/>
              <a:ext cx="2543" cy="2592"/>
              <a:chOff x="3752" y="792"/>
              <a:chExt cx="1912" cy="1920"/>
            </a:xfrm>
          </p:grpSpPr>
          <p:sp>
            <p:nvSpPr>
              <p:cNvPr id="181259" name="Rectangle 11"/>
              <p:cNvSpPr>
                <a:spLocks noChangeArrowheads="1"/>
              </p:cNvSpPr>
              <p:nvPr/>
            </p:nvSpPr>
            <p:spPr bwMode="auto">
              <a:xfrm>
                <a:off x="3752" y="800"/>
                <a:ext cx="1912" cy="191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pic>
            <p:nvPicPr>
              <p:cNvPr id="181260" name="Picture 12" descr="event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881" y="890"/>
                <a:ext cx="1696" cy="1723"/>
              </a:xfrm>
              <a:prstGeom prst="rect">
                <a:avLst/>
              </a:prstGeom>
              <a:noFill/>
            </p:spPr>
          </p:pic>
          <p:sp>
            <p:nvSpPr>
              <p:cNvPr id="181261" name="AutoShape 13"/>
              <p:cNvSpPr>
                <a:spLocks noChangeArrowheads="1"/>
              </p:cNvSpPr>
              <p:nvPr/>
            </p:nvSpPr>
            <p:spPr bwMode="auto">
              <a:xfrm>
                <a:off x="3784" y="792"/>
                <a:ext cx="1872" cy="1912"/>
              </a:xfrm>
              <a:custGeom>
                <a:avLst/>
                <a:gdLst>
                  <a:gd name="G0" fmla="+- 2492 0 0"/>
                  <a:gd name="G1" fmla="+- 21600 0 2492"/>
                  <a:gd name="G2" fmla="+- 21600 0 2492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492" y="10800"/>
                    </a:moveTo>
                    <a:cubicBezTo>
                      <a:pt x="2492" y="15388"/>
                      <a:pt x="6212" y="19108"/>
                      <a:pt x="10800" y="19108"/>
                    </a:cubicBezTo>
                    <a:cubicBezTo>
                      <a:pt x="15388" y="19108"/>
                      <a:pt x="19108" y="15388"/>
                      <a:pt x="19108" y="10800"/>
                    </a:cubicBezTo>
                    <a:cubicBezTo>
                      <a:pt x="19108" y="6212"/>
                      <a:pt x="15388" y="2492"/>
                      <a:pt x="10800" y="2492"/>
                    </a:cubicBezTo>
                    <a:cubicBezTo>
                      <a:pt x="6212" y="2492"/>
                      <a:pt x="2492" y="6212"/>
                      <a:pt x="2492" y="1080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262" name="Freeform 14"/>
              <p:cNvSpPr>
                <a:spLocks/>
              </p:cNvSpPr>
              <p:nvPr/>
            </p:nvSpPr>
            <p:spPr bwMode="auto">
              <a:xfrm>
                <a:off x="3768" y="856"/>
                <a:ext cx="704" cy="6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4" y="8"/>
                  </a:cxn>
                  <a:cxn ang="0">
                    <a:pos x="192" y="624"/>
                  </a:cxn>
                  <a:cxn ang="0">
                    <a:pos x="40" y="576"/>
                  </a:cxn>
                  <a:cxn ang="0">
                    <a:pos x="0" y="0"/>
                  </a:cxn>
                </a:cxnLst>
                <a:rect l="0" t="0" r="r" b="b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263" name="Freeform 15"/>
              <p:cNvSpPr>
                <a:spLocks/>
              </p:cNvSpPr>
              <p:nvPr/>
            </p:nvSpPr>
            <p:spPr bwMode="auto">
              <a:xfrm flipH="1">
                <a:off x="4928" y="832"/>
                <a:ext cx="704" cy="6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4" y="8"/>
                  </a:cxn>
                  <a:cxn ang="0">
                    <a:pos x="192" y="624"/>
                  </a:cxn>
                  <a:cxn ang="0">
                    <a:pos x="40" y="576"/>
                  </a:cxn>
                  <a:cxn ang="0">
                    <a:pos x="0" y="0"/>
                  </a:cxn>
                </a:cxnLst>
                <a:rect l="0" t="0" r="r" b="b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264" name="Freeform 16"/>
              <p:cNvSpPr>
                <a:spLocks/>
              </p:cNvSpPr>
              <p:nvPr/>
            </p:nvSpPr>
            <p:spPr bwMode="auto">
              <a:xfrm flipV="1">
                <a:off x="3752" y="2040"/>
                <a:ext cx="704" cy="6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4" y="8"/>
                  </a:cxn>
                  <a:cxn ang="0">
                    <a:pos x="192" y="624"/>
                  </a:cxn>
                  <a:cxn ang="0">
                    <a:pos x="40" y="576"/>
                  </a:cxn>
                  <a:cxn ang="0">
                    <a:pos x="0" y="0"/>
                  </a:cxn>
                </a:cxnLst>
                <a:rect l="0" t="0" r="r" b="b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265" name="Freeform 17"/>
              <p:cNvSpPr>
                <a:spLocks/>
              </p:cNvSpPr>
              <p:nvPr/>
            </p:nvSpPr>
            <p:spPr bwMode="auto">
              <a:xfrm flipH="1" flipV="1">
                <a:off x="4960" y="2016"/>
                <a:ext cx="704" cy="6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04" y="8"/>
                  </a:cxn>
                  <a:cxn ang="0">
                    <a:pos x="192" y="624"/>
                  </a:cxn>
                  <a:cxn ang="0">
                    <a:pos x="40" y="576"/>
                  </a:cxn>
                  <a:cxn ang="0">
                    <a:pos x="0" y="0"/>
                  </a:cxn>
                </a:cxnLst>
                <a:rect l="0" t="0" r="r" b="b"/>
                <a:pathLst>
                  <a:path w="704" h="624">
                    <a:moveTo>
                      <a:pt x="0" y="0"/>
                    </a:moveTo>
                    <a:lnTo>
                      <a:pt x="704" y="8"/>
                    </a:lnTo>
                    <a:lnTo>
                      <a:pt x="192" y="624"/>
                    </a:lnTo>
                    <a:lnTo>
                      <a:pt x="40" y="57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266" name="Oval 18"/>
              <p:cNvSpPr>
                <a:spLocks noChangeArrowheads="1"/>
              </p:cNvSpPr>
              <p:nvPr/>
            </p:nvSpPr>
            <p:spPr bwMode="auto">
              <a:xfrm>
                <a:off x="3984" y="1016"/>
                <a:ext cx="1464" cy="146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81267" name="Line 19"/>
            <p:cNvSpPr>
              <a:spLocks noChangeShapeType="1"/>
            </p:cNvSpPr>
            <p:nvPr/>
          </p:nvSpPr>
          <p:spPr bwMode="auto">
            <a:xfrm flipV="1">
              <a:off x="2688" y="2112"/>
              <a:ext cx="1042" cy="1006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1268" name="Group 20"/>
          <p:cNvGrpSpPr>
            <a:grpSpLocks/>
          </p:cNvGrpSpPr>
          <p:nvPr/>
        </p:nvGrpSpPr>
        <p:grpSpPr bwMode="auto">
          <a:xfrm rot="15608666">
            <a:off x="7037388" y="1900238"/>
            <a:ext cx="344487" cy="687387"/>
            <a:chOff x="626" y="417"/>
            <a:chExt cx="296" cy="589"/>
          </a:xfrm>
        </p:grpSpPr>
        <p:sp>
          <p:nvSpPr>
            <p:cNvPr id="181269" name="Freeform 21"/>
            <p:cNvSpPr>
              <a:spLocks/>
            </p:cNvSpPr>
            <p:nvPr/>
          </p:nvSpPr>
          <p:spPr bwMode="auto">
            <a:xfrm>
              <a:off x="626" y="417"/>
              <a:ext cx="292" cy="493"/>
            </a:xfrm>
            <a:custGeom>
              <a:avLst/>
              <a:gdLst/>
              <a:ahLst/>
              <a:cxnLst>
                <a:cxn ang="0">
                  <a:pos x="167" y="0"/>
                </a:cxn>
                <a:cxn ang="0">
                  <a:pos x="0" y="485"/>
                </a:cxn>
                <a:cxn ang="0">
                  <a:pos x="300" y="476"/>
                </a:cxn>
                <a:cxn ang="0">
                  <a:pos x="167" y="0"/>
                </a:cxn>
              </a:cxnLst>
              <a:rect l="0" t="0" r="r" b="b"/>
              <a:pathLst>
                <a:path w="300" h="485">
                  <a:moveTo>
                    <a:pt x="167" y="0"/>
                  </a:moveTo>
                  <a:lnTo>
                    <a:pt x="0" y="485"/>
                  </a:lnTo>
                  <a:lnTo>
                    <a:pt x="300" y="476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270" name="Oval 22"/>
            <p:cNvSpPr>
              <a:spLocks noChangeArrowheads="1"/>
            </p:cNvSpPr>
            <p:nvPr/>
          </p:nvSpPr>
          <p:spPr bwMode="auto">
            <a:xfrm>
              <a:off x="630" y="823"/>
              <a:ext cx="292" cy="183"/>
            </a:xfrm>
            <a:prstGeom prst="ellipse">
              <a:avLst/>
            </a:prstGeom>
            <a:solidFill>
              <a:srgbClr val="CC99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1271" name="Group 23"/>
          <p:cNvGrpSpPr>
            <a:grpSpLocks/>
          </p:cNvGrpSpPr>
          <p:nvPr/>
        </p:nvGrpSpPr>
        <p:grpSpPr bwMode="auto">
          <a:xfrm rot="15608666">
            <a:off x="7788276" y="1516062"/>
            <a:ext cx="381000" cy="1152525"/>
            <a:chOff x="626" y="890"/>
            <a:chExt cx="326" cy="988"/>
          </a:xfrm>
        </p:grpSpPr>
        <p:sp>
          <p:nvSpPr>
            <p:cNvPr id="181272" name="Freeform 24"/>
            <p:cNvSpPr>
              <a:spLocks/>
            </p:cNvSpPr>
            <p:nvPr/>
          </p:nvSpPr>
          <p:spPr bwMode="auto">
            <a:xfrm>
              <a:off x="626" y="890"/>
              <a:ext cx="326" cy="871"/>
            </a:xfrm>
            <a:custGeom>
              <a:avLst/>
              <a:gdLst/>
              <a:ahLst/>
              <a:cxnLst>
                <a:cxn ang="0">
                  <a:pos x="92" y="45"/>
                </a:cxn>
                <a:cxn ang="0">
                  <a:pos x="0" y="871"/>
                </a:cxn>
                <a:cxn ang="0">
                  <a:pos x="326" y="871"/>
                </a:cxn>
                <a:cxn ang="0">
                  <a:pos x="200" y="20"/>
                </a:cxn>
                <a:cxn ang="0">
                  <a:pos x="148" y="0"/>
                </a:cxn>
                <a:cxn ang="0">
                  <a:pos x="92" y="45"/>
                </a:cxn>
              </a:cxnLst>
              <a:rect l="0" t="0" r="r" b="b"/>
              <a:pathLst>
                <a:path w="326" h="871">
                  <a:moveTo>
                    <a:pt x="92" y="45"/>
                  </a:moveTo>
                  <a:cubicBezTo>
                    <a:pt x="46" y="458"/>
                    <a:pt x="0" y="871"/>
                    <a:pt x="0" y="871"/>
                  </a:cubicBezTo>
                  <a:lnTo>
                    <a:pt x="326" y="871"/>
                  </a:lnTo>
                  <a:cubicBezTo>
                    <a:pt x="326" y="871"/>
                    <a:pt x="230" y="165"/>
                    <a:pt x="200" y="20"/>
                  </a:cubicBezTo>
                  <a:cubicBezTo>
                    <a:pt x="174" y="10"/>
                    <a:pt x="168" y="2"/>
                    <a:pt x="148" y="0"/>
                  </a:cubicBezTo>
                  <a:cubicBezTo>
                    <a:pt x="130" y="0"/>
                    <a:pt x="117" y="20"/>
                    <a:pt x="92" y="45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273" name="Oval 25"/>
            <p:cNvSpPr>
              <a:spLocks noChangeArrowheads="1"/>
            </p:cNvSpPr>
            <p:nvPr/>
          </p:nvSpPr>
          <p:spPr bwMode="auto">
            <a:xfrm>
              <a:off x="651" y="1695"/>
              <a:ext cx="292" cy="183"/>
            </a:xfrm>
            <a:prstGeom prst="ellipse">
              <a:avLst/>
            </a:prstGeom>
            <a:solidFill>
              <a:srgbClr val="CC99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81274" name="AutoShape 26"/>
          <p:cNvSpPr>
            <a:spLocks noChangeArrowheads="1"/>
          </p:cNvSpPr>
          <p:nvPr/>
        </p:nvSpPr>
        <p:spPr bwMode="auto">
          <a:xfrm>
            <a:off x="3087688" y="941388"/>
            <a:ext cx="346075" cy="2717800"/>
          </a:xfrm>
          <a:prstGeom prst="can">
            <a:avLst>
              <a:gd name="adj" fmla="val 39448"/>
            </a:avLst>
          </a:prstGeom>
          <a:solidFill>
            <a:srgbClr val="FFFF00"/>
          </a:solidFill>
          <a:ln w="9525">
            <a:solidFill>
              <a:srgbClr val="4D4D4D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1275" name="Line 27"/>
          <p:cNvSpPr>
            <a:spLocks noChangeShapeType="1"/>
          </p:cNvSpPr>
          <p:nvPr/>
        </p:nvSpPr>
        <p:spPr bwMode="auto">
          <a:xfrm flipH="1">
            <a:off x="5738813" y="2292350"/>
            <a:ext cx="1152525" cy="185738"/>
          </a:xfrm>
          <a:prstGeom prst="line">
            <a:avLst/>
          </a:prstGeom>
          <a:noFill/>
          <a:ln w="38100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81276" name="Group 28"/>
          <p:cNvGrpSpPr>
            <a:grpSpLocks/>
          </p:cNvGrpSpPr>
          <p:nvPr/>
        </p:nvGrpSpPr>
        <p:grpSpPr bwMode="auto">
          <a:xfrm>
            <a:off x="3509963" y="4730750"/>
            <a:ext cx="787400" cy="1398588"/>
            <a:chOff x="2385" y="3172"/>
            <a:chExt cx="313" cy="556"/>
          </a:xfrm>
        </p:grpSpPr>
        <p:sp>
          <p:nvSpPr>
            <p:cNvPr id="181277" name="Oval 29"/>
            <p:cNvSpPr>
              <a:spLocks noChangeArrowheads="1"/>
            </p:cNvSpPr>
            <p:nvPr/>
          </p:nvSpPr>
          <p:spPr bwMode="auto">
            <a:xfrm rot="-38004">
              <a:off x="2445" y="3552"/>
              <a:ext cx="209" cy="4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278" name="Oval 30"/>
            <p:cNvSpPr>
              <a:spLocks noChangeArrowheads="1"/>
            </p:cNvSpPr>
            <p:nvPr/>
          </p:nvSpPr>
          <p:spPr bwMode="auto">
            <a:xfrm rot="-38004">
              <a:off x="2414" y="3525"/>
              <a:ext cx="266" cy="5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279" name="Oval 31"/>
            <p:cNvSpPr>
              <a:spLocks noChangeArrowheads="1"/>
            </p:cNvSpPr>
            <p:nvPr/>
          </p:nvSpPr>
          <p:spPr bwMode="auto">
            <a:xfrm rot="-38004">
              <a:off x="2390" y="3519"/>
              <a:ext cx="308" cy="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280" name="AutoShape 32"/>
            <p:cNvSpPr>
              <a:spLocks noChangeArrowheads="1"/>
            </p:cNvSpPr>
            <p:nvPr/>
          </p:nvSpPr>
          <p:spPr bwMode="auto">
            <a:xfrm rot="-38004">
              <a:off x="2504" y="3172"/>
              <a:ext cx="89" cy="67"/>
            </a:xfrm>
            <a:prstGeom prst="ca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281" name="Line 33"/>
            <p:cNvSpPr>
              <a:spLocks noChangeShapeType="1"/>
            </p:cNvSpPr>
            <p:nvPr/>
          </p:nvSpPr>
          <p:spPr bwMode="auto">
            <a:xfrm rot="21561996" flipV="1">
              <a:off x="2385" y="3226"/>
              <a:ext cx="119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282" name="Line 34"/>
            <p:cNvSpPr>
              <a:spLocks noChangeShapeType="1"/>
            </p:cNvSpPr>
            <p:nvPr/>
          </p:nvSpPr>
          <p:spPr bwMode="auto">
            <a:xfrm rot="-38004" flipH="1" flipV="1">
              <a:off x="2546" y="3230"/>
              <a:ext cx="1" cy="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283" name="Line 35"/>
            <p:cNvSpPr>
              <a:spLocks noChangeShapeType="1"/>
            </p:cNvSpPr>
            <p:nvPr/>
          </p:nvSpPr>
          <p:spPr bwMode="auto">
            <a:xfrm rot="-38004" flipH="1" flipV="1">
              <a:off x="2593" y="3233"/>
              <a:ext cx="103" cy="3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284" name="AutoShape 36"/>
            <p:cNvSpPr>
              <a:spLocks noChangeArrowheads="1"/>
            </p:cNvSpPr>
            <p:nvPr/>
          </p:nvSpPr>
          <p:spPr bwMode="auto">
            <a:xfrm>
              <a:off x="2432" y="3643"/>
              <a:ext cx="243" cy="85"/>
            </a:xfrm>
            <a:prstGeom prst="can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285" name="Line 37"/>
            <p:cNvSpPr>
              <a:spLocks noChangeShapeType="1"/>
            </p:cNvSpPr>
            <p:nvPr/>
          </p:nvSpPr>
          <p:spPr bwMode="auto">
            <a:xfrm flipV="1">
              <a:off x="2498" y="3581"/>
              <a:ext cx="54" cy="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286" name="Line 38"/>
            <p:cNvSpPr>
              <a:spLocks noChangeShapeType="1"/>
            </p:cNvSpPr>
            <p:nvPr/>
          </p:nvSpPr>
          <p:spPr bwMode="auto">
            <a:xfrm>
              <a:off x="2555" y="3584"/>
              <a:ext cx="47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287" name="Line 39"/>
            <p:cNvSpPr>
              <a:spLocks noChangeShapeType="1"/>
            </p:cNvSpPr>
            <p:nvPr/>
          </p:nvSpPr>
          <p:spPr bwMode="auto">
            <a:xfrm flipV="1">
              <a:off x="2492" y="3606"/>
              <a:ext cx="22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288" name="Line 40"/>
            <p:cNvSpPr>
              <a:spLocks noChangeShapeType="1"/>
            </p:cNvSpPr>
            <p:nvPr/>
          </p:nvSpPr>
          <p:spPr bwMode="auto">
            <a:xfrm flipH="1" flipV="1">
              <a:off x="2582" y="3588"/>
              <a:ext cx="30" cy="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1289" name="Group 41"/>
          <p:cNvGrpSpPr>
            <a:grpSpLocks/>
          </p:cNvGrpSpPr>
          <p:nvPr/>
        </p:nvGrpSpPr>
        <p:grpSpPr bwMode="auto">
          <a:xfrm>
            <a:off x="3022600" y="185738"/>
            <a:ext cx="476250" cy="820737"/>
            <a:chOff x="1904" y="117"/>
            <a:chExt cx="300" cy="517"/>
          </a:xfrm>
        </p:grpSpPr>
        <p:sp>
          <p:nvSpPr>
            <p:cNvPr id="181290" name="Oval 42"/>
            <p:cNvSpPr>
              <a:spLocks noChangeArrowheads="1"/>
            </p:cNvSpPr>
            <p:nvPr/>
          </p:nvSpPr>
          <p:spPr bwMode="auto">
            <a:xfrm>
              <a:off x="1910" y="538"/>
              <a:ext cx="288" cy="9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1291" name="AutoShape 43"/>
            <p:cNvSpPr>
              <a:spLocks noChangeArrowheads="1"/>
            </p:cNvSpPr>
            <p:nvPr/>
          </p:nvSpPr>
          <p:spPr bwMode="auto">
            <a:xfrm>
              <a:off x="1904" y="117"/>
              <a:ext cx="300" cy="476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1292" name="Group 44"/>
          <p:cNvGrpSpPr>
            <a:grpSpLocks/>
          </p:cNvGrpSpPr>
          <p:nvPr/>
        </p:nvGrpSpPr>
        <p:grpSpPr bwMode="auto">
          <a:xfrm>
            <a:off x="2362200" y="457200"/>
            <a:ext cx="3700463" cy="6199188"/>
            <a:chOff x="1488" y="288"/>
            <a:chExt cx="2331" cy="3905"/>
          </a:xfrm>
        </p:grpSpPr>
        <p:grpSp>
          <p:nvGrpSpPr>
            <p:cNvPr id="181293" name="Group 45"/>
            <p:cNvGrpSpPr>
              <a:grpSpLocks/>
            </p:cNvGrpSpPr>
            <p:nvPr/>
          </p:nvGrpSpPr>
          <p:grpSpPr bwMode="auto">
            <a:xfrm>
              <a:off x="1488" y="3312"/>
              <a:ext cx="496" cy="881"/>
              <a:chOff x="2385" y="3172"/>
              <a:chExt cx="313" cy="556"/>
            </a:xfrm>
          </p:grpSpPr>
          <p:sp>
            <p:nvSpPr>
              <p:cNvPr id="181294" name="Oval 46"/>
              <p:cNvSpPr>
                <a:spLocks noChangeArrowheads="1"/>
              </p:cNvSpPr>
              <p:nvPr/>
            </p:nvSpPr>
            <p:spPr bwMode="auto">
              <a:xfrm rot="-38004">
                <a:off x="2445" y="3552"/>
                <a:ext cx="209" cy="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295" name="Oval 47"/>
              <p:cNvSpPr>
                <a:spLocks noChangeArrowheads="1"/>
              </p:cNvSpPr>
              <p:nvPr/>
            </p:nvSpPr>
            <p:spPr bwMode="auto">
              <a:xfrm rot="-38004">
                <a:off x="2414" y="3525"/>
                <a:ext cx="266" cy="5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296" name="Oval 48"/>
              <p:cNvSpPr>
                <a:spLocks noChangeArrowheads="1"/>
              </p:cNvSpPr>
              <p:nvPr/>
            </p:nvSpPr>
            <p:spPr bwMode="auto">
              <a:xfrm rot="-38004">
                <a:off x="2390" y="3519"/>
                <a:ext cx="308" cy="5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297" name="AutoShape 49"/>
              <p:cNvSpPr>
                <a:spLocks noChangeArrowheads="1"/>
              </p:cNvSpPr>
              <p:nvPr/>
            </p:nvSpPr>
            <p:spPr bwMode="auto">
              <a:xfrm rot="-38004">
                <a:off x="2504" y="3172"/>
                <a:ext cx="89" cy="67"/>
              </a:xfrm>
              <a:prstGeom prst="ca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298" name="Line 50"/>
              <p:cNvSpPr>
                <a:spLocks noChangeShapeType="1"/>
              </p:cNvSpPr>
              <p:nvPr/>
            </p:nvSpPr>
            <p:spPr bwMode="auto">
              <a:xfrm rot="21561996" flipV="1">
                <a:off x="2385" y="3226"/>
                <a:ext cx="119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299" name="Line 51"/>
              <p:cNvSpPr>
                <a:spLocks noChangeShapeType="1"/>
              </p:cNvSpPr>
              <p:nvPr/>
            </p:nvSpPr>
            <p:spPr bwMode="auto">
              <a:xfrm rot="-38004" flipH="1" flipV="1">
                <a:off x="2546" y="3230"/>
                <a:ext cx="1" cy="3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300" name="Line 52"/>
              <p:cNvSpPr>
                <a:spLocks noChangeShapeType="1"/>
              </p:cNvSpPr>
              <p:nvPr/>
            </p:nvSpPr>
            <p:spPr bwMode="auto">
              <a:xfrm rot="-38004" flipH="1" flipV="1">
                <a:off x="2593" y="3233"/>
                <a:ext cx="103" cy="3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301" name="AutoShape 53"/>
              <p:cNvSpPr>
                <a:spLocks noChangeArrowheads="1"/>
              </p:cNvSpPr>
              <p:nvPr/>
            </p:nvSpPr>
            <p:spPr bwMode="auto">
              <a:xfrm>
                <a:off x="2432" y="3643"/>
                <a:ext cx="243" cy="85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302" name="Line 54"/>
              <p:cNvSpPr>
                <a:spLocks noChangeShapeType="1"/>
              </p:cNvSpPr>
              <p:nvPr/>
            </p:nvSpPr>
            <p:spPr bwMode="auto">
              <a:xfrm flipV="1">
                <a:off x="2498" y="3581"/>
                <a:ext cx="54" cy="1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303" name="Line 55"/>
              <p:cNvSpPr>
                <a:spLocks noChangeShapeType="1"/>
              </p:cNvSpPr>
              <p:nvPr/>
            </p:nvSpPr>
            <p:spPr bwMode="auto">
              <a:xfrm>
                <a:off x="2555" y="3584"/>
                <a:ext cx="4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304" name="Line 56"/>
              <p:cNvSpPr>
                <a:spLocks noChangeShapeType="1"/>
              </p:cNvSpPr>
              <p:nvPr/>
            </p:nvSpPr>
            <p:spPr bwMode="auto">
              <a:xfrm flipV="1">
                <a:off x="2492" y="3606"/>
                <a:ext cx="22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305" name="Line 57"/>
              <p:cNvSpPr>
                <a:spLocks noChangeShapeType="1"/>
              </p:cNvSpPr>
              <p:nvPr/>
            </p:nvSpPr>
            <p:spPr bwMode="auto">
              <a:xfrm flipH="1" flipV="1">
                <a:off x="2582" y="3588"/>
                <a:ext cx="30" cy="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81306" name="Group 58"/>
            <p:cNvGrpSpPr>
              <a:grpSpLocks/>
            </p:cNvGrpSpPr>
            <p:nvPr/>
          </p:nvGrpSpPr>
          <p:grpSpPr bwMode="auto">
            <a:xfrm rot="13910102">
              <a:off x="2751" y="993"/>
              <a:ext cx="1774" cy="363"/>
              <a:chOff x="3711" y="1294"/>
              <a:chExt cx="1774" cy="363"/>
            </a:xfrm>
          </p:grpSpPr>
          <p:grpSp>
            <p:nvGrpSpPr>
              <p:cNvPr id="181307" name="Group 59"/>
              <p:cNvGrpSpPr>
                <a:grpSpLocks/>
              </p:cNvGrpSpPr>
              <p:nvPr/>
            </p:nvGrpSpPr>
            <p:grpSpPr bwMode="auto">
              <a:xfrm rot="15608666">
                <a:off x="4529" y="1293"/>
                <a:ext cx="217" cy="433"/>
                <a:chOff x="626" y="417"/>
                <a:chExt cx="296" cy="589"/>
              </a:xfrm>
            </p:grpSpPr>
            <p:sp>
              <p:nvSpPr>
                <p:cNvPr id="181308" name="Freeform 60"/>
                <p:cNvSpPr>
                  <a:spLocks/>
                </p:cNvSpPr>
                <p:nvPr/>
              </p:nvSpPr>
              <p:spPr bwMode="auto">
                <a:xfrm>
                  <a:off x="626" y="417"/>
                  <a:ext cx="292" cy="493"/>
                </a:xfrm>
                <a:custGeom>
                  <a:avLst/>
                  <a:gdLst/>
                  <a:ahLst/>
                  <a:cxnLst>
                    <a:cxn ang="0">
                      <a:pos x="167" y="0"/>
                    </a:cxn>
                    <a:cxn ang="0">
                      <a:pos x="0" y="485"/>
                    </a:cxn>
                    <a:cxn ang="0">
                      <a:pos x="300" y="476"/>
                    </a:cxn>
                    <a:cxn ang="0">
                      <a:pos x="167" y="0"/>
                    </a:cxn>
                  </a:cxnLst>
                  <a:rect l="0" t="0" r="r" b="b"/>
                  <a:pathLst>
                    <a:path w="300" h="485">
                      <a:moveTo>
                        <a:pt x="167" y="0"/>
                      </a:moveTo>
                      <a:lnTo>
                        <a:pt x="0" y="485"/>
                      </a:lnTo>
                      <a:lnTo>
                        <a:pt x="300" y="476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1309" name="Oval 61"/>
                <p:cNvSpPr>
                  <a:spLocks noChangeArrowheads="1"/>
                </p:cNvSpPr>
                <p:nvPr/>
              </p:nvSpPr>
              <p:spPr bwMode="auto">
                <a:xfrm>
                  <a:off x="630" y="823"/>
                  <a:ext cx="292" cy="183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81310" name="Group 62"/>
              <p:cNvGrpSpPr>
                <a:grpSpLocks/>
              </p:cNvGrpSpPr>
              <p:nvPr/>
            </p:nvGrpSpPr>
            <p:grpSpPr bwMode="auto">
              <a:xfrm rot="15608666">
                <a:off x="5002" y="1051"/>
                <a:ext cx="240" cy="726"/>
                <a:chOff x="626" y="890"/>
                <a:chExt cx="326" cy="988"/>
              </a:xfrm>
            </p:grpSpPr>
            <p:sp>
              <p:nvSpPr>
                <p:cNvPr id="181311" name="Freeform 63"/>
                <p:cNvSpPr>
                  <a:spLocks/>
                </p:cNvSpPr>
                <p:nvPr/>
              </p:nvSpPr>
              <p:spPr bwMode="auto">
                <a:xfrm>
                  <a:off x="626" y="890"/>
                  <a:ext cx="326" cy="871"/>
                </a:xfrm>
                <a:custGeom>
                  <a:avLst/>
                  <a:gdLst/>
                  <a:ahLst/>
                  <a:cxnLst>
                    <a:cxn ang="0">
                      <a:pos x="92" y="45"/>
                    </a:cxn>
                    <a:cxn ang="0">
                      <a:pos x="0" y="871"/>
                    </a:cxn>
                    <a:cxn ang="0">
                      <a:pos x="326" y="871"/>
                    </a:cxn>
                    <a:cxn ang="0">
                      <a:pos x="200" y="20"/>
                    </a:cxn>
                    <a:cxn ang="0">
                      <a:pos x="148" y="0"/>
                    </a:cxn>
                    <a:cxn ang="0">
                      <a:pos x="92" y="45"/>
                    </a:cxn>
                  </a:cxnLst>
                  <a:rect l="0" t="0" r="r" b="b"/>
                  <a:pathLst>
                    <a:path w="326" h="871">
                      <a:moveTo>
                        <a:pt x="92" y="45"/>
                      </a:moveTo>
                      <a:cubicBezTo>
                        <a:pt x="46" y="458"/>
                        <a:pt x="0" y="871"/>
                        <a:pt x="0" y="871"/>
                      </a:cubicBezTo>
                      <a:lnTo>
                        <a:pt x="326" y="871"/>
                      </a:lnTo>
                      <a:cubicBezTo>
                        <a:pt x="326" y="871"/>
                        <a:pt x="230" y="165"/>
                        <a:pt x="200" y="20"/>
                      </a:cubicBezTo>
                      <a:cubicBezTo>
                        <a:pt x="174" y="10"/>
                        <a:pt x="168" y="2"/>
                        <a:pt x="148" y="0"/>
                      </a:cubicBezTo>
                      <a:cubicBezTo>
                        <a:pt x="130" y="0"/>
                        <a:pt x="117" y="20"/>
                        <a:pt x="92" y="45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1312" name="Oval 64"/>
                <p:cNvSpPr>
                  <a:spLocks noChangeArrowheads="1"/>
                </p:cNvSpPr>
                <p:nvPr/>
              </p:nvSpPr>
              <p:spPr bwMode="auto">
                <a:xfrm>
                  <a:off x="651" y="1695"/>
                  <a:ext cx="292" cy="183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81313" name="Line 65"/>
              <p:cNvSpPr>
                <a:spLocks noChangeShapeType="1"/>
              </p:cNvSpPr>
              <p:nvPr/>
            </p:nvSpPr>
            <p:spPr bwMode="auto">
              <a:xfrm flipH="1">
                <a:off x="3711" y="1540"/>
                <a:ext cx="726" cy="11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81314" name="Group 66"/>
          <p:cNvGrpSpPr>
            <a:grpSpLocks/>
          </p:cNvGrpSpPr>
          <p:nvPr/>
        </p:nvGrpSpPr>
        <p:grpSpPr bwMode="auto">
          <a:xfrm>
            <a:off x="1524000" y="228600"/>
            <a:ext cx="5376863" cy="5818188"/>
            <a:chOff x="960" y="144"/>
            <a:chExt cx="3387" cy="3665"/>
          </a:xfrm>
        </p:grpSpPr>
        <p:grpSp>
          <p:nvGrpSpPr>
            <p:cNvPr id="181315" name="Group 67"/>
            <p:cNvGrpSpPr>
              <a:grpSpLocks/>
            </p:cNvGrpSpPr>
            <p:nvPr/>
          </p:nvGrpSpPr>
          <p:grpSpPr bwMode="auto">
            <a:xfrm>
              <a:off x="960" y="2928"/>
              <a:ext cx="496" cy="881"/>
              <a:chOff x="2385" y="3172"/>
              <a:chExt cx="313" cy="556"/>
            </a:xfrm>
          </p:grpSpPr>
          <p:sp>
            <p:nvSpPr>
              <p:cNvPr id="181316" name="Oval 68"/>
              <p:cNvSpPr>
                <a:spLocks noChangeArrowheads="1"/>
              </p:cNvSpPr>
              <p:nvPr/>
            </p:nvSpPr>
            <p:spPr bwMode="auto">
              <a:xfrm rot="-38004">
                <a:off x="2445" y="3552"/>
                <a:ext cx="209" cy="4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317" name="Oval 69"/>
              <p:cNvSpPr>
                <a:spLocks noChangeArrowheads="1"/>
              </p:cNvSpPr>
              <p:nvPr/>
            </p:nvSpPr>
            <p:spPr bwMode="auto">
              <a:xfrm rot="-38004">
                <a:off x="2414" y="3525"/>
                <a:ext cx="266" cy="5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318" name="Oval 70"/>
              <p:cNvSpPr>
                <a:spLocks noChangeArrowheads="1"/>
              </p:cNvSpPr>
              <p:nvPr/>
            </p:nvSpPr>
            <p:spPr bwMode="auto">
              <a:xfrm rot="-38004">
                <a:off x="2390" y="3519"/>
                <a:ext cx="308" cy="5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319" name="AutoShape 71"/>
              <p:cNvSpPr>
                <a:spLocks noChangeArrowheads="1"/>
              </p:cNvSpPr>
              <p:nvPr/>
            </p:nvSpPr>
            <p:spPr bwMode="auto">
              <a:xfrm rot="-38004">
                <a:off x="2504" y="3172"/>
                <a:ext cx="89" cy="67"/>
              </a:xfrm>
              <a:prstGeom prst="ca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320" name="Line 72"/>
              <p:cNvSpPr>
                <a:spLocks noChangeShapeType="1"/>
              </p:cNvSpPr>
              <p:nvPr/>
            </p:nvSpPr>
            <p:spPr bwMode="auto">
              <a:xfrm rot="21561996" flipV="1">
                <a:off x="2385" y="3226"/>
                <a:ext cx="119" cy="3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321" name="Line 73"/>
              <p:cNvSpPr>
                <a:spLocks noChangeShapeType="1"/>
              </p:cNvSpPr>
              <p:nvPr/>
            </p:nvSpPr>
            <p:spPr bwMode="auto">
              <a:xfrm rot="-38004" flipH="1" flipV="1">
                <a:off x="2546" y="3230"/>
                <a:ext cx="1" cy="3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322" name="Line 74"/>
              <p:cNvSpPr>
                <a:spLocks noChangeShapeType="1"/>
              </p:cNvSpPr>
              <p:nvPr/>
            </p:nvSpPr>
            <p:spPr bwMode="auto">
              <a:xfrm rot="-38004" flipH="1" flipV="1">
                <a:off x="2593" y="3233"/>
                <a:ext cx="103" cy="30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323" name="AutoShape 75"/>
              <p:cNvSpPr>
                <a:spLocks noChangeArrowheads="1"/>
              </p:cNvSpPr>
              <p:nvPr/>
            </p:nvSpPr>
            <p:spPr bwMode="auto">
              <a:xfrm>
                <a:off x="2432" y="3643"/>
                <a:ext cx="243" cy="85"/>
              </a:xfrm>
              <a:prstGeom prst="can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324" name="Line 76"/>
              <p:cNvSpPr>
                <a:spLocks noChangeShapeType="1"/>
              </p:cNvSpPr>
              <p:nvPr/>
            </p:nvSpPr>
            <p:spPr bwMode="auto">
              <a:xfrm flipV="1">
                <a:off x="2498" y="3581"/>
                <a:ext cx="54" cy="1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325" name="Line 77"/>
              <p:cNvSpPr>
                <a:spLocks noChangeShapeType="1"/>
              </p:cNvSpPr>
              <p:nvPr/>
            </p:nvSpPr>
            <p:spPr bwMode="auto">
              <a:xfrm>
                <a:off x="2555" y="3584"/>
                <a:ext cx="47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326" name="Line 78"/>
              <p:cNvSpPr>
                <a:spLocks noChangeShapeType="1"/>
              </p:cNvSpPr>
              <p:nvPr/>
            </p:nvSpPr>
            <p:spPr bwMode="auto">
              <a:xfrm flipV="1">
                <a:off x="2492" y="3606"/>
                <a:ext cx="22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1327" name="Line 79"/>
              <p:cNvSpPr>
                <a:spLocks noChangeShapeType="1"/>
              </p:cNvSpPr>
              <p:nvPr/>
            </p:nvSpPr>
            <p:spPr bwMode="auto">
              <a:xfrm flipH="1" flipV="1">
                <a:off x="2582" y="3588"/>
                <a:ext cx="30" cy="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81328" name="Group 80"/>
            <p:cNvGrpSpPr>
              <a:grpSpLocks/>
            </p:cNvGrpSpPr>
            <p:nvPr/>
          </p:nvGrpSpPr>
          <p:grpSpPr bwMode="auto">
            <a:xfrm rot="-3604991">
              <a:off x="3279" y="849"/>
              <a:ext cx="1774" cy="363"/>
              <a:chOff x="3711" y="1294"/>
              <a:chExt cx="1774" cy="363"/>
            </a:xfrm>
          </p:grpSpPr>
          <p:grpSp>
            <p:nvGrpSpPr>
              <p:cNvPr id="181329" name="Group 81"/>
              <p:cNvGrpSpPr>
                <a:grpSpLocks/>
              </p:cNvGrpSpPr>
              <p:nvPr/>
            </p:nvGrpSpPr>
            <p:grpSpPr bwMode="auto">
              <a:xfrm rot="15608666">
                <a:off x="4529" y="1293"/>
                <a:ext cx="217" cy="433"/>
                <a:chOff x="626" y="417"/>
                <a:chExt cx="296" cy="589"/>
              </a:xfrm>
            </p:grpSpPr>
            <p:sp>
              <p:nvSpPr>
                <p:cNvPr id="181330" name="Freeform 82"/>
                <p:cNvSpPr>
                  <a:spLocks/>
                </p:cNvSpPr>
                <p:nvPr/>
              </p:nvSpPr>
              <p:spPr bwMode="auto">
                <a:xfrm>
                  <a:off x="626" y="417"/>
                  <a:ext cx="292" cy="493"/>
                </a:xfrm>
                <a:custGeom>
                  <a:avLst/>
                  <a:gdLst/>
                  <a:ahLst/>
                  <a:cxnLst>
                    <a:cxn ang="0">
                      <a:pos x="167" y="0"/>
                    </a:cxn>
                    <a:cxn ang="0">
                      <a:pos x="0" y="485"/>
                    </a:cxn>
                    <a:cxn ang="0">
                      <a:pos x="300" y="476"/>
                    </a:cxn>
                    <a:cxn ang="0">
                      <a:pos x="167" y="0"/>
                    </a:cxn>
                  </a:cxnLst>
                  <a:rect l="0" t="0" r="r" b="b"/>
                  <a:pathLst>
                    <a:path w="300" h="485">
                      <a:moveTo>
                        <a:pt x="167" y="0"/>
                      </a:moveTo>
                      <a:lnTo>
                        <a:pt x="0" y="485"/>
                      </a:lnTo>
                      <a:lnTo>
                        <a:pt x="300" y="476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1331" name="Oval 83"/>
                <p:cNvSpPr>
                  <a:spLocks noChangeArrowheads="1"/>
                </p:cNvSpPr>
                <p:nvPr/>
              </p:nvSpPr>
              <p:spPr bwMode="auto">
                <a:xfrm>
                  <a:off x="630" y="823"/>
                  <a:ext cx="292" cy="183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81332" name="Group 84"/>
              <p:cNvGrpSpPr>
                <a:grpSpLocks/>
              </p:cNvGrpSpPr>
              <p:nvPr/>
            </p:nvGrpSpPr>
            <p:grpSpPr bwMode="auto">
              <a:xfrm rot="15608666">
                <a:off x="5002" y="1051"/>
                <a:ext cx="240" cy="726"/>
                <a:chOff x="626" y="890"/>
                <a:chExt cx="326" cy="988"/>
              </a:xfrm>
            </p:grpSpPr>
            <p:sp>
              <p:nvSpPr>
                <p:cNvPr id="181333" name="Freeform 85"/>
                <p:cNvSpPr>
                  <a:spLocks/>
                </p:cNvSpPr>
                <p:nvPr/>
              </p:nvSpPr>
              <p:spPr bwMode="auto">
                <a:xfrm>
                  <a:off x="626" y="890"/>
                  <a:ext cx="326" cy="871"/>
                </a:xfrm>
                <a:custGeom>
                  <a:avLst/>
                  <a:gdLst/>
                  <a:ahLst/>
                  <a:cxnLst>
                    <a:cxn ang="0">
                      <a:pos x="92" y="45"/>
                    </a:cxn>
                    <a:cxn ang="0">
                      <a:pos x="0" y="871"/>
                    </a:cxn>
                    <a:cxn ang="0">
                      <a:pos x="326" y="871"/>
                    </a:cxn>
                    <a:cxn ang="0">
                      <a:pos x="200" y="20"/>
                    </a:cxn>
                    <a:cxn ang="0">
                      <a:pos x="148" y="0"/>
                    </a:cxn>
                    <a:cxn ang="0">
                      <a:pos x="92" y="45"/>
                    </a:cxn>
                  </a:cxnLst>
                  <a:rect l="0" t="0" r="r" b="b"/>
                  <a:pathLst>
                    <a:path w="326" h="871">
                      <a:moveTo>
                        <a:pt x="92" y="45"/>
                      </a:moveTo>
                      <a:cubicBezTo>
                        <a:pt x="46" y="458"/>
                        <a:pt x="0" y="871"/>
                        <a:pt x="0" y="871"/>
                      </a:cubicBezTo>
                      <a:lnTo>
                        <a:pt x="326" y="871"/>
                      </a:lnTo>
                      <a:cubicBezTo>
                        <a:pt x="326" y="871"/>
                        <a:pt x="230" y="165"/>
                        <a:pt x="200" y="20"/>
                      </a:cubicBezTo>
                      <a:cubicBezTo>
                        <a:pt x="174" y="10"/>
                        <a:pt x="168" y="2"/>
                        <a:pt x="148" y="0"/>
                      </a:cubicBezTo>
                      <a:cubicBezTo>
                        <a:pt x="130" y="0"/>
                        <a:pt x="117" y="20"/>
                        <a:pt x="92" y="45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1334" name="Oval 86"/>
                <p:cNvSpPr>
                  <a:spLocks noChangeArrowheads="1"/>
                </p:cNvSpPr>
                <p:nvPr/>
              </p:nvSpPr>
              <p:spPr bwMode="auto">
                <a:xfrm>
                  <a:off x="651" y="1695"/>
                  <a:ext cx="292" cy="183"/>
                </a:xfrm>
                <a:prstGeom prst="ellipse">
                  <a:avLst/>
                </a:prstGeom>
                <a:solidFill>
                  <a:srgbClr val="CC99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81335" name="Line 87"/>
              <p:cNvSpPr>
                <a:spLocks noChangeShapeType="1"/>
              </p:cNvSpPr>
              <p:nvPr/>
            </p:nvSpPr>
            <p:spPr bwMode="auto">
              <a:xfrm flipH="1">
                <a:off x="3711" y="1540"/>
                <a:ext cx="726" cy="11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81337" name="Text Box 89"/>
          <p:cNvSpPr txBox="1">
            <a:spLocks noChangeArrowheads="1"/>
          </p:cNvSpPr>
          <p:nvPr/>
        </p:nvSpPr>
        <p:spPr bwMode="auto">
          <a:xfrm>
            <a:off x="0" y="425450"/>
            <a:ext cx="3132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  <a:spAutoFit/>
          </a:bodyPr>
          <a:lstStyle/>
          <a:p>
            <a:pPr algn="ctr" eaLnBrk="1" hangingPunct="1">
              <a:buClr>
                <a:srgbClr val="FF5050"/>
              </a:buClr>
              <a:buSzPct val="100000"/>
              <a:buFont typeface="Verdana" pitchFamily="-65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dirty="0">
                <a:solidFill>
                  <a:srgbClr val="FF5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Stereoscopy: Telescope Arrays</a:t>
            </a:r>
          </a:p>
        </p:txBody>
      </p:sp>
    </p:spTree>
    <p:extLst>
      <p:ext uri="{BB962C8B-B14F-4D97-AF65-F5344CB8AC3E}">
        <p14:creationId xmlns:p14="http://schemas.microsoft.com/office/powerpoint/2010/main" val="2330496045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8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74" grpId="0" animBg="1"/>
      <p:bldP spid="18127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實驗室母片">
  <a:themeElements>
    <a:clrScheme name="1_實驗室母片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實驗室母片">
      <a:majorFont>
        <a:latin typeface="Trebuchet MS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1_實驗室母片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實驗室母片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實驗室母片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實驗室母片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實驗室母片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實驗室母片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實驗室母片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實驗室母片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實驗室母片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實驗室母片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實驗室母片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實驗室母片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Verdana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133005</TotalTime>
  <Words>1808</Words>
  <Application>Microsoft Macintosh PowerPoint</Application>
  <PresentationFormat>On-screen Show (4:3)</PresentationFormat>
  <Paragraphs>281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Default Design</vt:lpstr>
      <vt:lpstr>1_Default Design</vt:lpstr>
      <vt:lpstr>1_實驗室母片</vt:lpstr>
      <vt:lpstr>2_Default Design</vt:lpstr>
      <vt:lpstr>3_Default Design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VERITAS</vt:lpstr>
      <vt:lpstr>The Big Three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Only one &gt; 100 GeV Pulsar: The Crab</vt:lpstr>
      <vt:lpstr>…but many Pulsar Wind Nebulae and SNR</vt:lpstr>
      <vt:lpstr>Not only gamma-ray astrophysics</vt:lpstr>
      <vt:lpstr>Indirect Dark Matter Candidates</vt:lpstr>
      <vt:lpstr>PowerPoint Presentation</vt:lpstr>
      <vt:lpstr>PowerPoint Presentation</vt:lpstr>
      <vt:lpstr>PowerPoint Presentation</vt:lpstr>
      <vt:lpstr>CTA: Telescopes</vt:lpstr>
      <vt:lpstr>A complementary approach…</vt:lpstr>
      <vt:lpstr>Summary</vt:lpstr>
      <vt:lpstr>Backup</vt:lpstr>
      <vt:lpstr>CTA: Camera and Data Acquistion</vt:lpstr>
      <vt:lpstr>Search for the Intergalactic Magnetic Field</vt:lpstr>
      <vt:lpstr>Primordial Black Hole Searches</vt:lpstr>
      <vt:lpstr>Lorentz Invariance Violation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JamIe Holder</cp:lastModifiedBy>
  <cp:revision>708</cp:revision>
  <cp:lastPrinted>2011-08-01T18:25:06Z</cp:lastPrinted>
  <dcterms:created xsi:type="dcterms:W3CDTF">2011-07-19T00:51:00Z</dcterms:created>
  <dcterms:modified xsi:type="dcterms:W3CDTF">2013-08-16T00:11:12Z</dcterms:modified>
</cp:coreProperties>
</file>