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327" r:id="rId2"/>
    <p:sldId id="365" r:id="rId3"/>
    <p:sldId id="376" r:id="rId4"/>
    <p:sldId id="366" r:id="rId5"/>
    <p:sldId id="367" r:id="rId6"/>
    <p:sldId id="378" r:id="rId7"/>
    <p:sldId id="381" r:id="rId8"/>
    <p:sldId id="372" r:id="rId9"/>
    <p:sldId id="393" r:id="rId10"/>
    <p:sldId id="379" r:id="rId11"/>
    <p:sldId id="394" r:id="rId12"/>
    <p:sldId id="408" r:id="rId13"/>
    <p:sldId id="413" r:id="rId14"/>
    <p:sldId id="407" r:id="rId15"/>
    <p:sldId id="412" r:id="rId16"/>
    <p:sldId id="406" r:id="rId17"/>
    <p:sldId id="411" r:id="rId18"/>
    <p:sldId id="371" r:id="rId19"/>
    <p:sldId id="414" r:id="rId20"/>
    <p:sldId id="362" r:id="rId21"/>
    <p:sldId id="416" r:id="rId22"/>
    <p:sldId id="418" r:id="rId23"/>
    <p:sldId id="417" r:id="rId24"/>
    <p:sldId id="415" r:id="rId25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50000"/>
    <a:srgbClr val="240AFD"/>
    <a:srgbClr val="FD8F1F"/>
    <a:srgbClr val="3E9FFD"/>
    <a:srgbClr val="5DD6FA"/>
    <a:srgbClr val="FFFF00"/>
    <a:srgbClr val="3AA1CD"/>
    <a:srgbClr val="E9AAFD"/>
    <a:srgbClr val="92FBC9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7" autoAdjust="0"/>
    <p:restoredTop sz="99388" autoAdjust="0"/>
  </p:normalViewPr>
  <p:slideViewPr>
    <p:cSldViewPr>
      <p:cViewPr varScale="1">
        <p:scale>
          <a:sx n="112" d="100"/>
          <a:sy n="112" d="100"/>
        </p:scale>
        <p:origin x="-13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60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64535AE-0901-FD43-897D-85FDCAA88881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895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E8252A8-59C7-B94D-A4FF-2558EE46CB77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297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FCB8AA-6963-6644-A64F-9B5E31797F7F}" type="slidenum">
              <a:rPr lang="fr-FR"/>
              <a:pPr/>
              <a:t>2</a:t>
            </a:fld>
            <a:endParaRPr lang="fr-FR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FCB8AA-6963-6644-A64F-9B5E31797F7F}" type="slidenum">
              <a:rPr lang="fr-FR"/>
              <a:pPr/>
              <a:t>3</a:t>
            </a:fld>
            <a:endParaRPr lang="fr-FR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80B94E-A53A-FD49-A197-F43983A87284}" type="slidenum">
              <a:rPr lang="fr-FR"/>
              <a:pPr/>
              <a:t>4</a:t>
            </a:fld>
            <a:endParaRPr lang="fr-FR"/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80B94E-A53A-FD49-A197-F43983A87284}" type="slidenum">
              <a:rPr lang="fr-FR"/>
              <a:pPr/>
              <a:t>5</a:t>
            </a:fld>
            <a:endParaRPr lang="fr-FR"/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fr-FR" noProof="0" smtClean="0"/>
              <a:t>Cliquez et modifiez le titre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F05A4E8-7F22-A147-848D-20A963C30F30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5127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61F96-04AC-7248-BB31-8D3155647CFC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307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970587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970587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F1975-D703-4546-8C39-B92D5BABFE70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55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95EB5-DD44-284E-89FF-2D7D23959D5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00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354D6-C7E0-DF41-A3F8-E9E83CADF27C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507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23917A-B130-6440-9EA6-43308FA3D475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245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A01A2A-29B0-9B4A-BAAD-F6F127B260E4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8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74FB8-3764-FC4C-93A3-76ABD6F32A51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841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54C94E-A7E0-D745-AE48-BB4EB8BE8911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585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F789F8-5029-1E42-8A32-1CCCAEE7C43B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964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E3062-FC08-9A43-87BE-667AE057716C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81763"/>
            <a:ext cx="213360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fld id="{61523336-122C-FC4A-A4E2-16DD47E14660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4103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57200" y="64008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openxmlformats.org/officeDocument/2006/relationships/image" Target="../media/image24.jpeg"/><Relationship Id="rId6" Type="http://schemas.microsoft.com/office/2007/relationships/hdphoto" Target="../media/hdphoto1.wdp"/><Relationship Id="rId7" Type="http://schemas.openxmlformats.org/officeDocument/2006/relationships/image" Target="../media/image21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microsoft.com/office/2007/relationships/hdphoto" Target="../media/hdphoto1.wdp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0.jpeg"/><Relationship Id="rId5" Type="http://schemas.microsoft.com/office/2007/relationships/hdphoto" Target="../media/hdphoto3.wdp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microsoft.com/office/2007/relationships/hdphoto" Target="../media/hdphoto1.wdp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623175" cy="1752600"/>
          </a:xfrm>
        </p:spPr>
        <p:txBody>
          <a:bodyPr/>
          <a:lstStyle/>
          <a:p>
            <a:r>
              <a:rPr lang="en-US" sz="3600" dirty="0"/>
              <a:t>A </a:t>
            </a:r>
            <a:r>
              <a:rPr lang="en-US" sz="3600" dirty="0" err="1"/>
              <a:t>subkeV</a:t>
            </a:r>
            <a:r>
              <a:rPr lang="en-US" sz="3600" dirty="0"/>
              <a:t> energy threshold spherical </a:t>
            </a:r>
            <a:r>
              <a:rPr lang="en-US" sz="3600" dirty="0" err="1"/>
              <a:t>gazeous</a:t>
            </a:r>
            <a:r>
              <a:rPr lang="en-US" sz="3600" dirty="0"/>
              <a:t> detector for light </a:t>
            </a:r>
            <a:r>
              <a:rPr lang="en-US" sz="3600" dirty="0" smtClean="0"/>
              <a:t> Dark </a:t>
            </a:r>
            <a:r>
              <a:rPr lang="en-US" sz="3600" dirty="0"/>
              <a:t>Matter </a:t>
            </a:r>
            <a:r>
              <a:rPr lang="en-US" sz="3600" dirty="0" smtClean="0"/>
              <a:t>identification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51248" y="5564832"/>
            <a:ext cx="6553200" cy="960512"/>
          </a:xfrm>
        </p:spPr>
        <p:txBody>
          <a:bodyPr/>
          <a:lstStyle/>
          <a:p>
            <a:pPr algn="r">
              <a:lnSpc>
                <a:spcPct val="70000"/>
              </a:lnSpc>
            </a:pPr>
            <a:endParaRPr lang="en-US" sz="2000" dirty="0" smtClean="0"/>
          </a:p>
          <a:p>
            <a:pPr algn="r">
              <a:lnSpc>
                <a:spcPct val="70000"/>
              </a:lnSpc>
            </a:pPr>
            <a:r>
              <a:rPr lang="en-US" sz="2000" dirty="0" smtClean="0"/>
              <a:t>August 14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2013</a:t>
            </a:r>
          </a:p>
          <a:p>
            <a:pPr algn="r">
              <a:lnSpc>
                <a:spcPct val="70000"/>
              </a:lnSpc>
            </a:pPr>
            <a:r>
              <a:rPr lang="en-US" sz="2000" dirty="0" smtClean="0"/>
              <a:t> </a:t>
            </a:r>
            <a:r>
              <a:rPr lang="en-US" sz="2000" dirty="0" err="1" smtClean="0"/>
              <a:t>Quy</a:t>
            </a:r>
            <a:r>
              <a:rPr lang="en-US" sz="2000" dirty="0" smtClean="0"/>
              <a:t> </a:t>
            </a:r>
            <a:r>
              <a:rPr lang="en-US" sz="2000" dirty="0" err="1" smtClean="0"/>
              <a:t>Nhon</a:t>
            </a:r>
            <a:r>
              <a:rPr lang="en-US" sz="2000" dirty="0" smtClean="0"/>
              <a:t>, “Window on the Universe”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D95EB5-DD44-284E-89FF-2D7D23959D53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2915816" y="29986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prstClr val="black">
                    <a:tint val="75000"/>
                  </a:prstClr>
                </a:solidFill>
              </a:rPr>
              <a:t>G Gerbier  IRFU Saclay</a:t>
            </a:r>
            <a:br>
              <a:rPr lang="fr-FR" b="1" dirty="0">
                <a:solidFill>
                  <a:prstClr val="black">
                    <a:tint val="75000"/>
                  </a:prstClr>
                </a:solidFill>
              </a:rPr>
            </a:b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827584" y="3356992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+ </a:t>
            </a:r>
            <a:r>
              <a:rPr lang="fr-FR" b="1" dirty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I </a:t>
            </a:r>
            <a:r>
              <a:rPr lang="fr-FR" b="1" dirty="0" err="1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Giomataris</a:t>
            </a:r>
            <a:r>
              <a:rPr lang="fr-FR" dirty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, J </a:t>
            </a:r>
            <a:r>
              <a:rPr lang="fr-FR" dirty="0" err="1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Derre</a:t>
            </a:r>
            <a:r>
              <a:rPr lang="fr-FR" dirty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, </a:t>
            </a:r>
            <a:r>
              <a:rPr lang="fr-FR" b="1" dirty="0" smtClean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P </a:t>
            </a:r>
            <a:r>
              <a:rPr lang="fr-FR" b="1" dirty="0" err="1" smtClean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Magnier</a:t>
            </a:r>
            <a:r>
              <a:rPr lang="fr-FR" dirty="0" smtClean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, </a:t>
            </a:r>
            <a:r>
              <a:rPr lang="fr-FR" b="1" dirty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A </a:t>
            </a:r>
            <a:r>
              <a:rPr lang="fr-FR" b="1" dirty="0" err="1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Dastgheibi</a:t>
            </a:r>
            <a:r>
              <a:rPr lang="fr-FR" dirty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, D. Jourde, M Gros, E </a:t>
            </a:r>
            <a:r>
              <a:rPr lang="fr-FR" dirty="0" err="1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Bougamont</a:t>
            </a:r>
            <a:r>
              <a:rPr lang="fr-FR" dirty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, XF </a:t>
            </a:r>
            <a:r>
              <a:rPr lang="fr-FR" dirty="0" err="1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Navick</a:t>
            </a:r>
            <a:r>
              <a:rPr lang="fr-FR" dirty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, </a:t>
            </a:r>
            <a:r>
              <a:rPr lang="fr-FR" dirty="0" err="1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T</a:t>
            </a:r>
            <a:r>
              <a:rPr lang="fr-FR" dirty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 </a:t>
            </a:r>
            <a:r>
              <a:rPr lang="fr-FR" dirty="0" err="1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Papaevangelou</a:t>
            </a:r>
            <a:r>
              <a:rPr lang="fr-FR" dirty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,</a:t>
            </a:r>
            <a:r>
              <a:rPr lang="fr-FR" b="1" dirty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 J </a:t>
            </a:r>
            <a:r>
              <a:rPr lang="fr-FR" b="1" dirty="0" err="1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Galan</a:t>
            </a:r>
            <a:r>
              <a:rPr lang="fr-FR" dirty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, </a:t>
            </a:r>
            <a:r>
              <a:rPr lang="fr-FR" i="1" dirty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G </a:t>
            </a:r>
            <a:r>
              <a:rPr lang="fr-FR" i="1" dirty="0" err="1" smtClean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Tsiledakis</a:t>
            </a:r>
            <a:r>
              <a:rPr lang="fr-FR" i="1" dirty="0" smtClean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 </a:t>
            </a:r>
            <a:r>
              <a:rPr lang="fr-FR" b="1" dirty="0" smtClean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IRFU</a:t>
            </a:r>
            <a:endParaRPr lang="fr-FR" i="1" dirty="0">
              <a:solidFill>
                <a:prstClr val="black">
                  <a:tint val="75000"/>
                </a:prstClr>
              </a:solidFill>
              <a:latin typeface="Garamond"/>
              <a:ea typeface="ＭＳ Ｐゴシック"/>
              <a:cs typeface="+mj-cs"/>
            </a:endParaRPr>
          </a:p>
          <a:p>
            <a:r>
              <a:rPr lang="fr-FR" dirty="0" smtClean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P </a:t>
            </a:r>
            <a:r>
              <a:rPr lang="fr-FR" dirty="0" err="1" smtClean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Loaiza</a:t>
            </a:r>
            <a:r>
              <a:rPr lang="fr-FR" dirty="0" smtClean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, </a:t>
            </a:r>
            <a:r>
              <a:rPr lang="fr-FR" dirty="0" err="1" smtClean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T</a:t>
            </a:r>
            <a:r>
              <a:rPr lang="fr-FR" dirty="0" smtClean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 Zampieri </a:t>
            </a:r>
            <a:r>
              <a:rPr lang="fr-FR" b="1" dirty="0" smtClean="0">
                <a:solidFill>
                  <a:prstClr val="black">
                    <a:tint val="75000"/>
                  </a:prstClr>
                </a:solidFill>
                <a:latin typeface="Garamond"/>
                <a:ea typeface="ＭＳ Ｐゴシック"/>
                <a:cs typeface="+mj-cs"/>
              </a:rPr>
              <a:t>LSM</a:t>
            </a:r>
            <a:endParaRPr lang="fr-FR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55576" y="4437112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Principles</a:t>
            </a:r>
            <a:r>
              <a:rPr lang="fr-FR" dirty="0" smtClean="0"/>
              <a:t> of detector</a:t>
            </a:r>
          </a:p>
          <a:p>
            <a:r>
              <a:rPr lang="fr-FR" dirty="0" err="1" smtClean="0"/>
              <a:t>Results</a:t>
            </a:r>
            <a:r>
              <a:rPr lang="fr-FR" dirty="0" smtClean="0"/>
              <a:t> of calibrations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 smtClean="0"/>
          </a:p>
          <a:p>
            <a:r>
              <a:rPr lang="fr-FR" dirty="0" err="1" smtClean="0"/>
              <a:t>Preliminary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/RA</a:t>
            </a:r>
          </a:p>
          <a:p>
            <a:r>
              <a:rPr lang="fr-FR" dirty="0" smtClean="0"/>
              <a:t>Prospects : </a:t>
            </a:r>
            <a:r>
              <a:rPr lang="fr-FR" dirty="0" err="1" smtClean="0"/>
              <a:t>physics</a:t>
            </a:r>
            <a:r>
              <a:rPr lang="fr-FR" dirty="0" smtClean="0"/>
              <a:t> / </a:t>
            </a:r>
            <a:r>
              <a:rPr lang="fr-FR" dirty="0" err="1" smtClean="0"/>
              <a:t>development</a:t>
            </a:r>
            <a:endParaRPr lang="fr-FR" dirty="0" smtClean="0"/>
          </a:p>
          <a:p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9140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7643192" cy="1139825"/>
          </a:xfrm>
        </p:spPr>
        <p:txBody>
          <a:bodyPr/>
          <a:lstStyle/>
          <a:p>
            <a:r>
              <a:rPr lang="fr-FR" sz="3200" dirty="0" smtClean="0"/>
              <a:t>Light </a:t>
            </a:r>
            <a:r>
              <a:rPr lang="fr-FR" sz="3200" dirty="0" err="1" smtClean="0"/>
              <a:t>dark</a:t>
            </a:r>
            <a:r>
              <a:rPr lang="fr-FR" sz="3200" dirty="0" smtClean="0"/>
              <a:t> </a:t>
            </a:r>
            <a:r>
              <a:rPr lang="fr-FR" sz="3200" dirty="0" err="1" smtClean="0"/>
              <a:t>matter</a:t>
            </a:r>
            <a:r>
              <a:rPr lang="fr-FR" sz="3200" dirty="0" smtClean="0"/>
              <a:t> </a:t>
            </a:r>
            <a:r>
              <a:rPr lang="fr-FR" sz="3200" dirty="0" err="1" smtClean="0"/>
              <a:t>search</a:t>
            </a:r>
            <a:r>
              <a:rPr lang="fr-FR" sz="3200" dirty="0" smtClean="0"/>
              <a:t> : </a:t>
            </a:r>
            <a:r>
              <a:rPr lang="fr-FR" sz="3200" dirty="0" err="1"/>
              <a:t>l</a:t>
            </a:r>
            <a:r>
              <a:rPr lang="fr-FR" sz="3200" dirty="0" err="1" smtClean="0"/>
              <a:t>ow</a:t>
            </a:r>
            <a:r>
              <a:rPr lang="fr-FR" sz="3200" dirty="0" smtClean="0"/>
              <a:t> </a:t>
            </a:r>
            <a:r>
              <a:rPr lang="fr-FR" sz="3200" dirty="0" err="1" smtClean="0"/>
              <a:t>activity</a:t>
            </a:r>
            <a:r>
              <a:rPr lang="fr-FR" sz="3200" dirty="0" smtClean="0"/>
              <a:t> 60 cm </a:t>
            </a:r>
            <a:r>
              <a:rPr lang="fr-FR" sz="3200" dirty="0" err="1"/>
              <a:t>Ø</a:t>
            </a:r>
            <a:r>
              <a:rPr lang="fr-FR" sz="3200" dirty="0" smtClean="0"/>
              <a:t> prototype @ </a:t>
            </a:r>
            <a:r>
              <a:rPr lang="fr-FR" sz="3200" b="1" dirty="0" smtClean="0"/>
              <a:t>LSM</a:t>
            </a:r>
            <a:r>
              <a:rPr lang="fr-FR" sz="3200" dirty="0" smtClean="0"/>
              <a:t> </a:t>
            </a:r>
            <a:br>
              <a:rPr lang="fr-FR" sz="3200" dirty="0" smtClean="0"/>
            </a:br>
            <a:endParaRPr lang="fr-FR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5EB5-DD44-284E-89FF-2D7D23959D53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61" y="3532176"/>
            <a:ext cx="4582961" cy="30282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0536" y="6421940"/>
            <a:ext cx="496173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eV     </a:t>
            </a:r>
            <a:endParaRPr lang="fr-FR" sz="1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3501008"/>
            <a:ext cx="4456580" cy="30243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72400" y="6361583"/>
            <a:ext cx="496173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eV     </a:t>
            </a:r>
            <a:endParaRPr lang="fr-FR" sz="1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5011967" y="3930954"/>
            <a:ext cx="3615785" cy="2232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0112" y="4005064"/>
            <a:ext cx="27898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240AFD"/>
                </a:solidFill>
              </a:rPr>
              <a:t>S</a:t>
            </a:r>
            <a:r>
              <a:rPr lang="fr-FR" sz="1600" b="1" dirty="0" smtClean="0">
                <a:solidFill>
                  <a:srgbClr val="240AFD"/>
                </a:solidFill>
              </a:rPr>
              <a:t>ignal </a:t>
            </a:r>
            <a:r>
              <a:rPr lang="fr-FR" sz="1600" b="1" dirty="0" err="1" smtClean="0">
                <a:solidFill>
                  <a:srgbClr val="240AFD"/>
                </a:solidFill>
              </a:rPr>
              <a:t>from</a:t>
            </a:r>
            <a:r>
              <a:rPr lang="fr-FR" sz="1600" b="1" dirty="0" smtClean="0">
                <a:solidFill>
                  <a:srgbClr val="240AFD"/>
                </a:solidFill>
              </a:rPr>
              <a:t> 2.2 </a:t>
            </a:r>
            <a:r>
              <a:rPr lang="fr-FR" sz="1600" b="1" dirty="0" err="1" smtClean="0">
                <a:solidFill>
                  <a:srgbClr val="240AFD"/>
                </a:solidFill>
              </a:rPr>
              <a:t>GeV</a:t>
            </a:r>
            <a:r>
              <a:rPr lang="fr-FR" sz="1600" b="1" dirty="0" smtClean="0">
                <a:solidFill>
                  <a:srgbClr val="240AFD"/>
                </a:solidFill>
              </a:rPr>
              <a:t> WIMP, </a:t>
            </a:r>
            <a:r>
              <a:rPr lang="fr-FR" sz="1600" b="1" dirty="0" err="1" smtClean="0">
                <a:solidFill>
                  <a:srgbClr val="240AFD"/>
                </a:solidFill>
              </a:rPr>
              <a:t>with</a:t>
            </a:r>
            <a:r>
              <a:rPr lang="fr-FR" sz="1600" b="1" dirty="0" smtClean="0">
                <a:solidFill>
                  <a:srgbClr val="240AFD"/>
                </a:solidFill>
              </a:rPr>
              <a:t> </a:t>
            </a:r>
            <a:r>
              <a:rPr lang="fr-FR" sz="1600" b="1" dirty="0" smtClean="0">
                <a:solidFill>
                  <a:srgbClr val="240AFD"/>
                </a:solidFill>
                <a:latin typeface="Symbol" charset="2"/>
                <a:cs typeface="Symbol" charset="2"/>
              </a:rPr>
              <a:t>s</a:t>
            </a:r>
            <a:r>
              <a:rPr lang="fr-FR" sz="1600" b="1" dirty="0" smtClean="0">
                <a:solidFill>
                  <a:srgbClr val="240AFD"/>
                </a:solidFill>
              </a:rPr>
              <a:t> = 1.1 10</a:t>
            </a:r>
            <a:r>
              <a:rPr lang="fr-FR" sz="1600" b="1" baseline="30000" dirty="0" smtClean="0">
                <a:solidFill>
                  <a:srgbClr val="240AFD"/>
                </a:solidFill>
              </a:rPr>
              <a:t>-37 </a:t>
            </a:r>
            <a:r>
              <a:rPr lang="fr-FR" sz="1600" b="1" dirty="0" smtClean="0">
                <a:solidFill>
                  <a:srgbClr val="240AFD"/>
                </a:solidFill>
              </a:rPr>
              <a:t>cm</a:t>
            </a:r>
            <a:r>
              <a:rPr lang="fr-FR" sz="1600" b="1" baseline="30000" dirty="0" smtClean="0">
                <a:solidFill>
                  <a:srgbClr val="240AFD"/>
                </a:solidFill>
              </a:rPr>
              <a:t>2</a:t>
            </a:r>
          </a:p>
          <a:p>
            <a:r>
              <a:rPr lang="fr-FR" sz="1600" b="1" dirty="0" err="1">
                <a:solidFill>
                  <a:srgbClr val="240AFD"/>
                </a:solidFill>
              </a:rPr>
              <a:t>a</a:t>
            </a:r>
            <a:r>
              <a:rPr lang="fr-FR" sz="1600" b="1" dirty="0" err="1" smtClean="0">
                <a:solidFill>
                  <a:srgbClr val="240AFD"/>
                </a:solidFill>
              </a:rPr>
              <a:t>ssuming</a:t>
            </a:r>
            <a:r>
              <a:rPr lang="fr-FR" sz="1600" b="1" dirty="0" smtClean="0">
                <a:solidFill>
                  <a:srgbClr val="240AFD"/>
                </a:solidFill>
              </a:rPr>
              <a:t> QF =0.3 </a:t>
            </a:r>
            <a:endParaRPr lang="fr-FR" sz="1600" b="1" dirty="0">
              <a:solidFill>
                <a:srgbClr val="240AFD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54" t="4090" r="5028" b="7958"/>
          <a:stretch/>
        </p:blipFill>
        <p:spPr>
          <a:xfrm>
            <a:off x="6300192" y="980728"/>
            <a:ext cx="2736304" cy="24482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1932" y="1484784"/>
            <a:ext cx="1818260" cy="17837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20737778">
            <a:off x="3601460" y="4561537"/>
            <a:ext cx="22369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rgbClr val="FF0000"/>
                </a:solidFill>
              </a:rPr>
              <a:t>Preliminary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03" y="1340768"/>
            <a:ext cx="46425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In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operation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since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september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2012</a:t>
            </a: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Test of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sensors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from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14 mm to 6 mm</a:t>
            </a: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Reduction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of RA contaminants</a:t>
            </a: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Commisionning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>
                <a:solidFill>
                  <a:srgbClr val="000000"/>
                </a:solidFill>
                <a:latin typeface="Arial"/>
                <a:ea typeface="ＭＳ Ｐゴシック"/>
              </a:rPr>
              <a:t>r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uns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with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Argon (but </a:t>
            </a:r>
            <a:r>
              <a:rPr lang="fr-FR" sz="2000" kern="0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39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Ar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intrinsic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radioactivity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)</a:t>
            </a: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=&gt;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Run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with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Neon</a:t>
            </a:r>
            <a:r>
              <a:rPr lang="fr-FR" kern="0" dirty="0">
                <a:solidFill>
                  <a:srgbClr val="000000"/>
                </a:solidFill>
                <a:latin typeface="Arial"/>
                <a:ea typeface="ＭＳ Ｐゴシック"/>
              </a:rPr>
              <a:t>+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2%CH</a:t>
            </a:r>
            <a:r>
              <a:rPr lang="fr-FR" kern="0" baseline="-25000" dirty="0" smtClean="0">
                <a:solidFill>
                  <a:srgbClr val="000000"/>
                </a:solidFill>
                <a:latin typeface="Arial"/>
                <a:ea typeface="ＭＳ Ｐゴシック"/>
              </a:rPr>
              <a:t>4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@ 2 bars</a:t>
            </a: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=&gt; 200 g sensitive mass, 48 h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run</a:t>
            </a:r>
            <a:endParaRPr lang="fr-FR" kern="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908720"/>
            <a:ext cx="2771800" cy="26280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884368" y="1844824"/>
            <a:ext cx="91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100 eV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255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7643192" cy="1139825"/>
          </a:xfrm>
        </p:spPr>
        <p:txBody>
          <a:bodyPr/>
          <a:lstStyle/>
          <a:p>
            <a:r>
              <a:rPr lang="fr-FR" sz="3200" dirty="0" smtClean="0"/>
              <a:t>Light </a:t>
            </a:r>
            <a:r>
              <a:rPr lang="fr-FR" sz="3200" dirty="0" err="1" smtClean="0"/>
              <a:t>dark</a:t>
            </a:r>
            <a:r>
              <a:rPr lang="fr-FR" sz="3200" dirty="0" smtClean="0"/>
              <a:t> </a:t>
            </a:r>
            <a:r>
              <a:rPr lang="fr-FR" sz="3200" dirty="0" err="1" smtClean="0"/>
              <a:t>matter</a:t>
            </a:r>
            <a:r>
              <a:rPr lang="fr-FR" sz="3200" dirty="0" smtClean="0"/>
              <a:t> </a:t>
            </a:r>
            <a:r>
              <a:rPr lang="fr-FR" sz="3200" dirty="0" err="1" smtClean="0"/>
              <a:t>search</a:t>
            </a:r>
            <a:r>
              <a:rPr lang="fr-FR" sz="3200" dirty="0" smtClean="0"/>
              <a:t> : </a:t>
            </a:r>
            <a:r>
              <a:rPr lang="fr-FR" sz="3200" dirty="0" err="1"/>
              <a:t>l</a:t>
            </a:r>
            <a:r>
              <a:rPr lang="fr-FR" sz="3200" dirty="0" err="1" smtClean="0"/>
              <a:t>ow</a:t>
            </a:r>
            <a:r>
              <a:rPr lang="fr-FR" sz="3200" dirty="0" smtClean="0"/>
              <a:t> </a:t>
            </a:r>
            <a:r>
              <a:rPr lang="fr-FR" sz="3200" dirty="0" err="1" smtClean="0"/>
              <a:t>activity</a:t>
            </a:r>
            <a:r>
              <a:rPr lang="fr-FR" sz="3200" dirty="0" smtClean="0"/>
              <a:t> 60 cm </a:t>
            </a:r>
            <a:r>
              <a:rPr lang="fr-FR" sz="3200" dirty="0" err="1"/>
              <a:t>Ø</a:t>
            </a:r>
            <a:r>
              <a:rPr lang="fr-FR" sz="3200" dirty="0" smtClean="0"/>
              <a:t> prototype @ </a:t>
            </a:r>
            <a:r>
              <a:rPr lang="fr-FR" sz="3200" b="1" dirty="0" smtClean="0"/>
              <a:t>LSM</a:t>
            </a:r>
            <a:r>
              <a:rPr lang="fr-FR" sz="3200" dirty="0" smtClean="0"/>
              <a:t> </a:t>
            </a:r>
            <a:br>
              <a:rPr lang="fr-FR" sz="3200" dirty="0" smtClean="0"/>
            </a:br>
            <a:endParaRPr lang="fr-FR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5EB5-DD44-284E-89FF-2D7D23959D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61" y="3532176"/>
            <a:ext cx="4582961" cy="30282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0536" y="6421940"/>
            <a:ext cx="496173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eV     </a:t>
            </a:r>
            <a:endParaRPr lang="fr-FR" sz="1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3501008"/>
            <a:ext cx="4456580" cy="30243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72400" y="6361583"/>
            <a:ext cx="496173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eV     </a:t>
            </a:r>
            <a:endParaRPr lang="fr-FR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343990" y="5949280"/>
            <a:ext cx="83185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300  </a:t>
            </a:r>
          </a:p>
          <a:p>
            <a:r>
              <a:rPr lang="fr-FR" sz="1200" b="1" dirty="0" smtClean="0"/>
              <a:t>/</a:t>
            </a:r>
            <a:r>
              <a:rPr lang="fr-FR" sz="1200" b="1" dirty="0" err="1" smtClean="0"/>
              <a:t>kg.kev.d</a:t>
            </a:r>
            <a:endParaRPr lang="fr-FR" sz="1200" b="1" dirty="0"/>
          </a:p>
        </p:txBody>
      </p:sp>
      <p:sp>
        <p:nvSpPr>
          <p:cNvPr id="14" name="Rectangle 13"/>
          <p:cNvSpPr/>
          <p:nvPr/>
        </p:nvSpPr>
        <p:spPr>
          <a:xfrm>
            <a:off x="5724128" y="4175326"/>
            <a:ext cx="3096344" cy="113364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sz="1400" b="1" dirty="0" smtClean="0"/>
              <a:t>More probable : background !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sz="1400" b="1" dirty="0" err="1" smtClean="0"/>
              <a:t>Many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knobs</a:t>
            </a:r>
            <a:r>
              <a:rPr lang="fr-FR" sz="1400" b="1" dirty="0" smtClean="0"/>
              <a:t> :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sz="1400" b="1" dirty="0" smtClean="0"/>
              <a:t>Pressure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sz="1400" b="1" dirty="0" smtClean="0"/>
              <a:t>Gaz change (He)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sz="1400" b="1" dirty="0" smtClean="0"/>
              <a:t>HV</a:t>
            </a:r>
            <a:endParaRPr lang="fr-FR" sz="1400" b="1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4716016" y="6309320"/>
            <a:ext cx="0" cy="3600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4716016" y="6309320"/>
            <a:ext cx="0" cy="3600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54" t="4090" r="5028" b="7958"/>
          <a:stretch/>
        </p:blipFill>
        <p:spPr>
          <a:xfrm>
            <a:off x="6300192" y="980728"/>
            <a:ext cx="2736304" cy="24482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932" y="1484784"/>
            <a:ext cx="1818260" cy="17837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03" y="1340768"/>
            <a:ext cx="46425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In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operation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since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september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2012</a:t>
            </a: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Test of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sensors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from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14 mm to 6 mm</a:t>
            </a: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Reduction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of RA contaminants</a:t>
            </a: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Commisionning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>
                <a:solidFill>
                  <a:srgbClr val="000000"/>
                </a:solidFill>
                <a:latin typeface="Arial"/>
                <a:ea typeface="ＭＳ Ｐゴシック"/>
              </a:rPr>
              <a:t>r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uns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with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Argon (but </a:t>
            </a:r>
            <a:r>
              <a:rPr lang="fr-FR" sz="2000" kern="0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39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Ar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intrinsic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radioactivity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)</a:t>
            </a: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=&gt;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Run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with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Neon</a:t>
            </a:r>
            <a:r>
              <a:rPr lang="fr-FR" kern="0" dirty="0">
                <a:solidFill>
                  <a:srgbClr val="000000"/>
                </a:solidFill>
                <a:latin typeface="Arial"/>
                <a:ea typeface="ＭＳ Ｐゴシック"/>
              </a:rPr>
              <a:t>+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2%CH</a:t>
            </a:r>
            <a:r>
              <a:rPr lang="fr-FR" kern="0" baseline="-25000" dirty="0" smtClean="0">
                <a:solidFill>
                  <a:srgbClr val="000000"/>
                </a:solidFill>
                <a:latin typeface="Arial"/>
                <a:ea typeface="ＭＳ Ｐゴシック"/>
              </a:rPr>
              <a:t>4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@ 2 bars</a:t>
            </a: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=&gt; 200 g sensitive mass, 48 h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run</a:t>
            </a:r>
            <a:endParaRPr lang="fr-FR" kern="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8846" y="6453336"/>
            <a:ext cx="225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Background flat rate</a:t>
            </a:r>
            <a:endParaRPr lang="fr-FR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004048" y="6151551"/>
            <a:ext cx="35283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281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fr-FR" sz="3200" dirty="0" err="1" smtClean="0"/>
              <a:t>Sensitivity</a:t>
            </a:r>
            <a:r>
              <a:rPr lang="fr-FR" sz="3200" dirty="0" smtClean="0"/>
              <a:t> </a:t>
            </a:r>
            <a:r>
              <a:rPr lang="fr-FR" sz="3200" dirty="0" err="1" smtClean="0"/>
              <a:t>curves</a:t>
            </a:r>
            <a:r>
              <a:rPr lang="fr-FR" sz="3200" dirty="0" smtClean="0"/>
              <a:t> for light </a:t>
            </a:r>
            <a:r>
              <a:rPr lang="fr-FR" sz="3200" dirty="0" err="1" smtClean="0"/>
              <a:t>WIMP’s</a:t>
            </a:r>
            <a:endParaRPr lang="fr-FR" sz="32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632" y="2924944"/>
            <a:ext cx="4515776" cy="34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5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980728"/>
            <a:ext cx="6261100" cy="53823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5321" y="4813678"/>
            <a:ext cx="708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GeV</a:t>
            </a:r>
            <a:r>
              <a:rPr lang="fr-FR" sz="1400" b="1" dirty="0" smtClean="0"/>
              <a:t>/c</a:t>
            </a:r>
            <a:r>
              <a:rPr lang="fr-FR" sz="1400" b="1" baseline="30000" dirty="0" smtClean="0"/>
              <a:t>2</a:t>
            </a:r>
            <a:endParaRPr lang="fr-FR" sz="1400" b="1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1535294" y="1612162"/>
            <a:ext cx="557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10</a:t>
            </a:r>
            <a:r>
              <a:rPr lang="fr-FR" sz="1400" b="1" baseline="30000" dirty="0" smtClean="0"/>
              <a:t>-37</a:t>
            </a:r>
            <a:endParaRPr lang="fr-FR" sz="1400" b="1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1535294" y="2980314"/>
            <a:ext cx="557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10</a:t>
            </a:r>
            <a:r>
              <a:rPr lang="fr-FR" sz="1400" b="1" baseline="30000" dirty="0" smtClean="0"/>
              <a:t>-39</a:t>
            </a:r>
            <a:endParaRPr lang="fr-FR" sz="1400" b="1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1554002" y="2332242"/>
            <a:ext cx="557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10</a:t>
            </a:r>
            <a:r>
              <a:rPr lang="fr-FR" sz="1400" b="1" baseline="30000" dirty="0" smtClean="0"/>
              <a:t>-38</a:t>
            </a:r>
            <a:endParaRPr lang="fr-FR" sz="1400" b="1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1560694" y="3577214"/>
            <a:ext cx="524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10</a:t>
            </a:r>
            <a:r>
              <a:rPr lang="fr-FR" sz="1400" b="1" baseline="30000" dirty="0" smtClean="0"/>
              <a:t>-40</a:t>
            </a:r>
            <a:endParaRPr lang="fr-FR" sz="1400" b="1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4253012" y="4475124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5</a:t>
            </a:r>
            <a:endParaRPr lang="fr-FR" sz="1600" b="1" dirty="0"/>
          </a:p>
        </p:txBody>
      </p:sp>
      <p:sp>
        <p:nvSpPr>
          <p:cNvPr id="12" name="Oval 11"/>
          <p:cNvSpPr/>
          <p:nvPr/>
        </p:nvSpPr>
        <p:spPr>
          <a:xfrm>
            <a:off x="3160812" y="1548662"/>
            <a:ext cx="166961" cy="16696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3897412" y="1394773"/>
            <a:ext cx="458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Actual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sensitivity</a:t>
            </a:r>
            <a:r>
              <a:rPr lang="fr-FR" sz="1400" b="1" dirty="0" smtClean="0">
                <a:sym typeface="Wingdings"/>
              </a:rPr>
              <a:t></a:t>
            </a:r>
            <a:r>
              <a:rPr lang="fr-FR" sz="1400" b="1" dirty="0" smtClean="0"/>
              <a:t> 100 </a:t>
            </a:r>
            <a:r>
              <a:rPr lang="fr-FR" sz="1400" b="1" dirty="0" err="1" smtClean="0"/>
              <a:t>evts</a:t>
            </a:r>
            <a:r>
              <a:rPr lang="fr-FR" sz="1400" b="1" dirty="0" smtClean="0"/>
              <a:t>/</a:t>
            </a:r>
            <a:r>
              <a:rPr lang="fr-FR" sz="1400" b="1" dirty="0" err="1" smtClean="0"/>
              <a:t>kg.keV.d</a:t>
            </a:r>
            <a:r>
              <a:rPr lang="fr-FR" sz="1400" b="1" dirty="0" smtClean="0"/>
              <a:t> @ 0.8 </a:t>
            </a:r>
            <a:r>
              <a:rPr lang="fr-FR" sz="1400" b="1" dirty="0" err="1" smtClean="0"/>
              <a:t>keV</a:t>
            </a:r>
            <a:r>
              <a:rPr lang="fr-FR" sz="1400" b="1" dirty="0" smtClean="0"/>
              <a:t> NR  </a:t>
            </a:r>
            <a:endParaRPr lang="fr-FR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144972" y="2486130"/>
            <a:ext cx="4703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Projected</a:t>
            </a:r>
            <a:r>
              <a:rPr lang="fr-FR" sz="1400" b="1" dirty="0" smtClean="0"/>
              <a:t> </a:t>
            </a:r>
            <a:r>
              <a:rPr lang="fr-FR" sz="1400" b="1" dirty="0" err="1"/>
              <a:t>s</a:t>
            </a:r>
            <a:r>
              <a:rPr lang="fr-FR" sz="1400" b="1" dirty="0" err="1" smtClean="0"/>
              <a:t>ensitivity</a:t>
            </a:r>
            <a:r>
              <a:rPr lang="fr-FR" sz="1400" b="1" dirty="0" smtClean="0"/>
              <a:t> </a:t>
            </a:r>
            <a:r>
              <a:rPr lang="fr-FR" sz="1400" b="1" dirty="0" smtClean="0">
                <a:sym typeface="Wingdings"/>
              </a:rPr>
              <a:t>for</a:t>
            </a:r>
            <a:r>
              <a:rPr lang="fr-FR" sz="1400" b="1" dirty="0" smtClean="0"/>
              <a:t> 1 </a:t>
            </a:r>
            <a:r>
              <a:rPr lang="fr-FR" sz="1400" b="1" dirty="0" err="1" smtClean="0"/>
              <a:t>evt</a:t>
            </a:r>
            <a:r>
              <a:rPr lang="fr-FR" sz="1400" b="1" dirty="0" smtClean="0"/>
              <a:t>/</a:t>
            </a:r>
            <a:r>
              <a:rPr lang="fr-FR" sz="1400" b="1" dirty="0" err="1" smtClean="0"/>
              <a:t>kg.keV.d</a:t>
            </a:r>
            <a:r>
              <a:rPr lang="fr-FR" sz="1400" b="1" dirty="0" smtClean="0"/>
              <a:t> @ 0.3 </a:t>
            </a:r>
            <a:r>
              <a:rPr lang="fr-FR" sz="1400" b="1" dirty="0" err="1" smtClean="0"/>
              <a:t>keV</a:t>
            </a:r>
            <a:r>
              <a:rPr lang="fr-FR" sz="1400" b="1" dirty="0" smtClean="0"/>
              <a:t> NR  </a:t>
            </a:r>
            <a:endParaRPr lang="fr-FR" sz="1400" b="1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fr-FR" sz="3200" dirty="0" err="1" smtClean="0"/>
              <a:t>Sensitivity</a:t>
            </a:r>
            <a:r>
              <a:rPr lang="fr-FR" sz="3200" dirty="0" smtClean="0"/>
              <a:t> </a:t>
            </a:r>
            <a:r>
              <a:rPr lang="fr-FR" sz="3200" dirty="0" err="1" smtClean="0"/>
              <a:t>curves</a:t>
            </a:r>
            <a:r>
              <a:rPr lang="fr-FR" sz="3200" dirty="0" smtClean="0"/>
              <a:t> for light </a:t>
            </a:r>
            <a:r>
              <a:rPr lang="fr-FR" sz="3200" dirty="0" err="1" smtClean="0"/>
              <a:t>WIMP’s</a:t>
            </a:r>
            <a:endParaRPr lang="fr-FR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7308304" y="1772816"/>
            <a:ext cx="446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Ne</a:t>
            </a:r>
          </a:p>
        </p:txBody>
      </p:sp>
      <p:sp>
        <p:nvSpPr>
          <p:cNvPr id="18" name="TextBox 17"/>
          <p:cNvSpPr txBox="1"/>
          <p:nvPr/>
        </p:nvSpPr>
        <p:spPr>
          <a:xfrm rot="20145763">
            <a:off x="841732" y="1472442"/>
            <a:ext cx="32624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Preliminary</a:t>
            </a:r>
            <a:endParaRPr lang="fr-FR" sz="4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99792" y="3212976"/>
            <a:ext cx="446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N</a:t>
            </a:r>
            <a:r>
              <a:rPr lang="fr-FR" sz="1600" b="1" dirty="0" smtClean="0"/>
              <a:t>e</a:t>
            </a:r>
            <a:endParaRPr lang="fr-FR" sz="1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26259" y="5289500"/>
            <a:ext cx="2949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NB : </a:t>
            </a:r>
            <a:r>
              <a:rPr lang="fr-FR" dirty="0" err="1" smtClean="0"/>
              <a:t>still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high</a:t>
            </a:r>
            <a:r>
              <a:rPr lang="fr-FR" dirty="0" smtClean="0"/>
              <a:t> surface contamination </a:t>
            </a:r>
            <a:r>
              <a:rPr lang="fr-FR" dirty="0"/>
              <a:t>b</a:t>
            </a:r>
            <a:r>
              <a:rPr lang="fr-FR" dirty="0" smtClean="0"/>
              <a:t>y Po210/Pb210 by factor 50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579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err="1" smtClean="0"/>
              <a:t>Additional</a:t>
            </a:r>
            <a:r>
              <a:rPr lang="fr-FR" sz="3600" dirty="0" smtClean="0"/>
              <a:t> discrimination identification </a:t>
            </a:r>
            <a:r>
              <a:rPr lang="fr-FR" sz="3600" dirty="0" err="1" smtClean="0"/>
              <a:t>through</a:t>
            </a:r>
            <a:r>
              <a:rPr lang="fr-FR" sz="3600" dirty="0" smtClean="0"/>
              <a:t> single/multiple </a:t>
            </a:r>
            <a:r>
              <a:rPr lang="fr-FR" sz="3600" dirty="0" err="1" smtClean="0"/>
              <a:t>energy</a:t>
            </a:r>
            <a:r>
              <a:rPr lang="fr-FR" sz="3600" dirty="0" smtClean="0"/>
              <a:t> </a:t>
            </a:r>
            <a:r>
              <a:rPr lang="fr-FR" sz="3600" dirty="0" err="1" smtClean="0"/>
              <a:t>deposition</a:t>
            </a:r>
            <a:endParaRPr lang="fr-FR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5EB5-DD44-284E-89FF-2D7D23959D53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brightnessContrast bright="-33000" contrast="8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198" y="1484784"/>
            <a:ext cx="2625804" cy="2607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7000" contras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199" y="4293096"/>
            <a:ext cx="2541795" cy="25649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8710" y="1700808"/>
            <a:ext cx="16218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Recorded</a:t>
            </a:r>
            <a:r>
              <a:rPr lang="fr-FR" sz="1600" dirty="0" smtClean="0"/>
              <a:t> pulse</a:t>
            </a:r>
          </a:p>
          <a:p>
            <a:r>
              <a:rPr lang="fr-FR" sz="1600" dirty="0" smtClean="0"/>
              <a:t>RC</a:t>
            </a:r>
            <a:endParaRPr lang="fr-FR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906702" y="4077072"/>
            <a:ext cx="2921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Uncovoluted</a:t>
            </a:r>
            <a:r>
              <a:rPr lang="fr-FR" sz="1600" dirty="0" smtClean="0"/>
              <a:t> </a:t>
            </a:r>
            <a:r>
              <a:rPr lang="fr-FR" sz="1600" dirty="0" err="1" smtClean="0"/>
              <a:t>from</a:t>
            </a:r>
            <a:r>
              <a:rPr lang="fr-FR" sz="1600" dirty="0" smtClean="0"/>
              <a:t> RC </a:t>
            </a:r>
            <a:r>
              <a:rPr lang="fr-FR" sz="1600" dirty="0" err="1" smtClean="0"/>
              <a:t>shaping</a:t>
            </a:r>
            <a:endParaRPr lang="fr-FR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427984" y="4250457"/>
            <a:ext cx="4256640" cy="259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427984" y="1844824"/>
            <a:ext cx="4123800" cy="249516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5148064" y="1556792"/>
            <a:ext cx="2429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Simulation by J </a:t>
            </a:r>
            <a:r>
              <a:rPr lang="fr-FR" dirty="0" err="1" smtClean="0"/>
              <a:t>Galan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7540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4294701" cy="3024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200943"/>
            <a:ext cx="8229600" cy="1139825"/>
          </a:xfrm>
        </p:spPr>
        <p:txBody>
          <a:bodyPr/>
          <a:lstStyle/>
          <a:p>
            <a:r>
              <a:rPr lang="fr-FR" sz="3200" dirty="0" smtClean="0"/>
              <a:t>Test </a:t>
            </a:r>
            <a:r>
              <a:rPr lang="fr-FR" sz="3200" dirty="0" err="1"/>
              <a:t>r</a:t>
            </a:r>
            <a:r>
              <a:rPr lang="fr-FR" sz="3200" dirty="0" err="1" smtClean="0"/>
              <a:t>un</a:t>
            </a:r>
            <a:r>
              <a:rPr lang="fr-FR" sz="3200" dirty="0" smtClean="0"/>
              <a:t> </a:t>
            </a:r>
            <a:r>
              <a:rPr lang="fr-FR" sz="3200" dirty="0" err="1" smtClean="0"/>
              <a:t>with</a:t>
            </a:r>
            <a:r>
              <a:rPr lang="fr-FR" sz="3200" dirty="0" smtClean="0"/>
              <a:t> Ne (2bars)+He (2bars) 8h</a:t>
            </a:r>
            <a:br>
              <a:rPr lang="fr-FR" sz="3200" dirty="0" smtClean="0"/>
            </a:br>
            <a:r>
              <a:rPr lang="fr-FR" sz="2400" dirty="0" smtClean="0"/>
              <a:t>He </a:t>
            </a:r>
            <a:r>
              <a:rPr lang="fr-FR" sz="2400" dirty="0" err="1" smtClean="0"/>
              <a:t>gives</a:t>
            </a:r>
            <a:r>
              <a:rPr lang="fr-FR" sz="2400" dirty="0" smtClean="0"/>
              <a:t> longer drift times =&gt; </a:t>
            </a:r>
            <a:r>
              <a:rPr lang="fr-FR" sz="2400" dirty="0" err="1" smtClean="0"/>
              <a:t>better</a:t>
            </a:r>
            <a:r>
              <a:rPr lang="fr-FR" sz="2400" dirty="0" smtClean="0"/>
              <a:t> identification of multiples</a:t>
            </a:r>
            <a:endParaRPr lang="fr-F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5EB5-DD44-284E-89FF-2D7D23959D53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10" name="TextBox 9"/>
          <p:cNvSpPr txBox="1"/>
          <p:nvPr/>
        </p:nvSpPr>
        <p:spPr>
          <a:xfrm>
            <a:off x="3203848" y="2708920"/>
            <a:ext cx="380104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Volume </a:t>
            </a:r>
            <a:r>
              <a:rPr lang="fr-FR" dirty="0" err="1" smtClean="0"/>
              <a:t>selection</a:t>
            </a:r>
            <a:r>
              <a:rPr lang="fr-FR" dirty="0" smtClean="0"/>
              <a:t> </a:t>
            </a:r>
            <a:r>
              <a:rPr lang="fr-FR" dirty="0" err="1" smtClean="0"/>
              <a:t>events</a:t>
            </a:r>
            <a:r>
              <a:rPr lang="fr-FR" dirty="0" smtClean="0"/>
              <a:t> ≈ 40 % </a:t>
            </a:r>
            <a:r>
              <a:rPr lang="fr-FR" dirty="0" err="1" smtClean="0"/>
              <a:t>eff</a:t>
            </a:r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4295712" y="3131676"/>
            <a:ext cx="485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Red</a:t>
            </a:r>
            <a:r>
              <a:rPr lang="fr-FR" dirty="0" smtClean="0"/>
              <a:t> : </a:t>
            </a:r>
            <a:r>
              <a:rPr lang="fr-FR" dirty="0" err="1" smtClean="0"/>
              <a:t>after</a:t>
            </a:r>
            <a:r>
              <a:rPr lang="fr-FR" dirty="0" smtClean="0"/>
              <a:t> single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deposition</a:t>
            </a:r>
            <a:r>
              <a:rPr lang="fr-FR" dirty="0" smtClean="0"/>
              <a:t>  </a:t>
            </a:r>
            <a:r>
              <a:rPr lang="fr-FR" dirty="0" err="1" smtClean="0"/>
              <a:t>selection</a:t>
            </a:r>
            <a:endParaRPr lang="fr-FR" dirty="0"/>
          </a:p>
        </p:txBody>
      </p:sp>
      <p:sp>
        <p:nvSpPr>
          <p:cNvPr id="14" name="TextBox 13"/>
          <p:cNvSpPr txBox="1"/>
          <p:nvPr/>
        </p:nvSpPr>
        <p:spPr>
          <a:xfrm>
            <a:off x="2915816" y="4057327"/>
            <a:ext cx="106279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Energy</a:t>
            </a:r>
            <a:r>
              <a:rPr lang="fr-FR" sz="1400" b="1" dirty="0" smtClean="0"/>
              <a:t> eV</a:t>
            </a:r>
            <a:endParaRPr lang="fr-FR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-1556" y="1484784"/>
            <a:ext cx="377878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b="1" dirty="0" err="1">
                <a:latin typeface="Arial"/>
                <a:cs typeface="Arial"/>
              </a:rPr>
              <a:t>r</a:t>
            </a:r>
            <a:r>
              <a:rPr lang="fr-FR" sz="1400" b="1" dirty="0" err="1" smtClean="0">
                <a:latin typeface="Arial"/>
                <a:cs typeface="Arial"/>
              </a:rPr>
              <a:t>t</a:t>
            </a:r>
            <a:endParaRPr lang="fr-FR" sz="1400" b="1" dirty="0" smtClean="0">
              <a:latin typeface="Arial"/>
              <a:cs typeface="Arial"/>
            </a:endParaRPr>
          </a:p>
          <a:p>
            <a:r>
              <a:rPr lang="fr-FR" sz="1400" dirty="0" smtClean="0">
                <a:latin typeface="Symbol" charset="2"/>
                <a:cs typeface="Symbol" charset="2"/>
              </a:rPr>
              <a:t>m</a:t>
            </a:r>
            <a:r>
              <a:rPr lang="fr-FR" sz="1400" dirty="0" smtClean="0"/>
              <a:t>s</a:t>
            </a:r>
            <a:endParaRPr lang="fr-FR" sz="1400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187624" y="3356992"/>
            <a:ext cx="237626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1187624" y="2420888"/>
            <a:ext cx="237626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3059832" y="2420888"/>
            <a:ext cx="0" cy="9361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179513" y="4437112"/>
            <a:ext cx="4536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=&gt; </a:t>
            </a:r>
            <a:r>
              <a:rPr lang="fr-FR" dirty="0" err="1" smtClean="0"/>
              <a:t>Need</a:t>
            </a:r>
            <a:r>
              <a:rPr lang="fr-FR" dirty="0" smtClean="0"/>
              <a:t> simulation of pulse </a:t>
            </a:r>
            <a:r>
              <a:rPr lang="fr-FR" dirty="0" err="1" smtClean="0"/>
              <a:t>shapes</a:t>
            </a:r>
            <a:r>
              <a:rPr lang="fr-FR" dirty="0" smtClean="0"/>
              <a:t> of </a:t>
            </a:r>
            <a:r>
              <a:rPr lang="fr-FR" dirty="0" err="1" smtClean="0"/>
              <a:t>electrons</a:t>
            </a:r>
            <a:r>
              <a:rPr lang="fr-FR" dirty="0" smtClean="0"/>
              <a:t> and neutrons</a:t>
            </a:r>
          </a:p>
          <a:p>
            <a:pPr marL="285750" indent="-285750">
              <a:buFont typeface="Symbol" charset="0"/>
              <a:buChar char=""/>
            </a:pPr>
            <a:r>
              <a:rPr lang="fr-FR" dirty="0" err="1" smtClean="0"/>
              <a:t>Need</a:t>
            </a:r>
            <a:r>
              <a:rPr lang="fr-FR" dirty="0" smtClean="0"/>
              <a:t> calibration </a:t>
            </a:r>
            <a:r>
              <a:rPr lang="fr-FR" dirty="0" err="1" smtClean="0"/>
              <a:t>with</a:t>
            </a:r>
            <a:r>
              <a:rPr lang="fr-FR" dirty="0" smtClean="0"/>
              <a:t> Ar37 and </a:t>
            </a:r>
            <a:r>
              <a:rPr lang="fr-FR" dirty="0" err="1" smtClean="0"/>
              <a:t>fast</a:t>
            </a:r>
            <a:r>
              <a:rPr lang="fr-FR" dirty="0"/>
              <a:t> </a:t>
            </a:r>
            <a:r>
              <a:rPr lang="fr-FR" dirty="0" smtClean="0"/>
              <a:t>neutron for </a:t>
            </a:r>
            <a:r>
              <a:rPr lang="fr-FR" dirty="0" err="1" smtClean="0"/>
              <a:t>accurate</a:t>
            </a:r>
            <a:r>
              <a:rPr lang="fr-FR" dirty="0" smtClean="0"/>
              <a:t> </a:t>
            </a:r>
            <a:r>
              <a:rPr lang="fr-FR" dirty="0" err="1" smtClean="0"/>
              <a:t>efficicencies</a:t>
            </a:r>
            <a:endParaRPr lang="fr-FR" dirty="0" smtClean="0"/>
          </a:p>
          <a:p>
            <a:pPr marL="285750" indent="-285750">
              <a:buFont typeface="Symbol" charset="0"/>
              <a:buChar char=""/>
            </a:pPr>
            <a:r>
              <a:rPr lang="fr-FR" dirty="0" err="1" smtClean="0"/>
              <a:t>Need</a:t>
            </a:r>
            <a:r>
              <a:rPr lang="fr-FR" dirty="0" smtClean="0"/>
              <a:t> </a:t>
            </a:r>
            <a:r>
              <a:rPr lang="fr-FR" dirty="0" err="1" smtClean="0"/>
              <a:t>study</a:t>
            </a:r>
            <a:r>
              <a:rPr lang="fr-FR" dirty="0" smtClean="0"/>
              <a:t> of rejection power vs gaz mix</a:t>
            </a:r>
          </a:p>
          <a:p>
            <a:pPr marL="285750" indent="-285750">
              <a:buFont typeface="Symbol" charset="0"/>
              <a:buChar char=""/>
            </a:pPr>
            <a:r>
              <a:rPr lang="fr-FR" dirty="0" smtClean="0"/>
              <a:t>… 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645023"/>
            <a:ext cx="3960440" cy="27842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52320" y="6282672"/>
            <a:ext cx="106279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Energy</a:t>
            </a:r>
            <a:r>
              <a:rPr lang="fr-FR" sz="1400" b="1" dirty="0" smtClean="0"/>
              <a:t> eV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262576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Other</a:t>
            </a:r>
            <a:r>
              <a:rPr lang="fr-FR" dirty="0" smtClean="0"/>
              <a:t> applications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b="1" dirty="0" err="1" smtClean="0"/>
              <a:t>Axion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Like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Particle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detection</a:t>
            </a:r>
            <a:r>
              <a:rPr lang="fr-FR" sz="2000" b="1" dirty="0" smtClean="0"/>
              <a:t> </a:t>
            </a:r>
            <a:r>
              <a:rPr lang="fr-FR" sz="2000" dirty="0" smtClean="0"/>
              <a:t>: (</a:t>
            </a:r>
            <a:r>
              <a:rPr lang="fr-FR" sz="2000" dirty="0" err="1" smtClean="0"/>
              <a:t>decays</a:t>
            </a:r>
            <a:r>
              <a:rPr lang="fr-FR" sz="2000" dirty="0" smtClean="0"/>
              <a:t> in 2 photons </a:t>
            </a:r>
            <a:r>
              <a:rPr lang="fr-FR" sz="2000" dirty="0" err="1" smtClean="0"/>
              <a:t>inside</a:t>
            </a:r>
            <a:r>
              <a:rPr lang="fr-FR" sz="2000" dirty="0" smtClean="0"/>
              <a:t> </a:t>
            </a:r>
            <a:r>
              <a:rPr lang="fr-FR" sz="2000" dirty="0" err="1" smtClean="0"/>
              <a:t>sphere</a:t>
            </a:r>
            <a:r>
              <a:rPr lang="fr-FR" sz="2000" dirty="0" smtClean="0"/>
              <a:t> volume) motivation : </a:t>
            </a:r>
            <a:r>
              <a:rPr lang="fr-FR" sz="2000" dirty="0" err="1" smtClean="0"/>
              <a:t>solar</a:t>
            </a:r>
            <a:r>
              <a:rPr lang="fr-FR" sz="2000" dirty="0" smtClean="0"/>
              <a:t> </a:t>
            </a:r>
            <a:r>
              <a:rPr lang="fr-FR" sz="2000" dirty="0"/>
              <a:t>corona </a:t>
            </a:r>
            <a:r>
              <a:rPr lang="fr-FR" sz="2000" dirty="0" err="1" smtClean="0"/>
              <a:t>temperature</a:t>
            </a:r>
            <a:r>
              <a:rPr lang="fr-FR" sz="2000" dirty="0" smtClean="0"/>
              <a:t> </a:t>
            </a:r>
            <a:r>
              <a:rPr lang="fr-FR" sz="2000" dirty="0" err="1" smtClean="0"/>
              <a:t>problem</a:t>
            </a:r>
            <a:r>
              <a:rPr lang="fr-FR" sz="2000" dirty="0" smtClean="0"/>
              <a:t> </a:t>
            </a:r>
            <a:r>
              <a:rPr lang="en-GB" sz="1600" b="1" dirty="0" smtClean="0">
                <a:solidFill>
                  <a:srgbClr val="0000FF"/>
                </a:solidFill>
                <a:cs typeface="Times New Roman" pitchFamily="18" charset="0"/>
              </a:rPr>
              <a:t>L</a:t>
            </a:r>
            <a:r>
              <a:rPr lang="en-GB" sz="1600" b="1" dirty="0">
                <a:solidFill>
                  <a:srgbClr val="0000FF"/>
                </a:solidFill>
                <a:cs typeface="Times New Roman" pitchFamily="18" charset="0"/>
              </a:rPr>
              <a:t>. Di </a:t>
            </a:r>
            <a:r>
              <a:rPr lang="en-GB" sz="1600" b="1" dirty="0" err="1">
                <a:solidFill>
                  <a:srgbClr val="0000FF"/>
                </a:solidFill>
                <a:cs typeface="Times New Roman" pitchFamily="18" charset="0"/>
              </a:rPr>
              <a:t>Lella</a:t>
            </a:r>
            <a:r>
              <a:rPr lang="en-GB" sz="1600" b="1" dirty="0">
                <a:solidFill>
                  <a:srgbClr val="0000FF"/>
                </a:solidFill>
                <a:cs typeface="Times New Roman" pitchFamily="18" charset="0"/>
              </a:rPr>
              <a:t>, K. </a:t>
            </a:r>
            <a:r>
              <a:rPr lang="en-GB" sz="1600" b="1" dirty="0" err="1">
                <a:solidFill>
                  <a:srgbClr val="0000FF"/>
                </a:solidFill>
                <a:cs typeface="Times New Roman" pitchFamily="18" charset="0"/>
              </a:rPr>
              <a:t>Zioutas</a:t>
            </a:r>
            <a:r>
              <a:rPr lang="en-GB" sz="1600" b="1" dirty="0">
                <a:solidFill>
                  <a:srgbClr val="0000FF"/>
                </a:solidFill>
                <a:cs typeface="Times New Roman" pitchFamily="18" charset="0"/>
              </a:rPr>
              <a:t>,  </a:t>
            </a:r>
            <a:r>
              <a:rPr lang="en-GB" sz="1600" b="1" dirty="0" err="1">
                <a:solidFill>
                  <a:srgbClr val="0000FF"/>
                </a:solidFill>
                <a:cs typeface="Times New Roman" pitchFamily="18" charset="0"/>
              </a:rPr>
              <a:t>Astropart</a:t>
            </a:r>
            <a:r>
              <a:rPr lang="en-GB" sz="1600" b="1" dirty="0">
                <a:solidFill>
                  <a:srgbClr val="0000FF"/>
                </a:solidFill>
                <a:cs typeface="Times New Roman" pitchFamily="18" charset="0"/>
              </a:rPr>
              <a:t>. Phys. 19 (2003) </a:t>
            </a:r>
            <a:r>
              <a:rPr lang="en-GB" sz="1600" b="1" dirty="0" smtClean="0">
                <a:solidFill>
                  <a:srgbClr val="0000FF"/>
                </a:solidFill>
                <a:cs typeface="Times New Roman" pitchFamily="18" charset="0"/>
              </a:rPr>
              <a:t>145</a:t>
            </a:r>
            <a:r>
              <a:rPr lang="fr-FR" sz="2000" dirty="0" smtClean="0"/>
              <a:t>(J </a:t>
            </a:r>
            <a:r>
              <a:rPr lang="fr-FR" sz="2000" dirty="0" err="1" smtClean="0"/>
              <a:t>Galan</a:t>
            </a:r>
            <a:r>
              <a:rPr lang="fr-FR" sz="2000" dirty="0" smtClean="0"/>
              <a:t>)</a:t>
            </a:r>
          </a:p>
          <a:p>
            <a:r>
              <a:rPr lang="fr-FR" sz="2000" b="1" dirty="0" smtClean="0"/>
              <a:t>Thermal and </a:t>
            </a:r>
            <a:r>
              <a:rPr lang="fr-FR" sz="2000" b="1" dirty="0" err="1"/>
              <a:t>f</a:t>
            </a:r>
            <a:r>
              <a:rPr lang="fr-FR" sz="2000" b="1" dirty="0" err="1" smtClean="0"/>
              <a:t>ast</a:t>
            </a:r>
            <a:r>
              <a:rPr lang="fr-FR" sz="2000" b="1" dirty="0" smtClean="0"/>
              <a:t> neutron </a:t>
            </a:r>
            <a:r>
              <a:rPr lang="fr-FR" sz="2000" b="1" dirty="0" err="1" smtClean="0"/>
              <a:t>detection</a:t>
            </a:r>
            <a:r>
              <a:rPr lang="fr-FR" sz="2000" b="1" dirty="0" smtClean="0"/>
              <a:t> </a:t>
            </a:r>
            <a:r>
              <a:rPr lang="fr-FR" sz="2000" dirty="0" smtClean="0"/>
              <a:t>: </a:t>
            </a:r>
            <a:r>
              <a:rPr lang="fr-FR" sz="2000" dirty="0" err="1" smtClean="0"/>
              <a:t>interest</a:t>
            </a:r>
            <a:r>
              <a:rPr lang="fr-FR" sz="2000" dirty="0" smtClean="0"/>
              <a:t> : </a:t>
            </a:r>
            <a:r>
              <a:rPr lang="fr-FR" sz="2000" dirty="0" err="1" smtClean="0"/>
              <a:t>containment</a:t>
            </a:r>
            <a:r>
              <a:rPr lang="fr-FR" sz="2000" dirty="0" smtClean="0"/>
              <a:t> of </a:t>
            </a:r>
            <a:r>
              <a:rPr lang="fr-FR" sz="2000" dirty="0" err="1" smtClean="0"/>
              <a:t>products</a:t>
            </a:r>
            <a:r>
              <a:rPr lang="fr-FR" sz="2000" dirty="0" smtClean="0"/>
              <a:t> of capture </a:t>
            </a:r>
            <a:r>
              <a:rPr lang="fr-FR" sz="2000" dirty="0" err="1" smtClean="0"/>
              <a:t>eg</a:t>
            </a:r>
            <a:r>
              <a:rPr lang="fr-FR" sz="2000" dirty="0" smtClean="0"/>
              <a:t> He3, </a:t>
            </a:r>
            <a:r>
              <a:rPr lang="fr-FR" sz="2000" dirty="0" err="1" smtClean="0"/>
              <a:t>other</a:t>
            </a:r>
            <a:r>
              <a:rPr lang="fr-FR" sz="2000" dirty="0" smtClean="0"/>
              <a:t> gaz </a:t>
            </a:r>
            <a:r>
              <a:rPr lang="fr-FR" sz="2000" dirty="0" err="1" smtClean="0"/>
              <a:t>studied</a:t>
            </a:r>
            <a:r>
              <a:rPr lang="fr-FR" sz="2000" dirty="0" smtClean="0"/>
              <a:t>  </a:t>
            </a:r>
          </a:p>
          <a:p>
            <a:r>
              <a:rPr lang="fr-FR" sz="2000" dirty="0" smtClean="0"/>
              <a:t>Network of 4m </a:t>
            </a:r>
            <a:r>
              <a:rPr lang="fr-FR" sz="2000" dirty="0" err="1" smtClean="0"/>
              <a:t>Ø</a:t>
            </a:r>
            <a:r>
              <a:rPr lang="fr-FR" sz="2000" dirty="0" smtClean="0"/>
              <a:t> </a:t>
            </a:r>
            <a:r>
              <a:rPr lang="fr-FR" sz="2000" dirty="0" err="1" smtClean="0"/>
              <a:t>spheres</a:t>
            </a:r>
            <a:r>
              <a:rPr lang="fr-FR" sz="2000" dirty="0" smtClean="0"/>
              <a:t> for </a:t>
            </a:r>
            <a:r>
              <a:rPr lang="fr-FR" sz="2000" b="1" dirty="0" err="1" smtClean="0"/>
              <a:t>SuperNovae</a:t>
            </a:r>
            <a:r>
              <a:rPr lang="fr-FR" sz="2000" b="1" dirty="0" smtClean="0"/>
              <a:t> neutrino </a:t>
            </a:r>
            <a:r>
              <a:rPr lang="fr-FR" sz="2000" b="1" dirty="0" err="1" smtClean="0"/>
              <a:t>detection</a:t>
            </a:r>
            <a:r>
              <a:rPr lang="fr-FR" sz="2000" b="1" dirty="0" smtClean="0"/>
              <a:t> </a:t>
            </a:r>
            <a:r>
              <a:rPr lang="fr-FR" sz="2000" dirty="0" err="1" smtClean="0"/>
              <a:t>through</a:t>
            </a:r>
            <a:r>
              <a:rPr lang="fr-FR" sz="2000" dirty="0" smtClean="0"/>
              <a:t> </a:t>
            </a:r>
            <a:r>
              <a:rPr lang="fr-FR" sz="2000" dirty="0" err="1" smtClean="0"/>
              <a:t>coherent</a:t>
            </a:r>
            <a:r>
              <a:rPr lang="fr-FR" sz="2000" dirty="0" smtClean="0"/>
              <a:t> </a:t>
            </a:r>
            <a:r>
              <a:rPr lang="fr-FR" sz="2000" dirty="0" err="1" smtClean="0"/>
              <a:t>scattering</a:t>
            </a:r>
            <a:r>
              <a:rPr lang="fr-FR" sz="2000" dirty="0" smtClean="0"/>
              <a:t>  (about 10 </a:t>
            </a:r>
            <a:r>
              <a:rPr lang="fr-FR" sz="2000" dirty="0" err="1" smtClean="0"/>
              <a:t>evts</a:t>
            </a:r>
            <a:r>
              <a:rPr lang="fr-FR" sz="2000" dirty="0" smtClean="0"/>
              <a:t> for 10 </a:t>
            </a:r>
            <a:r>
              <a:rPr lang="fr-FR" sz="2000" dirty="0" err="1" smtClean="0"/>
              <a:t>kpc</a:t>
            </a:r>
            <a:r>
              <a:rPr lang="fr-FR" sz="2000" dirty="0" smtClean="0"/>
              <a:t> SN @10 </a:t>
            </a:r>
            <a:r>
              <a:rPr lang="fr-FR" sz="2000" dirty="0" err="1" smtClean="0"/>
              <a:t>atm</a:t>
            </a:r>
            <a:r>
              <a:rPr lang="fr-FR" sz="2000" dirty="0" smtClean="0"/>
              <a:t> Ar) </a:t>
            </a:r>
          </a:p>
          <a:p>
            <a:r>
              <a:rPr lang="fr-FR" sz="2000" dirty="0" err="1" smtClean="0"/>
              <a:t>Measurement</a:t>
            </a:r>
            <a:r>
              <a:rPr lang="fr-FR" sz="2000" dirty="0" smtClean="0"/>
              <a:t> of </a:t>
            </a:r>
            <a:r>
              <a:rPr lang="fr-FR" sz="2000" b="1" dirty="0" smtClean="0"/>
              <a:t>neutrino </a:t>
            </a:r>
            <a:r>
              <a:rPr lang="fr-FR" sz="2000" b="1" dirty="0" err="1" smtClean="0"/>
              <a:t>coherent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scattering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at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reactor</a:t>
            </a:r>
            <a:r>
              <a:rPr lang="fr-FR" sz="2000" b="1" dirty="0" smtClean="0"/>
              <a:t> </a:t>
            </a:r>
            <a:r>
              <a:rPr lang="fr-FR" sz="2000" dirty="0" smtClean="0"/>
              <a:t>…</a:t>
            </a:r>
            <a:endParaRPr lang="fr-FR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5EB5-DD44-284E-89FF-2D7D23959D53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664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33" y="197768"/>
            <a:ext cx="8849895" cy="710952"/>
          </a:xfrm>
        </p:spPr>
        <p:txBody>
          <a:bodyPr>
            <a:noAutofit/>
          </a:bodyPr>
          <a:lstStyle/>
          <a:p>
            <a:r>
              <a:rPr lang="fr-FR" sz="3200" dirty="0" err="1" smtClean="0"/>
              <a:t>Measuring</a:t>
            </a:r>
            <a:r>
              <a:rPr lang="fr-FR" sz="3200" dirty="0" smtClean="0"/>
              <a:t> </a:t>
            </a:r>
            <a:r>
              <a:rPr lang="fr-FR" sz="3200" dirty="0" err="1"/>
              <a:t>c</a:t>
            </a:r>
            <a:r>
              <a:rPr lang="fr-FR" sz="3200" dirty="0" err="1" smtClean="0"/>
              <a:t>oherent</a:t>
            </a:r>
            <a:r>
              <a:rPr lang="fr-FR" sz="3200" dirty="0" smtClean="0"/>
              <a:t> neutrino </a:t>
            </a:r>
            <a:r>
              <a:rPr lang="fr-FR" sz="3200" dirty="0" err="1" smtClean="0"/>
              <a:t>scattering</a:t>
            </a:r>
            <a:r>
              <a:rPr lang="fr-FR" sz="3200" dirty="0" smtClean="0"/>
              <a:t>  </a:t>
            </a:r>
            <a:r>
              <a:rPr lang="fr-FR" sz="3200" dirty="0" err="1" smtClean="0"/>
              <a:t>at</a:t>
            </a:r>
            <a:r>
              <a:rPr lang="fr-FR" sz="3200" dirty="0" smtClean="0"/>
              <a:t> </a:t>
            </a:r>
            <a:r>
              <a:rPr lang="fr-FR" sz="3200" dirty="0" err="1" smtClean="0"/>
              <a:t>nuclear</a:t>
            </a:r>
            <a:r>
              <a:rPr lang="fr-FR" sz="3200" dirty="0" smtClean="0"/>
              <a:t> </a:t>
            </a:r>
            <a:r>
              <a:rPr lang="fr-FR" sz="3200" dirty="0" err="1" smtClean="0"/>
              <a:t>reactor</a:t>
            </a:r>
            <a:r>
              <a:rPr lang="fr-FR" sz="3200" dirty="0" smtClean="0"/>
              <a:t> </a:t>
            </a:r>
            <a:r>
              <a:rPr lang="fr-FR" sz="3200" dirty="0" err="1" smtClean="0"/>
              <a:t>within</a:t>
            </a:r>
            <a:r>
              <a:rPr lang="fr-FR" sz="3200" dirty="0" smtClean="0"/>
              <a:t> </a:t>
            </a:r>
            <a:r>
              <a:rPr lang="fr-FR" sz="3200" dirty="0" err="1" smtClean="0"/>
              <a:t>reach</a:t>
            </a:r>
            <a:endParaRPr lang="fr-FR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600" y="2644793"/>
            <a:ext cx="5150238" cy="37052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3530" y="5491545"/>
            <a:ext cx="127091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 </a:t>
            </a:r>
            <a:r>
              <a:rPr lang="en-US" sz="1400" dirty="0" err="1" smtClean="0"/>
              <a:t>ev</a:t>
            </a:r>
            <a:r>
              <a:rPr lang="en-US" sz="1400" dirty="0" smtClean="0"/>
              <a:t>/</a:t>
            </a:r>
            <a:r>
              <a:rPr lang="en-US" sz="1400" dirty="0" err="1" smtClean="0"/>
              <a:t>keV</a:t>
            </a:r>
            <a:r>
              <a:rPr lang="en-US" sz="1400" dirty="0" err="1"/>
              <a:t>.</a:t>
            </a:r>
            <a:r>
              <a:rPr lang="en-US" sz="1400" dirty="0" err="1" smtClean="0"/>
              <a:t>kg.d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191878" y="4109768"/>
            <a:ext cx="127091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80 </a:t>
            </a:r>
            <a:r>
              <a:rPr lang="en-US" sz="1400" dirty="0" err="1" smtClean="0"/>
              <a:t>ev</a:t>
            </a:r>
            <a:r>
              <a:rPr lang="en-US" sz="1400" dirty="0" smtClean="0"/>
              <a:t>/</a:t>
            </a:r>
            <a:r>
              <a:rPr lang="en-US" sz="1400" dirty="0" err="1" smtClean="0"/>
              <a:t>keV</a:t>
            </a:r>
            <a:r>
              <a:rPr lang="en-US" sz="1400" dirty="0" err="1"/>
              <a:t>.</a:t>
            </a:r>
            <a:r>
              <a:rPr lang="en-US" sz="1400" dirty="0" err="1" smtClean="0"/>
              <a:t>kg.d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102884"/>
            <a:ext cx="3154310" cy="13706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12360" y="2420888"/>
            <a:ext cx="1177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Evis</a:t>
            </a:r>
            <a:r>
              <a:rPr lang="fr-FR" sz="1400" b="1" dirty="0" smtClean="0"/>
              <a:t> &gt;30 eV</a:t>
            </a:r>
            <a:endParaRPr lang="fr-FR" sz="14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749899" y="2924371"/>
            <a:ext cx="0" cy="30292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16804" y="6079334"/>
            <a:ext cx="671979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30 eV</a:t>
            </a:r>
            <a:endParaRPr lang="fr-FR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499992" y="3933056"/>
            <a:ext cx="3598661" cy="160043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Assumptions</a:t>
            </a:r>
            <a:r>
              <a:rPr lang="fr-FR" sz="1400" dirty="0" smtClean="0"/>
              <a:t> : </a:t>
            </a:r>
          </a:p>
          <a:p>
            <a:r>
              <a:rPr lang="fr-FR" sz="1400" dirty="0" smtClean="0"/>
              <a:t>120 </a:t>
            </a:r>
            <a:r>
              <a:rPr lang="fr-FR" sz="1400" dirty="0" err="1" smtClean="0"/>
              <a:t>days</a:t>
            </a:r>
            <a:r>
              <a:rPr lang="fr-FR" sz="1400" dirty="0" smtClean="0"/>
              <a:t> </a:t>
            </a:r>
            <a:r>
              <a:rPr lang="fr-FR" sz="1400" dirty="0" err="1" smtClean="0"/>
              <a:t>exposures</a:t>
            </a:r>
            <a:r>
              <a:rPr lang="fr-FR" sz="1400" dirty="0" smtClean="0"/>
              <a:t> OFF and ON</a:t>
            </a:r>
          </a:p>
          <a:p>
            <a:r>
              <a:rPr lang="fr-FR" sz="1400" dirty="0" smtClean="0"/>
              <a:t>Rate back = 500 </a:t>
            </a:r>
            <a:r>
              <a:rPr lang="fr-FR" sz="1400" dirty="0" err="1" smtClean="0"/>
              <a:t>evts</a:t>
            </a:r>
            <a:r>
              <a:rPr lang="fr-FR" sz="1400" dirty="0" smtClean="0"/>
              <a:t>/</a:t>
            </a:r>
            <a:r>
              <a:rPr lang="fr-FR" sz="1400" dirty="0" err="1" smtClean="0"/>
              <a:t>kg.d.keV</a:t>
            </a:r>
            <a:endParaRPr lang="fr-FR" sz="1400" dirty="0" smtClean="0"/>
          </a:p>
          <a:p>
            <a:r>
              <a:rPr lang="fr-FR" sz="1400" dirty="0" smtClean="0"/>
              <a:t>ROI = 30-250 eV</a:t>
            </a:r>
          </a:p>
          <a:p>
            <a:r>
              <a:rPr lang="fr-FR" sz="1400" dirty="0" smtClean="0"/>
              <a:t>=&gt;</a:t>
            </a:r>
            <a:r>
              <a:rPr lang="fr-FR" sz="1400" dirty="0" err="1" smtClean="0"/>
              <a:t>Nback</a:t>
            </a:r>
            <a:r>
              <a:rPr lang="fr-FR" sz="1400" dirty="0" smtClean="0"/>
              <a:t>= 500*37*120*0.22= 500 000 </a:t>
            </a:r>
            <a:r>
              <a:rPr lang="fr-FR" sz="1400" dirty="0" err="1" smtClean="0"/>
              <a:t>evts</a:t>
            </a:r>
            <a:endParaRPr lang="fr-FR" sz="1400" dirty="0" smtClean="0"/>
          </a:p>
          <a:p>
            <a:r>
              <a:rPr lang="fr-FR" sz="1400" dirty="0" smtClean="0"/>
              <a:t>=&gt;</a:t>
            </a:r>
            <a:r>
              <a:rPr lang="fr-FR" sz="1400" dirty="0" err="1" smtClean="0"/>
              <a:t>Nsig</a:t>
            </a:r>
            <a:r>
              <a:rPr lang="fr-FR" sz="1400" dirty="0" smtClean="0"/>
              <a:t>   =  24 </a:t>
            </a:r>
            <a:r>
              <a:rPr lang="fr-FR" sz="1400" dirty="0"/>
              <a:t>000 </a:t>
            </a:r>
            <a:r>
              <a:rPr lang="fr-FR" sz="1400" dirty="0" err="1"/>
              <a:t>evts</a:t>
            </a:r>
            <a:endParaRPr lang="fr-FR" sz="1400" dirty="0" smtClean="0"/>
          </a:p>
          <a:p>
            <a:r>
              <a:rPr lang="fr-FR" sz="1400" dirty="0" smtClean="0"/>
              <a:t>=&gt; S/N = 1/20</a:t>
            </a:r>
            <a:r>
              <a:rPr lang="fr-FR" sz="1400" dirty="0"/>
              <a:t> </a:t>
            </a:r>
            <a:r>
              <a:rPr lang="fr-FR" sz="1400" dirty="0" smtClean="0"/>
              <a:t>, </a:t>
            </a:r>
            <a:r>
              <a:rPr lang="fr-FR" sz="1400" b="1" dirty="0" smtClean="0"/>
              <a:t>N</a:t>
            </a:r>
            <a:r>
              <a:rPr lang="fr-FR" sz="1400" b="1" dirty="0" smtClean="0">
                <a:latin typeface="Symbol" charset="2"/>
                <a:cs typeface="Symbol" charset="2"/>
              </a:rPr>
              <a:t>s </a:t>
            </a:r>
            <a:r>
              <a:rPr lang="fr-FR" sz="1400" b="1" dirty="0" smtClean="0"/>
              <a:t>= 24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57340" y="6011446"/>
            <a:ext cx="415498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/>
              <a:t>eV</a:t>
            </a:r>
            <a:endParaRPr lang="fr-FR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749899" y="5491545"/>
            <a:ext cx="177112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B0B-5A97-7B47-B01A-BCF36F098998}" type="slidenum">
              <a:rPr lang="fr-FR" smtClean="0"/>
              <a:t>17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323528" y="1196752"/>
            <a:ext cx="511256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sz="1600" kern="0" dirty="0">
                <a:solidFill>
                  <a:srgbClr val="000000"/>
                </a:solidFill>
                <a:latin typeface="Arial"/>
                <a:ea typeface="ＭＳ Ｐゴシック"/>
              </a:rPr>
              <a:t>Simulation of  </a:t>
            </a:r>
            <a:r>
              <a:rPr lang="fr-FR" sz="1600" kern="0" dirty="0" err="1">
                <a:solidFill>
                  <a:srgbClr val="000000"/>
                </a:solidFill>
                <a:latin typeface="Arial"/>
                <a:ea typeface="ＭＳ Ｐゴシック"/>
              </a:rPr>
              <a:t>expected</a:t>
            </a:r>
            <a:r>
              <a:rPr lang="fr-FR" sz="1600" kern="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sz="1600" kern="0" dirty="0" err="1">
                <a:solidFill>
                  <a:srgbClr val="000000"/>
                </a:solidFill>
                <a:latin typeface="Arial"/>
                <a:ea typeface="ＭＳ Ｐゴシック"/>
              </a:rPr>
              <a:t>spectrum</a:t>
            </a:r>
            <a:r>
              <a:rPr lang="fr-FR" sz="1600" kern="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sz="1600" kern="0" dirty="0" err="1">
                <a:solidFill>
                  <a:srgbClr val="000000"/>
                </a:solidFill>
                <a:latin typeface="Arial"/>
                <a:ea typeface="ＭＳ Ｐゴシック"/>
              </a:rPr>
              <a:t>from</a:t>
            </a:r>
            <a:r>
              <a:rPr lang="fr-FR" sz="1600" kern="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sz="1600" kern="0" dirty="0" err="1">
                <a:solidFill>
                  <a:srgbClr val="000000"/>
                </a:solidFill>
                <a:latin typeface="Arial"/>
                <a:ea typeface="ＭＳ Ｐゴシック"/>
              </a:rPr>
              <a:t>nuclear</a:t>
            </a:r>
            <a:r>
              <a:rPr lang="fr-FR" sz="1600" kern="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sz="1600" kern="0" dirty="0" err="1">
                <a:solidFill>
                  <a:srgbClr val="000000"/>
                </a:solidFill>
                <a:latin typeface="Arial"/>
                <a:ea typeface="ＭＳ Ｐゴシック"/>
              </a:rPr>
              <a:t>reactor</a:t>
            </a:r>
            <a:r>
              <a:rPr lang="fr-FR" sz="1600" kern="0" dirty="0">
                <a:solidFill>
                  <a:srgbClr val="000000"/>
                </a:solidFill>
                <a:latin typeface="Arial"/>
                <a:ea typeface="ＭＳ Ｐゴシック"/>
              </a:rPr>
              <a:t>, on Ar, </a:t>
            </a:r>
            <a:r>
              <a:rPr lang="fr-FR" sz="1600" kern="0" dirty="0" err="1">
                <a:solidFill>
                  <a:srgbClr val="000000"/>
                </a:solidFill>
                <a:latin typeface="Arial"/>
                <a:ea typeface="ＭＳ Ｐゴシック"/>
              </a:rPr>
              <a:t>with</a:t>
            </a:r>
            <a:r>
              <a:rPr lang="fr-FR" sz="1600" kern="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sz="1600" kern="0" dirty="0" err="1">
                <a:solidFill>
                  <a:srgbClr val="000000"/>
                </a:solidFill>
                <a:latin typeface="Arial"/>
                <a:ea typeface="ＭＳ Ｐゴシック"/>
              </a:rPr>
              <a:t>quenching</a:t>
            </a:r>
            <a:r>
              <a:rPr lang="fr-FR" sz="1600" kern="0" dirty="0">
                <a:solidFill>
                  <a:srgbClr val="000000"/>
                </a:solidFill>
                <a:latin typeface="Arial"/>
                <a:ea typeface="ＭＳ Ｐゴシック"/>
              </a:rPr>
              <a:t> factor and instrumental </a:t>
            </a:r>
            <a:r>
              <a:rPr lang="fr-FR" sz="1600" kern="0" dirty="0" err="1">
                <a:solidFill>
                  <a:srgbClr val="000000"/>
                </a:solidFill>
                <a:latin typeface="Arial"/>
                <a:ea typeface="ＭＳ Ｐゴシック"/>
              </a:rPr>
              <a:t>response</a:t>
            </a:r>
            <a:r>
              <a:rPr lang="fr-FR" sz="1600" kern="0" dirty="0">
                <a:solidFill>
                  <a:srgbClr val="000000"/>
                </a:solidFill>
                <a:latin typeface="Arial"/>
                <a:ea typeface="ＭＳ Ｐゴシック"/>
              </a:rPr>
              <a:t> to single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electron</a:t>
            </a:r>
            <a:endParaRPr lang="fr-FR" sz="1600" kern="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sz="1600" kern="0" dirty="0">
                <a:solidFill>
                  <a:srgbClr val="000000"/>
                </a:solidFill>
                <a:latin typeface="Arial"/>
                <a:ea typeface="ＭＳ Ｐゴシック"/>
              </a:rPr>
              <a:t>Normalisation  to </a:t>
            </a:r>
            <a:r>
              <a:rPr lang="fr-FR" sz="1600" kern="0" dirty="0" err="1">
                <a:solidFill>
                  <a:srgbClr val="000000"/>
                </a:solidFill>
                <a:latin typeface="Arial"/>
                <a:ea typeface="ＭＳ Ｐゴシック"/>
              </a:rPr>
              <a:t>experimental</a:t>
            </a:r>
            <a:r>
              <a:rPr lang="fr-FR" sz="1600" kern="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sz="1600" kern="0" dirty="0" err="1">
                <a:solidFill>
                  <a:srgbClr val="000000"/>
                </a:solidFill>
                <a:latin typeface="Arial"/>
                <a:ea typeface="ＭＳ Ｐゴシック"/>
              </a:rPr>
              <a:t>reactor</a:t>
            </a:r>
            <a:r>
              <a:rPr lang="fr-FR" sz="1600" kern="0" dirty="0">
                <a:solidFill>
                  <a:srgbClr val="000000"/>
                </a:solidFill>
                <a:latin typeface="Arial"/>
                <a:ea typeface="ＭＳ Ｐゴシック"/>
              </a:rPr>
              <a:t> 70 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MW</a:t>
            </a:r>
            <a:endParaRPr lang="fr-FR" sz="1600" kern="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sz="1600" kern="0" dirty="0" err="1">
                <a:solidFill>
                  <a:srgbClr val="000000"/>
                </a:solidFill>
                <a:latin typeface="Arial"/>
                <a:ea typeface="ＭＳ Ｐゴシック"/>
              </a:rPr>
              <a:t>Sphere</a:t>
            </a:r>
            <a:r>
              <a:rPr lang="fr-FR" sz="1600" kern="0" dirty="0">
                <a:solidFill>
                  <a:srgbClr val="000000"/>
                </a:solidFill>
                <a:latin typeface="Arial"/>
                <a:ea typeface="ＭＳ Ｐゴシック"/>
              </a:rPr>
              <a:t> of 2 m diam, 5 bars</a:t>
            </a:r>
          </a:p>
        </p:txBody>
      </p:sp>
      <p:sp>
        <p:nvSpPr>
          <p:cNvPr id="10" name="Right Arrow 9"/>
          <p:cNvSpPr/>
          <p:nvPr/>
        </p:nvSpPr>
        <p:spPr bwMode="auto">
          <a:xfrm>
            <a:off x="4932040" y="2132856"/>
            <a:ext cx="792088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5400000">
            <a:off x="6804248" y="3068960"/>
            <a:ext cx="1224136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46" y="3822946"/>
            <a:ext cx="8288421" cy="3035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575"/>
            <a:ext cx="2152316" cy="1528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464" y="6432949"/>
            <a:ext cx="573251" cy="380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882" y="6444534"/>
            <a:ext cx="548078" cy="3685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2443" y="6432949"/>
            <a:ext cx="621557" cy="4106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48478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/>
              <a:t>CEA-IRFU</a:t>
            </a:r>
            <a:r>
              <a:rPr lang="en-US" sz="1400" b="1" dirty="0"/>
              <a:t>/</a:t>
            </a:r>
            <a:r>
              <a:rPr lang="en-US" sz="1400" b="1" dirty="0" err="1" smtClean="0"/>
              <a:t>Saclay</a:t>
            </a:r>
            <a:r>
              <a:rPr lang="en-US" sz="1400" b="1" dirty="0" smtClean="0"/>
              <a:t> </a:t>
            </a:r>
            <a:r>
              <a:rPr lang="en-US" sz="1400" dirty="0" smtClean="0"/>
              <a:t>(GG,IG),LSM (F </a:t>
            </a:r>
            <a:r>
              <a:rPr lang="en-US" sz="1400" dirty="0" err="1" smtClean="0"/>
              <a:t>Piquemal</a:t>
            </a:r>
            <a:r>
              <a:rPr lang="en-US" sz="1400" dirty="0" smtClean="0"/>
              <a:t>), 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Aristotle </a:t>
            </a:r>
            <a:r>
              <a:rPr lang="en-US" sz="1400" b="1" dirty="0">
                <a:solidFill>
                  <a:srgbClr val="0000FF"/>
                </a:solidFill>
              </a:rPr>
              <a:t>University of </a:t>
            </a:r>
            <a:r>
              <a:rPr lang="en-US" sz="1400" b="1" dirty="0" err="1" smtClean="0">
                <a:solidFill>
                  <a:srgbClr val="0000FF"/>
                </a:solidFill>
              </a:rPr>
              <a:t>Tessaloniki</a:t>
            </a:r>
            <a:r>
              <a:rPr lang="en-US" sz="1400" b="1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(I </a:t>
            </a:r>
            <a:r>
              <a:rPr lang="en-US" sz="1400" dirty="0" err="1" smtClean="0">
                <a:solidFill>
                  <a:srgbClr val="0000FF"/>
                </a:solidFill>
              </a:rPr>
              <a:t>Savvidis</a:t>
            </a:r>
            <a:r>
              <a:rPr lang="en-US" sz="1400" dirty="0" smtClean="0">
                <a:solidFill>
                  <a:srgbClr val="0000FF"/>
                </a:solidFill>
              </a:rPr>
              <a:t>), </a:t>
            </a:r>
            <a:r>
              <a:rPr lang="en-US" sz="1400" b="1" dirty="0" smtClean="0">
                <a:solidFill>
                  <a:srgbClr val="0000FF"/>
                </a:solidFill>
              </a:rPr>
              <a:t>University </a:t>
            </a:r>
            <a:r>
              <a:rPr lang="en-US" sz="1400" b="1" dirty="0">
                <a:solidFill>
                  <a:srgbClr val="0000FF"/>
                </a:solidFill>
              </a:rPr>
              <a:t>of </a:t>
            </a:r>
            <a:r>
              <a:rPr lang="en-US" sz="1400" b="1" dirty="0" err="1" smtClean="0">
                <a:solidFill>
                  <a:srgbClr val="0000FF"/>
                </a:solidFill>
              </a:rPr>
              <a:t>Ioannina</a:t>
            </a:r>
            <a:r>
              <a:rPr lang="en-US" sz="1400" b="1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(I </a:t>
            </a:r>
            <a:r>
              <a:rPr lang="en-US" sz="1400" dirty="0" err="1" smtClean="0">
                <a:solidFill>
                  <a:srgbClr val="0000FF"/>
                </a:solidFill>
              </a:rPr>
              <a:t>Vergados</a:t>
            </a:r>
            <a:r>
              <a:rPr lang="en-US" sz="1400" dirty="0" smtClean="0">
                <a:solidFill>
                  <a:srgbClr val="0000FF"/>
                </a:solidFill>
              </a:rPr>
              <a:t>), NCSR </a:t>
            </a:r>
            <a:r>
              <a:rPr lang="en-US" sz="1400" b="1" dirty="0" err="1" smtClean="0">
                <a:solidFill>
                  <a:srgbClr val="0000FF"/>
                </a:solidFill>
              </a:rPr>
              <a:t>DemoKritos</a:t>
            </a:r>
            <a:r>
              <a:rPr lang="en-US" sz="1400" dirty="0" smtClean="0">
                <a:solidFill>
                  <a:srgbClr val="0000FF"/>
                </a:solidFill>
              </a:rPr>
              <a:t> (G </a:t>
            </a:r>
            <a:r>
              <a:rPr lang="en-US" sz="1400" dirty="0" err="1" smtClean="0">
                <a:solidFill>
                  <a:srgbClr val="0000FF"/>
                </a:solidFill>
              </a:rPr>
              <a:t>Fanourakis</a:t>
            </a:r>
            <a:r>
              <a:rPr lang="en-US" sz="1400" dirty="0" smtClean="0">
                <a:solidFill>
                  <a:srgbClr val="0000FF"/>
                </a:solidFill>
              </a:rPr>
              <a:t>), </a:t>
            </a:r>
            <a:r>
              <a:rPr lang="en-US" sz="1400" b="1" dirty="0" smtClean="0">
                <a:solidFill>
                  <a:srgbClr val="0000FF"/>
                </a:solidFill>
              </a:rPr>
              <a:t>Hellenic </a:t>
            </a:r>
            <a:r>
              <a:rPr lang="en-US" sz="1400" b="1" dirty="0">
                <a:solidFill>
                  <a:srgbClr val="0000FF"/>
                </a:solidFill>
              </a:rPr>
              <a:t>Open </a:t>
            </a:r>
            <a:r>
              <a:rPr lang="en-US" sz="1400" b="1" dirty="0" smtClean="0">
                <a:solidFill>
                  <a:srgbClr val="0000FF"/>
                </a:solidFill>
              </a:rPr>
              <a:t>University</a:t>
            </a:r>
            <a:r>
              <a:rPr lang="en-US" sz="1400" dirty="0"/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(S </a:t>
            </a:r>
            <a:r>
              <a:rPr lang="en-US" sz="1400" dirty="0" err="1" smtClean="0">
                <a:solidFill>
                  <a:srgbClr val="0000FF"/>
                </a:solidFill>
              </a:rPr>
              <a:t>Tzamaria</a:t>
            </a:r>
            <a:r>
              <a:rPr lang="en-US" sz="1400" dirty="0" smtClean="0">
                <a:solidFill>
                  <a:srgbClr val="0000FF"/>
                </a:solidFill>
              </a:rPr>
              <a:t>)</a:t>
            </a:r>
            <a:r>
              <a:rPr lang="en-US" sz="1400" b="1" dirty="0" smtClean="0">
                <a:solidFill>
                  <a:srgbClr val="0000FF"/>
                </a:solidFill>
              </a:rPr>
              <a:t> </a:t>
            </a:r>
            <a:endParaRPr lang="en-US" sz="1400" dirty="0">
              <a:solidFill>
                <a:srgbClr val="0000FF"/>
              </a:solidFill>
            </a:endParaRPr>
          </a:p>
          <a:p>
            <a:r>
              <a:rPr lang="en-US" sz="1400" b="1" dirty="0" smtClean="0">
                <a:solidFill>
                  <a:srgbClr val="FF0000"/>
                </a:solidFill>
              </a:rPr>
              <a:t>University </a:t>
            </a:r>
            <a:r>
              <a:rPr lang="en-US" sz="1400" b="1" dirty="0">
                <a:solidFill>
                  <a:srgbClr val="FF0000"/>
                </a:solidFill>
              </a:rPr>
              <a:t>of </a:t>
            </a:r>
            <a:r>
              <a:rPr lang="en-US" sz="1400" b="1" dirty="0" smtClean="0">
                <a:solidFill>
                  <a:srgbClr val="FF0000"/>
                </a:solidFill>
              </a:rPr>
              <a:t>Tsinghua </a:t>
            </a:r>
            <a:r>
              <a:rPr lang="en-US" sz="1400" dirty="0" smtClean="0">
                <a:solidFill>
                  <a:srgbClr val="FF0000"/>
                </a:solidFill>
              </a:rPr>
              <a:t>Beijing (C Tao), </a:t>
            </a:r>
            <a:r>
              <a:rPr lang="en-US" sz="1400" b="1" dirty="0">
                <a:solidFill>
                  <a:srgbClr val="FF0000"/>
                </a:solidFill>
              </a:rPr>
              <a:t>Shanghai Jiao Tong </a:t>
            </a:r>
            <a:r>
              <a:rPr lang="en-US" sz="1400" b="1" dirty="0" smtClean="0">
                <a:solidFill>
                  <a:srgbClr val="FF0000"/>
                </a:solidFill>
              </a:rPr>
              <a:t>University </a:t>
            </a:r>
            <a:r>
              <a:rPr lang="en-US" sz="1400" dirty="0" smtClean="0">
                <a:solidFill>
                  <a:srgbClr val="FF0000"/>
                </a:solidFill>
              </a:rPr>
              <a:t>(K Ni), 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IHEP</a:t>
            </a:r>
            <a:r>
              <a:rPr lang="en-US" sz="1400" b="1" dirty="0">
                <a:solidFill>
                  <a:srgbClr val="FF0000"/>
                </a:solidFill>
              </a:rPr>
              <a:t>-</a:t>
            </a:r>
            <a:r>
              <a:rPr lang="en-US" sz="1400" b="1" dirty="0" smtClean="0">
                <a:solidFill>
                  <a:srgbClr val="FF0000"/>
                </a:solidFill>
              </a:rPr>
              <a:t>Beijing </a:t>
            </a:r>
            <a:r>
              <a:rPr lang="en-US" sz="1400" dirty="0" smtClean="0">
                <a:solidFill>
                  <a:srgbClr val="FF0000"/>
                </a:solidFill>
              </a:rPr>
              <a:t>(Z Wang, C Yang)</a:t>
            </a:r>
          </a:p>
          <a:p>
            <a:r>
              <a:rPr lang="en-US" sz="1400" dirty="0" smtClean="0"/>
              <a:t>University </a:t>
            </a:r>
            <a:r>
              <a:rPr lang="en-US" sz="1400" dirty="0"/>
              <a:t>of </a:t>
            </a:r>
            <a:r>
              <a:rPr lang="en-US" sz="1400" dirty="0" err="1" smtClean="0"/>
              <a:t>Saragoza</a:t>
            </a:r>
            <a:r>
              <a:rPr lang="en-US" sz="1400" dirty="0" smtClean="0"/>
              <a:t> (I </a:t>
            </a:r>
            <a:r>
              <a:rPr lang="en-US" sz="1400" dirty="0" err="1" smtClean="0"/>
              <a:t>Irastorza</a:t>
            </a:r>
            <a:r>
              <a:rPr lang="en-US" sz="1400" dirty="0" smtClean="0"/>
              <a:t>), Livermore (JR </a:t>
            </a:r>
            <a:r>
              <a:rPr lang="en-US" sz="1400" dirty="0" err="1" smtClean="0"/>
              <a:t>Armendariz</a:t>
            </a:r>
            <a:r>
              <a:rPr lang="en-US" sz="1400" dirty="0" smtClean="0"/>
              <a:t>) </a:t>
            </a:r>
            <a:endParaRPr lang="fr-FR" sz="1400" dirty="0"/>
          </a:p>
        </p:txBody>
      </p:sp>
      <p:sp>
        <p:nvSpPr>
          <p:cNvPr id="10" name="Rectangle 9"/>
          <p:cNvSpPr/>
          <p:nvPr/>
        </p:nvSpPr>
        <p:spPr>
          <a:xfrm>
            <a:off x="2483768" y="188640"/>
            <a:ext cx="61467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                                             proto collaboration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ew</a:t>
            </a:r>
            <a:r>
              <a:rPr lang="en-US" dirty="0" smtClean="0"/>
              <a:t> </a:t>
            </a:r>
            <a:r>
              <a:rPr lang="en-US" b="1" dirty="0" smtClean="0"/>
              <a:t>E</a:t>
            </a:r>
            <a:r>
              <a:rPr lang="en-US" dirty="0" smtClean="0"/>
              <a:t>xperiments </a:t>
            </a:r>
            <a:r>
              <a:rPr lang="en-US" b="1" dirty="0" smtClean="0"/>
              <a:t>W</a:t>
            </a:r>
            <a:r>
              <a:rPr lang="en-US" dirty="0" smtClean="0"/>
              <a:t>ith </a:t>
            </a:r>
            <a:r>
              <a:rPr lang="en-US" b="1" dirty="0" smtClean="0"/>
              <a:t>S</a:t>
            </a:r>
            <a:r>
              <a:rPr lang="en-US" dirty="0" smtClean="0"/>
              <a:t>pheres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eutrino</a:t>
            </a:r>
            <a:r>
              <a:rPr lang="en-US" dirty="0" smtClean="0"/>
              <a:t> </a:t>
            </a:r>
            <a:r>
              <a:rPr lang="en-US" b="1" dirty="0" smtClean="0"/>
              <a:t>E</a:t>
            </a:r>
            <a:r>
              <a:rPr lang="en-US" dirty="0" smtClean="0"/>
              <a:t>xperiments </a:t>
            </a:r>
            <a:r>
              <a:rPr lang="en-US" b="1" dirty="0" smtClean="0"/>
              <a:t>W</a:t>
            </a:r>
            <a:r>
              <a:rPr lang="en-US" dirty="0" smtClean="0"/>
              <a:t>ith </a:t>
            </a:r>
            <a:r>
              <a:rPr lang="en-US" b="1" dirty="0" smtClean="0"/>
              <a:t>S</a:t>
            </a:r>
            <a:r>
              <a:rPr lang="en-US" dirty="0" smtClean="0"/>
              <a:t>pheres</a:t>
            </a:r>
          </a:p>
          <a:p>
            <a:r>
              <a:rPr lang="en-US" b="1" dirty="0" smtClean="0"/>
              <a:t>N</a:t>
            </a:r>
            <a:r>
              <a:rPr lang="en-US" dirty="0" smtClean="0"/>
              <a:t>ew </a:t>
            </a:r>
            <a:r>
              <a:rPr lang="en-US" b="1" dirty="0" smtClean="0"/>
              <a:t>E</a:t>
            </a:r>
            <a:r>
              <a:rPr lang="en-US" dirty="0" smtClean="0"/>
              <a:t>xperiments for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imps</a:t>
            </a:r>
            <a:r>
              <a:rPr lang="en-US" dirty="0" smtClean="0"/>
              <a:t> with </a:t>
            </a:r>
            <a:r>
              <a:rPr lang="en-US" b="1" dirty="0" smtClean="0"/>
              <a:t>S</a:t>
            </a:r>
            <a:r>
              <a:rPr lang="en-US" dirty="0" smtClean="0"/>
              <a:t>pheres</a:t>
            </a:r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7173206" y="3837716"/>
            <a:ext cx="173016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FF00"/>
                </a:solidFill>
              </a:rPr>
              <a:t>Tessaloniki</a:t>
            </a:r>
            <a:r>
              <a:rPr lang="fr-FR" dirty="0" smtClean="0">
                <a:solidFill>
                  <a:srgbClr val="FFFF00"/>
                </a:solidFill>
              </a:rPr>
              <a:t> 2012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B0B-5A97-7B47-B01A-BCF36F098998}" type="slidenum">
              <a:rPr lang="fr-FR" smtClean="0"/>
              <a:t>18</a:t>
            </a:fld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4067944" y="1375046"/>
            <a:ext cx="5112568" cy="2413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b="1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Projects</a:t>
            </a:r>
            <a:r>
              <a:rPr lang="fr-FR" b="1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b="1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under</a:t>
            </a:r>
            <a:r>
              <a:rPr lang="fr-FR" b="1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b="1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study</a:t>
            </a:r>
            <a:endParaRPr lang="fr-FR" sz="1600" b="1" kern="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4 m </a:t>
            </a:r>
            <a:r>
              <a:rPr lang="fr-FR" sz="1600" dirty="0" err="1" smtClean="0"/>
              <a:t>Ø</a:t>
            </a:r>
            <a:r>
              <a:rPr lang="fr-FR" sz="1600" dirty="0" smtClean="0"/>
              <a:t>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underwater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2000 m @ Pylos @ few 100s bars for SN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2 m </a:t>
            </a:r>
            <a:r>
              <a:rPr lang="fr-FR" sz="1600" dirty="0" err="1" smtClean="0"/>
              <a:t>Ø</a:t>
            </a:r>
            <a:r>
              <a:rPr lang="fr-FR" sz="1600" dirty="0" smtClean="0"/>
              <a:t> 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underground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low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activity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for DM and ALP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search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shielded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in water tank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Perform</a:t>
            </a:r>
            <a:r>
              <a:rPr lang="fr-FR" sz="1600" kern="0" dirty="0" smtClean="0">
                <a:solidFill>
                  <a:srgbClr val="000000"/>
                </a:solidFill>
                <a:latin typeface="Symbol" charset="2"/>
                <a:ea typeface="ＭＳ Ｐゴシック"/>
                <a:cs typeface="Symbol" charset="2"/>
              </a:rPr>
              <a:t> n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coherent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scaterring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expt</a:t>
            </a:r>
            <a:endParaRPr lang="fr-FR" sz="1600" kern="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Develop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neutron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spectrometer</a:t>
            </a:r>
            <a:endParaRPr lang="fr-FR" sz="1600" kern="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Develop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sensors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+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scint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light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detection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sz="1600" b="1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+ Great </a:t>
            </a:r>
            <a:r>
              <a:rPr lang="fr-FR" sz="1600" b="1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tool</a:t>
            </a:r>
            <a:r>
              <a:rPr lang="fr-FR" sz="1600" b="1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for training to </a:t>
            </a:r>
            <a:r>
              <a:rPr lang="fr-FR" sz="1600" b="1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particle</a:t>
            </a:r>
            <a:r>
              <a:rPr lang="fr-FR" sz="1600" b="1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sz="1600" b="1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detection</a:t>
            </a:r>
            <a:r>
              <a:rPr lang="fr-FR" sz="1600" b="1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!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116632"/>
            <a:ext cx="573251" cy="3801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8258" y="128217"/>
            <a:ext cx="548078" cy="3685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1819" y="116632"/>
            <a:ext cx="621557" cy="41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81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46" y="3822946"/>
            <a:ext cx="8288421" cy="3035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575"/>
            <a:ext cx="2152316" cy="1528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464" y="6432949"/>
            <a:ext cx="573251" cy="380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882" y="6444534"/>
            <a:ext cx="548078" cy="3685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2443" y="6432949"/>
            <a:ext cx="621557" cy="4106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48478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/>
              <a:t>CEA-IRFU</a:t>
            </a:r>
            <a:r>
              <a:rPr lang="en-US" sz="1400" b="1" dirty="0"/>
              <a:t>/</a:t>
            </a:r>
            <a:r>
              <a:rPr lang="en-US" sz="1400" b="1" dirty="0" err="1" smtClean="0"/>
              <a:t>Saclay</a:t>
            </a:r>
            <a:r>
              <a:rPr lang="en-US" sz="1400" b="1" dirty="0" smtClean="0"/>
              <a:t> </a:t>
            </a:r>
            <a:r>
              <a:rPr lang="en-US" sz="1400" dirty="0" smtClean="0"/>
              <a:t>(GG,IG),LSM (F </a:t>
            </a:r>
            <a:r>
              <a:rPr lang="en-US" sz="1400" dirty="0" err="1" smtClean="0"/>
              <a:t>Piquemal</a:t>
            </a:r>
            <a:r>
              <a:rPr lang="en-US" sz="1400" dirty="0" smtClean="0"/>
              <a:t>), 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Aristotle </a:t>
            </a:r>
            <a:r>
              <a:rPr lang="en-US" sz="1400" b="1" dirty="0">
                <a:solidFill>
                  <a:srgbClr val="0000FF"/>
                </a:solidFill>
              </a:rPr>
              <a:t>University of </a:t>
            </a:r>
            <a:r>
              <a:rPr lang="en-US" sz="1400" b="1" dirty="0" err="1" smtClean="0">
                <a:solidFill>
                  <a:srgbClr val="0000FF"/>
                </a:solidFill>
              </a:rPr>
              <a:t>Tessaloniki</a:t>
            </a:r>
            <a:r>
              <a:rPr lang="en-US" sz="1400" b="1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(I </a:t>
            </a:r>
            <a:r>
              <a:rPr lang="en-US" sz="1400" dirty="0" err="1" smtClean="0">
                <a:solidFill>
                  <a:srgbClr val="0000FF"/>
                </a:solidFill>
              </a:rPr>
              <a:t>Savvidis</a:t>
            </a:r>
            <a:r>
              <a:rPr lang="en-US" sz="1400" dirty="0" smtClean="0">
                <a:solidFill>
                  <a:srgbClr val="0000FF"/>
                </a:solidFill>
              </a:rPr>
              <a:t>), </a:t>
            </a:r>
            <a:r>
              <a:rPr lang="en-US" sz="1400" b="1" dirty="0" smtClean="0">
                <a:solidFill>
                  <a:srgbClr val="0000FF"/>
                </a:solidFill>
              </a:rPr>
              <a:t>University </a:t>
            </a:r>
            <a:r>
              <a:rPr lang="en-US" sz="1400" b="1" dirty="0">
                <a:solidFill>
                  <a:srgbClr val="0000FF"/>
                </a:solidFill>
              </a:rPr>
              <a:t>of </a:t>
            </a:r>
            <a:r>
              <a:rPr lang="en-US" sz="1400" b="1" dirty="0" err="1" smtClean="0">
                <a:solidFill>
                  <a:srgbClr val="0000FF"/>
                </a:solidFill>
              </a:rPr>
              <a:t>Ioannina</a:t>
            </a:r>
            <a:r>
              <a:rPr lang="en-US" sz="1400" b="1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(I </a:t>
            </a:r>
            <a:r>
              <a:rPr lang="en-US" sz="1400" dirty="0" err="1" smtClean="0">
                <a:solidFill>
                  <a:srgbClr val="0000FF"/>
                </a:solidFill>
              </a:rPr>
              <a:t>Vergados</a:t>
            </a:r>
            <a:r>
              <a:rPr lang="en-US" sz="1400" dirty="0" smtClean="0">
                <a:solidFill>
                  <a:srgbClr val="0000FF"/>
                </a:solidFill>
              </a:rPr>
              <a:t>), NCSR </a:t>
            </a:r>
            <a:r>
              <a:rPr lang="en-US" sz="1400" b="1" dirty="0" err="1" smtClean="0">
                <a:solidFill>
                  <a:srgbClr val="0000FF"/>
                </a:solidFill>
              </a:rPr>
              <a:t>DemoKritos</a:t>
            </a:r>
            <a:r>
              <a:rPr lang="en-US" sz="1400" dirty="0" smtClean="0">
                <a:solidFill>
                  <a:srgbClr val="0000FF"/>
                </a:solidFill>
              </a:rPr>
              <a:t> (G </a:t>
            </a:r>
            <a:r>
              <a:rPr lang="en-US" sz="1400" dirty="0" err="1" smtClean="0">
                <a:solidFill>
                  <a:srgbClr val="0000FF"/>
                </a:solidFill>
              </a:rPr>
              <a:t>Fanourakis</a:t>
            </a:r>
            <a:r>
              <a:rPr lang="en-US" sz="1400" dirty="0" smtClean="0">
                <a:solidFill>
                  <a:srgbClr val="0000FF"/>
                </a:solidFill>
              </a:rPr>
              <a:t>), </a:t>
            </a:r>
            <a:r>
              <a:rPr lang="en-US" sz="1400" b="1" dirty="0" smtClean="0">
                <a:solidFill>
                  <a:srgbClr val="0000FF"/>
                </a:solidFill>
              </a:rPr>
              <a:t>Hellenic </a:t>
            </a:r>
            <a:r>
              <a:rPr lang="en-US" sz="1400" b="1" dirty="0">
                <a:solidFill>
                  <a:srgbClr val="0000FF"/>
                </a:solidFill>
              </a:rPr>
              <a:t>Open </a:t>
            </a:r>
            <a:r>
              <a:rPr lang="en-US" sz="1400" b="1" dirty="0" smtClean="0">
                <a:solidFill>
                  <a:srgbClr val="0000FF"/>
                </a:solidFill>
              </a:rPr>
              <a:t>University</a:t>
            </a:r>
            <a:r>
              <a:rPr lang="en-US" sz="1400" dirty="0"/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(S </a:t>
            </a:r>
            <a:r>
              <a:rPr lang="en-US" sz="1400" dirty="0" err="1" smtClean="0">
                <a:solidFill>
                  <a:srgbClr val="0000FF"/>
                </a:solidFill>
              </a:rPr>
              <a:t>Tzamaria</a:t>
            </a:r>
            <a:r>
              <a:rPr lang="en-US" sz="1400" dirty="0" smtClean="0">
                <a:solidFill>
                  <a:srgbClr val="0000FF"/>
                </a:solidFill>
              </a:rPr>
              <a:t>)</a:t>
            </a:r>
            <a:r>
              <a:rPr lang="en-US" sz="1400" b="1" dirty="0" smtClean="0">
                <a:solidFill>
                  <a:srgbClr val="0000FF"/>
                </a:solidFill>
              </a:rPr>
              <a:t> </a:t>
            </a:r>
            <a:endParaRPr lang="en-US" sz="1400" dirty="0">
              <a:solidFill>
                <a:srgbClr val="0000FF"/>
              </a:solidFill>
            </a:endParaRPr>
          </a:p>
          <a:p>
            <a:r>
              <a:rPr lang="en-US" sz="1400" b="1" dirty="0" smtClean="0">
                <a:solidFill>
                  <a:srgbClr val="FF0000"/>
                </a:solidFill>
              </a:rPr>
              <a:t>University </a:t>
            </a:r>
            <a:r>
              <a:rPr lang="en-US" sz="1400" b="1" dirty="0">
                <a:solidFill>
                  <a:srgbClr val="FF0000"/>
                </a:solidFill>
              </a:rPr>
              <a:t>of </a:t>
            </a:r>
            <a:r>
              <a:rPr lang="en-US" sz="1400" b="1" dirty="0" smtClean="0">
                <a:solidFill>
                  <a:srgbClr val="FF0000"/>
                </a:solidFill>
              </a:rPr>
              <a:t>Tsinghua </a:t>
            </a:r>
            <a:r>
              <a:rPr lang="en-US" sz="1400" dirty="0" smtClean="0">
                <a:solidFill>
                  <a:srgbClr val="FF0000"/>
                </a:solidFill>
              </a:rPr>
              <a:t>Beijing (C Tao), </a:t>
            </a:r>
            <a:r>
              <a:rPr lang="en-US" sz="1400" b="1" dirty="0">
                <a:solidFill>
                  <a:srgbClr val="FF0000"/>
                </a:solidFill>
              </a:rPr>
              <a:t>Shanghai Jiao Tong </a:t>
            </a:r>
            <a:r>
              <a:rPr lang="en-US" sz="1400" b="1" dirty="0" smtClean="0">
                <a:solidFill>
                  <a:srgbClr val="FF0000"/>
                </a:solidFill>
              </a:rPr>
              <a:t>University </a:t>
            </a:r>
            <a:r>
              <a:rPr lang="en-US" sz="1400" dirty="0" smtClean="0">
                <a:solidFill>
                  <a:srgbClr val="FF0000"/>
                </a:solidFill>
              </a:rPr>
              <a:t>(K Ni), 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IHEP</a:t>
            </a:r>
            <a:r>
              <a:rPr lang="en-US" sz="1400" b="1" dirty="0">
                <a:solidFill>
                  <a:srgbClr val="FF0000"/>
                </a:solidFill>
              </a:rPr>
              <a:t>-</a:t>
            </a:r>
            <a:r>
              <a:rPr lang="en-US" sz="1400" b="1" dirty="0" smtClean="0">
                <a:solidFill>
                  <a:srgbClr val="FF0000"/>
                </a:solidFill>
              </a:rPr>
              <a:t>Beijing </a:t>
            </a:r>
            <a:r>
              <a:rPr lang="en-US" sz="1400" dirty="0">
                <a:solidFill>
                  <a:srgbClr val="FF0000"/>
                </a:solidFill>
              </a:rPr>
              <a:t>(Z Wang, C Yang)</a:t>
            </a:r>
          </a:p>
          <a:p>
            <a:r>
              <a:rPr lang="en-US" sz="1400" dirty="0" smtClean="0"/>
              <a:t>University </a:t>
            </a:r>
            <a:r>
              <a:rPr lang="en-US" sz="1400" dirty="0"/>
              <a:t>of </a:t>
            </a:r>
            <a:r>
              <a:rPr lang="en-US" sz="1400" dirty="0" err="1" smtClean="0"/>
              <a:t>Saragoza</a:t>
            </a:r>
            <a:r>
              <a:rPr lang="en-US" sz="1400" dirty="0" smtClean="0"/>
              <a:t> (I </a:t>
            </a:r>
            <a:r>
              <a:rPr lang="en-US" sz="1400" dirty="0" err="1" smtClean="0"/>
              <a:t>Irastorza</a:t>
            </a:r>
            <a:r>
              <a:rPr lang="en-US" sz="1400" dirty="0" smtClean="0"/>
              <a:t>), Livermore (JR </a:t>
            </a:r>
            <a:r>
              <a:rPr lang="en-US" sz="1400" dirty="0" err="1" smtClean="0"/>
              <a:t>Armendariz</a:t>
            </a:r>
            <a:r>
              <a:rPr lang="en-US" sz="1400" dirty="0" smtClean="0"/>
              <a:t>) </a:t>
            </a:r>
            <a:endParaRPr lang="fr-FR" sz="1400" dirty="0"/>
          </a:p>
        </p:txBody>
      </p:sp>
      <p:sp>
        <p:nvSpPr>
          <p:cNvPr id="10" name="Rectangle 9"/>
          <p:cNvSpPr/>
          <p:nvPr/>
        </p:nvSpPr>
        <p:spPr>
          <a:xfrm>
            <a:off x="2483768" y="188640"/>
            <a:ext cx="61467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                                             proto collaboration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ew</a:t>
            </a:r>
            <a:r>
              <a:rPr lang="en-US" dirty="0" smtClean="0"/>
              <a:t> </a:t>
            </a:r>
            <a:r>
              <a:rPr lang="en-US" b="1" dirty="0" smtClean="0"/>
              <a:t>E</a:t>
            </a:r>
            <a:r>
              <a:rPr lang="en-US" dirty="0" smtClean="0"/>
              <a:t>xperiments </a:t>
            </a:r>
            <a:r>
              <a:rPr lang="en-US" b="1" dirty="0" smtClean="0"/>
              <a:t>W</a:t>
            </a:r>
            <a:r>
              <a:rPr lang="en-US" dirty="0" smtClean="0"/>
              <a:t>ith </a:t>
            </a:r>
            <a:r>
              <a:rPr lang="en-US" b="1" dirty="0" smtClean="0"/>
              <a:t>S</a:t>
            </a:r>
            <a:r>
              <a:rPr lang="en-US" dirty="0" smtClean="0"/>
              <a:t>pheres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eutrino</a:t>
            </a:r>
            <a:r>
              <a:rPr lang="en-US" dirty="0" smtClean="0"/>
              <a:t> </a:t>
            </a:r>
            <a:r>
              <a:rPr lang="en-US" b="1" dirty="0" smtClean="0"/>
              <a:t>E</a:t>
            </a:r>
            <a:r>
              <a:rPr lang="en-US" dirty="0" smtClean="0"/>
              <a:t>xperiments </a:t>
            </a:r>
            <a:r>
              <a:rPr lang="en-US" b="1" dirty="0" smtClean="0"/>
              <a:t>W</a:t>
            </a:r>
            <a:r>
              <a:rPr lang="en-US" dirty="0" smtClean="0"/>
              <a:t>ith </a:t>
            </a:r>
            <a:r>
              <a:rPr lang="en-US" b="1" dirty="0" smtClean="0"/>
              <a:t>S</a:t>
            </a:r>
            <a:r>
              <a:rPr lang="en-US" dirty="0" smtClean="0"/>
              <a:t>pheres</a:t>
            </a:r>
          </a:p>
          <a:p>
            <a:r>
              <a:rPr lang="en-US" b="1" dirty="0" smtClean="0"/>
              <a:t>N</a:t>
            </a:r>
            <a:r>
              <a:rPr lang="en-US" dirty="0" smtClean="0"/>
              <a:t>ew </a:t>
            </a:r>
            <a:r>
              <a:rPr lang="en-US" b="1" dirty="0" smtClean="0"/>
              <a:t>E</a:t>
            </a:r>
            <a:r>
              <a:rPr lang="en-US" dirty="0" smtClean="0"/>
              <a:t>xperiments for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imps</a:t>
            </a:r>
            <a:r>
              <a:rPr lang="en-US" dirty="0" smtClean="0"/>
              <a:t> with </a:t>
            </a:r>
            <a:r>
              <a:rPr lang="en-US" b="1" dirty="0" smtClean="0"/>
              <a:t>S</a:t>
            </a:r>
            <a:r>
              <a:rPr lang="en-US" dirty="0" smtClean="0"/>
              <a:t>pheres</a:t>
            </a:r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7173206" y="3837716"/>
            <a:ext cx="173016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FF00"/>
                </a:solidFill>
              </a:rPr>
              <a:t>Tessaloniki</a:t>
            </a:r>
            <a:r>
              <a:rPr lang="fr-FR" dirty="0" smtClean="0">
                <a:solidFill>
                  <a:srgbClr val="FFFF00"/>
                </a:solidFill>
              </a:rPr>
              <a:t> 2012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B0B-5A97-7B47-B01A-BCF36F098998}" type="slidenum">
              <a:rPr lang="fr-FR" smtClean="0"/>
              <a:t>19</a:t>
            </a:fld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4067944" y="1375046"/>
            <a:ext cx="5112568" cy="2413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b="1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Projects</a:t>
            </a:r>
            <a:r>
              <a:rPr lang="fr-FR" b="1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b="1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under</a:t>
            </a:r>
            <a:r>
              <a:rPr lang="fr-FR" b="1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b="1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study</a:t>
            </a:r>
            <a:endParaRPr lang="fr-FR" sz="1600" b="1" kern="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4 m </a:t>
            </a:r>
            <a:r>
              <a:rPr lang="fr-FR" sz="1600" dirty="0" err="1" smtClean="0"/>
              <a:t>Ø</a:t>
            </a:r>
            <a:r>
              <a:rPr lang="fr-FR" sz="1600" dirty="0" smtClean="0"/>
              <a:t>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underwater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2000 m @ Pylos @ few 100s bars for SN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2 m </a:t>
            </a:r>
            <a:r>
              <a:rPr lang="fr-FR" sz="1600" dirty="0" err="1" smtClean="0"/>
              <a:t>Ø</a:t>
            </a:r>
            <a:r>
              <a:rPr lang="fr-FR" sz="1600" dirty="0" smtClean="0"/>
              <a:t> 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underground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low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activity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for DM and ALP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search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shielded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in water tank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Perform</a:t>
            </a:r>
            <a:r>
              <a:rPr lang="fr-FR" sz="1600" kern="0" dirty="0" smtClean="0">
                <a:solidFill>
                  <a:srgbClr val="000000"/>
                </a:solidFill>
                <a:latin typeface="Symbol" charset="2"/>
                <a:ea typeface="ＭＳ Ｐゴシック"/>
                <a:cs typeface="Symbol" charset="2"/>
              </a:rPr>
              <a:t> n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coherent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scaterring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expt</a:t>
            </a:r>
            <a:endParaRPr lang="fr-FR" sz="1600" kern="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Develop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neutron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spectrometer</a:t>
            </a:r>
            <a:endParaRPr lang="fr-FR" sz="1600" kern="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Develop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sensors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+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scint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light </a:t>
            </a:r>
            <a:r>
              <a:rPr lang="fr-FR" sz="1600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detection</a:t>
            </a:r>
            <a:r>
              <a:rPr lang="fr-FR" sz="16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sz="1600" b="1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Great </a:t>
            </a:r>
            <a:r>
              <a:rPr lang="fr-FR" sz="1600" b="1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tool</a:t>
            </a:r>
            <a:r>
              <a:rPr lang="fr-FR" sz="1600" b="1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for </a:t>
            </a:r>
            <a:r>
              <a:rPr lang="fr-FR" sz="1600" b="1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learning</a:t>
            </a:r>
            <a:r>
              <a:rPr lang="fr-FR" sz="1600" b="1" kern="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sz="1600" b="1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training !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116632"/>
            <a:ext cx="573251" cy="3801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8258" y="128217"/>
            <a:ext cx="548078" cy="3685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1819" y="116632"/>
            <a:ext cx="621557" cy="4106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816" y="2924944"/>
            <a:ext cx="4242420" cy="400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3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" b="822"/>
          <a:stretch>
            <a:fillRect/>
          </a:stretch>
        </p:blipFill>
        <p:spPr bwMode="auto">
          <a:xfrm>
            <a:off x="1" y="1117085"/>
            <a:ext cx="3459978" cy="360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662862" y="2740140"/>
            <a:ext cx="52752" cy="162924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742430" y="14732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 dirty="0"/>
              <a:t>Drift </a:t>
            </a:r>
            <a:r>
              <a:rPr lang="fr-FR" sz="1400" b="1" dirty="0" err="1"/>
              <a:t>region</a:t>
            </a:r>
            <a:endParaRPr lang="fr-FR" sz="1400" b="1" dirty="0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500895" y="2467428"/>
            <a:ext cx="1220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 dirty="0" err="1"/>
              <a:t>Ampl</a:t>
            </a:r>
            <a:r>
              <a:rPr lang="fr-FR" sz="1400" b="1" dirty="0"/>
              <a:t> </a:t>
            </a:r>
            <a:r>
              <a:rPr lang="fr-FR" sz="1400" b="1" dirty="0" err="1"/>
              <a:t>region</a:t>
            </a:r>
            <a:endParaRPr lang="fr-FR" sz="1400" b="1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838200"/>
          </a:xfrm>
        </p:spPr>
        <p:txBody>
          <a:bodyPr/>
          <a:lstStyle/>
          <a:p>
            <a:r>
              <a:rPr lang="fr-FR" sz="4000" dirty="0" err="1"/>
              <a:t>Spherical</a:t>
            </a:r>
            <a:r>
              <a:rPr lang="fr-FR" sz="4000" dirty="0"/>
              <a:t> </a:t>
            </a:r>
            <a:r>
              <a:rPr lang="fr-FR" sz="4000" dirty="0" err="1"/>
              <a:t>Proportional</a:t>
            </a:r>
            <a:r>
              <a:rPr lang="fr-FR" sz="4000" dirty="0"/>
              <a:t> </a:t>
            </a:r>
            <a:r>
              <a:rPr lang="fr-FR" sz="4000" dirty="0" err="1" smtClean="0"/>
              <a:t>Counters</a:t>
            </a:r>
            <a:endParaRPr lang="fr-FR" sz="4000" dirty="0"/>
          </a:p>
        </p:txBody>
      </p:sp>
      <p:sp>
        <p:nvSpPr>
          <p:cNvPr id="2" name="Rectangle 1"/>
          <p:cNvSpPr/>
          <p:nvPr/>
        </p:nvSpPr>
        <p:spPr>
          <a:xfrm>
            <a:off x="2145058" y="962761"/>
            <a:ext cx="940026" cy="20937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17407" y="962111"/>
            <a:ext cx="940026" cy="20937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B0B-5A97-7B47-B01A-BCF36F098998}" type="slidenum">
              <a:rPr lang="fr-FR" smtClean="0"/>
              <a:t>2</a:t>
            </a:fld>
            <a:endParaRPr lang="fr-FR"/>
          </a:p>
        </p:txBody>
      </p:sp>
      <p:sp>
        <p:nvSpPr>
          <p:cNvPr id="15" name="TextBox 14"/>
          <p:cNvSpPr txBox="1"/>
          <p:nvPr/>
        </p:nvSpPr>
        <p:spPr>
          <a:xfrm>
            <a:off x="0" y="4437112"/>
            <a:ext cx="1241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</a:t>
            </a:r>
            <a:r>
              <a:rPr lang="fr-FR" b="1" dirty="0"/>
              <a:t>≈V/r</a:t>
            </a:r>
            <a:r>
              <a:rPr lang="fr-FR" b="1" baseline="30000" dirty="0"/>
              <a:t>2</a:t>
            </a:r>
            <a:r>
              <a:rPr lang="fr-FR" b="1" dirty="0"/>
              <a:t>*</a:t>
            </a:r>
            <a:r>
              <a:rPr lang="fr-FR" b="1" dirty="0" err="1"/>
              <a:t>r</a:t>
            </a:r>
            <a:r>
              <a:rPr lang="fr-FR" b="1" baseline="-25000" dirty="0" err="1"/>
              <a:t>s</a:t>
            </a:r>
            <a:r>
              <a:rPr lang="fr-FR" b="1" dirty="0"/>
              <a:t> </a:t>
            </a:r>
            <a:endParaRPr lang="fr-FR" b="1" dirty="0" smtClean="0"/>
          </a:p>
          <a:p>
            <a:r>
              <a:rPr lang="fr-FR" b="1" dirty="0" smtClean="0"/>
              <a:t>for </a:t>
            </a:r>
            <a:r>
              <a:rPr lang="fr-FR" b="1" dirty="0" err="1" smtClean="0"/>
              <a:t>r</a:t>
            </a:r>
            <a:r>
              <a:rPr lang="fr-FR" b="1" baseline="-25000" dirty="0" err="1" smtClean="0"/>
              <a:t>c</a:t>
            </a:r>
            <a:r>
              <a:rPr lang="fr-FR" b="1" dirty="0" smtClean="0"/>
              <a:t>&gt;&gt; </a:t>
            </a:r>
            <a:r>
              <a:rPr lang="fr-FR" b="1" dirty="0" err="1" smtClean="0"/>
              <a:t>r</a:t>
            </a:r>
            <a:r>
              <a:rPr lang="fr-FR" b="1" baseline="-25000" dirty="0" err="1" smtClean="0"/>
              <a:t>s</a:t>
            </a:r>
            <a:endParaRPr lang="fr-FR" b="1" dirty="0"/>
          </a:p>
        </p:txBody>
      </p:sp>
      <p:sp>
        <p:nvSpPr>
          <p:cNvPr id="16" name="Rectangle 15"/>
          <p:cNvSpPr/>
          <p:nvPr/>
        </p:nvSpPr>
        <p:spPr>
          <a:xfrm>
            <a:off x="1763688" y="2636912"/>
            <a:ext cx="36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/>
              <a:t>r</a:t>
            </a:r>
            <a:r>
              <a:rPr lang="fr-FR" b="1" baseline="-25000" dirty="0" err="1"/>
              <a:t>s</a:t>
            </a:r>
            <a:endParaRPr lang="fr-FR" b="1" dirty="0"/>
          </a:p>
        </p:txBody>
      </p:sp>
      <p:sp>
        <p:nvSpPr>
          <p:cNvPr id="17" name="Rectangle 16"/>
          <p:cNvSpPr/>
          <p:nvPr/>
        </p:nvSpPr>
        <p:spPr>
          <a:xfrm>
            <a:off x="3131840" y="3068960"/>
            <a:ext cx="36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/>
              <a:t>r</a:t>
            </a:r>
            <a:r>
              <a:rPr lang="fr-FR" b="1" baseline="-25000" dirty="0" err="1" smtClean="0"/>
              <a:t>c</a:t>
            </a:r>
            <a:endParaRPr lang="fr-FR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4042880"/>
            <a:ext cx="5341882" cy="28155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69" y="5181863"/>
            <a:ext cx="1989006" cy="16113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2384" y="4892212"/>
            <a:ext cx="1778643" cy="1521978"/>
          </a:xfrm>
          <a:prstGeom prst="rect">
            <a:avLst/>
          </a:prstGeom>
        </p:spPr>
      </p:pic>
      <p:sp>
        <p:nvSpPr>
          <p:cNvPr id="26" name="Rectangle 8"/>
          <p:cNvSpPr txBox="1">
            <a:spLocks noChangeArrowheads="1"/>
          </p:cNvSpPr>
          <p:nvPr/>
        </p:nvSpPr>
        <p:spPr bwMode="auto">
          <a:xfrm>
            <a:off x="3952411" y="801216"/>
            <a:ext cx="519159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fr-FR" sz="1800" dirty="0" err="1" smtClean="0"/>
              <a:t>Sphere</a:t>
            </a:r>
            <a:r>
              <a:rPr lang="fr-FR" sz="1800" dirty="0" smtClean="0"/>
              <a:t> </a:t>
            </a:r>
            <a:r>
              <a:rPr lang="fr-FR" sz="1800" dirty="0" err="1" smtClean="0"/>
              <a:t>cavity</a:t>
            </a:r>
            <a:r>
              <a:rPr lang="fr-FR" sz="1800" dirty="0" smtClean="0"/>
              <a:t> + </a:t>
            </a:r>
            <a:r>
              <a:rPr lang="fr-FR" sz="1800" dirty="0" err="1" smtClean="0"/>
              <a:t>spherical</a:t>
            </a:r>
            <a:r>
              <a:rPr lang="fr-FR" sz="1800" dirty="0" smtClean="0"/>
              <a:t> </a:t>
            </a:r>
            <a:r>
              <a:rPr lang="fr-FR" sz="1800" dirty="0" err="1" smtClean="0"/>
              <a:t>sensor</a:t>
            </a:r>
            <a:r>
              <a:rPr lang="fr-FR" sz="1800" dirty="0" smtClean="0"/>
              <a:t> + HT</a:t>
            </a:r>
          </a:p>
          <a:p>
            <a:r>
              <a:rPr lang="fr-FR" sz="1800" dirty="0" smtClean="0"/>
              <a:t>=&gt; </a:t>
            </a:r>
            <a:r>
              <a:rPr lang="fr-FR" sz="1800" dirty="0" err="1" smtClean="0"/>
              <a:t>Low</a:t>
            </a:r>
            <a:r>
              <a:rPr lang="fr-FR" sz="1800" dirty="0" smtClean="0"/>
              <a:t> </a:t>
            </a:r>
            <a:r>
              <a:rPr lang="fr-FR" sz="1800" dirty="0" err="1" smtClean="0"/>
              <a:t>threshold</a:t>
            </a:r>
            <a:r>
              <a:rPr lang="fr-FR" sz="1800" dirty="0" smtClean="0"/>
              <a:t> (</a:t>
            </a:r>
            <a:r>
              <a:rPr lang="fr-FR" sz="1800" dirty="0" err="1" smtClean="0"/>
              <a:t>low</a:t>
            </a:r>
            <a:r>
              <a:rPr lang="fr-FR" sz="1800" dirty="0" smtClean="0"/>
              <a:t> C), </a:t>
            </a:r>
            <a:r>
              <a:rPr lang="fr-FR" sz="1800" dirty="0" err="1" smtClean="0"/>
              <a:t>does</a:t>
            </a:r>
            <a:r>
              <a:rPr lang="fr-FR" sz="1800" dirty="0" smtClean="0"/>
              <a:t> not </a:t>
            </a:r>
            <a:r>
              <a:rPr lang="fr-FR" sz="1800" dirty="0" err="1" smtClean="0"/>
              <a:t>depend</a:t>
            </a:r>
            <a:r>
              <a:rPr lang="fr-FR" sz="1800" dirty="0" smtClean="0"/>
              <a:t> on size</a:t>
            </a:r>
          </a:p>
          <a:p>
            <a:r>
              <a:rPr lang="fr-FR" sz="1800" dirty="0" err="1" smtClean="0"/>
              <a:t>Fiducial</a:t>
            </a:r>
            <a:r>
              <a:rPr lang="fr-FR" sz="1800" dirty="0" smtClean="0"/>
              <a:t> volume </a:t>
            </a:r>
            <a:r>
              <a:rPr lang="fr-FR" sz="1800" dirty="0" err="1" smtClean="0"/>
              <a:t>selection</a:t>
            </a:r>
            <a:r>
              <a:rPr lang="fr-FR" sz="1800" dirty="0" smtClean="0"/>
              <a:t>  by </a:t>
            </a:r>
            <a:r>
              <a:rPr lang="fr-FR" sz="1800" dirty="0"/>
              <a:t>pulse </a:t>
            </a:r>
            <a:r>
              <a:rPr lang="fr-FR" sz="1800" dirty="0" err="1"/>
              <a:t>risetime</a:t>
            </a:r>
            <a:r>
              <a:rPr lang="fr-FR" sz="1800" dirty="0"/>
              <a:t> </a:t>
            </a:r>
            <a:endParaRPr lang="fr-FR" sz="1800" dirty="0" smtClean="0"/>
          </a:p>
          <a:p>
            <a:r>
              <a:rPr lang="fr-FR" sz="1800" dirty="0"/>
              <a:t>Flexible (P, gaz</a:t>
            </a:r>
            <a:r>
              <a:rPr lang="fr-FR" sz="1800" dirty="0" smtClean="0"/>
              <a:t>)</a:t>
            </a:r>
          </a:p>
          <a:p>
            <a:r>
              <a:rPr lang="fr-FR" sz="1800" dirty="0"/>
              <a:t>Works in </a:t>
            </a:r>
            <a:r>
              <a:rPr lang="fr-FR" sz="1800" dirty="0" err="1"/>
              <a:t>sealed</a:t>
            </a:r>
            <a:r>
              <a:rPr lang="fr-FR" sz="1800" dirty="0"/>
              <a:t> mode</a:t>
            </a:r>
          </a:p>
          <a:p>
            <a:r>
              <a:rPr lang="fr-FR" sz="1800" dirty="0" smtClean="0"/>
              <a:t>Large </a:t>
            </a:r>
            <a:r>
              <a:rPr lang="fr-FR" sz="1800" dirty="0"/>
              <a:t>volume =&gt; 10’s kg possible</a:t>
            </a:r>
          </a:p>
          <a:p>
            <a:r>
              <a:rPr lang="fr-FR" sz="1800" dirty="0" smtClean="0"/>
              <a:t>2 LEP </a:t>
            </a:r>
            <a:r>
              <a:rPr lang="fr-FR" sz="1800" dirty="0" err="1" smtClean="0"/>
              <a:t>cavity</a:t>
            </a:r>
            <a:r>
              <a:rPr lang="fr-FR" sz="1800" dirty="0" smtClean="0"/>
              <a:t> 130 cm </a:t>
            </a:r>
            <a:r>
              <a:rPr lang="fr-FR" sz="1800" dirty="0" err="1" smtClean="0"/>
              <a:t>Ø</a:t>
            </a:r>
            <a:r>
              <a:rPr lang="fr-FR" sz="1800" dirty="0" smtClean="0"/>
              <a:t> </a:t>
            </a:r>
            <a:r>
              <a:rPr lang="fr-FR" sz="1800" dirty="0" err="1" smtClean="0"/>
              <a:t>tested</a:t>
            </a:r>
            <a:endParaRPr lang="fr-FR" sz="1800" dirty="0" smtClean="0"/>
          </a:p>
          <a:p>
            <a:r>
              <a:rPr lang="fr-FR" sz="1800" dirty="0" err="1" smtClean="0"/>
              <a:t>Digitisation</a:t>
            </a:r>
            <a:r>
              <a:rPr lang="fr-FR" sz="1800" dirty="0" smtClean="0"/>
              <a:t> </a:t>
            </a:r>
            <a:r>
              <a:rPr lang="fr-FR" sz="1800" dirty="0" err="1" smtClean="0"/>
              <a:t>at</a:t>
            </a:r>
            <a:r>
              <a:rPr lang="fr-FR" sz="1800" dirty="0" smtClean="0"/>
              <a:t> 2 MHz + soft trigger</a:t>
            </a:r>
            <a:endParaRPr lang="fr-FR" sz="2800" dirty="0" smtClean="0"/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39828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Conclusions/</a:t>
            </a:r>
            <a:r>
              <a:rPr lang="fr-FR" dirty="0" err="1" smtClean="0"/>
              <a:t>outlook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968552"/>
          </a:xfrm>
        </p:spPr>
        <p:txBody>
          <a:bodyPr/>
          <a:lstStyle/>
          <a:p>
            <a:r>
              <a:rPr lang="fr-FR" sz="2000" dirty="0" smtClean="0"/>
              <a:t>First </a:t>
            </a:r>
            <a:r>
              <a:rPr lang="fr-FR" sz="2000" dirty="0" err="1" smtClean="0"/>
              <a:t>studies</a:t>
            </a:r>
            <a:r>
              <a:rPr lang="fr-FR" sz="2000" dirty="0" smtClean="0"/>
              <a:t> show </a:t>
            </a:r>
            <a:r>
              <a:rPr lang="fr-FR" sz="2000" dirty="0" err="1" smtClean="0"/>
              <a:t>that</a:t>
            </a:r>
            <a:r>
              <a:rPr lang="fr-FR" sz="2000" dirty="0" smtClean="0"/>
              <a:t> </a:t>
            </a:r>
            <a:r>
              <a:rPr lang="fr-FR" sz="2000" dirty="0" err="1"/>
              <a:t>s</a:t>
            </a:r>
            <a:r>
              <a:rPr lang="fr-FR" sz="2000" dirty="0" err="1" smtClean="0"/>
              <a:t>pherical</a:t>
            </a:r>
            <a:r>
              <a:rPr lang="fr-FR" sz="2000" dirty="0" smtClean="0"/>
              <a:t> </a:t>
            </a:r>
            <a:r>
              <a:rPr lang="fr-FR" sz="2000" dirty="0"/>
              <a:t>g</a:t>
            </a:r>
            <a:r>
              <a:rPr lang="fr-FR" sz="2000" dirty="0" smtClean="0"/>
              <a:t>az detector :</a:t>
            </a:r>
          </a:p>
          <a:p>
            <a:pPr lvl="1"/>
            <a:r>
              <a:rPr lang="fr-FR" sz="1600" dirty="0" err="1"/>
              <a:t>c</a:t>
            </a:r>
            <a:r>
              <a:rPr lang="fr-FR" sz="1600" dirty="0" err="1" smtClean="0"/>
              <a:t>an</a:t>
            </a:r>
            <a:r>
              <a:rPr lang="fr-FR" sz="1600" dirty="0" smtClean="0"/>
              <a:t> </a:t>
            </a:r>
            <a:r>
              <a:rPr lang="fr-FR" sz="1600" dirty="0" err="1" smtClean="0"/>
              <a:t>indeed</a:t>
            </a:r>
            <a:r>
              <a:rPr lang="fr-FR" sz="1600" dirty="0" smtClean="0"/>
              <a:t> </a:t>
            </a:r>
            <a:r>
              <a:rPr lang="fr-FR" sz="1600" dirty="0" err="1" smtClean="0"/>
              <a:t>reach</a:t>
            </a:r>
            <a:r>
              <a:rPr lang="fr-FR" sz="1600" dirty="0" smtClean="0"/>
              <a:t> single ionisation </a:t>
            </a:r>
            <a:r>
              <a:rPr lang="fr-FR" sz="1600" dirty="0" err="1" smtClean="0"/>
              <a:t>electron</a:t>
            </a:r>
            <a:r>
              <a:rPr lang="fr-FR" sz="1600" dirty="0" smtClean="0"/>
              <a:t> </a:t>
            </a:r>
            <a:r>
              <a:rPr lang="fr-FR" sz="1600" dirty="0" err="1" smtClean="0"/>
              <a:t>sensitivity</a:t>
            </a:r>
            <a:r>
              <a:rPr lang="fr-FR" sz="1600" dirty="0" smtClean="0"/>
              <a:t> @ P&gt;1 </a:t>
            </a:r>
            <a:r>
              <a:rPr lang="fr-FR" sz="1600" dirty="0" err="1" smtClean="0"/>
              <a:t>atm</a:t>
            </a:r>
            <a:endParaRPr lang="fr-FR" sz="1600" dirty="0" smtClean="0"/>
          </a:p>
          <a:p>
            <a:pPr lvl="1"/>
            <a:r>
              <a:rPr lang="fr-FR" sz="1600" dirty="0"/>
              <a:t>h</a:t>
            </a:r>
            <a:r>
              <a:rPr lang="fr-FR" sz="1600" dirty="0" smtClean="0"/>
              <a:t>as background rejection </a:t>
            </a:r>
            <a:r>
              <a:rPr lang="fr-FR" sz="1600" dirty="0" err="1" smtClean="0"/>
              <a:t>capabilities</a:t>
            </a:r>
            <a:r>
              <a:rPr lang="fr-FR" sz="1600" dirty="0"/>
              <a:t> </a:t>
            </a:r>
            <a:r>
              <a:rPr lang="fr-FR" sz="1600" dirty="0" smtClean="0"/>
              <a:t>and </a:t>
            </a:r>
            <a:r>
              <a:rPr lang="fr-FR" sz="1600" dirty="0" err="1" smtClean="0"/>
              <a:t>redondancies</a:t>
            </a:r>
            <a:r>
              <a:rPr lang="fr-FR" sz="1600" dirty="0" smtClean="0"/>
              <a:t> to </a:t>
            </a:r>
            <a:r>
              <a:rPr lang="fr-FR" sz="1600" dirty="0" err="1" smtClean="0"/>
              <a:t>identify</a:t>
            </a:r>
            <a:r>
              <a:rPr lang="fr-FR" sz="1600" dirty="0" smtClean="0"/>
              <a:t> signal</a:t>
            </a:r>
          </a:p>
          <a:p>
            <a:pPr lvl="1"/>
            <a:r>
              <a:rPr lang="fr-FR" sz="1600" dirty="0" err="1"/>
              <a:t>i</a:t>
            </a:r>
            <a:r>
              <a:rPr lang="fr-FR" sz="1600" dirty="0" err="1" smtClean="0"/>
              <a:t>s</a:t>
            </a:r>
            <a:r>
              <a:rPr lang="fr-FR" sz="1600" dirty="0" smtClean="0"/>
              <a:t> </a:t>
            </a:r>
            <a:r>
              <a:rPr lang="fr-FR" sz="1600" dirty="0" err="1" smtClean="0"/>
              <a:t>well</a:t>
            </a:r>
            <a:r>
              <a:rPr lang="fr-FR" sz="1600" dirty="0" smtClean="0"/>
              <a:t> </a:t>
            </a:r>
            <a:r>
              <a:rPr lang="fr-FR" sz="1600" dirty="0" err="1" smtClean="0"/>
              <a:t>adapted</a:t>
            </a:r>
            <a:r>
              <a:rPr lang="fr-FR" sz="1600" dirty="0" smtClean="0"/>
              <a:t> for </a:t>
            </a:r>
            <a:r>
              <a:rPr lang="fr-FR" sz="1600" dirty="0" err="1" smtClean="0"/>
              <a:t>low</a:t>
            </a:r>
            <a:r>
              <a:rPr lang="fr-FR" sz="1600" dirty="0" smtClean="0"/>
              <a:t> mass WIMP</a:t>
            </a:r>
            <a:r>
              <a:rPr lang="fr-FR" sz="1600" dirty="0"/>
              <a:t> </a:t>
            </a:r>
            <a:r>
              <a:rPr lang="fr-FR" sz="1600" dirty="0" err="1" smtClean="0"/>
              <a:t>search</a:t>
            </a:r>
            <a:r>
              <a:rPr lang="fr-FR" sz="1600" dirty="0" smtClean="0"/>
              <a:t> 0.1 to 5 </a:t>
            </a:r>
            <a:r>
              <a:rPr lang="fr-FR" sz="1600" dirty="0" err="1" smtClean="0"/>
              <a:t>GeV</a:t>
            </a:r>
            <a:endParaRPr lang="fr-FR" sz="1600" dirty="0" smtClean="0"/>
          </a:p>
          <a:p>
            <a:pPr lvl="1"/>
            <a:r>
              <a:rPr lang="fr-FR" sz="1600" dirty="0"/>
              <a:t>h</a:t>
            </a:r>
            <a:r>
              <a:rPr lang="fr-FR" sz="1600" dirty="0" smtClean="0"/>
              <a:t>as </a:t>
            </a:r>
            <a:r>
              <a:rPr lang="fr-FR" sz="1600" dirty="0" err="1" smtClean="0"/>
              <a:t>potential</a:t>
            </a:r>
            <a:r>
              <a:rPr lang="fr-FR" sz="1600" dirty="0" smtClean="0"/>
              <a:t> for neutrino </a:t>
            </a:r>
            <a:r>
              <a:rPr lang="fr-FR" sz="1600" dirty="0" err="1" smtClean="0"/>
              <a:t>coherent</a:t>
            </a:r>
            <a:r>
              <a:rPr lang="fr-FR" sz="1600" dirty="0" smtClean="0"/>
              <a:t> </a:t>
            </a:r>
            <a:r>
              <a:rPr lang="fr-FR" sz="1600" dirty="0" err="1" smtClean="0"/>
              <a:t>scattering</a:t>
            </a:r>
            <a:r>
              <a:rPr lang="fr-FR" sz="1600" dirty="0" smtClean="0"/>
              <a:t> </a:t>
            </a:r>
            <a:r>
              <a:rPr lang="fr-FR" sz="1600" dirty="0" err="1" smtClean="0"/>
              <a:t>detection</a:t>
            </a:r>
            <a:r>
              <a:rPr lang="fr-FR" sz="1600" dirty="0" smtClean="0"/>
              <a:t> &amp; </a:t>
            </a:r>
            <a:r>
              <a:rPr lang="fr-FR" sz="1600" dirty="0" err="1" smtClean="0"/>
              <a:t>other</a:t>
            </a:r>
            <a:r>
              <a:rPr lang="fr-FR" sz="1600" dirty="0" smtClean="0"/>
              <a:t> LE rare </a:t>
            </a:r>
            <a:r>
              <a:rPr lang="fr-FR" sz="1600" dirty="0" err="1" smtClean="0"/>
              <a:t>processes</a:t>
            </a:r>
            <a:endParaRPr lang="fr-FR" sz="1600" dirty="0" smtClean="0"/>
          </a:p>
          <a:p>
            <a:r>
              <a:rPr lang="fr-FR" sz="2000" dirty="0" err="1" smtClean="0"/>
              <a:t>Developments</a:t>
            </a:r>
            <a:r>
              <a:rPr lang="fr-FR" sz="2000" dirty="0" smtClean="0"/>
              <a:t> to </a:t>
            </a:r>
            <a:r>
              <a:rPr lang="fr-FR" sz="2000" dirty="0" err="1" smtClean="0"/>
              <a:t>improve</a:t>
            </a:r>
            <a:r>
              <a:rPr lang="fr-FR" sz="2000" dirty="0" smtClean="0"/>
              <a:t> performances of </a:t>
            </a:r>
            <a:r>
              <a:rPr lang="fr-FR" sz="2000" dirty="0" err="1" smtClean="0"/>
              <a:t>current</a:t>
            </a:r>
            <a:r>
              <a:rPr lang="fr-FR" sz="2000" dirty="0" smtClean="0"/>
              <a:t> prototype</a:t>
            </a:r>
          </a:p>
          <a:p>
            <a:pPr lvl="1"/>
            <a:r>
              <a:rPr lang="fr-FR" sz="1600" dirty="0" err="1" smtClean="0"/>
              <a:t>Decrease</a:t>
            </a:r>
            <a:r>
              <a:rPr lang="fr-FR" sz="1600" dirty="0" smtClean="0"/>
              <a:t> </a:t>
            </a:r>
            <a:r>
              <a:rPr lang="fr-FR" sz="1600" dirty="0" err="1" smtClean="0"/>
              <a:t>high</a:t>
            </a:r>
            <a:r>
              <a:rPr lang="fr-FR" sz="1600" dirty="0" smtClean="0"/>
              <a:t> radioactive contamination : surface</a:t>
            </a:r>
          </a:p>
          <a:p>
            <a:pPr lvl="1"/>
            <a:r>
              <a:rPr lang="fr-FR" sz="1600" dirty="0" err="1" smtClean="0"/>
              <a:t>Improve</a:t>
            </a:r>
            <a:r>
              <a:rPr lang="fr-FR" sz="1600" dirty="0" smtClean="0"/>
              <a:t> pulse </a:t>
            </a:r>
            <a:r>
              <a:rPr lang="fr-FR" sz="1600" dirty="0" err="1" smtClean="0"/>
              <a:t>shape</a:t>
            </a:r>
            <a:r>
              <a:rPr lang="fr-FR" sz="1600" dirty="0" smtClean="0"/>
              <a:t> </a:t>
            </a:r>
            <a:r>
              <a:rPr lang="fr-FR" sz="1600" dirty="0" err="1" smtClean="0"/>
              <a:t>analysis</a:t>
            </a:r>
            <a:r>
              <a:rPr lang="fr-FR" sz="1600" dirty="0" smtClean="0"/>
              <a:t> : calibration, </a:t>
            </a:r>
            <a:r>
              <a:rPr lang="fr-FR" sz="1600" dirty="0" err="1" smtClean="0"/>
              <a:t>templates</a:t>
            </a:r>
            <a:r>
              <a:rPr lang="fr-FR" sz="1600" dirty="0" smtClean="0"/>
              <a:t>…</a:t>
            </a:r>
          </a:p>
          <a:p>
            <a:pPr lvl="1"/>
            <a:r>
              <a:rPr lang="fr-FR" sz="1600" dirty="0" err="1" smtClean="0"/>
              <a:t>Perform</a:t>
            </a:r>
            <a:r>
              <a:rPr lang="fr-FR" sz="1600" dirty="0" smtClean="0"/>
              <a:t> calibration </a:t>
            </a:r>
            <a:r>
              <a:rPr lang="fr-FR" sz="1600" dirty="0" err="1" smtClean="0"/>
              <a:t>with</a:t>
            </a:r>
            <a:r>
              <a:rPr lang="fr-FR" sz="1600" dirty="0" smtClean="0"/>
              <a:t> neutron/Ar37</a:t>
            </a:r>
          </a:p>
          <a:p>
            <a:pPr lvl="1"/>
            <a:r>
              <a:rPr lang="fr-FR" sz="1600" dirty="0" err="1" smtClean="0"/>
              <a:t>Perform</a:t>
            </a:r>
            <a:r>
              <a:rPr lang="fr-FR" sz="1600" dirty="0" smtClean="0"/>
              <a:t> </a:t>
            </a:r>
            <a:r>
              <a:rPr lang="fr-FR" sz="1600" dirty="0" err="1" smtClean="0"/>
              <a:t>quenching</a:t>
            </a:r>
            <a:r>
              <a:rPr lang="fr-FR" sz="1600" dirty="0" smtClean="0"/>
              <a:t> factor </a:t>
            </a:r>
            <a:r>
              <a:rPr lang="fr-FR" sz="1600" dirty="0" err="1" smtClean="0"/>
              <a:t>measurements</a:t>
            </a:r>
            <a:r>
              <a:rPr lang="fr-FR" sz="1600" dirty="0" smtClean="0"/>
              <a:t> in </a:t>
            </a:r>
            <a:r>
              <a:rPr lang="fr-FR" sz="1600" dirty="0" err="1" smtClean="0"/>
              <a:t>keV</a:t>
            </a:r>
            <a:r>
              <a:rPr lang="fr-FR" sz="1600" dirty="0" smtClean="0"/>
              <a:t> </a:t>
            </a:r>
            <a:r>
              <a:rPr lang="fr-FR" sz="1600" dirty="0" err="1" smtClean="0"/>
              <a:t>region</a:t>
            </a:r>
            <a:r>
              <a:rPr lang="fr-FR" sz="1600" dirty="0" smtClean="0"/>
              <a:t> (D Santos installation </a:t>
            </a:r>
            <a:r>
              <a:rPr lang="fr-FR" sz="1600" dirty="0" err="1" smtClean="0"/>
              <a:t>at</a:t>
            </a:r>
            <a:r>
              <a:rPr lang="fr-FR" sz="1600" dirty="0" smtClean="0"/>
              <a:t> Grenoble)</a:t>
            </a:r>
          </a:p>
          <a:p>
            <a:r>
              <a:rPr lang="fr-FR" sz="2000" dirty="0" err="1" smtClean="0"/>
              <a:t>Going</a:t>
            </a:r>
            <a:r>
              <a:rPr lang="fr-FR" sz="2000" dirty="0" smtClean="0"/>
              <a:t> to </a:t>
            </a:r>
            <a:r>
              <a:rPr lang="fr-FR" sz="2000" dirty="0" err="1" smtClean="0"/>
              <a:t>larger</a:t>
            </a:r>
            <a:r>
              <a:rPr lang="fr-FR" sz="2000" dirty="0" smtClean="0"/>
              <a:t> volume/pressure </a:t>
            </a:r>
            <a:r>
              <a:rPr lang="fr-FR" sz="2000" dirty="0" err="1" smtClean="0"/>
              <a:t>requires</a:t>
            </a:r>
            <a:endParaRPr lang="fr-FR" sz="2000" dirty="0" smtClean="0"/>
          </a:p>
          <a:p>
            <a:pPr lvl="1"/>
            <a:r>
              <a:rPr lang="fr-FR" sz="1600" dirty="0" err="1" smtClean="0"/>
              <a:t>Decoupling</a:t>
            </a:r>
            <a:r>
              <a:rPr lang="fr-FR" sz="1600" dirty="0" smtClean="0"/>
              <a:t> of amplification </a:t>
            </a:r>
            <a:r>
              <a:rPr lang="fr-FR" sz="1600" dirty="0" err="1" smtClean="0"/>
              <a:t>from</a:t>
            </a:r>
            <a:r>
              <a:rPr lang="fr-FR" sz="1600" dirty="0" smtClean="0"/>
              <a:t> drift  : new </a:t>
            </a:r>
            <a:r>
              <a:rPr lang="fr-FR" sz="1600" dirty="0" err="1" smtClean="0"/>
              <a:t>ideas</a:t>
            </a:r>
            <a:r>
              <a:rPr lang="fr-FR" sz="1600" dirty="0" smtClean="0"/>
              <a:t> about </a:t>
            </a:r>
            <a:r>
              <a:rPr lang="fr-FR" sz="1600" dirty="0" err="1" smtClean="0"/>
              <a:t>sensors</a:t>
            </a:r>
            <a:r>
              <a:rPr lang="fr-FR" sz="1600" dirty="0" smtClean="0"/>
              <a:t> </a:t>
            </a:r>
            <a:r>
              <a:rPr lang="fr-FR" sz="1600" dirty="0" err="1" smtClean="0"/>
              <a:t>currently</a:t>
            </a:r>
            <a:r>
              <a:rPr lang="fr-FR" sz="1600" dirty="0" smtClean="0"/>
              <a:t> </a:t>
            </a:r>
            <a:r>
              <a:rPr lang="fr-FR" sz="1600" dirty="0" err="1" smtClean="0"/>
              <a:t>tested</a:t>
            </a:r>
            <a:endParaRPr lang="fr-FR" sz="1600" dirty="0" smtClean="0"/>
          </a:p>
          <a:p>
            <a:pPr lvl="1"/>
            <a:r>
              <a:rPr lang="fr-FR" sz="1600" dirty="0" smtClean="0"/>
              <a:t>+ R&amp;D on </a:t>
            </a:r>
            <a:r>
              <a:rPr lang="fr-FR" sz="1600" dirty="0"/>
              <a:t>s</a:t>
            </a:r>
            <a:r>
              <a:rPr lang="fr-FR" sz="1600" dirty="0" smtClean="0"/>
              <a:t>cintillation </a:t>
            </a:r>
            <a:r>
              <a:rPr lang="fr-FR" sz="1600" dirty="0" err="1" smtClean="0"/>
              <a:t>measurement</a:t>
            </a:r>
            <a:r>
              <a:rPr lang="fr-FR" sz="1600" dirty="0" smtClean="0"/>
              <a:t>, … </a:t>
            </a:r>
          </a:p>
          <a:p>
            <a:pPr lvl="1"/>
            <a:r>
              <a:rPr lang="fr-FR" sz="1600" dirty="0" smtClean="0"/>
              <a:t>… lot </a:t>
            </a:r>
            <a:r>
              <a:rPr lang="fr-FR" sz="1600" dirty="0"/>
              <a:t>t</a:t>
            </a:r>
            <a:r>
              <a:rPr lang="fr-FR" sz="1600" dirty="0" smtClean="0"/>
              <a:t>o </a:t>
            </a:r>
            <a:r>
              <a:rPr lang="fr-FR" sz="1600" dirty="0" err="1" smtClean="0"/>
              <a:t>develop</a:t>
            </a:r>
            <a:r>
              <a:rPr lang="fr-FR" sz="1600" dirty="0" smtClean="0"/>
              <a:t> and </a:t>
            </a:r>
            <a:r>
              <a:rPr lang="fr-FR" sz="1600" dirty="0" err="1" smtClean="0"/>
              <a:t>discover</a:t>
            </a:r>
            <a:endParaRPr lang="fr-FR" sz="1600" dirty="0" smtClean="0"/>
          </a:p>
          <a:p>
            <a:pPr lvl="1"/>
            <a:endParaRPr lang="fr-FR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5EB5-DD44-284E-89FF-2D7D23959D53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76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 err="1" smtClean="0"/>
              <a:t>Quenching</a:t>
            </a:r>
            <a:r>
              <a:rPr lang="fr-FR" sz="3200" dirty="0" smtClean="0"/>
              <a:t> factor  (He)</a:t>
            </a:r>
            <a:br>
              <a:rPr lang="fr-FR" sz="3200" dirty="0" smtClean="0"/>
            </a:br>
            <a:r>
              <a:rPr lang="fr-FR" sz="3200" dirty="0" err="1" smtClean="0"/>
              <a:t>measurements</a:t>
            </a:r>
            <a:r>
              <a:rPr lang="fr-FR" sz="3200" dirty="0" smtClean="0"/>
              <a:t> by D Santos down to 1.5 </a:t>
            </a:r>
            <a:r>
              <a:rPr lang="fr-FR" sz="3200" dirty="0" err="1" smtClean="0"/>
              <a:t>keV</a:t>
            </a:r>
            <a:endParaRPr lang="fr-FR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1269"/>
            <a:ext cx="4521278" cy="3785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0" y="2002408"/>
            <a:ext cx="3162300" cy="475399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6019800" y="1824038"/>
            <a:ext cx="0" cy="4462462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496" y="5301208"/>
            <a:ext cx="5723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Big</a:t>
            </a:r>
            <a:r>
              <a:rPr lang="fr-FR" dirty="0" smtClean="0"/>
              <a:t> </a:t>
            </a:r>
            <a:r>
              <a:rPr lang="fr-FR" dirty="0" err="1" smtClean="0"/>
              <a:t>difference</a:t>
            </a:r>
            <a:r>
              <a:rPr lang="fr-FR" dirty="0" smtClean="0"/>
              <a:t> </a:t>
            </a:r>
            <a:r>
              <a:rPr lang="fr-FR" dirty="0" err="1" smtClean="0"/>
              <a:t>below</a:t>
            </a:r>
            <a:r>
              <a:rPr lang="fr-FR" dirty="0" smtClean="0"/>
              <a:t> 5 </a:t>
            </a:r>
            <a:r>
              <a:rPr lang="fr-FR" dirty="0" err="1" smtClean="0"/>
              <a:t>keV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calc</a:t>
            </a:r>
            <a:r>
              <a:rPr lang="fr-FR" dirty="0" smtClean="0"/>
              <a:t> and </a:t>
            </a:r>
            <a:r>
              <a:rPr lang="fr-FR" dirty="0" err="1" smtClean="0"/>
              <a:t>exp</a:t>
            </a:r>
            <a:endParaRPr lang="fr-FR" dirty="0" smtClean="0"/>
          </a:p>
          <a:p>
            <a:r>
              <a:rPr lang="fr-FR" dirty="0" err="1" smtClean="0"/>
              <a:t>Measurement</a:t>
            </a:r>
            <a:r>
              <a:rPr lang="fr-FR" dirty="0" smtClean="0"/>
              <a:t> : 23 % vs </a:t>
            </a:r>
            <a:r>
              <a:rPr lang="fr-FR" dirty="0" err="1" smtClean="0"/>
              <a:t>prediction</a:t>
            </a:r>
            <a:r>
              <a:rPr lang="fr-FR" dirty="0" smtClean="0"/>
              <a:t> : 45 % ??</a:t>
            </a:r>
          </a:p>
          <a:p>
            <a:r>
              <a:rPr lang="fr-FR" dirty="0" err="1" smtClean="0"/>
              <a:t>Difference</a:t>
            </a:r>
            <a:r>
              <a:rPr lang="fr-FR" dirty="0" smtClean="0"/>
              <a:t> </a:t>
            </a:r>
            <a:r>
              <a:rPr lang="fr-FR" dirty="0" err="1" smtClean="0"/>
              <a:t>attributed</a:t>
            </a:r>
            <a:r>
              <a:rPr lang="fr-FR" dirty="0" smtClean="0"/>
              <a:t> to UV light scintillation production</a:t>
            </a:r>
            <a:endParaRPr lang="fr-FR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194300" y="5067300"/>
            <a:ext cx="8255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194300" y="2755900"/>
            <a:ext cx="8255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447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ous-titre 2"/>
          <p:cNvSpPr txBox="1">
            <a:spLocks/>
          </p:cNvSpPr>
          <p:nvPr/>
        </p:nvSpPr>
        <p:spPr>
          <a:xfrm>
            <a:off x="202938" y="107103"/>
            <a:ext cx="8784976" cy="64087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800" dirty="0">
              <a:solidFill>
                <a:schemeClr val="tx2"/>
              </a:solidFill>
              <a:latin typeface="Bell MT" pitchFamily="18" charset="0"/>
            </a:endParaRPr>
          </a:p>
          <a:p>
            <a:pPr marL="0" indent="0">
              <a:buNone/>
            </a:pPr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517632" cy="576064"/>
          </a:xfrm>
        </p:spPr>
        <p:txBody>
          <a:bodyPr>
            <a:normAutofit fontScale="90000"/>
          </a:bodyPr>
          <a:lstStyle/>
          <a:p>
            <a:pPr algn="l"/>
            <a:r>
              <a:rPr lang="fr-FR" sz="3600" dirty="0" smtClean="0">
                <a:solidFill>
                  <a:schemeClr val="accent1"/>
                </a:solidFill>
                <a:latin typeface="Bell MT"/>
                <a:cs typeface="Bell MT"/>
              </a:rPr>
              <a:t>Système d’Acquisition </a:t>
            </a:r>
            <a:endParaRPr lang="fr-FR" sz="3600" dirty="0">
              <a:solidFill>
                <a:schemeClr val="accent1"/>
              </a:solidFill>
              <a:latin typeface="Bell MT"/>
              <a:cs typeface="Bell M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37949" y="1052736"/>
            <a:ext cx="6137915" cy="1211142"/>
            <a:chOff x="1210236" y="1896623"/>
            <a:chExt cx="6137915" cy="12111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0236" y="1896623"/>
              <a:ext cx="6137915" cy="1211142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6799466" y="2210143"/>
              <a:ext cx="25658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Arc 9"/>
          <p:cNvSpPr/>
          <p:nvPr/>
        </p:nvSpPr>
        <p:spPr>
          <a:xfrm>
            <a:off x="235104" y="404664"/>
            <a:ext cx="1728192" cy="1872208"/>
          </a:xfrm>
          <a:prstGeom prst="arc">
            <a:avLst>
              <a:gd name="adj1" fmla="val 5509800"/>
              <a:gd name="adj2" fmla="val 5473337"/>
            </a:avLst>
          </a:prstGeom>
          <a:solidFill>
            <a:schemeClr val="accent6">
              <a:lumMod val="75000"/>
              <a:alpha val="16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perspectiveAbove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Elbow Connector 28"/>
          <p:cNvCxnSpPr/>
          <p:nvPr/>
        </p:nvCxnSpPr>
        <p:spPr>
          <a:xfrm rot="10800000" flipV="1">
            <a:off x="1963297" y="1916832"/>
            <a:ext cx="1080121" cy="432048"/>
          </a:xfrm>
          <a:prstGeom prst="bentConnector3">
            <a:avLst>
              <a:gd name="adj1" fmla="val 1014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81" y="2420888"/>
            <a:ext cx="1910255" cy="73239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79512" y="3356992"/>
            <a:ext cx="2416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HV CAEN SY127; 8KV;2µA</a:t>
            </a:r>
            <a:endParaRPr lang="en-US" sz="1400" b="1" dirty="0"/>
          </a:p>
        </p:txBody>
      </p:sp>
      <p:cxnSp>
        <p:nvCxnSpPr>
          <p:cNvPr id="46" name="Elbow Connector 45"/>
          <p:cNvCxnSpPr/>
          <p:nvPr/>
        </p:nvCxnSpPr>
        <p:spPr>
          <a:xfrm rot="5400000">
            <a:off x="4555584" y="1556792"/>
            <a:ext cx="576064" cy="57606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456" y="2132856"/>
            <a:ext cx="1409503" cy="103912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627784" y="3140968"/>
            <a:ext cx="24703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Ampli de charge  </a:t>
            </a:r>
          </a:p>
          <a:p>
            <a:r>
              <a:rPr lang="fr-FR" dirty="0" smtClean="0"/>
              <a:t>Sensibilité = 180 mV/</a:t>
            </a:r>
            <a:r>
              <a:rPr lang="fr-FR" dirty="0" err="1" smtClean="0"/>
              <a:t>pC</a:t>
            </a:r>
            <a:endParaRPr lang="fr-FR" dirty="0" smtClean="0"/>
          </a:p>
          <a:p>
            <a:r>
              <a:rPr lang="fr-FR" dirty="0" smtClean="0"/>
              <a:t>Bruit ≤ 500 </a:t>
            </a:r>
            <a:r>
              <a:rPr lang="fr-FR" dirty="0" err="1" smtClean="0"/>
              <a:t>ē</a:t>
            </a:r>
            <a:endParaRPr lang="fr-FR" dirty="0"/>
          </a:p>
        </p:txBody>
      </p:sp>
      <p:cxnSp>
        <p:nvCxnSpPr>
          <p:cNvPr id="69" name="Elbow Connector 68"/>
          <p:cNvCxnSpPr/>
          <p:nvPr/>
        </p:nvCxnSpPr>
        <p:spPr>
          <a:xfrm rot="16200000" flipH="1">
            <a:off x="5995744" y="1556792"/>
            <a:ext cx="504056" cy="50405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076056" y="3212976"/>
            <a:ext cx="42775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Carte ADC «CALI» développée à l’IRFU</a:t>
            </a:r>
          </a:p>
          <a:p>
            <a:r>
              <a:rPr lang="fr-FR" dirty="0" smtClean="0"/>
              <a:t>        </a:t>
            </a:r>
            <a:r>
              <a:rPr lang="fr-FR" dirty="0" err="1" smtClean="0"/>
              <a:t>F</a:t>
            </a:r>
            <a:r>
              <a:rPr lang="fr-FR" baseline="-25000" dirty="0" err="1" smtClean="0"/>
              <a:t>Échantillonnage</a:t>
            </a:r>
            <a:r>
              <a:rPr lang="fr-FR" dirty="0" smtClean="0"/>
              <a:t> =1-5 MHz</a:t>
            </a:r>
          </a:p>
          <a:p>
            <a:r>
              <a:rPr lang="fr-FR" dirty="0" smtClean="0"/>
              <a:t>        Gain : 1, 2 et 4</a:t>
            </a:r>
          </a:p>
          <a:p>
            <a:r>
              <a:rPr lang="fr-FR" dirty="0" smtClean="0"/>
              <a:t>        Bruit  ≤ 250 </a:t>
            </a:r>
            <a:r>
              <a:rPr lang="fr-FR" dirty="0" err="1" smtClean="0"/>
              <a:t>ē</a:t>
            </a:r>
            <a:r>
              <a:rPr lang="fr-FR" dirty="0" smtClean="0"/>
              <a:t>  </a:t>
            </a:r>
            <a:endParaRPr lang="fr-FR" dirty="0"/>
          </a:p>
        </p:txBody>
      </p:sp>
      <p:sp>
        <p:nvSpPr>
          <p:cNvPr id="19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79512" y="6492875"/>
            <a:ext cx="1090464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638A615-21E1-4AC7-9F4D-496FEC662CDD}" type="datetime1">
              <a:rPr lang="fr-FR" sz="1200">
                <a:solidFill>
                  <a:schemeClr val="bg1">
                    <a:lumMod val="65000"/>
                  </a:schemeClr>
                </a:solidFill>
              </a:rPr>
              <a:pPr/>
              <a:t>14/08/13</a:t>
            </a:fld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3752056" cy="337741"/>
          </a:xfrm>
        </p:spPr>
        <p:txBody>
          <a:bodyPr/>
          <a:lstStyle/>
          <a:p>
            <a:r>
              <a:rPr lang="fr-FR" dirty="0" smtClean="0"/>
              <a:t>DASTGHEIBI-FARD   ALI   CEA_IRFU/IN2P3_LSM </a:t>
            </a:r>
            <a:endParaRPr lang="fr-FR" dirty="0"/>
          </a:p>
        </p:txBody>
      </p:sp>
      <p:sp>
        <p:nvSpPr>
          <p:cNvPr id="21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6830888" y="6520259"/>
            <a:ext cx="2133600" cy="365125"/>
          </a:xfrm>
        </p:spPr>
        <p:txBody>
          <a:bodyPr/>
          <a:lstStyle/>
          <a:p>
            <a:fld id="{63B6F6CF-800C-4B13-A891-53316B166F1C}" type="slidenum">
              <a:rPr lang="en-US" smtClean="0"/>
              <a:t>22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736" y="2060848"/>
            <a:ext cx="1384568" cy="112751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03848" y="2852936"/>
            <a:ext cx="15841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© CANBERRA</a:t>
            </a:r>
            <a:endParaRPr lang="en-US" sz="1200" dirty="0"/>
          </a:p>
        </p:txBody>
      </p:sp>
      <p:grpSp>
        <p:nvGrpSpPr>
          <p:cNvPr id="3" name="Group 2"/>
          <p:cNvGrpSpPr/>
          <p:nvPr/>
        </p:nvGrpSpPr>
        <p:grpSpPr>
          <a:xfrm>
            <a:off x="3331448" y="1052736"/>
            <a:ext cx="3688824" cy="472118"/>
            <a:chOff x="3275856" y="1052736"/>
            <a:chExt cx="3688824" cy="472118"/>
          </a:xfrm>
        </p:grpSpPr>
        <p:sp>
          <p:nvSpPr>
            <p:cNvPr id="16" name="TextBox 15"/>
            <p:cNvSpPr txBox="1"/>
            <p:nvPr/>
          </p:nvSpPr>
          <p:spPr>
            <a:xfrm>
              <a:off x="6388616" y="1052736"/>
              <a:ext cx="5760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/>
                <a:t>Rj45</a:t>
              </a:r>
              <a:endParaRPr lang="fr-FR" sz="11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68144" y="1196752"/>
              <a:ext cx="59248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ADC</a:t>
              </a:r>
              <a:endParaRPr lang="fr-FR" sz="1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004048" y="1124744"/>
              <a:ext cx="59248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 err="1" smtClean="0"/>
                <a:t>Amp</a:t>
              </a:r>
              <a:endParaRPr lang="fr-FR" sz="1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275856" y="1196752"/>
              <a:ext cx="57606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Filtre</a:t>
              </a:r>
              <a:endParaRPr lang="fr-FR" sz="14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7944" y="1124744"/>
              <a:ext cx="808504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/>
                <a:t>Capacité de liaison</a:t>
              </a:r>
              <a:endParaRPr lang="fr-FR" sz="1000" b="1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347864" y="620688"/>
            <a:ext cx="5328592" cy="369332"/>
          </a:xfrm>
          <a:prstGeom prst="rect">
            <a:avLst/>
          </a:prstGeom>
          <a:solidFill>
            <a:srgbClr val="08FB1D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Un seul câble pour la H.T et la détection du signal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4288" y="1412776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360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ous-titre 2"/>
          <p:cNvSpPr txBox="1">
            <a:spLocks/>
          </p:cNvSpPr>
          <p:nvPr/>
        </p:nvSpPr>
        <p:spPr>
          <a:xfrm>
            <a:off x="179512" y="260648"/>
            <a:ext cx="8784976" cy="64087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 smtClean="0">
              <a:solidFill>
                <a:schemeClr val="tx1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251520" y="404664"/>
            <a:ext cx="6912768" cy="1872208"/>
            <a:chOff x="179512" y="404664"/>
            <a:chExt cx="6912768" cy="1872208"/>
          </a:xfrm>
        </p:grpSpPr>
        <p:grpSp>
          <p:nvGrpSpPr>
            <p:cNvPr id="6" name="Group 5"/>
            <p:cNvGrpSpPr/>
            <p:nvPr/>
          </p:nvGrpSpPr>
          <p:grpSpPr>
            <a:xfrm>
              <a:off x="954365" y="1052736"/>
              <a:ext cx="6137915" cy="1211142"/>
              <a:chOff x="1498268" y="1896623"/>
              <a:chExt cx="6137915" cy="121114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98268" y="1896623"/>
                <a:ext cx="6137915" cy="1211142"/>
              </a:xfrm>
              <a:prstGeom prst="rect">
                <a:avLst/>
              </a:prstGeom>
            </p:spPr>
          </p:pic>
          <p:cxnSp>
            <p:nvCxnSpPr>
              <p:cNvPr id="8" name="Straight Arrow Connector 7"/>
              <p:cNvCxnSpPr/>
              <p:nvPr/>
            </p:nvCxnSpPr>
            <p:spPr>
              <a:xfrm>
                <a:off x="7019559" y="2210143"/>
                <a:ext cx="256584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Arc 9"/>
            <p:cNvSpPr/>
            <p:nvPr/>
          </p:nvSpPr>
          <p:spPr>
            <a:xfrm>
              <a:off x="179512" y="404664"/>
              <a:ext cx="1800200" cy="1872208"/>
            </a:xfrm>
            <a:prstGeom prst="arc">
              <a:avLst>
                <a:gd name="adj1" fmla="val 5509800"/>
                <a:gd name="adj2" fmla="val 5473337"/>
              </a:avLst>
            </a:prstGeom>
            <a:solidFill>
              <a:schemeClr val="accent6">
                <a:lumMod val="75000"/>
                <a:alpha val="16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perspectiveAbove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alphaModFix amt="48000"/>
          </a:blip>
          <a:stretch>
            <a:fillRect/>
          </a:stretch>
        </p:blipFill>
        <p:spPr>
          <a:xfrm>
            <a:off x="357489" y="2420888"/>
            <a:ext cx="1910255" cy="73239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37953" y="3140968"/>
            <a:ext cx="224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CAEN SY127; 8KV;2µA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alphaModFix amt="48000"/>
          </a:blip>
          <a:stretch>
            <a:fillRect/>
          </a:stretch>
        </p:blipFill>
        <p:spPr>
          <a:xfrm>
            <a:off x="3275856" y="2132856"/>
            <a:ext cx="1409503" cy="103912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627784" y="3140968"/>
            <a:ext cx="2416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Ampli de charge</a:t>
            </a:r>
          </a:p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Sensibilité = 180 mV/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pC</a:t>
            </a:r>
            <a:endParaRPr lang="fr-FR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Bruit ≤ 500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ē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292080" y="3068960"/>
            <a:ext cx="37598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Carte ADC «CALI» développée à l’IRFU</a:t>
            </a:r>
          </a:p>
          <a:p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F</a:t>
            </a:r>
            <a:r>
              <a:rPr lang="fr-FR" baseline="-25000" dirty="0" err="1">
                <a:solidFill>
                  <a:schemeClr val="bg1">
                    <a:lumMod val="65000"/>
                  </a:schemeClr>
                </a:solidFill>
              </a:rPr>
              <a:t>Échantillonnage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=1-5 MHz</a:t>
            </a:r>
          </a:p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Gain : 1, 2 et 4</a:t>
            </a:r>
          </a:p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Bruit  ≤ 250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ē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0" name="Curved Connector 79"/>
          <p:cNvCxnSpPr/>
          <p:nvPr/>
        </p:nvCxnSpPr>
        <p:spPr>
          <a:xfrm rot="10800000" flipV="1">
            <a:off x="1187624" y="1628800"/>
            <a:ext cx="5400600" cy="2304256"/>
          </a:xfrm>
          <a:prstGeom prst="curvedConnector3">
            <a:avLst>
              <a:gd name="adj1" fmla="val 100226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9454" y="3933056"/>
            <a:ext cx="3302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Programme d’acquisition :</a:t>
            </a:r>
          </a:p>
          <a:p>
            <a:r>
              <a:rPr lang="fr-FR" dirty="0" smtClean="0"/>
              <a:t>« SAMBA »  =&gt; trigger, record</a:t>
            </a:r>
          </a:p>
          <a:p>
            <a:r>
              <a:rPr lang="fr-FR" dirty="0"/>
              <a:t>(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Développé par M.GROS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IRFU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SEDI pour Edelweiss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24" name="TextBox 23"/>
          <p:cNvSpPr txBox="1"/>
          <p:nvPr/>
        </p:nvSpPr>
        <p:spPr>
          <a:xfrm>
            <a:off x="1475656" y="5589240"/>
            <a:ext cx="176202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Signaux typiques</a:t>
            </a:r>
          </a:p>
        </p:txBody>
      </p:sp>
      <p:cxnSp>
        <p:nvCxnSpPr>
          <p:cNvPr id="27" name="Elbow Connector 26"/>
          <p:cNvCxnSpPr/>
          <p:nvPr/>
        </p:nvCxnSpPr>
        <p:spPr>
          <a:xfrm>
            <a:off x="1691680" y="5085184"/>
            <a:ext cx="1440160" cy="360040"/>
          </a:xfrm>
          <a:prstGeom prst="bentConnector3">
            <a:avLst>
              <a:gd name="adj1" fmla="val -118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 txBox="1">
            <a:spLocks/>
          </p:cNvSpPr>
          <p:nvPr/>
        </p:nvSpPr>
        <p:spPr>
          <a:xfrm>
            <a:off x="179512" y="-162272"/>
            <a:ext cx="85176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 smtClean="0">
                <a:solidFill>
                  <a:schemeClr val="accent1"/>
                </a:solidFill>
                <a:latin typeface="Bell MT"/>
                <a:cs typeface="Bell MT"/>
              </a:rPr>
              <a:t>Système d’Acquisition </a:t>
            </a:r>
            <a:endParaRPr lang="fr-FR" sz="3200" dirty="0">
              <a:solidFill>
                <a:schemeClr val="accent1"/>
              </a:solidFill>
              <a:latin typeface="Bell MT"/>
              <a:cs typeface="Bell MT"/>
            </a:endParaRPr>
          </a:p>
        </p:txBody>
      </p:sp>
      <p:sp>
        <p:nvSpPr>
          <p:cNvPr id="41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79512" y="6492875"/>
            <a:ext cx="1090464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638A615-21E1-4AC7-9F4D-496FEC662CDD}" type="datetime1">
              <a:rPr lang="fr-FR" sz="1200">
                <a:solidFill>
                  <a:schemeClr val="bg1">
                    <a:lumMod val="65000"/>
                  </a:schemeClr>
                </a:solidFill>
              </a:rPr>
              <a:pPr/>
              <a:t>14/08/13</a:t>
            </a:fld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2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3752056" cy="337741"/>
          </a:xfrm>
        </p:spPr>
        <p:txBody>
          <a:bodyPr/>
          <a:lstStyle/>
          <a:p>
            <a:r>
              <a:rPr lang="fr-FR" dirty="0" smtClean="0"/>
              <a:t>DASTGHEIBI-FARD   ALI   CEA_IRFU/IN2P3_LSM </a:t>
            </a:r>
            <a:endParaRPr lang="fr-FR" dirty="0"/>
          </a:p>
        </p:txBody>
      </p:sp>
      <p:sp>
        <p:nvSpPr>
          <p:cNvPr id="43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6830888" y="6520259"/>
            <a:ext cx="2133600" cy="365125"/>
          </a:xfrm>
        </p:spPr>
        <p:txBody>
          <a:bodyPr/>
          <a:lstStyle/>
          <a:p>
            <a:fld id="{63B6F6CF-800C-4B13-A891-53316B166F1C}" type="slidenum">
              <a:rPr lang="en-US" smtClean="0"/>
              <a:t>23</a:t>
            </a:fld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alphaModFix amt="51000"/>
          </a:blip>
          <a:stretch>
            <a:fillRect/>
          </a:stretch>
        </p:blipFill>
        <p:spPr>
          <a:xfrm>
            <a:off x="5796136" y="1988840"/>
            <a:ext cx="1384568" cy="112751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19872" y="1079158"/>
            <a:ext cx="3456384" cy="456148"/>
            <a:chOff x="3419872" y="1079158"/>
            <a:chExt cx="3456384" cy="456148"/>
          </a:xfrm>
        </p:grpSpPr>
        <p:sp>
          <p:nvSpPr>
            <p:cNvPr id="65" name="TextBox 64"/>
            <p:cNvSpPr txBox="1"/>
            <p:nvPr/>
          </p:nvSpPr>
          <p:spPr>
            <a:xfrm>
              <a:off x="6444208" y="1079158"/>
              <a:ext cx="4320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/>
                <a:t>Rj45</a:t>
              </a:r>
              <a:endParaRPr lang="fr-FR" sz="11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012160" y="1196752"/>
              <a:ext cx="50405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ADC</a:t>
              </a:r>
              <a:endParaRPr lang="fr-FR" sz="14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148064" y="1196752"/>
              <a:ext cx="50405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AOP</a:t>
              </a:r>
              <a:endParaRPr lang="fr-FR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419872" y="1196752"/>
              <a:ext cx="57606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Filtre</a:t>
              </a:r>
              <a:endParaRPr lang="fr-FR" sz="14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211960" y="1196752"/>
              <a:ext cx="576064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800" b="1" dirty="0" smtClean="0"/>
                <a:t>Capacité de </a:t>
              </a:r>
              <a:r>
                <a:rPr lang="fr-FR" sz="800" b="1" dirty="0" err="1" smtClean="0"/>
                <a:t>liason</a:t>
              </a:r>
              <a:endParaRPr lang="fr-FR" sz="800" b="1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4797152"/>
            <a:ext cx="2736304" cy="1656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856" y="4847966"/>
            <a:ext cx="2880320" cy="15333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79912" y="5013176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260 </a:t>
            </a:r>
            <a:r>
              <a:rPr lang="en-US" sz="1600" dirty="0" err="1" smtClean="0"/>
              <a:t>eV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6660232" y="5085184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</a:t>
            </a:r>
            <a:r>
              <a:rPr lang="en-US" sz="1600" dirty="0" smtClean="0"/>
              <a:t>0 </a:t>
            </a:r>
            <a:r>
              <a:rPr lang="en-US" sz="1600" dirty="0" err="1" smtClean="0"/>
              <a:t>eV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839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5EB5-DD44-284E-89FF-2D7D23959D53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71260" cy="3645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0"/>
            <a:ext cx="4788024" cy="363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03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" b="822"/>
          <a:stretch>
            <a:fillRect/>
          </a:stretch>
        </p:blipFill>
        <p:spPr bwMode="auto">
          <a:xfrm>
            <a:off x="1" y="1117085"/>
            <a:ext cx="3459978" cy="360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662862" y="2740140"/>
            <a:ext cx="52752" cy="162924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742430" y="14732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 dirty="0"/>
              <a:t>Drift </a:t>
            </a:r>
            <a:r>
              <a:rPr lang="fr-FR" sz="1400" b="1" dirty="0" err="1"/>
              <a:t>region</a:t>
            </a:r>
            <a:endParaRPr lang="fr-FR" sz="1400" b="1" dirty="0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500895" y="2467428"/>
            <a:ext cx="1220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b="1" dirty="0" err="1"/>
              <a:t>Ampl</a:t>
            </a:r>
            <a:r>
              <a:rPr lang="fr-FR" sz="1400" b="1" dirty="0"/>
              <a:t> </a:t>
            </a:r>
            <a:r>
              <a:rPr lang="fr-FR" sz="1400" b="1" dirty="0" err="1"/>
              <a:t>region</a:t>
            </a:r>
            <a:endParaRPr lang="fr-FR" sz="1400" b="1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838200"/>
          </a:xfrm>
        </p:spPr>
        <p:txBody>
          <a:bodyPr/>
          <a:lstStyle/>
          <a:p>
            <a:r>
              <a:rPr lang="fr-FR" sz="4000" dirty="0" err="1"/>
              <a:t>Spherical</a:t>
            </a:r>
            <a:r>
              <a:rPr lang="fr-FR" sz="4000" dirty="0"/>
              <a:t> </a:t>
            </a:r>
            <a:r>
              <a:rPr lang="fr-FR" sz="4000" dirty="0" err="1"/>
              <a:t>Proportional</a:t>
            </a:r>
            <a:r>
              <a:rPr lang="fr-FR" sz="4000" dirty="0"/>
              <a:t> </a:t>
            </a:r>
            <a:r>
              <a:rPr lang="fr-FR" sz="4000" dirty="0" err="1" smtClean="0"/>
              <a:t>Counters</a:t>
            </a:r>
            <a:endParaRPr lang="fr-FR" sz="4000" dirty="0"/>
          </a:p>
        </p:txBody>
      </p:sp>
      <p:sp>
        <p:nvSpPr>
          <p:cNvPr id="2" name="Rectangle 1"/>
          <p:cNvSpPr/>
          <p:nvPr/>
        </p:nvSpPr>
        <p:spPr>
          <a:xfrm>
            <a:off x="2145058" y="962761"/>
            <a:ext cx="940026" cy="20937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17407" y="962111"/>
            <a:ext cx="940026" cy="20937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69" y="5181863"/>
            <a:ext cx="1989006" cy="16113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2384" y="4892212"/>
            <a:ext cx="1778643" cy="1521978"/>
          </a:xfrm>
          <a:prstGeom prst="rect">
            <a:avLst/>
          </a:prstGeom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10" y="4059203"/>
            <a:ext cx="2536257" cy="251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4233" y="4447675"/>
            <a:ext cx="3029070" cy="2342064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B0B-5A97-7B47-B01A-BCF36F098998}" type="slidenum">
              <a:rPr lang="fr-FR" smtClean="0"/>
              <a:t>3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67907" y="1743979"/>
            <a:ext cx="722413" cy="6804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664815" y="2222684"/>
            <a:ext cx="136082" cy="1360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3085084" y="1651630"/>
            <a:ext cx="1092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Point </a:t>
            </a:r>
            <a:r>
              <a:rPr lang="fr-FR" sz="1400" b="1" dirty="0" err="1" smtClean="0">
                <a:solidFill>
                  <a:srgbClr val="FF0000"/>
                </a:solidFill>
              </a:rPr>
              <a:t>like</a:t>
            </a:r>
            <a:endParaRPr lang="fr-FR" sz="1400" b="1" dirty="0" smtClean="0">
              <a:solidFill>
                <a:srgbClr val="FF0000"/>
              </a:solidFill>
            </a:endParaRPr>
          </a:p>
          <a:p>
            <a:r>
              <a:rPr lang="fr-FR" sz="1400" b="1" dirty="0" err="1" smtClean="0">
                <a:solidFill>
                  <a:srgbClr val="FF0000"/>
                </a:solidFill>
              </a:rPr>
              <a:t>deposition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1340768"/>
            <a:ext cx="65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rgbClr val="0000FF"/>
                </a:solidFill>
              </a:rPr>
              <a:t>Track</a:t>
            </a:r>
            <a:endParaRPr lang="fr-FR" sz="1400" b="1" dirty="0">
              <a:solidFill>
                <a:srgbClr val="0000FF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67907" y="1812020"/>
            <a:ext cx="994955" cy="751174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357433" y="1743979"/>
            <a:ext cx="305429" cy="819215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6" idx="3"/>
          </p:cNvCxnSpPr>
          <p:nvPr/>
        </p:nvCxnSpPr>
        <p:spPr>
          <a:xfrm flipH="1">
            <a:off x="1742430" y="2338837"/>
            <a:ext cx="942314" cy="376757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8"/>
          <p:cNvSpPr txBox="1">
            <a:spLocks noChangeArrowheads="1"/>
          </p:cNvSpPr>
          <p:nvPr/>
        </p:nvSpPr>
        <p:spPr bwMode="auto">
          <a:xfrm>
            <a:off x="3952411" y="801216"/>
            <a:ext cx="519159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fr-FR" sz="1800" dirty="0" err="1" smtClean="0"/>
              <a:t>Sphere</a:t>
            </a:r>
            <a:r>
              <a:rPr lang="fr-FR" sz="1800" dirty="0" smtClean="0"/>
              <a:t> </a:t>
            </a:r>
            <a:r>
              <a:rPr lang="fr-FR" sz="1800" dirty="0" err="1" smtClean="0"/>
              <a:t>cavity</a:t>
            </a:r>
            <a:r>
              <a:rPr lang="fr-FR" sz="1800" dirty="0" smtClean="0"/>
              <a:t> + </a:t>
            </a:r>
            <a:r>
              <a:rPr lang="fr-FR" sz="1800" dirty="0" err="1" smtClean="0"/>
              <a:t>spherical</a:t>
            </a:r>
            <a:r>
              <a:rPr lang="fr-FR" sz="1800" dirty="0" smtClean="0"/>
              <a:t> </a:t>
            </a:r>
            <a:r>
              <a:rPr lang="fr-FR" sz="1800" dirty="0" err="1" smtClean="0"/>
              <a:t>sensor</a:t>
            </a:r>
            <a:r>
              <a:rPr lang="fr-FR" sz="1800" dirty="0" smtClean="0"/>
              <a:t> + HT</a:t>
            </a:r>
          </a:p>
          <a:p>
            <a:r>
              <a:rPr lang="fr-FR" sz="1800" dirty="0" smtClean="0"/>
              <a:t>=&gt; </a:t>
            </a:r>
            <a:r>
              <a:rPr lang="fr-FR" sz="1800" dirty="0" err="1" smtClean="0"/>
              <a:t>Low</a:t>
            </a:r>
            <a:r>
              <a:rPr lang="fr-FR" sz="1800" dirty="0" smtClean="0"/>
              <a:t> </a:t>
            </a:r>
            <a:r>
              <a:rPr lang="fr-FR" sz="1800" dirty="0" err="1" smtClean="0"/>
              <a:t>threshold</a:t>
            </a:r>
            <a:r>
              <a:rPr lang="fr-FR" sz="1800" dirty="0" smtClean="0"/>
              <a:t> (</a:t>
            </a:r>
            <a:r>
              <a:rPr lang="fr-FR" sz="1800" dirty="0" err="1" smtClean="0"/>
              <a:t>low</a:t>
            </a:r>
            <a:r>
              <a:rPr lang="fr-FR" sz="1800" dirty="0" smtClean="0"/>
              <a:t> C), </a:t>
            </a:r>
            <a:r>
              <a:rPr lang="fr-FR" sz="1800" dirty="0" err="1" smtClean="0"/>
              <a:t>does</a:t>
            </a:r>
            <a:r>
              <a:rPr lang="fr-FR" sz="1800" dirty="0" smtClean="0"/>
              <a:t> not </a:t>
            </a:r>
            <a:r>
              <a:rPr lang="fr-FR" sz="1800" dirty="0" err="1" smtClean="0"/>
              <a:t>depend</a:t>
            </a:r>
            <a:r>
              <a:rPr lang="fr-FR" sz="1800" dirty="0" smtClean="0"/>
              <a:t> on size</a:t>
            </a:r>
          </a:p>
          <a:p>
            <a:r>
              <a:rPr lang="fr-FR" sz="1800" dirty="0" err="1" smtClean="0"/>
              <a:t>Fiducial</a:t>
            </a:r>
            <a:r>
              <a:rPr lang="fr-FR" sz="1800" dirty="0" smtClean="0"/>
              <a:t> volume </a:t>
            </a:r>
            <a:r>
              <a:rPr lang="fr-FR" sz="1800" dirty="0" err="1" smtClean="0"/>
              <a:t>selection</a:t>
            </a:r>
            <a:r>
              <a:rPr lang="fr-FR" sz="1800" dirty="0" smtClean="0"/>
              <a:t>  by </a:t>
            </a:r>
            <a:r>
              <a:rPr lang="fr-FR" sz="1800" dirty="0"/>
              <a:t>pulse </a:t>
            </a:r>
            <a:r>
              <a:rPr lang="fr-FR" sz="1800" dirty="0" err="1"/>
              <a:t>risetime</a:t>
            </a:r>
            <a:r>
              <a:rPr lang="fr-FR" sz="1800" dirty="0"/>
              <a:t> </a:t>
            </a:r>
            <a:endParaRPr lang="fr-FR" sz="1800" dirty="0" smtClean="0"/>
          </a:p>
          <a:p>
            <a:r>
              <a:rPr lang="fr-FR" sz="1800" dirty="0"/>
              <a:t>Flexible (P, gaz)</a:t>
            </a:r>
          </a:p>
          <a:p>
            <a:r>
              <a:rPr lang="fr-FR" sz="1800" dirty="0" smtClean="0"/>
              <a:t>Works </a:t>
            </a:r>
            <a:r>
              <a:rPr lang="fr-FR" sz="1800" dirty="0"/>
              <a:t>in </a:t>
            </a:r>
            <a:r>
              <a:rPr lang="fr-FR" sz="1800" dirty="0" err="1"/>
              <a:t>sealed</a:t>
            </a:r>
            <a:r>
              <a:rPr lang="fr-FR" sz="1800" dirty="0"/>
              <a:t> </a:t>
            </a:r>
            <a:r>
              <a:rPr lang="fr-FR" sz="1800" dirty="0" smtClean="0"/>
              <a:t>mode</a:t>
            </a:r>
          </a:p>
          <a:p>
            <a:r>
              <a:rPr lang="fr-FR" sz="1800" dirty="0"/>
              <a:t>Large volume =&gt; 10’s kg </a:t>
            </a:r>
            <a:r>
              <a:rPr lang="fr-FR" sz="1800" dirty="0" smtClean="0"/>
              <a:t>possible</a:t>
            </a:r>
            <a:endParaRPr lang="fr-FR" sz="1800" dirty="0"/>
          </a:p>
          <a:p>
            <a:r>
              <a:rPr lang="fr-FR" sz="1800" dirty="0" smtClean="0"/>
              <a:t>2 LEP </a:t>
            </a:r>
            <a:r>
              <a:rPr lang="fr-FR" sz="1800" dirty="0" err="1" smtClean="0"/>
              <a:t>cavity</a:t>
            </a:r>
            <a:r>
              <a:rPr lang="fr-FR" sz="1800" dirty="0" smtClean="0"/>
              <a:t> 130 cm </a:t>
            </a:r>
            <a:r>
              <a:rPr lang="fr-FR" sz="1800" dirty="0" err="1" smtClean="0"/>
              <a:t>Ø</a:t>
            </a:r>
            <a:r>
              <a:rPr lang="fr-FR" sz="1800" dirty="0" smtClean="0"/>
              <a:t> </a:t>
            </a:r>
            <a:r>
              <a:rPr lang="fr-FR" sz="1800" dirty="0" err="1" smtClean="0"/>
              <a:t>tested</a:t>
            </a:r>
            <a:endParaRPr lang="fr-FR" sz="1800" dirty="0" smtClean="0"/>
          </a:p>
          <a:p>
            <a:r>
              <a:rPr lang="fr-FR" sz="1800" dirty="0" err="1" smtClean="0"/>
              <a:t>Digitisation</a:t>
            </a:r>
            <a:r>
              <a:rPr lang="fr-FR" sz="1800" dirty="0" smtClean="0"/>
              <a:t> </a:t>
            </a:r>
            <a:r>
              <a:rPr lang="fr-FR" sz="1800" dirty="0" err="1" smtClean="0"/>
              <a:t>at</a:t>
            </a:r>
            <a:r>
              <a:rPr lang="fr-FR" sz="1800" dirty="0" smtClean="0"/>
              <a:t> 2 MHz + soft trigger</a:t>
            </a:r>
          </a:p>
          <a:p>
            <a:r>
              <a:rPr lang="fr-FR" sz="18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 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low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activity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60 cm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Ø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in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operation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@ LSM</a:t>
            </a:r>
          </a:p>
          <a:p>
            <a:endParaRPr lang="fr-FR" sz="2800" dirty="0" smtClean="0"/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889655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153400" cy="914400"/>
          </a:xfrm>
        </p:spPr>
        <p:txBody>
          <a:bodyPr>
            <a:normAutofit fontScale="90000"/>
          </a:bodyPr>
          <a:lstStyle/>
          <a:p>
            <a:r>
              <a:rPr lang="fr-FR" sz="3600" dirty="0" err="1"/>
              <a:t>Run</a:t>
            </a:r>
            <a:r>
              <a:rPr lang="fr-FR" sz="3600" dirty="0"/>
              <a:t> </a:t>
            </a:r>
            <a:r>
              <a:rPr lang="fr-FR" sz="3600" dirty="0" err="1" smtClean="0"/>
              <a:t>with</a:t>
            </a:r>
            <a:r>
              <a:rPr lang="fr-FR" sz="3600" dirty="0" smtClean="0"/>
              <a:t> </a:t>
            </a:r>
            <a:r>
              <a:rPr lang="fr-FR" sz="3600" dirty="0"/>
              <a:t>Ar/CH</a:t>
            </a:r>
            <a:r>
              <a:rPr lang="fr-FR" sz="3600" baseline="-25000" dirty="0"/>
              <a:t>4</a:t>
            </a:r>
            <a:r>
              <a:rPr lang="fr-FR" sz="3600" dirty="0"/>
              <a:t> + 3g </a:t>
            </a:r>
            <a:r>
              <a:rPr lang="fr-FR" sz="3600" baseline="30000" dirty="0"/>
              <a:t>3</a:t>
            </a:r>
            <a:r>
              <a:rPr lang="fr-FR" sz="3600" dirty="0"/>
              <a:t>He </a:t>
            </a:r>
            <a:r>
              <a:rPr lang="fr-FR" sz="3600" dirty="0" smtClean="0"/>
              <a:t>@ 200 </a:t>
            </a:r>
            <a:r>
              <a:rPr lang="fr-FR" sz="3600" dirty="0"/>
              <a:t>mb </a:t>
            </a:r>
            <a:br>
              <a:rPr lang="fr-FR" sz="3600" dirty="0"/>
            </a:br>
            <a:r>
              <a:rPr lang="fr-FR" sz="3600" dirty="0" smtClean="0"/>
              <a:t>SPC 130cm </a:t>
            </a:r>
            <a:r>
              <a:rPr lang="fr-FR" sz="3600" dirty="0" err="1" smtClean="0"/>
              <a:t>Ø</a:t>
            </a:r>
            <a:r>
              <a:rPr lang="fr-FR" sz="3600" dirty="0" smtClean="0"/>
              <a:t>  @ LSM</a:t>
            </a:r>
            <a:endParaRPr lang="fr-FR" sz="36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lum bright="-38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876800" cy="47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 rot="-5400000">
            <a:off x="1282700" y="3217863"/>
            <a:ext cx="1755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000"/>
              <a:t>Rise time (</a:t>
            </a:r>
            <a:r>
              <a:rPr lang="fr-FR" sz="2000">
                <a:latin typeface="Symbol" charset="0"/>
                <a:sym typeface="Symbol" charset="0"/>
              </a:rPr>
              <a:t></a:t>
            </a:r>
            <a:r>
              <a:rPr lang="fr-FR" sz="2000"/>
              <a:t>s)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4011613" y="5943600"/>
            <a:ext cx="162718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000"/>
              <a:t>Amplitude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5172075" y="1835150"/>
            <a:ext cx="855663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400">
                <a:latin typeface="Symbol" charset="0"/>
                <a:sym typeface="Symbol" charset="0"/>
              </a:rPr>
              <a:t></a:t>
            </a:r>
            <a:r>
              <a:rPr lang="fr-FR" sz="1400"/>
              <a:t>  </a:t>
            </a:r>
            <a:r>
              <a:rPr lang="fr-FR" sz="1400" baseline="30000"/>
              <a:t>210</a:t>
            </a:r>
            <a:r>
              <a:rPr lang="fr-FR" sz="1400"/>
              <a:t>Po</a:t>
            </a:r>
          </a:p>
          <a:p>
            <a:pPr algn="ctr"/>
            <a:r>
              <a:rPr lang="fr-FR" sz="1400"/>
              <a:t>5.3 MeV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2743200" y="3206750"/>
            <a:ext cx="131445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400"/>
              <a:t>n capt on </a:t>
            </a:r>
            <a:r>
              <a:rPr lang="fr-FR" sz="1400" baseline="30000"/>
              <a:t>3</a:t>
            </a:r>
            <a:r>
              <a:rPr lang="fr-FR" sz="1400"/>
              <a:t>He </a:t>
            </a:r>
          </a:p>
          <a:p>
            <a:pPr algn="ctr"/>
            <a:r>
              <a:rPr lang="fr-FR" sz="1400"/>
              <a:t>764 keV</a:t>
            </a:r>
          </a:p>
        </p:txBody>
      </p:sp>
      <p:sp>
        <p:nvSpPr>
          <p:cNvPr id="22537" name="AutoShape 9"/>
          <p:cNvSpPr>
            <a:spLocks noChangeArrowheads="1"/>
          </p:cNvSpPr>
          <p:nvPr/>
        </p:nvSpPr>
        <p:spPr bwMode="auto">
          <a:xfrm>
            <a:off x="5507038" y="2362200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47" name="AutoShape 19"/>
          <p:cNvSpPr>
            <a:spLocks noChangeArrowheads="1"/>
          </p:cNvSpPr>
          <p:nvPr/>
        </p:nvSpPr>
        <p:spPr bwMode="auto">
          <a:xfrm>
            <a:off x="3200400" y="3733800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48" name="Rectangle 20"/>
          <p:cNvSpPr>
            <a:spLocks noChangeArrowheads="1"/>
          </p:cNvSpPr>
          <p:nvPr/>
        </p:nvSpPr>
        <p:spPr bwMode="auto">
          <a:xfrm>
            <a:off x="5257800" y="5400675"/>
            <a:ext cx="1600200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fr-FR" sz="1400" baseline="30000"/>
              <a:t>222</a:t>
            </a:r>
            <a:r>
              <a:rPr lang="fr-FR" sz="1400"/>
              <a:t>Rn </a:t>
            </a:r>
            <a:r>
              <a:rPr lang="fr-FR" sz="1400" baseline="30000"/>
              <a:t>218</a:t>
            </a:r>
            <a:r>
              <a:rPr lang="fr-FR" sz="1400"/>
              <a:t>Po </a:t>
            </a:r>
            <a:r>
              <a:rPr lang="fr-FR" sz="1400" baseline="30000"/>
              <a:t>214</a:t>
            </a:r>
            <a:r>
              <a:rPr lang="fr-FR" sz="1400"/>
              <a:t>Po </a:t>
            </a:r>
          </a:p>
        </p:txBody>
      </p:sp>
      <p:sp>
        <p:nvSpPr>
          <p:cNvPr id="22549" name="AutoShape 21"/>
          <p:cNvSpPr>
            <a:spLocks noChangeArrowheads="1"/>
          </p:cNvSpPr>
          <p:nvPr/>
        </p:nvSpPr>
        <p:spPr bwMode="auto">
          <a:xfrm flipV="1">
            <a:off x="5594350" y="4995863"/>
            <a:ext cx="196850" cy="414337"/>
          </a:xfrm>
          <a:prstGeom prst="downArrow">
            <a:avLst>
              <a:gd name="adj1" fmla="val 50000"/>
              <a:gd name="adj2" fmla="val 52621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50" name="AutoShape 22"/>
          <p:cNvSpPr>
            <a:spLocks noChangeArrowheads="1"/>
          </p:cNvSpPr>
          <p:nvPr/>
        </p:nvSpPr>
        <p:spPr bwMode="auto">
          <a:xfrm flipV="1">
            <a:off x="5824538" y="5003800"/>
            <a:ext cx="196850" cy="414338"/>
          </a:xfrm>
          <a:prstGeom prst="downArrow">
            <a:avLst>
              <a:gd name="adj1" fmla="val 50000"/>
              <a:gd name="adj2" fmla="val 52621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51" name="AutoShape 23"/>
          <p:cNvSpPr>
            <a:spLocks noChangeArrowheads="1"/>
          </p:cNvSpPr>
          <p:nvPr/>
        </p:nvSpPr>
        <p:spPr bwMode="auto">
          <a:xfrm flipV="1">
            <a:off x="6510338" y="4984750"/>
            <a:ext cx="196850" cy="414338"/>
          </a:xfrm>
          <a:prstGeom prst="downArrow">
            <a:avLst>
              <a:gd name="adj1" fmla="val 50000"/>
              <a:gd name="adj2" fmla="val 52621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0" y="3037582"/>
            <a:ext cx="2051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If </a:t>
            </a:r>
            <a:r>
              <a:rPr lang="fr-FR" sz="1600" b="1" dirty="0" smtClean="0">
                <a:solidFill>
                  <a:srgbClr val="0000FF"/>
                </a:solidFill>
              </a:rPr>
              <a:t>point </a:t>
            </a:r>
            <a:r>
              <a:rPr lang="fr-FR" sz="1600" b="1" dirty="0" err="1" smtClean="0">
                <a:solidFill>
                  <a:srgbClr val="0000FF"/>
                </a:solidFill>
              </a:rPr>
              <a:t>like</a:t>
            </a:r>
            <a:r>
              <a:rPr lang="fr-FR" sz="1600" b="1" dirty="0" smtClean="0">
                <a:solidFill>
                  <a:srgbClr val="0000FF"/>
                </a:solidFill>
              </a:rPr>
              <a:t> </a:t>
            </a:r>
            <a:r>
              <a:rPr lang="fr-FR" sz="1600" dirty="0" err="1" smtClean="0"/>
              <a:t>energy</a:t>
            </a:r>
            <a:r>
              <a:rPr lang="fr-FR" sz="1600" dirty="0" smtClean="0"/>
              <a:t> </a:t>
            </a:r>
            <a:r>
              <a:rPr lang="fr-FR" sz="1600" dirty="0" err="1" smtClean="0"/>
              <a:t>deposition</a:t>
            </a:r>
            <a:r>
              <a:rPr lang="fr-FR" sz="1600" dirty="0" smtClean="0"/>
              <a:t>, </a:t>
            </a:r>
            <a:r>
              <a:rPr lang="fr-FR" sz="1600" dirty="0" err="1" smtClean="0"/>
              <a:t>rise</a:t>
            </a:r>
            <a:r>
              <a:rPr lang="fr-FR" sz="1600" dirty="0" smtClean="0"/>
              <a:t> time </a:t>
            </a:r>
            <a:r>
              <a:rPr lang="fr-FR" sz="1600" dirty="0" err="1" smtClean="0"/>
              <a:t>depends</a:t>
            </a:r>
            <a:r>
              <a:rPr lang="fr-FR" sz="1600" dirty="0" smtClean="0"/>
              <a:t> </a:t>
            </a:r>
            <a:r>
              <a:rPr lang="fr-FR" sz="1600" dirty="0" err="1" smtClean="0"/>
              <a:t>only</a:t>
            </a:r>
            <a:r>
              <a:rPr lang="fr-FR" sz="1600" dirty="0" smtClean="0"/>
              <a:t> on radius of interaction (diffusion)</a:t>
            </a:r>
            <a:endParaRPr lang="fr-FR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1" y="4568091"/>
            <a:ext cx="196215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If </a:t>
            </a:r>
            <a:r>
              <a:rPr lang="fr-FR" sz="1600" b="1" dirty="0" err="1" smtClean="0">
                <a:solidFill>
                  <a:srgbClr val="FF0000"/>
                </a:solidFill>
              </a:rPr>
              <a:t>track</a:t>
            </a:r>
            <a:r>
              <a:rPr lang="fr-FR" sz="1600" dirty="0" smtClean="0"/>
              <a:t>, </a:t>
            </a:r>
            <a:r>
              <a:rPr lang="fr-FR" sz="1600" dirty="0" err="1" smtClean="0"/>
              <a:t>rise</a:t>
            </a:r>
            <a:r>
              <a:rPr lang="fr-FR" sz="1600" dirty="0" smtClean="0"/>
              <a:t> time </a:t>
            </a:r>
            <a:r>
              <a:rPr lang="fr-FR" sz="1600" dirty="0" err="1" smtClean="0"/>
              <a:t>depends</a:t>
            </a:r>
            <a:r>
              <a:rPr lang="fr-FR" sz="1600" dirty="0" smtClean="0"/>
              <a:t> on orientation of </a:t>
            </a:r>
            <a:r>
              <a:rPr lang="fr-FR" sz="1600" dirty="0" err="1" smtClean="0"/>
              <a:t>track</a:t>
            </a:r>
            <a:r>
              <a:rPr lang="fr-FR" sz="1600" dirty="0" smtClean="0"/>
              <a:t>, </a:t>
            </a:r>
            <a:r>
              <a:rPr lang="fr-FR" sz="1600" dirty="0" err="1" smtClean="0"/>
              <a:t>ie</a:t>
            </a:r>
            <a:r>
              <a:rPr lang="fr-FR" sz="1600" dirty="0" smtClean="0"/>
              <a:t> on </a:t>
            </a:r>
            <a:r>
              <a:rPr lang="fr-FR" sz="1600" dirty="0" err="1" smtClean="0"/>
              <a:t>difference</a:t>
            </a:r>
            <a:r>
              <a:rPr lang="fr-FR" sz="1600" dirty="0" smtClean="0"/>
              <a:t> of drift times</a:t>
            </a:r>
            <a:endParaRPr lang="fr-FR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" y="1461195"/>
            <a:ext cx="1962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NB: no </a:t>
            </a:r>
            <a:r>
              <a:rPr lang="fr-FR" sz="1600" dirty="0" err="1" smtClean="0"/>
              <a:t>start</a:t>
            </a:r>
            <a:endParaRPr lang="fr-FR" sz="1600" dirty="0" smtClean="0"/>
          </a:p>
          <a:p>
            <a:r>
              <a:rPr lang="fr-FR" sz="1600" dirty="0" smtClean="0"/>
              <a:t>=&gt; </a:t>
            </a:r>
            <a:r>
              <a:rPr lang="fr-FR" sz="1600" dirty="0" err="1" smtClean="0"/>
              <a:t>risetime</a:t>
            </a:r>
            <a:r>
              <a:rPr lang="fr-FR" sz="1600" dirty="0" smtClean="0"/>
              <a:t>  records place and/or  </a:t>
            </a:r>
            <a:r>
              <a:rPr lang="fr-FR" sz="1600" dirty="0" err="1" smtClean="0"/>
              <a:t>history</a:t>
            </a:r>
            <a:r>
              <a:rPr lang="fr-FR" sz="1600" dirty="0" smtClean="0"/>
              <a:t> of </a:t>
            </a:r>
            <a:r>
              <a:rPr lang="fr-FR" sz="1600" dirty="0" err="1" smtClean="0"/>
              <a:t>energy</a:t>
            </a:r>
            <a:r>
              <a:rPr lang="fr-FR" sz="1600" dirty="0" smtClean="0"/>
              <a:t> </a:t>
            </a:r>
            <a:r>
              <a:rPr lang="fr-FR" sz="1600" dirty="0" err="1" smtClean="0"/>
              <a:t>deposition</a:t>
            </a:r>
            <a:endParaRPr lang="fr-FR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371" y="1844824"/>
            <a:ext cx="2029629" cy="2035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1088" y="3717032"/>
            <a:ext cx="2032911" cy="198479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7257232" y="3681564"/>
            <a:ext cx="639904" cy="1222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8271790" y="3681564"/>
            <a:ext cx="759636" cy="1162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961277" y="3718644"/>
            <a:ext cx="1182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Uncovoluted</a:t>
            </a:r>
            <a:endParaRPr lang="fr-FR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061666" y="3074980"/>
            <a:ext cx="643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alpha</a:t>
            </a:r>
            <a:endParaRPr lang="fr-FR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8472020" y="4564484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d</a:t>
            </a:r>
            <a:r>
              <a:rPr lang="fr-FR" sz="1600" dirty="0" smtClean="0"/>
              <a:t>e/dx</a:t>
            </a:r>
            <a:endParaRPr lang="fr-FR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481999" y="4116642"/>
            <a:ext cx="0" cy="136073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B0B-5A97-7B47-B01A-BCF36F098998}" type="slidenum">
              <a:rPr lang="fr-FR" smtClean="0"/>
              <a:t>4</a:t>
            </a:fld>
            <a:endParaRPr lang="fr-FR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3851920" y="4653136"/>
            <a:ext cx="0" cy="4320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4211960" y="2060848"/>
            <a:ext cx="0" cy="30243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70333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lum bright="-38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496" y="1447800"/>
            <a:ext cx="4876800" cy="47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 rot="-5400000">
            <a:off x="1282700" y="3217863"/>
            <a:ext cx="1755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000"/>
              <a:t>Rise time (</a:t>
            </a:r>
            <a:r>
              <a:rPr lang="fr-FR" sz="2000">
                <a:latin typeface="Symbol" charset="0"/>
                <a:sym typeface="Symbol" charset="0"/>
              </a:rPr>
              <a:t></a:t>
            </a:r>
            <a:r>
              <a:rPr lang="fr-FR" sz="2000"/>
              <a:t>s)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4011613" y="5943600"/>
            <a:ext cx="162718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000"/>
              <a:t>Amplitude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5172075" y="1835150"/>
            <a:ext cx="855663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400">
                <a:latin typeface="Symbol" charset="0"/>
                <a:sym typeface="Symbol" charset="0"/>
              </a:rPr>
              <a:t></a:t>
            </a:r>
            <a:r>
              <a:rPr lang="fr-FR" sz="1400"/>
              <a:t>  </a:t>
            </a:r>
            <a:r>
              <a:rPr lang="fr-FR" sz="1400" baseline="30000"/>
              <a:t>210</a:t>
            </a:r>
            <a:r>
              <a:rPr lang="fr-FR" sz="1400"/>
              <a:t>Po</a:t>
            </a:r>
          </a:p>
          <a:p>
            <a:pPr algn="ctr"/>
            <a:r>
              <a:rPr lang="fr-FR" sz="1400"/>
              <a:t>5.3 MeV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2743200" y="3206750"/>
            <a:ext cx="131445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400"/>
              <a:t>n capt on </a:t>
            </a:r>
            <a:r>
              <a:rPr lang="fr-FR" sz="1400" baseline="30000"/>
              <a:t>3</a:t>
            </a:r>
            <a:r>
              <a:rPr lang="fr-FR" sz="1400"/>
              <a:t>He </a:t>
            </a:r>
          </a:p>
          <a:p>
            <a:pPr algn="ctr"/>
            <a:r>
              <a:rPr lang="fr-FR" sz="1400"/>
              <a:t>764 keV</a:t>
            </a:r>
          </a:p>
        </p:txBody>
      </p:sp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19400"/>
            <a:ext cx="207327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7" name="AutoShape 9"/>
          <p:cNvSpPr>
            <a:spLocks noChangeArrowheads="1"/>
          </p:cNvSpPr>
          <p:nvPr/>
        </p:nvSpPr>
        <p:spPr bwMode="auto">
          <a:xfrm>
            <a:off x="5507038" y="2362200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7524328" y="1772816"/>
            <a:ext cx="140723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400" b="1" dirty="0">
                <a:solidFill>
                  <a:schemeClr val="accent2"/>
                </a:solidFill>
                <a:latin typeface="Symbol" charset="0"/>
                <a:sym typeface="Symbol" charset="0"/>
              </a:rPr>
              <a:t></a:t>
            </a:r>
            <a:r>
              <a:rPr lang="fr-FR" sz="1400" b="1" dirty="0">
                <a:solidFill>
                  <a:schemeClr val="accent2"/>
                </a:solidFill>
              </a:rPr>
              <a:t>  </a:t>
            </a:r>
            <a:r>
              <a:rPr lang="fr-FR" sz="1400" b="1" baseline="30000" dirty="0">
                <a:solidFill>
                  <a:schemeClr val="accent2"/>
                </a:solidFill>
              </a:rPr>
              <a:t>210</a:t>
            </a:r>
            <a:r>
              <a:rPr lang="fr-FR" sz="1400" b="1" dirty="0">
                <a:solidFill>
                  <a:schemeClr val="accent2"/>
                </a:solidFill>
              </a:rPr>
              <a:t>Po</a:t>
            </a:r>
          </a:p>
          <a:p>
            <a:pPr algn="ctr"/>
            <a:r>
              <a:rPr lang="fr-FR" sz="1400" b="1" dirty="0">
                <a:solidFill>
                  <a:schemeClr val="accent2"/>
                </a:solidFill>
              </a:rPr>
              <a:t>5.3 MeV</a:t>
            </a:r>
          </a:p>
          <a:p>
            <a:pPr algn="ctr"/>
            <a:r>
              <a:rPr lang="fr-FR" sz="1400" b="1" dirty="0" err="1">
                <a:solidFill>
                  <a:schemeClr val="accent2"/>
                </a:solidFill>
              </a:rPr>
              <a:t>from</a:t>
            </a:r>
            <a:r>
              <a:rPr lang="fr-FR" sz="1400" b="1" dirty="0">
                <a:solidFill>
                  <a:schemeClr val="accent2"/>
                </a:solidFill>
              </a:rPr>
              <a:t> </a:t>
            </a:r>
            <a:r>
              <a:rPr lang="fr-FR" sz="1400" b="1" baseline="30000" dirty="0">
                <a:solidFill>
                  <a:schemeClr val="accent2"/>
                </a:solidFill>
              </a:rPr>
              <a:t>210</a:t>
            </a:r>
            <a:r>
              <a:rPr lang="fr-FR" sz="1400" b="1" dirty="0">
                <a:solidFill>
                  <a:schemeClr val="accent2"/>
                </a:solidFill>
              </a:rPr>
              <a:t>Pb </a:t>
            </a:r>
          </a:p>
          <a:p>
            <a:pPr algn="ctr"/>
            <a:r>
              <a:rPr lang="fr-FR" sz="1400" dirty="0">
                <a:solidFill>
                  <a:schemeClr val="accent2"/>
                </a:solidFill>
              </a:rPr>
              <a:t>@ Cu surface </a:t>
            </a:r>
          </a:p>
          <a:p>
            <a:pPr algn="ctr"/>
            <a:r>
              <a:rPr lang="fr-FR" sz="1400" dirty="0" smtClean="0">
                <a:solidFill>
                  <a:schemeClr val="accent2"/>
                </a:solidFill>
              </a:rPr>
              <a:t>Range </a:t>
            </a:r>
            <a:r>
              <a:rPr lang="fr-FR" sz="1400" dirty="0">
                <a:solidFill>
                  <a:schemeClr val="accent2"/>
                </a:solidFill>
              </a:rPr>
              <a:t>= 15 cm </a:t>
            </a:r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 flipH="1" flipV="1">
            <a:off x="5715000" y="2895600"/>
            <a:ext cx="2590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H="1" flipV="1">
            <a:off x="5715000" y="3657600"/>
            <a:ext cx="2819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 flipH="1">
            <a:off x="5638800" y="4419600"/>
            <a:ext cx="3124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H="1" flipV="1">
            <a:off x="4648200" y="4648200"/>
            <a:ext cx="2971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2254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97545">
            <a:off x="152400" y="4343400"/>
            <a:ext cx="1987550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1143000" y="5029200"/>
            <a:ext cx="1981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V="1">
            <a:off x="1295400" y="4343400"/>
            <a:ext cx="1905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46" name="Rectangle 18"/>
          <p:cNvSpPr>
            <a:spLocks noChangeArrowheads="1"/>
          </p:cNvSpPr>
          <p:nvPr/>
        </p:nvSpPr>
        <p:spPr bwMode="auto">
          <a:xfrm>
            <a:off x="371475" y="3902075"/>
            <a:ext cx="13049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400"/>
              <a:t>n capt on </a:t>
            </a:r>
            <a:r>
              <a:rPr lang="fr-FR" sz="1400" baseline="30000"/>
              <a:t>3</a:t>
            </a:r>
            <a:r>
              <a:rPr lang="fr-FR" sz="1400"/>
              <a:t>He </a:t>
            </a:r>
          </a:p>
          <a:p>
            <a:pPr algn="ctr"/>
            <a:r>
              <a:rPr lang="fr-FR" sz="1400"/>
              <a:t>=&gt;   p + T</a:t>
            </a:r>
          </a:p>
        </p:txBody>
      </p:sp>
      <p:sp>
        <p:nvSpPr>
          <p:cNvPr id="22547" name="AutoShape 19"/>
          <p:cNvSpPr>
            <a:spLocks noChangeArrowheads="1"/>
          </p:cNvSpPr>
          <p:nvPr/>
        </p:nvSpPr>
        <p:spPr bwMode="auto">
          <a:xfrm>
            <a:off x="3200400" y="3733800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48" name="Rectangle 20"/>
          <p:cNvSpPr>
            <a:spLocks noChangeArrowheads="1"/>
          </p:cNvSpPr>
          <p:nvPr/>
        </p:nvSpPr>
        <p:spPr bwMode="auto">
          <a:xfrm>
            <a:off x="5257800" y="5400675"/>
            <a:ext cx="1600200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fr-FR" sz="1400" baseline="30000"/>
              <a:t>222</a:t>
            </a:r>
            <a:r>
              <a:rPr lang="fr-FR" sz="1400"/>
              <a:t>Rn </a:t>
            </a:r>
            <a:r>
              <a:rPr lang="fr-FR" sz="1400" baseline="30000"/>
              <a:t>218</a:t>
            </a:r>
            <a:r>
              <a:rPr lang="fr-FR" sz="1400"/>
              <a:t>Po </a:t>
            </a:r>
            <a:r>
              <a:rPr lang="fr-FR" sz="1400" baseline="30000"/>
              <a:t>214</a:t>
            </a:r>
            <a:r>
              <a:rPr lang="fr-FR" sz="1400"/>
              <a:t>Po </a:t>
            </a:r>
          </a:p>
        </p:txBody>
      </p:sp>
      <p:sp>
        <p:nvSpPr>
          <p:cNvPr id="22549" name="AutoShape 21"/>
          <p:cNvSpPr>
            <a:spLocks noChangeArrowheads="1"/>
          </p:cNvSpPr>
          <p:nvPr/>
        </p:nvSpPr>
        <p:spPr bwMode="auto">
          <a:xfrm flipV="1">
            <a:off x="5594350" y="4995863"/>
            <a:ext cx="196850" cy="414337"/>
          </a:xfrm>
          <a:prstGeom prst="downArrow">
            <a:avLst>
              <a:gd name="adj1" fmla="val 50000"/>
              <a:gd name="adj2" fmla="val 52621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50" name="AutoShape 22"/>
          <p:cNvSpPr>
            <a:spLocks noChangeArrowheads="1"/>
          </p:cNvSpPr>
          <p:nvPr/>
        </p:nvSpPr>
        <p:spPr bwMode="auto">
          <a:xfrm flipV="1">
            <a:off x="5824538" y="5003800"/>
            <a:ext cx="196850" cy="414338"/>
          </a:xfrm>
          <a:prstGeom prst="downArrow">
            <a:avLst>
              <a:gd name="adj1" fmla="val 50000"/>
              <a:gd name="adj2" fmla="val 52621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51" name="AutoShape 23"/>
          <p:cNvSpPr>
            <a:spLocks noChangeArrowheads="1"/>
          </p:cNvSpPr>
          <p:nvPr/>
        </p:nvSpPr>
        <p:spPr bwMode="auto">
          <a:xfrm flipV="1">
            <a:off x="6510338" y="4984750"/>
            <a:ext cx="196850" cy="414338"/>
          </a:xfrm>
          <a:prstGeom prst="downArrow">
            <a:avLst>
              <a:gd name="adj1" fmla="val 50000"/>
              <a:gd name="adj2" fmla="val 52621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52" name="Rectangle 24"/>
          <p:cNvSpPr>
            <a:spLocks noChangeArrowheads="1"/>
          </p:cNvSpPr>
          <p:nvPr/>
        </p:nvSpPr>
        <p:spPr bwMode="auto">
          <a:xfrm>
            <a:off x="7239000" y="5105400"/>
            <a:ext cx="1905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600" dirty="0" err="1"/>
              <a:t>Unwanted</a:t>
            </a:r>
            <a:r>
              <a:rPr lang="fr-FR" sz="1600" dirty="0"/>
              <a:t> Radon </a:t>
            </a:r>
            <a:r>
              <a:rPr lang="fr-FR" sz="1600" dirty="0" err="1"/>
              <a:t>daughter</a:t>
            </a:r>
            <a:r>
              <a:rPr lang="fr-FR" sz="1600" dirty="0"/>
              <a:t> </a:t>
            </a:r>
            <a:r>
              <a:rPr lang="fr-FR" sz="1600" dirty="0" err="1"/>
              <a:t>deposit</a:t>
            </a:r>
            <a:r>
              <a:rPr lang="fr-FR" sz="1600" dirty="0"/>
              <a:t> on surface </a:t>
            </a:r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3124200" y="4038600"/>
            <a:ext cx="261938" cy="107791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3352800" y="4724400"/>
            <a:ext cx="1905000" cy="31591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5508104" y="4011463"/>
            <a:ext cx="284162" cy="100171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56" name="Rectangle 28"/>
          <p:cNvSpPr>
            <a:spLocks noChangeArrowheads="1"/>
          </p:cNvSpPr>
          <p:nvPr/>
        </p:nvSpPr>
        <p:spPr bwMode="auto">
          <a:xfrm>
            <a:off x="3081338" y="50434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800" b="1"/>
              <a:t>1</a:t>
            </a:r>
          </a:p>
        </p:txBody>
      </p:sp>
      <p:sp>
        <p:nvSpPr>
          <p:cNvPr id="22557" name="Rectangle 29"/>
          <p:cNvSpPr>
            <a:spLocks noChangeArrowheads="1"/>
          </p:cNvSpPr>
          <p:nvPr/>
        </p:nvSpPr>
        <p:spPr bwMode="auto">
          <a:xfrm>
            <a:off x="4184650" y="50292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800" b="1"/>
              <a:t>2</a:t>
            </a:r>
          </a:p>
        </p:txBody>
      </p:sp>
      <p:sp>
        <p:nvSpPr>
          <p:cNvPr id="22558" name="Rectangle 30"/>
          <p:cNvSpPr>
            <a:spLocks noChangeArrowheads="1"/>
          </p:cNvSpPr>
          <p:nvPr/>
        </p:nvSpPr>
        <p:spPr bwMode="auto">
          <a:xfrm>
            <a:off x="5327650" y="48006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800" b="1"/>
              <a:t>3</a:t>
            </a:r>
          </a:p>
        </p:txBody>
      </p:sp>
      <p:sp>
        <p:nvSpPr>
          <p:cNvPr id="22559" name="Rectangle 31"/>
          <p:cNvSpPr>
            <a:spLocks noChangeArrowheads="1"/>
          </p:cNvSpPr>
          <p:nvPr/>
        </p:nvSpPr>
        <p:spPr bwMode="auto">
          <a:xfrm>
            <a:off x="2057400" y="6302375"/>
            <a:ext cx="29308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dirty="0" err="1" smtClean="0"/>
              <a:t>fast</a:t>
            </a:r>
            <a:r>
              <a:rPr lang="fr-FR" dirty="0" smtClean="0"/>
              <a:t> </a:t>
            </a:r>
            <a:r>
              <a:rPr lang="fr-FR" dirty="0"/>
              <a:t>neutron </a:t>
            </a:r>
            <a:r>
              <a:rPr lang="fr-FR" dirty="0" err="1"/>
              <a:t>expected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22560" name="Rectangle 32"/>
          <p:cNvSpPr>
            <a:spLocks noChangeArrowheads="1"/>
          </p:cNvSpPr>
          <p:nvPr/>
        </p:nvSpPr>
        <p:spPr bwMode="auto">
          <a:xfrm>
            <a:off x="107504" y="3501008"/>
            <a:ext cx="16899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600" b="1" dirty="0" smtClean="0"/>
              <a:t>Rate 400 </a:t>
            </a:r>
            <a:r>
              <a:rPr lang="fr-FR" sz="1600" b="1" dirty="0" err="1"/>
              <a:t>capt</a:t>
            </a:r>
            <a:r>
              <a:rPr lang="fr-FR" sz="1600" b="1" dirty="0" smtClean="0"/>
              <a:t>/d</a:t>
            </a:r>
            <a:endParaRPr lang="fr-FR" sz="1600" b="1" dirty="0"/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 flipV="1">
            <a:off x="3048000" y="4876800"/>
            <a:ext cx="9906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153400" cy="914400"/>
          </a:xfrm>
        </p:spPr>
        <p:txBody>
          <a:bodyPr>
            <a:normAutofit fontScale="90000"/>
          </a:bodyPr>
          <a:lstStyle/>
          <a:p>
            <a:r>
              <a:rPr lang="fr-FR" sz="3600" dirty="0" err="1"/>
              <a:t>Run</a:t>
            </a:r>
            <a:r>
              <a:rPr lang="fr-FR" sz="3600" dirty="0"/>
              <a:t> </a:t>
            </a:r>
            <a:r>
              <a:rPr lang="fr-FR" sz="3600" dirty="0" err="1" smtClean="0"/>
              <a:t>with</a:t>
            </a:r>
            <a:r>
              <a:rPr lang="fr-FR" sz="3600" dirty="0" smtClean="0"/>
              <a:t> </a:t>
            </a:r>
            <a:r>
              <a:rPr lang="fr-FR" sz="3600" dirty="0"/>
              <a:t>Ar/CH</a:t>
            </a:r>
            <a:r>
              <a:rPr lang="fr-FR" sz="3600" baseline="-25000" dirty="0"/>
              <a:t>4</a:t>
            </a:r>
            <a:r>
              <a:rPr lang="fr-FR" sz="3600" dirty="0"/>
              <a:t> + 3g </a:t>
            </a:r>
            <a:r>
              <a:rPr lang="fr-FR" sz="3600" baseline="30000" dirty="0"/>
              <a:t>3</a:t>
            </a:r>
            <a:r>
              <a:rPr lang="fr-FR" sz="3600" dirty="0"/>
              <a:t>He </a:t>
            </a:r>
            <a:r>
              <a:rPr lang="fr-FR" sz="3600" dirty="0" smtClean="0"/>
              <a:t>@ 200 </a:t>
            </a:r>
            <a:r>
              <a:rPr lang="fr-FR" sz="3600" dirty="0"/>
              <a:t>mb </a:t>
            </a:r>
            <a:br>
              <a:rPr lang="fr-FR" sz="3600" dirty="0"/>
            </a:br>
            <a:r>
              <a:rPr lang="fr-FR" sz="3600" dirty="0" smtClean="0"/>
              <a:t>SPC 130cm </a:t>
            </a:r>
            <a:r>
              <a:rPr lang="fr-FR" sz="3600" dirty="0" err="1" smtClean="0"/>
              <a:t>Ø</a:t>
            </a:r>
            <a:r>
              <a:rPr lang="fr-FR" sz="3600" dirty="0" smtClean="0"/>
              <a:t>  @ LSM</a:t>
            </a:r>
            <a:endParaRPr lang="fr-FR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B0B-5A97-7B47-B01A-BCF36F098998}" type="slidenum">
              <a:rPr lang="fr-FR" smtClean="0"/>
              <a:t>5</a:t>
            </a:fld>
            <a:endParaRPr lang="fr-FR"/>
          </a:p>
        </p:txBody>
      </p: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6660232" y="6093296"/>
            <a:ext cx="16561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400" dirty="0" smtClean="0"/>
              <a:t>« Volume » alpha</a:t>
            </a:r>
            <a:endParaRPr lang="fr-FR" sz="1400" dirty="0"/>
          </a:p>
        </p:txBody>
      </p:sp>
      <p:sp>
        <p:nvSpPr>
          <p:cNvPr id="37" name="Line 13"/>
          <p:cNvSpPr>
            <a:spLocks noChangeShapeType="1"/>
          </p:cNvSpPr>
          <p:nvPr/>
        </p:nvSpPr>
        <p:spPr bwMode="auto">
          <a:xfrm flipH="1" flipV="1">
            <a:off x="5652120" y="4877544"/>
            <a:ext cx="1080120" cy="12877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64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779" y="1463543"/>
            <a:ext cx="4890168" cy="1964618"/>
          </a:xfrm>
        </p:spPr>
        <p:txBody>
          <a:bodyPr>
            <a:normAutofit lnSpcReduction="10000"/>
          </a:bodyPr>
          <a:lstStyle/>
          <a:p>
            <a:r>
              <a:rPr lang="fr-FR" sz="2000" baseline="30000" dirty="0" smtClean="0"/>
              <a:t>37</a:t>
            </a:r>
            <a:r>
              <a:rPr lang="fr-FR" sz="2000" dirty="0" smtClean="0"/>
              <a:t>Ar, EC, 35 </a:t>
            </a:r>
            <a:r>
              <a:rPr lang="fr-FR" sz="2000" dirty="0" err="1" smtClean="0"/>
              <a:t>days</a:t>
            </a:r>
            <a:r>
              <a:rPr lang="fr-FR" sz="2000" dirty="0" smtClean="0"/>
              <a:t> </a:t>
            </a:r>
            <a:r>
              <a:rPr lang="fr-FR" sz="2000" dirty="0" err="1" smtClean="0"/>
              <a:t>lifetime</a:t>
            </a:r>
            <a:r>
              <a:rPr lang="fr-FR" sz="2000" dirty="0" smtClean="0"/>
              <a:t>, K</a:t>
            </a:r>
            <a:r>
              <a:rPr lang="fr-FR" sz="2000" dirty="0" smtClean="0">
                <a:latin typeface="Symbol" charset="2"/>
                <a:cs typeface="Symbol" charset="2"/>
              </a:rPr>
              <a:t>a </a:t>
            </a:r>
            <a:r>
              <a:rPr lang="fr-FR" sz="2000" dirty="0" smtClean="0"/>
              <a:t>2.6 </a:t>
            </a:r>
            <a:r>
              <a:rPr lang="fr-FR" sz="2000" dirty="0" err="1" smtClean="0"/>
              <a:t>keV</a:t>
            </a:r>
            <a:r>
              <a:rPr lang="fr-FR" sz="2000" dirty="0" smtClean="0"/>
              <a:t> and L</a:t>
            </a:r>
            <a:r>
              <a:rPr lang="fr-FR" sz="2000" dirty="0" smtClean="0">
                <a:latin typeface="Symbol" charset="2"/>
                <a:cs typeface="Symbol" charset="2"/>
              </a:rPr>
              <a:t>b</a:t>
            </a:r>
            <a:r>
              <a:rPr lang="fr-FR" sz="2000" dirty="0" smtClean="0"/>
              <a:t> 260 </a:t>
            </a:r>
            <a:r>
              <a:rPr lang="fr-FR" sz="2000" dirty="0" err="1" smtClean="0"/>
              <a:t>ev</a:t>
            </a:r>
            <a:r>
              <a:rPr lang="fr-FR" sz="2000" dirty="0" smtClean="0"/>
              <a:t> </a:t>
            </a:r>
          </a:p>
          <a:p>
            <a:r>
              <a:rPr lang="fr-FR" sz="2000" dirty="0" smtClean="0"/>
              <a:t>Source made by </a:t>
            </a:r>
            <a:r>
              <a:rPr lang="fr-FR" sz="2000" dirty="0" err="1" smtClean="0"/>
              <a:t>n,</a:t>
            </a:r>
            <a:r>
              <a:rPr lang="fr-FR" sz="2000" dirty="0" err="1" smtClean="0">
                <a:latin typeface="Symbol" charset="2"/>
                <a:cs typeface="Symbol" charset="2"/>
              </a:rPr>
              <a:t>a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Calcium </a:t>
            </a:r>
            <a:r>
              <a:rPr lang="fr-FR" sz="2000" dirty="0" err="1" smtClean="0"/>
              <a:t>powder</a:t>
            </a:r>
            <a:r>
              <a:rPr lang="fr-FR" sz="2000" dirty="0" smtClean="0"/>
              <a:t>  </a:t>
            </a:r>
            <a:r>
              <a:rPr lang="fr-FR" sz="2000" dirty="0" err="1" smtClean="0"/>
              <a:t>irradiated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 </a:t>
            </a:r>
            <a:r>
              <a:rPr lang="fr-FR" sz="2000" dirty="0" err="1" smtClean="0"/>
              <a:t>fast</a:t>
            </a:r>
            <a:r>
              <a:rPr lang="fr-FR" sz="2000" dirty="0" smtClean="0"/>
              <a:t> neutrons </a:t>
            </a:r>
          </a:p>
          <a:p>
            <a:r>
              <a:rPr lang="fr-FR" sz="2000" dirty="0" smtClean="0"/>
              <a:t>=&gt; Calibration show </a:t>
            </a:r>
            <a:r>
              <a:rPr lang="fr-FR" sz="2000" dirty="0" err="1" smtClean="0"/>
              <a:t>homogenous</a:t>
            </a:r>
            <a:r>
              <a:rPr lang="fr-FR" sz="2000" dirty="0" smtClean="0"/>
              <a:t> volume </a:t>
            </a:r>
            <a:r>
              <a:rPr lang="fr-FR" sz="2000" dirty="0" err="1" smtClean="0"/>
              <a:t>response</a:t>
            </a:r>
            <a:endParaRPr lang="fr-FR" sz="2000" dirty="0"/>
          </a:p>
          <a:p>
            <a:endParaRPr lang="fr-FR" sz="20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81700"/>
            <a:ext cx="8229600" cy="871036"/>
          </a:xfrm>
        </p:spPr>
        <p:txBody>
          <a:bodyPr>
            <a:normAutofit fontScale="90000"/>
          </a:bodyPr>
          <a:lstStyle/>
          <a:p>
            <a:r>
              <a:rPr lang="fr-FR" sz="3600" dirty="0" err="1" smtClean="0"/>
              <a:t>Going</a:t>
            </a:r>
            <a:r>
              <a:rPr lang="fr-FR" sz="3600" dirty="0" smtClean="0"/>
              <a:t> to </a:t>
            </a:r>
            <a:r>
              <a:rPr lang="fr-FR" sz="3600" dirty="0" err="1" smtClean="0"/>
              <a:t>low</a:t>
            </a:r>
            <a:r>
              <a:rPr lang="fr-FR" sz="3600" dirty="0" smtClean="0"/>
              <a:t> </a:t>
            </a:r>
            <a:r>
              <a:rPr lang="fr-FR" sz="3600" dirty="0" err="1" smtClean="0"/>
              <a:t>energy</a:t>
            </a:r>
            <a:r>
              <a:rPr lang="fr-FR" sz="3600" dirty="0"/>
              <a:t> </a:t>
            </a:r>
            <a:r>
              <a:rPr lang="fr-FR" sz="3600" dirty="0" smtClean="0"/>
              <a:t>: calibration </a:t>
            </a:r>
            <a:r>
              <a:rPr lang="fr-FR" sz="3600" dirty="0" err="1" smtClean="0"/>
              <a:t>with</a:t>
            </a:r>
            <a:r>
              <a:rPr lang="fr-FR" sz="3600" dirty="0" smtClean="0"/>
              <a:t> </a:t>
            </a:r>
            <a:r>
              <a:rPr lang="fr-FR" sz="3600" baseline="30000" dirty="0" smtClean="0"/>
              <a:t>37</a:t>
            </a:r>
            <a:r>
              <a:rPr lang="fr-FR" sz="3600" dirty="0" smtClean="0"/>
              <a:t>Ar source for volume </a:t>
            </a:r>
            <a:r>
              <a:rPr lang="fr-FR" sz="3600" dirty="0" err="1" smtClean="0"/>
              <a:t>response</a:t>
            </a:r>
            <a:endParaRPr lang="fr-FR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9685"/>
            <a:ext cx="4843786" cy="3168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473" y="1300903"/>
            <a:ext cx="3141579" cy="2127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786" y="3689684"/>
            <a:ext cx="4300214" cy="316831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186947" y="5080000"/>
            <a:ext cx="708526" cy="7620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6380234" y="5821107"/>
            <a:ext cx="91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260 eV</a:t>
            </a:r>
            <a:endParaRPr lang="fr-FR" dirty="0"/>
          </a:p>
        </p:txBody>
      </p:sp>
      <p:sp>
        <p:nvSpPr>
          <p:cNvPr id="10" name="TextBox 9"/>
          <p:cNvSpPr txBox="1"/>
          <p:nvPr/>
        </p:nvSpPr>
        <p:spPr>
          <a:xfrm>
            <a:off x="6924842" y="4545263"/>
            <a:ext cx="87986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2.6 </a:t>
            </a:r>
            <a:r>
              <a:rPr lang="fr-FR" dirty="0" err="1" smtClean="0"/>
              <a:t>keV</a:t>
            </a:r>
            <a:endParaRPr lang="fr-FR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494421" y="5671637"/>
            <a:ext cx="775368" cy="2906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B0B-5A97-7B47-B01A-BCF36F09899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28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 smtClean="0"/>
              <a:t>Calibration </a:t>
            </a:r>
            <a:r>
              <a:rPr lang="fr-FR" sz="3200" dirty="0" err="1" smtClean="0"/>
              <a:t>with</a:t>
            </a:r>
            <a:r>
              <a:rPr lang="fr-FR" sz="3200" dirty="0" smtClean="0"/>
              <a:t> UV flash </a:t>
            </a:r>
            <a:r>
              <a:rPr lang="fr-FR" sz="3200" dirty="0" err="1" smtClean="0"/>
              <a:t>pulsed</a:t>
            </a:r>
            <a:r>
              <a:rPr lang="fr-FR" sz="3200" dirty="0" smtClean="0"/>
              <a:t> </a:t>
            </a:r>
            <a:r>
              <a:rPr lang="fr-FR" sz="3200" dirty="0" err="1" smtClean="0"/>
              <a:t>lamp</a:t>
            </a:r>
            <a:r>
              <a:rPr lang="fr-FR" sz="3200" dirty="0" smtClean="0"/>
              <a:t> for single </a:t>
            </a:r>
            <a:r>
              <a:rPr lang="fr-FR" sz="3200" dirty="0" err="1" smtClean="0"/>
              <a:t>electron</a:t>
            </a:r>
            <a:r>
              <a:rPr lang="fr-FR" sz="3200" dirty="0" smtClean="0"/>
              <a:t> </a:t>
            </a:r>
            <a:r>
              <a:rPr lang="fr-FR" sz="3200" dirty="0" err="1" smtClean="0"/>
              <a:t>response</a:t>
            </a:r>
            <a:endParaRPr lang="fr-FR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2944980" cy="3047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196752"/>
            <a:ext cx="3233487" cy="24190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1697" y="3636894"/>
            <a:ext cx="4291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Delta time (UV-</a:t>
            </a:r>
            <a:r>
              <a:rPr lang="fr-FR" sz="1400" dirty="0" err="1" smtClean="0"/>
              <a:t>sphere</a:t>
            </a:r>
            <a:r>
              <a:rPr lang="fr-FR" sz="1400" dirty="0" smtClean="0"/>
              <a:t> pulse)</a:t>
            </a:r>
          </a:p>
          <a:p>
            <a:r>
              <a:rPr lang="fr-FR" sz="1400" dirty="0" smtClean="0"/>
              <a:t>Look for pulse in 200-260 </a:t>
            </a:r>
            <a:r>
              <a:rPr lang="fr-FR" sz="1400" dirty="0" smtClean="0">
                <a:latin typeface="Symbol" charset="2"/>
                <a:cs typeface="Symbol" charset="2"/>
              </a:rPr>
              <a:t>m</a:t>
            </a:r>
            <a:r>
              <a:rPr lang="fr-FR" sz="1400" dirty="0" smtClean="0"/>
              <a:t>s </a:t>
            </a:r>
            <a:r>
              <a:rPr lang="fr-FR" sz="1400" dirty="0" err="1" smtClean="0"/>
              <a:t>window</a:t>
            </a:r>
            <a:endParaRPr lang="fr-FR" sz="1400" dirty="0" smtClean="0"/>
          </a:p>
          <a:p>
            <a:r>
              <a:rPr lang="fr-FR" sz="1400" dirty="0" smtClean="0"/>
              <a:t>About 1 in 10 =&gt; single </a:t>
            </a:r>
            <a:r>
              <a:rPr lang="fr-FR" sz="1400" dirty="0" err="1" smtClean="0"/>
              <a:t>electron</a:t>
            </a:r>
            <a:r>
              <a:rPr lang="fr-FR" sz="1400" dirty="0" smtClean="0"/>
              <a:t> </a:t>
            </a:r>
            <a:r>
              <a:rPr lang="fr-FR" sz="1400" dirty="0" err="1" smtClean="0"/>
              <a:t>response</a:t>
            </a:r>
            <a:endParaRPr lang="fr-FR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4293096"/>
            <a:ext cx="3128760" cy="22993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520" y="6527772"/>
            <a:ext cx="1647431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Trigger @ 10 ADU</a:t>
            </a:r>
            <a:endParaRPr lang="fr-FR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58377" y="4941168"/>
            <a:ext cx="30856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Trigger </a:t>
            </a:r>
            <a:r>
              <a:rPr lang="fr-FR" b="1" dirty="0" err="1"/>
              <a:t>e</a:t>
            </a:r>
            <a:r>
              <a:rPr lang="fr-FR" b="1" dirty="0" err="1" smtClean="0"/>
              <a:t>fficiency</a:t>
            </a:r>
            <a:r>
              <a:rPr lang="fr-FR" b="1" dirty="0" smtClean="0"/>
              <a:t> for single </a:t>
            </a:r>
            <a:r>
              <a:rPr lang="fr-FR" b="1" dirty="0" err="1" smtClean="0"/>
              <a:t>electron</a:t>
            </a:r>
            <a:r>
              <a:rPr lang="fr-FR" b="1" dirty="0" smtClean="0"/>
              <a:t> = 54 % </a:t>
            </a:r>
          </a:p>
          <a:p>
            <a:r>
              <a:rPr lang="fr-FR" b="1" dirty="0" smtClean="0"/>
              <a:t>NB : single </a:t>
            </a:r>
            <a:r>
              <a:rPr lang="fr-FR" b="1" dirty="0" err="1" smtClean="0"/>
              <a:t>electron</a:t>
            </a:r>
            <a:r>
              <a:rPr lang="fr-FR" b="1" dirty="0" smtClean="0"/>
              <a:t> in Ar gaz w ≈ 30 eV</a:t>
            </a:r>
          </a:p>
          <a:p>
            <a:r>
              <a:rPr lang="fr-FR" b="1" dirty="0" smtClean="0"/>
              <a:t>=&gt; </a:t>
            </a:r>
            <a:r>
              <a:rPr lang="fr-FR" b="1" dirty="0" err="1" smtClean="0"/>
              <a:t>Threshold</a:t>
            </a:r>
            <a:r>
              <a:rPr lang="fr-FR" b="1" dirty="0" smtClean="0"/>
              <a:t> = 20 eV</a:t>
            </a:r>
            <a:endParaRPr lang="fr-FR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319173"/>
            <a:ext cx="2339752" cy="22781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59632" y="4797152"/>
            <a:ext cx="1168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 smtClean="0"/>
              <a:t>1 </a:t>
            </a:r>
            <a:r>
              <a:rPr lang="fr-FR" sz="1200" dirty="0" err="1" smtClean="0"/>
              <a:t>electron</a:t>
            </a:r>
            <a:endParaRPr lang="fr-FR" sz="1200" dirty="0" smtClean="0"/>
          </a:p>
          <a:p>
            <a:pPr algn="r"/>
            <a:r>
              <a:rPr lang="fr-FR" sz="1200" dirty="0" smtClean="0"/>
              <a:t>16 ADU 30 eV</a:t>
            </a:r>
            <a:endParaRPr lang="fr-FR" sz="12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67894" y="4561056"/>
            <a:ext cx="0" cy="12432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100392" y="3284984"/>
            <a:ext cx="383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Symbol" charset="2"/>
                <a:cs typeface="Symbol" charset="2"/>
              </a:rPr>
              <a:t>m</a:t>
            </a:r>
            <a:r>
              <a:rPr lang="fr-FR" sz="1600" dirty="0" smtClean="0"/>
              <a:t>s</a:t>
            </a:r>
            <a:endParaRPr lang="fr-FR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211960" y="5373216"/>
            <a:ext cx="1265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Single </a:t>
            </a:r>
            <a:r>
              <a:rPr lang="fr-FR" sz="1400" dirty="0" err="1" smtClean="0"/>
              <a:t>electron</a:t>
            </a:r>
            <a:endParaRPr lang="fr-FR" sz="1400" dirty="0" smtClean="0"/>
          </a:p>
          <a:p>
            <a:r>
              <a:rPr lang="fr-FR" sz="1400" dirty="0" smtClean="0"/>
              <a:t>distribution</a:t>
            </a:r>
            <a:endParaRPr lang="fr-FR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843808" y="1772816"/>
            <a:ext cx="2231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250 mb, Ar+2%CH4</a:t>
            </a:r>
          </a:p>
          <a:p>
            <a:r>
              <a:rPr lang="fr-FR" dirty="0" smtClean="0"/>
              <a:t>HV =  3100 V</a:t>
            </a:r>
          </a:p>
          <a:p>
            <a:r>
              <a:rPr lang="fr-FR" dirty="0" smtClean="0"/>
              <a:t>14 mm </a:t>
            </a:r>
            <a:r>
              <a:rPr lang="fr-FR" dirty="0" err="1" smtClean="0"/>
              <a:t>sensor</a:t>
            </a:r>
            <a:endParaRPr lang="fr-FR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4B0B-5A97-7B47-B01A-BCF36F098998}" type="slidenum">
              <a:rPr lang="fr-FR" smtClean="0"/>
              <a:t>7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67544" y="3568154"/>
            <a:ext cx="144016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539552" y="3526030"/>
            <a:ext cx="144016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11560" y="4005064"/>
            <a:ext cx="1313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Pulse </a:t>
            </a:r>
            <a:r>
              <a:rPr lang="fr-FR" sz="1600" dirty="0" err="1" smtClean="0"/>
              <a:t>shape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508241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7643192" cy="1139825"/>
          </a:xfrm>
        </p:spPr>
        <p:txBody>
          <a:bodyPr/>
          <a:lstStyle/>
          <a:p>
            <a:r>
              <a:rPr lang="fr-FR" sz="3200" dirty="0" smtClean="0"/>
              <a:t>Light </a:t>
            </a:r>
            <a:r>
              <a:rPr lang="fr-FR" sz="3200" dirty="0" err="1" smtClean="0"/>
              <a:t>dark</a:t>
            </a:r>
            <a:r>
              <a:rPr lang="fr-FR" sz="3200" dirty="0" smtClean="0"/>
              <a:t> </a:t>
            </a:r>
            <a:r>
              <a:rPr lang="fr-FR" sz="3200" dirty="0" err="1" smtClean="0"/>
              <a:t>matter</a:t>
            </a:r>
            <a:r>
              <a:rPr lang="fr-FR" sz="3200" dirty="0" smtClean="0"/>
              <a:t> </a:t>
            </a:r>
            <a:r>
              <a:rPr lang="fr-FR" sz="3200" dirty="0" err="1" smtClean="0"/>
              <a:t>search</a:t>
            </a:r>
            <a:r>
              <a:rPr lang="fr-FR" sz="3200" dirty="0" smtClean="0"/>
              <a:t> : </a:t>
            </a:r>
            <a:r>
              <a:rPr lang="fr-FR" sz="3200" dirty="0" err="1"/>
              <a:t>l</a:t>
            </a:r>
            <a:r>
              <a:rPr lang="fr-FR" sz="3200" dirty="0" err="1" smtClean="0"/>
              <a:t>ow</a:t>
            </a:r>
            <a:r>
              <a:rPr lang="fr-FR" sz="3200" dirty="0" smtClean="0"/>
              <a:t> </a:t>
            </a:r>
            <a:r>
              <a:rPr lang="fr-FR" sz="3200" dirty="0" err="1" smtClean="0"/>
              <a:t>activity</a:t>
            </a:r>
            <a:r>
              <a:rPr lang="fr-FR" sz="3200" dirty="0" smtClean="0"/>
              <a:t> 60 cm </a:t>
            </a:r>
            <a:r>
              <a:rPr lang="fr-FR" sz="3200" dirty="0" err="1"/>
              <a:t>Ø</a:t>
            </a:r>
            <a:r>
              <a:rPr lang="fr-FR" sz="3200" dirty="0" smtClean="0"/>
              <a:t> prototype @ </a:t>
            </a:r>
            <a:r>
              <a:rPr lang="fr-FR" sz="3200" b="1" dirty="0" smtClean="0"/>
              <a:t>LSM</a:t>
            </a:r>
            <a:r>
              <a:rPr lang="fr-FR" sz="3200" dirty="0" smtClean="0"/>
              <a:t> in PE/Pb </a:t>
            </a:r>
            <a:r>
              <a:rPr lang="fr-FR" sz="3200" dirty="0" err="1" smtClean="0"/>
              <a:t>shield</a:t>
            </a:r>
            <a:r>
              <a:rPr lang="fr-FR" sz="3200" dirty="0" smtClean="0"/>
              <a:t/>
            </a:r>
            <a:br>
              <a:rPr lang="fr-FR" sz="3200" dirty="0" smtClean="0"/>
            </a:br>
            <a:endParaRPr lang="fr-FR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5EB5-DD44-284E-89FF-2D7D23959D53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503" y="1340768"/>
            <a:ext cx="46425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In 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test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since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september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2012</a:t>
            </a: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Test of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sensors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from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14 mm to 6 mm</a:t>
            </a: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Reduction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of RA contaminants</a:t>
            </a: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Commisionning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>
                <a:solidFill>
                  <a:srgbClr val="000000"/>
                </a:solidFill>
                <a:latin typeface="Arial"/>
                <a:ea typeface="ＭＳ Ｐゴシック"/>
              </a:rPr>
              <a:t>r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uns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with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Argon (but </a:t>
            </a:r>
            <a:r>
              <a:rPr lang="fr-FR" sz="2000" kern="0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39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Ar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intrinsic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radioactivity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)</a:t>
            </a: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=&gt;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Run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with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Neon</a:t>
            </a:r>
            <a:r>
              <a:rPr lang="fr-FR" kern="0" dirty="0">
                <a:solidFill>
                  <a:srgbClr val="000000"/>
                </a:solidFill>
                <a:latin typeface="Arial"/>
                <a:ea typeface="ＭＳ Ｐゴシック"/>
              </a:rPr>
              <a:t>+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2%CH</a:t>
            </a:r>
            <a:r>
              <a:rPr lang="fr-FR" kern="0" baseline="-25000" dirty="0" smtClean="0">
                <a:solidFill>
                  <a:srgbClr val="000000"/>
                </a:solidFill>
                <a:latin typeface="Arial"/>
                <a:ea typeface="ＭＳ Ｐゴシック"/>
              </a:rPr>
              <a:t>4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@ 2 bars</a:t>
            </a: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=&gt; 200 g sensitive mass, 48 h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run</a:t>
            </a:r>
            <a:endParaRPr lang="fr-FR" kern="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61" y="3532176"/>
            <a:ext cx="4582961" cy="3028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671" y="3501008"/>
            <a:ext cx="4572841" cy="30963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8424" y="6453336"/>
            <a:ext cx="496173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eV     </a:t>
            </a:r>
            <a:endParaRPr lang="fr-FR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70536" y="6421940"/>
            <a:ext cx="496173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eV     </a:t>
            </a:r>
            <a:endParaRPr lang="fr-FR" sz="1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932" y="1484784"/>
            <a:ext cx="1818260" cy="1783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737778">
            <a:off x="3601460" y="4561537"/>
            <a:ext cx="22369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rgbClr val="FF0000"/>
                </a:solidFill>
              </a:rPr>
              <a:t>Preliminary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28384" y="3851756"/>
            <a:ext cx="67225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Data</a:t>
            </a:r>
            <a:endParaRPr lang="fr-FR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908720"/>
            <a:ext cx="2733680" cy="248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27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7643192" cy="1139825"/>
          </a:xfrm>
        </p:spPr>
        <p:txBody>
          <a:bodyPr/>
          <a:lstStyle/>
          <a:p>
            <a:r>
              <a:rPr lang="fr-FR" sz="3200" dirty="0" smtClean="0"/>
              <a:t>Light </a:t>
            </a:r>
            <a:r>
              <a:rPr lang="fr-FR" sz="3200" dirty="0" err="1" smtClean="0"/>
              <a:t>dark</a:t>
            </a:r>
            <a:r>
              <a:rPr lang="fr-FR" sz="3200" dirty="0" smtClean="0"/>
              <a:t> </a:t>
            </a:r>
            <a:r>
              <a:rPr lang="fr-FR" sz="3200" dirty="0" err="1" smtClean="0"/>
              <a:t>matter</a:t>
            </a:r>
            <a:r>
              <a:rPr lang="fr-FR" sz="3200" dirty="0" smtClean="0"/>
              <a:t> </a:t>
            </a:r>
            <a:r>
              <a:rPr lang="fr-FR" sz="3200" dirty="0" err="1" smtClean="0"/>
              <a:t>search</a:t>
            </a:r>
            <a:r>
              <a:rPr lang="fr-FR" sz="3200" dirty="0" smtClean="0"/>
              <a:t> : </a:t>
            </a:r>
            <a:r>
              <a:rPr lang="fr-FR" sz="3200" dirty="0" err="1"/>
              <a:t>l</a:t>
            </a:r>
            <a:r>
              <a:rPr lang="fr-FR" sz="3200" dirty="0" err="1" smtClean="0"/>
              <a:t>ow</a:t>
            </a:r>
            <a:r>
              <a:rPr lang="fr-FR" sz="3200" dirty="0" smtClean="0"/>
              <a:t> </a:t>
            </a:r>
            <a:r>
              <a:rPr lang="fr-FR" sz="3200" dirty="0" err="1" smtClean="0"/>
              <a:t>activity</a:t>
            </a:r>
            <a:r>
              <a:rPr lang="fr-FR" sz="3200" dirty="0" smtClean="0"/>
              <a:t> 60 cm </a:t>
            </a:r>
            <a:r>
              <a:rPr lang="fr-FR" sz="3200" dirty="0" err="1"/>
              <a:t>Ø</a:t>
            </a:r>
            <a:r>
              <a:rPr lang="fr-FR" sz="3200" dirty="0" smtClean="0"/>
              <a:t> prototype @ </a:t>
            </a:r>
            <a:r>
              <a:rPr lang="fr-FR" sz="3200" b="1" dirty="0" smtClean="0"/>
              <a:t>LSM</a:t>
            </a:r>
            <a:r>
              <a:rPr lang="fr-FR" sz="3200" dirty="0" smtClean="0"/>
              <a:t> </a:t>
            </a:r>
            <a:br>
              <a:rPr lang="fr-FR" sz="3200" dirty="0" smtClean="0"/>
            </a:br>
            <a:endParaRPr lang="fr-FR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5EB5-DD44-284E-89FF-2D7D23959D53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61" y="3532176"/>
            <a:ext cx="4582961" cy="30282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70536" y="6421940"/>
            <a:ext cx="496173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eV     </a:t>
            </a:r>
            <a:endParaRPr lang="fr-FR" sz="1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3501008"/>
            <a:ext cx="4456580" cy="30243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72400" y="6361583"/>
            <a:ext cx="496173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eV     </a:t>
            </a:r>
            <a:endParaRPr lang="fr-FR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652120" y="4077072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 </a:t>
            </a:r>
            <a:endParaRPr lang="fr-FR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54" t="4090" r="5028" b="7958"/>
          <a:stretch/>
        </p:blipFill>
        <p:spPr>
          <a:xfrm>
            <a:off x="6300192" y="980728"/>
            <a:ext cx="2736304" cy="24482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932" y="1484784"/>
            <a:ext cx="1818260" cy="17837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20737778">
            <a:off x="3601460" y="4561537"/>
            <a:ext cx="22369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rgbClr val="FF0000"/>
                </a:solidFill>
              </a:rPr>
              <a:t>Preliminary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03" y="1340768"/>
            <a:ext cx="46425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In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operation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since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september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2012</a:t>
            </a: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Test of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sensors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from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14 mm to 6 mm</a:t>
            </a: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Reduction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of RA contaminants</a:t>
            </a: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Commisionning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>
                <a:solidFill>
                  <a:srgbClr val="000000"/>
                </a:solidFill>
                <a:latin typeface="Arial"/>
                <a:ea typeface="ＭＳ Ｐゴシック"/>
              </a:rPr>
              <a:t>r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uns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with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Argon (but </a:t>
            </a:r>
            <a:r>
              <a:rPr lang="fr-FR" sz="2000" kern="0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39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Ar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intrinsic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radioactivity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)</a:t>
            </a: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=&gt;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Run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with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Neon</a:t>
            </a:r>
            <a:r>
              <a:rPr lang="fr-FR" kern="0" dirty="0">
                <a:solidFill>
                  <a:srgbClr val="000000"/>
                </a:solidFill>
                <a:latin typeface="Arial"/>
                <a:ea typeface="ＭＳ Ｐゴシック"/>
              </a:rPr>
              <a:t>+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2%CH</a:t>
            </a:r>
            <a:r>
              <a:rPr lang="fr-FR" kern="0" baseline="-25000" dirty="0" smtClean="0">
                <a:solidFill>
                  <a:srgbClr val="000000"/>
                </a:solidFill>
                <a:latin typeface="Arial"/>
                <a:ea typeface="ＭＳ Ｐゴシック"/>
              </a:rPr>
              <a:t>4</a:t>
            </a: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@ 2 bars</a:t>
            </a:r>
          </a:p>
          <a:p>
            <a:pPr marL="342900" lvl="0" indent="-342900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fr-FR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=&gt; 200 g sensitive mass, 48 h </a:t>
            </a:r>
            <a:r>
              <a:rPr lang="fr-FR" kern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run</a:t>
            </a:r>
            <a:endParaRPr lang="fr-FR" kern="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87356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ordure">
  <a:themeElements>
    <a:clrScheme name="Bordur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Bordure">
      <a:majorFont>
        <a:latin typeface="Garamon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ordur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ur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ur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ur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ur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ur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ur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ur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ur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41310</TotalTime>
  <Words>1886</Words>
  <Application>Microsoft Macintosh PowerPoint</Application>
  <PresentationFormat>On-screen Show (4:3)</PresentationFormat>
  <Paragraphs>325</Paragraphs>
  <Slides>24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Bordure</vt:lpstr>
      <vt:lpstr>A subkeV energy threshold spherical gazeous detector for light  Dark Matter identification </vt:lpstr>
      <vt:lpstr>Spherical Proportional Counters</vt:lpstr>
      <vt:lpstr>Spherical Proportional Counters</vt:lpstr>
      <vt:lpstr>Run with Ar/CH4 + 3g 3He @ 200 mb  SPC 130cm Ø  @ LSM</vt:lpstr>
      <vt:lpstr>Run with Ar/CH4 + 3g 3He @ 200 mb  SPC 130cm Ø  @ LSM</vt:lpstr>
      <vt:lpstr>Going to low energy : calibration with 37Ar source for volume response</vt:lpstr>
      <vt:lpstr>Calibration with UV flash pulsed lamp for single electron response</vt:lpstr>
      <vt:lpstr>Light dark matter search : low activity 60 cm Ø prototype @ LSM in PE/Pb shield </vt:lpstr>
      <vt:lpstr>Light dark matter search : low activity 60 cm Ø prototype @ LSM  </vt:lpstr>
      <vt:lpstr>Light dark matter search : low activity 60 cm Ø prototype @ LSM  </vt:lpstr>
      <vt:lpstr>Light dark matter search : low activity 60 cm Ø prototype @ LSM  </vt:lpstr>
      <vt:lpstr>Sensitivity curves for light WIMP’s</vt:lpstr>
      <vt:lpstr>Sensitivity curves for light WIMP’s</vt:lpstr>
      <vt:lpstr>Additional discrimination identification through single/multiple energy deposition</vt:lpstr>
      <vt:lpstr>Test run with Ne (2bars)+He (2bars) 8h He gives longer drift times =&gt; better identification of multiples</vt:lpstr>
      <vt:lpstr>Other applications</vt:lpstr>
      <vt:lpstr>Measuring coherent neutrino scattering  at nuclear reactor within reach</vt:lpstr>
      <vt:lpstr>PowerPoint Presentation</vt:lpstr>
      <vt:lpstr>PowerPoint Presentation</vt:lpstr>
      <vt:lpstr>Conclusions/outlook</vt:lpstr>
      <vt:lpstr>Quenching factor  (He) measurements by D Santos down to 1.5 keV</vt:lpstr>
      <vt:lpstr>Système d’Acquisition </vt:lpstr>
      <vt:lpstr>PowerPoint Presentation</vt:lpstr>
      <vt:lpstr>PowerPoint Presentation</vt:lpstr>
    </vt:vector>
  </TitlesOfParts>
  <Manager/>
  <Company>CEA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template_ea</dc:title>
  <dc:subject/>
  <dc:creator>Eric Armengaud</dc:creator>
  <cp:keywords/>
  <dc:description/>
  <cp:lastModifiedBy>gilles</cp:lastModifiedBy>
  <cp:revision>411</cp:revision>
  <cp:lastPrinted>2013-08-13T16:48:58Z</cp:lastPrinted>
  <dcterms:created xsi:type="dcterms:W3CDTF">2006-09-07T13:31:18Z</dcterms:created>
  <dcterms:modified xsi:type="dcterms:W3CDTF">2013-08-14T11:13:24Z</dcterms:modified>
  <cp:category/>
</cp:coreProperties>
</file>