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9" r:id="rId2"/>
    <p:sldMasterId id="2147483866" r:id="rId3"/>
    <p:sldMasterId id="2147483880" r:id="rId4"/>
    <p:sldMasterId id="2147483895" r:id="rId5"/>
    <p:sldMasterId id="2147484753" r:id="rId6"/>
    <p:sldMasterId id="2147484801" r:id="rId7"/>
    <p:sldMasterId id="2147484813" r:id="rId8"/>
    <p:sldMasterId id="2147484825" r:id="rId9"/>
    <p:sldMasterId id="2147484837" r:id="rId10"/>
    <p:sldMasterId id="2147484849" r:id="rId11"/>
    <p:sldMasterId id="2147484861" r:id="rId12"/>
    <p:sldMasterId id="2147484873" r:id="rId13"/>
    <p:sldMasterId id="2147484885" r:id="rId14"/>
    <p:sldMasterId id="2147484897" r:id="rId15"/>
    <p:sldMasterId id="2147484921" r:id="rId16"/>
  </p:sldMasterIdLst>
  <p:notesMasterIdLst>
    <p:notesMasterId r:id="rId40"/>
  </p:notesMasterIdLst>
  <p:sldIdLst>
    <p:sldId id="553" r:id="rId17"/>
    <p:sldId id="653" r:id="rId18"/>
    <p:sldId id="646" r:id="rId19"/>
    <p:sldId id="647" r:id="rId20"/>
    <p:sldId id="649" r:id="rId21"/>
    <p:sldId id="621" r:id="rId22"/>
    <p:sldId id="623" r:id="rId23"/>
    <p:sldId id="654" r:id="rId24"/>
    <p:sldId id="624" r:id="rId25"/>
    <p:sldId id="644" r:id="rId26"/>
    <p:sldId id="626" r:id="rId27"/>
    <p:sldId id="625" r:id="rId28"/>
    <p:sldId id="655" r:id="rId29"/>
    <p:sldId id="394" r:id="rId30"/>
    <p:sldId id="657" r:id="rId31"/>
    <p:sldId id="392" r:id="rId32"/>
    <p:sldId id="650" r:id="rId33"/>
    <p:sldId id="656" r:id="rId34"/>
    <p:sldId id="659" r:id="rId35"/>
    <p:sldId id="658" r:id="rId36"/>
    <p:sldId id="665" r:id="rId37"/>
    <p:sldId id="393" r:id="rId38"/>
    <p:sldId id="64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00"/>
    <a:srgbClr val="008000"/>
    <a:srgbClr val="0000CC"/>
    <a:srgbClr val="800000"/>
    <a:srgbClr val="FFFFCC"/>
    <a:srgbClr val="FFFF99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7" autoAdjust="0"/>
    <p:restoredTop sz="94670" autoAdjust="0"/>
  </p:normalViewPr>
  <p:slideViewPr>
    <p:cSldViewPr snapToGrid="0">
      <p:cViewPr varScale="1">
        <p:scale>
          <a:sx n="72" d="100"/>
          <a:sy n="72" d="100"/>
        </p:scale>
        <p:origin x="-3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3B6E69C-D836-41A6-8821-9D24EEF6F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17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2017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B0EC8-9796-4BE3-8B7F-8CE812A3D9AD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88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2088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A8A0A-61E2-48CF-BEE0-545AC7D8E1B2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12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B9B3-AA89-4DF2-B3D3-5FB47E9B1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2AF0-A587-41B5-A4EA-677CF5E40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4B77E65-1ED1-4AB8-9701-F9B52C492A94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2270EE4-E106-44E8-A269-3B584ED4D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72A7BE5-8A9D-442D-85BF-9BAA112E2ED5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99BFC11-49BA-4E5D-B78E-16B0A905C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9D899F2-2E33-4FD0-A662-9FFE7EC4A494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E4850E8-F5FE-4008-8048-55F70ED64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7B02887-3658-4757-A456-13F7B7C3EB7E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4C258AF-25E2-4180-8620-E7981C2EB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E48C381-96BD-47B2-9ADF-323D0BC61633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B6CF403-30D1-4BFA-AB09-2F4BD430A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D14A8AF-94FA-4301-8C68-E913A7A7DA8D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1A5C412-B211-43FC-B75C-8AF68CD38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EACADBC-92AB-4B28-9CE9-AAF2BC7C4409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6EA1584-451C-4427-82C1-34091A614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03BC1E2-268F-42E9-84AF-2B295E05766F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B348869-5270-4879-A20C-F5D3B667D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19BF1E0-B305-463F-AED1-746F3B25075C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A53F3F0-1CD0-426C-9EB4-CAEC3E87A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B9F9889-D3DB-41B8-AEB8-607834AC3515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92C015E-E751-405C-8C1E-6E616B902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4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89F28-E6EB-4FB6-AE8E-E2B5F99D8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FDEA06A-8F2C-4428-AF5F-13C8C2807F0B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F390C58-6994-484F-ABBF-CB44FEB67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02A3FA4-8489-48FB-8664-AA6BD9A31C49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866B817-812C-4259-B546-3BFD4FEDD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5625C11-F8B6-4193-B24A-7533A3660E4E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72CBBC5-ECE9-4FFB-9429-997736277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719C733-32EF-4790-9269-41722897C2CF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EB19B49-A355-4366-8DA7-89AB0E354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58B9151-FCA7-4CBA-B1E7-00F1C69AC81E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0C62D30-608D-45D0-81AB-AA19E1C58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ACDCEAF-F95E-47FF-8FF1-CE6667A802CB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AA0849F-37C0-4FA7-B8A9-3AAC2B331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2BF5838-6B64-4867-A7EC-1FF45351F2F5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8A96CB8-B1A7-4317-9D56-A36CBF1AC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78C0C7B-1A57-40B3-9E48-5BE6087A630C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671651A-362E-438F-8C99-B184EBCCD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54583D9-2746-4802-B269-5299B634FB41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0BC79A7-55C4-403C-A4D5-14319E80D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CC1ACD0-3AF0-4340-A5A8-B12A65FDB321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DA4011A-15B7-402E-9B40-F32527265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059FFA07-C284-4A28-8CDA-743A76954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BB9E20-2946-41B1-86BD-CFC6CF51E9E9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2C422AD-C233-4E59-86C8-CF73C45B8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68AB623-5376-45A9-BEA0-99A355EBA333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3F10657-4806-4AF2-A8E0-1422C7E4D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D4893D4-68DD-4AA4-935A-4123FDE90FC8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071C6E7-E85F-4256-9DD5-F73EF00EB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F13FBEA-CA0E-4C3D-B702-BE706B0BFAEA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0FF04BE-66CC-4E5B-858F-346D707A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57073E7-C3E6-4543-A616-4D2A63596B68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E02995F-1CC3-4665-AB18-A278D1BB2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17C8A66-6A45-4EEC-8E79-A92FF8886237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21CB30A-BF52-4695-A145-C4AE71010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5DB80CE-E5F2-4556-8FC2-C9817E79FF64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430EF9C-D66A-46AD-8271-26CB0FFAB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EF9B90E-02C3-4FB5-BA83-0A952D3F0523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761B412-6B3D-4B49-9D81-1A61B74DB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3B8CE09-25B1-42D3-B3C2-F2C8A5DEF94C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ED6BCA6-C5A5-4D82-B78F-C884D5169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F7EDD-B6D8-4D77-A2D5-2C7DF73FA7A1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E9E2A6A-7FCD-4E8D-AED6-15F490982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8FCB3BD5-C593-45A1-A2F7-E1AF6FF17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09B1C34-F16B-4610-AB87-33A3919B41CC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A1716AA-C571-4F3F-9A9B-61C2F609D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E704FCC-7E1A-4E2F-B30A-01B46C265742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5F927B5-E52E-43C9-AA52-DA910CA90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CD268BF-663D-4C4C-AA99-406A578DBF5D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F86AB5D-3068-4051-BE40-51019F630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58F0F17-800F-4319-867E-38CE264A77BD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25E8FDA-56A0-426D-A2E5-6F5CC118C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06AF4CE-EB77-4A6C-B064-DC88F0C221FC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3F7AE92-7FFD-4EF6-A7A7-2EF7462A9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8ECA243-1971-40C6-A00F-B6F85B168E87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194FB66-7EDE-4CA7-8E16-DFB3B7D51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C07997E-E83D-4F3B-8081-F26257EB3B61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4B2E3A1-3FBC-447E-B680-46CED1CFF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453FEA6-F296-468B-90F4-3B1F544E8CB9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96CA979-2567-473E-A417-B05F4E0F0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891EE90-375B-47AD-A518-5E586E9D756B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746EBCD-7CF1-4DFD-9DD8-8E46C0D52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6CB15D7-75B2-4A8D-9904-3EEF5E62AD05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21CC84D-6B30-4BAF-A4E8-7D1997E86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1FBBBEAF-8050-4BBB-812B-77737E634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31CC990-241A-4F21-8550-78B642D136E8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29551B6-D10B-426E-941F-92D867AC7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44547D7-9043-4C9A-9460-A919B2F51351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DA9BADF-DFDD-4366-A4B6-FF6DA1C85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80A7C39-FEF7-4229-97AF-96C51848D638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498A69D-68E4-4C82-8756-82C0FB8D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FCE3022-9C31-424A-B188-1C7F1D9D1D94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52C84E6-D44D-4966-991C-F49E15517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73C8A78-185A-4D74-88E4-40ADEC300DD8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BD551C0-C8F5-4F6E-B474-D1A0A3728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C341756-586D-420A-A15E-2CDD5D0C56E9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4367948-FE64-4ACD-8923-E598D26CF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234433A-B532-4048-B9E9-CA1E9D5EAB9F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260B39E-FD23-43AA-8B58-785C7027D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639A34F-F75F-4C08-AB50-03B0109DCE71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6D6A426-5B0E-40BF-BF23-5ACDF91C6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E448598-1844-499C-BD13-37285B163514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A832A62-FA9F-4515-A397-FF42C9931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5079A4C-B3B3-446A-B970-1ABEC7DF15AD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4A27690-40D6-4080-BA01-4D93826FE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58939E1D-E9A1-4F04-AD14-488080BA5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4C75393-0A90-47DE-8327-95F4A73E0AA9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11B3A97-96BC-4CD5-8706-17155620F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44E53ED-EAB4-440F-AEFD-0B8EF42DB22C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4AEE650-4387-4B60-AC22-730870AE4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FD52221-AC9D-459F-96F2-7B8BD4012951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99D4E23-5720-4858-9F8A-8B601386F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F822154-2F5C-4416-AD01-E0F3C27FBB48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81B34C3-6AF6-4F82-AA54-52DF248AA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7553D56-E0C5-4E32-B9F5-89E496ABCA43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DCE9379-B6D0-4DCC-9794-36702EF17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F3E600E-2614-4E6E-BFBA-E49C10FFA84F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3DE2270-2FA4-42B8-94D8-D7F5C9305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1D4DD74-F019-45B3-A175-441350342D05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286A96E-711A-4815-8584-10A0952A8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6C58C21-65B4-4D1B-9C8F-76C96BBEC4E4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4CF9C17-DE48-477C-AB0D-FA705549C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A79E0FC-3A0D-42C9-AAC4-C7E5C0DA4C3B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EC14EAC-7F90-4D3D-9FE3-E0212A7FA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E26621D-1A85-431A-B02D-FF5412612B68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0D86943-F494-49DF-B59B-6E46531DC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713E834F-C41B-4574-ADD9-4F871D8F6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3C1A677-1C31-4B7F-8E84-D8ACA975F9F1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5E80FC6-CA80-41F2-8B50-7BF61A0C4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846B389-805D-4049-8043-86CDBA37165D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F539D34-2DD4-43F1-8C49-2D0C0E9BD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5CC5216-B979-4E43-9869-97122F5BB651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C4853CC-2DCA-4670-B936-3AC0C9B12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884D6-4618-480C-8826-4194F0E44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CA274-E046-42B5-BFB1-5D4C6BC65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DCC35-54E0-40BB-A98F-C98EBAC2A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88608-7C05-47FC-ACA1-EDFDF0ED8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ACAF8-6F7E-4ADD-A2E7-E96391F39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2B1FA-350C-418A-967D-8672C3E9C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9FAE1-43B1-4023-8BDD-E7FF3EE2D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B9AE84AA-793F-4F89-88F2-B3ED7684F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48A3F-53CC-4EAA-8851-14D58CFF8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247F-B117-410D-8B1A-6D2F874C2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6D09B-1CE5-4949-9281-8CE3026A1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4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E7CFB-03A4-4682-A257-58FCDAD1F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A303F05D-9012-462F-A087-351E843F5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78F1DA4A-984D-4E18-9874-19D573857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1667B-5B33-4157-93AE-4925345ED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5F666231-30E1-4973-B03F-66920B027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4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8C79064B-A4B7-4279-A22C-334EDB793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06 Apr 2006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V.Egorov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fld id="{A1147ABF-6932-44FC-9BAD-51DFC7AAD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06 Apr 2006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V.Egorov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fld id="{8B451977-AABD-4337-B250-5022356EC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06 Apr 2006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V.Egorov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fld id="{5F46C0C8-079D-4DE8-AC57-BAE3A5A5B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06 Apr 2006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V.Egorov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fld id="{2541F836-BAB0-411A-99CB-B679F5085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06 Apr 2006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V.Egorov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fld id="{9466E072-29B8-4CC7-9C9E-5B80493C2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06 Apr 2006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V.Egorov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fld id="{10A669AE-F974-44D4-BA88-5D13E3E3E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06 Apr 2006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V.Egorov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fld id="{D19431AF-4CBF-4D78-A531-3B7DBDBC2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4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06 Apr 2006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V.Egorov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fld id="{0B646738-C4FD-4783-90AC-BB1C2C0DE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7A078-C111-4560-AC2A-2280AD782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06 Apr 2006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V.Egorov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Comic Sans MS" pitchFamily="66" charset="0"/>
              </a:defRPr>
            </a:lvl1pPr>
          </a:lstStyle>
          <a:p>
            <a:pPr>
              <a:defRPr/>
            </a:pPr>
            <a:fld id="{F0C2773B-CFA0-42E5-8664-74CF7A18D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endParaRPr lang="ru-RU" sz="2400" baseline="3000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84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997A1FF-D200-4E69-9752-F3056C4F9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BBF3C76-2896-4202-ADE0-50076C170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59BCB24-FAEE-46BA-91B0-459070AD3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3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3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0C586D4-5778-4957-972B-06165F8B0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2361E5D-F3D2-4CCF-A5EE-8394B690E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1F16EDF-D846-4445-961A-7BA7D8FB6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36619F1-78CF-4F49-A7B2-982307FDA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9278574-7B5D-437E-9BF2-AED6A7635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FF26B67-BE0A-4808-964E-4BD1902E5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09EB-3A88-46A4-BCBF-6427B6EDB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4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C552EF9-810B-4E40-8377-38BF199D6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3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05003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8F73B25-25B5-4E14-8B8D-63F3BF47A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3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3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CDED1D0-07B4-46AC-8573-7B27DA58E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3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7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E2D7DB7-4724-4CB7-ADBA-2C30567DA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endParaRPr lang="ru-RU" sz="2400" baseline="3000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84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718A969-F769-4103-9AAE-DD276DDF7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ECC80C4-34AB-427A-B6C0-3F27A9E58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8C05FE8-22FB-4A23-84F1-0A85D1128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3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3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A488AC7-40A6-47C5-B807-A5C0C45C0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F60CF7-2E00-4AC1-90FE-9324238F6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268D88C-F759-4929-8948-4904B5B20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D15B2-E785-4E13-9E6B-5C93A50C3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2C4A729-81ED-4EEF-88BA-7BFDC474E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ADE04F0-882B-4140-BA0A-26E2C910D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F981F46-A716-485C-AB7F-1270609D4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4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7E748C8-84CE-4CAF-885C-C28790A87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3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05003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D174D4A-28D5-481C-8756-E446912A7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3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3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6D1A1B6-4004-4F1B-8EB7-66F0348AF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3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7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C7B8149-87DA-4855-B643-1AEBB746E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606D4-F567-4AFA-80E5-8AD25035A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37482-5D8A-4C7A-BFBD-02492E1E9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3708C-6F51-4F6E-B0E2-1CE25E7BA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00BA3-5FD6-42BE-B654-036265E8F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290E7-964B-4918-A513-16A9DBA39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12AC3-9BFD-4251-BF72-DF05075B1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FBFC-0327-4BEE-BFAA-3FAF4731D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2AAC-7D3A-447E-882E-A29E47571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567CA-D910-4151-97EA-2AAC0363C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64627-CCBE-495D-93B9-77F443E14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F4EF-CA97-4929-B168-DAD57B006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4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E97C5-44AE-44F3-A09A-DF689EE01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82F9AB0B-CFA6-4656-8E3B-A0770D941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C9DE3E54-3C08-4198-8D36-BE5521BBC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2219-8BDE-4AD1-8A5B-D381974FB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2F64D1AC-8717-455A-9B1E-517BE067D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45D586C3-3EAA-4B1F-AA39-8A23E387C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2F8C2582-32E1-43E0-BDA5-920FBE5CA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438B9AFE-4302-428C-A197-73178282E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22DE890C-18C9-4503-B9CD-A040F2262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AAA38799-A72E-462B-98DA-886BBE66A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9588071E-9620-4E51-A1B5-9E447D452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4" y="27464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fld id="{00DCAF37-0DA2-4079-A6C2-26D205328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E67A1D7-18A3-4A27-A641-6FE38FC6461A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81CD012-7375-4920-A7E8-1E32D78FC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16C5CD2-B61E-468C-9FE1-E4C5F68636E0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9BAC988-0CE7-479A-BD52-51B5B95A8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FB7C-8682-4A26-9DB0-220DB266B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1276778-90A0-414D-B917-41F2D80B7B95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5B1C213-1CD5-4932-B855-8A340D791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A4D0863-631C-47F6-B0AB-F43073EADF43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A23A659-EF9F-4AE8-A8BC-0262C5758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5D611C3-485C-4ED3-A8B1-047C8DB6238A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21228C1-67CB-48ED-AA79-A845120B2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6CEC407-1F56-4B69-99A9-BE491EC3B945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6355F90-EB50-45A7-8027-58F177DBF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2FA9098-2886-4050-9524-1D36356054BB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33CD25E-E9E2-4B90-A169-9012BA4D5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6520693-E28D-420F-8DC9-AE365B1C0889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CDB0FDE-18BF-44D2-AA54-375D1385A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88ED511-7B71-45E2-9C01-AC1ECC03F1BF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9833227-E9D4-450B-9B8F-763444DC3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C3A6041-4A01-4373-9E53-2B79521E5197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A150E51-A0A0-462E-B701-DBEEA84DF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FFE020D-E3DA-42C6-9E09-AB0D714F3CF6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D69ED2A-8BB3-42EC-BF9F-B5F6465C3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C37C8CF-6CD1-49AA-A421-9C4064CA4FE5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43745E6-E5FB-4671-BC75-0EE6DE19D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120A5-88EB-46B8-87AF-D135DEA1E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9DCEC14-B496-440C-A4D8-FBFEF7A955BF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79422D4-A476-44E2-8D37-6A6EC6239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668094F-95B1-4031-B862-2D636040AFE5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F859804-2015-485A-8232-04F8B24E9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905DC94-7245-4951-9EDD-CD70A6CA65E1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E5AE99F-13E8-4514-9F97-3E73D5AC9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28B82EC-4363-44BE-A964-18BF3623393E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81EF820-BEC1-4698-B129-5E90FEBCC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165F68A-C309-4DEE-984B-F1EA9B6FE7C6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286359A-BBC7-4207-9FBD-3481B58F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409AFB9-A910-47D2-AC1C-87C58EB30137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7B26311-412A-4C01-B2EA-50B1017DF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5A414F9-819C-43C2-B45B-C98FC05AB2A8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1E2A9B9-BC29-41FA-8B01-9F49B5C9B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F531904-A60F-4317-BB2D-0CFD55B558A6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05F0684-1122-4256-A70D-FA184B03B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12EC569-181E-437F-A283-B03083597DD1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39D4A27-84DF-4D19-8328-64ABAAD05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97D2150-986A-4931-AD79-0DD9986F462E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47DCA33-1753-4800-9536-29986EC58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1C3FCD1-B711-4B88-A8DD-A361F2D85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2" r:id="rId1"/>
    <p:sldLayoutId id="2147485071" r:id="rId2"/>
    <p:sldLayoutId id="2147485070" r:id="rId3"/>
    <p:sldLayoutId id="2147485069" r:id="rId4"/>
    <p:sldLayoutId id="2147485068" r:id="rId5"/>
    <p:sldLayoutId id="2147485067" r:id="rId6"/>
    <p:sldLayoutId id="2147485066" r:id="rId7"/>
    <p:sldLayoutId id="2147485065" r:id="rId8"/>
    <p:sldLayoutId id="2147485064" r:id="rId9"/>
    <p:sldLayoutId id="2147485063" r:id="rId10"/>
    <p:sldLayoutId id="21474850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95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B8D2840-C995-47D4-914A-C8FAD9069AB5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7AF02E3-C53E-4B38-B7D0-75F35E90A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3CF8930-E7BC-4111-AA02-4656998BF7E9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BB2EB1A-BCCC-45A4-B79D-F694D6104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1" r:id="rId1"/>
    <p:sldLayoutId id="2147485182" r:id="rId2"/>
    <p:sldLayoutId id="2147485183" r:id="rId3"/>
    <p:sldLayoutId id="2147485184" r:id="rId4"/>
    <p:sldLayoutId id="2147485185" r:id="rId5"/>
    <p:sldLayoutId id="2147485186" r:id="rId6"/>
    <p:sldLayoutId id="2147485187" r:id="rId7"/>
    <p:sldLayoutId id="2147485188" r:id="rId8"/>
    <p:sldLayoutId id="2147485189" r:id="rId9"/>
    <p:sldLayoutId id="214748519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FE9D670-D177-4C18-9A8C-1BB7779CA052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B87BB43-F876-405F-9B50-5A887CD94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1" r:id="rId1"/>
    <p:sldLayoutId id="2147485192" r:id="rId2"/>
    <p:sldLayoutId id="2147485193" r:id="rId3"/>
    <p:sldLayoutId id="2147485194" r:id="rId4"/>
    <p:sldLayoutId id="2147485195" r:id="rId5"/>
    <p:sldLayoutId id="2147485196" r:id="rId6"/>
    <p:sldLayoutId id="2147485197" r:id="rId7"/>
    <p:sldLayoutId id="2147485198" r:id="rId8"/>
    <p:sldLayoutId id="2147485199" r:id="rId9"/>
    <p:sldLayoutId id="2147485200" r:id="rId10"/>
    <p:sldLayoutId id="21474852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54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87EBB98-AA51-4BF5-8ECF-6A5EE20E41CC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81EED02-E903-4EEA-BB5C-D41F6EA15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2" r:id="rId1"/>
    <p:sldLayoutId id="2147485203" r:id="rId2"/>
    <p:sldLayoutId id="2147485204" r:id="rId3"/>
    <p:sldLayoutId id="2147485205" r:id="rId4"/>
    <p:sldLayoutId id="2147485206" r:id="rId5"/>
    <p:sldLayoutId id="2147485207" r:id="rId6"/>
    <p:sldLayoutId id="2147485208" r:id="rId7"/>
    <p:sldLayoutId id="2147485209" r:id="rId8"/>
    <p:sldLayoutId id="2147485210" r:id="rId9"/>
    <p:sldLayoutId id="2147485211" r:id="rId10"/>
    <p:sldLayoutId id="2147485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76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596FB89-417E-41C4-AD48-AAA7826D83CD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B23F809-41CE-4368-982F-67A661164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3" r:id="rId1"/>
    <p:sldLayoutId id="2147485214" r:id="rId2"/>
    <p:sldLayoutId id="2147485215" r:id="rId3"/>
    <p:sldLayoutId id="2147485216" r:id="rId4"/>
    <p:sldLayoutId id="2147485217" r:id="rId5"/>
    <p:sldLayoutId id="2147485218" r:id="rId6"/>
    <p:sldLayoutId id="2147485219" r:id="rId7"/>
    <p:sldLayoutId id="2147485220" r:id="rId8"/>
    <p:sldLayoutId id="2147485221" r:id="rId9"/>
    <p:sldLayoutId id="2147485222" r:id="rId10"/>
    <p:sldLayoutId id="21474852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99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EB9C28C-7A51-4416-B02C-A2F7AFD3D7E3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3BAC47E-523B-4DED-A6CE-4021BAC91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26" r:id="rId3"/>
    <p:sldLayoutId id="2147485227" r:id="rId4"/>
    <p:sldLayoutId id="2147485228" r:id="rId5"/>
    <p:sldLayoutId id="2147485229" r:id="rId6"/>
    <p:sldLayoutId id="2147485230" r:id="rId7"/>
    <p:sldLayoutId id="2147485231" r:id="rId8"/>
    <p:sldLayoutId id="2147485232" r:id="rId9"/>
    <p:sldLayoutId id="2147485233" r:id="rId10"/>
    <p:sldLayoutId id="21474852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8EB0A7-9532-432B-9357-754216481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  <p:sldLayoutId id="2147485093" r:id="rId2"/>
    <p:sldLayoutId id="2147485092" r:id="rId3"/>
    <p:sldLayoutId id="2147485091" r:id="rId4"/>
    <p:sldLayoutId id="2147485090" r:id="rId5"/>
    <p:sldLayoutId id="2147485089" r:id="rId6"/>
    <p:sldLayoutId id="2147485088" r:id="rId7"/>
    <p:sldLayoutId id="2147485087" r:id="rId8"/>
    <p:sldLayoutId id="2147485086" r:id="rId9"/>
    <p:sldLayoutId id="2147485085" r:id="rId10"/>
    <p:sldLayoutId id="21474850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57CAB-6069-4E43-BDCE-9B41F37D0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06 Apr 2006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V.Egorov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CCB32E-F301-4165-A862-7A0100703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5" r:id="rId1"/>
    <p:sldLayoutId id="2147485106" r:id="rId2"/>
    <p:sldLayoutId id="2147485107" r:id="rId3"/>
    <p:sldLayoutId id="2147485108" r:id="rId4"/>
    <p:sldLayoutId id="2147485109" r:id="rId5"/>
    <p:sldLayoutId id="2147485110" r:id="rId6"/>
    <p:sldLayoutId id="2147485111" r:id="rId7"/>
    <p:sldLayoutId id="2147485112" r:id="rId8"/>
    <p:sldLayoutId id="214748511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00003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17F3A7D-BC53-452A-9F6F-C8824C6CC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14" r:id="rId1"/>
    <p:sldLayoutId id="2147485115" r:id="rId2"/>
    <p:sldLayoutId id="2147485116" r:id="rId3"/>
    <p:sldLayoutId id="2147485117" r:id="rId4"/>
    <p:sldLayoutId id="2147485118" r:id="rId5"/>
    <p:sldLayoutId id="2147485119" r:id="rId6"/>
    <p:sldLayoutId id="2147485120" r:id="rId7"/>
    <p:sldLayoutId id="2147485121" r:id="rId8"/>
    <p:sldLayoutId id="2147485122" r:id="rId9"/>
    <p:sldLayoutId id="2147485123" r:id="rId10"/>
    <p:sldLayoutId id="2147485124" r:id="rId11"/>
    <p:sldLayoutId id="2147485125" r:id="rId12"/>
    <p:sldLayoutId id="214748512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00003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272E88C-8824-4804-8801-7CF71F39F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27" r:id="rId1"/>
    <p:sldLayoutId id="2147485128" r:id="rId2"/>
    <p:sldLayoutId id="2147485129" r:id="rId3"/>
    <p:sldLayoutId id="2147485130" r:id="rId4"/>
    <p:sldLayoutId id="2147485131" r:id="rId5"/>
    <p:sldLayoutId id="2147485132" r:id="rId6"/>
    <p:sldLayoutId id="2147485133" r:id="rId7"/>
    <p:sldLayoutId id="2147485134" r:id="rId8"/>
    <p:sldLayoutId id="2147485135" r:id="rId9"/>
    <p:sldLayoutId id="2147485136" r:id="rId10"/>
    <p:sldLayoutId id="2147485137" r:id="rId11"/>
    <p:sldLayoutId id="2147485138" r:id="rId12"/>
    <p:sldLayoutId id="214748513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35F302-A279-48A1-BA04-C8C5D4346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2" r:id="rId2"/>
    <p:sldLayoutId id="2147485081" r:id="rId3"/>
    <p:sldLayoutId id="2147485080" r:id="rId4"/>
    <p:sldLayoutId id="2147485079" r:id="rId5"/>
    <p:sldLayoutId id="2147485078" r:id="rId6"/>
    <p:sldLayoutId id="2147485077" r:id="rId7"/>
    <p:sldLayoutId id="2147485076" r:id="rId8"/>
    <p:sldLayoutId id="2147485075" r:id="rId9"/>
    <p:sldLayoutId id="2147485074" r:id="rId10"/>
    <p:sldLayoutId id="21474850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A99E9A-E484-4B02-A8C1-2DC4001B4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0" r:id="rId1"/>
    <p:sldLayoutId id="2147485141" r:id="rId2"/>
    <p:sldLayoutId id="2147485142" r:id="rId3"/>
    <p:sldLayoutId id="2147485143" r:id="rId4"/>
    <p:sldLayoutId id="2147485144" r:id="rId5"/>
    <p:sldLayoutId id="2147485145" r:id="rId6"/>
    <p:sldLayoutId id="2147485146" r:id="rId7"/>
    <p:sldLayoutId id="2147485147" r:id="rId8"/>
    <p:sldLayoutId id="2147485148" r:id="rId9"/>
    <p:sldLayoutId id="214748514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11F5FDE-6215-4995-B4C3-1A9D081F01F3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28F7D83-E405-4974-ACF0-01F1F4554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A69B987-3A73-499B-98A2-6B7C8D9196D9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92A8D23-7A2F-46E4-B045-486876235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0" r:id="rId1"/>
    <p:sldLayoutId id="2147485161" r:id="rId2"/>
    <p:sldLayoutId id="2147485162" r:id="rId3"/>
    <p:sldLayoutId id="2147485163" r:id="rId4"/>
    <p:sldLayoutId id="2147485164" r:id="rId5"/>
    <p:sldLayoutId id="2147485165" r:id="rId6"/>
    <p:sldLayoutId id="2147485166" r:id="rId7"/>
    <p:sldLayoutId id="2147485167" r:id="rId8"/>
    <p:sldLayoutId id="2147485168" r:id="rId9"/>
    <p:sldLayoutId id="214748516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1305.335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2038" y="14288"/>
            <a:ext cx="10206038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09650" y="6096000"/>
            <a:ext cx="6284913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etector of the reactor </a:t>
            </a:r>
            <a:r>
              <a:rPr lang="en-US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nti</a:t>
            </a:r>
            <a:r>
              <a:rPr lang="en-US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eutrino based on </a:t>
            </a:r>
            <a:r>
              <a:rPr lang="en-US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olid-state plastic </a:t>
            </a:r>
            <a:r>
              <a:rPr lang="en-US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cintillator (DANSS)</a:t>
            </a:r>
          </a:p>
        </p:txBody>
      </p:sp>
      <p:sp>
        <p:nvSpPr>
          <p:cNvPr id="231448" name="Text Box 24"/>
          <p:cNvSpPr txBox="1">
            <a:spLocks noChangeArrowheads="1"/>
          </p:cNvSpPr>
          <p:nvPr/>
        </p:nvSpPr>
        <p:spPr bwMode="auto">
          <a:xfrm>
            <a:off x="1474788" y="3963988"/>
            <a:ext cx="509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M.Danilov </a:t>
            </a:r>
          </a:p>
          <a:p>
            <a:pPr>
              <a:defRPr/>
            </a:pPr>
            <a:endParaRPr lang="en-US" b="1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the DANSS Collaboration </a:t>
            </a:r>
          </a:p>
          <a:p>
            <a:pPr>
              <a:defRPr/>
            </a:pPr>
            <a:r>
              <a:rPr lang="en-US" b="1" i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(ITEP (Moscow) &amp; JINR(Dubna))</a:t>
            </a:r>
            <a:endParaRPr lang="ru-RU" b="1" i="1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5588" name="Text Box 25"/>
          <p:cNvSpPr txBox="1">
            <a:spLocks noChangeArrowheads="1"/>
          </p:cNvSpPr>
          <p:nvPr/>
        </p:nvSpPr>
        <p:spPr bwMode="auto">
          <a:xfrm>
            <a:off x="4995863" y="177800"/>
            <a:ext cx="3913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FF33"/>
                </a:solidFill>
              </a:rPr>
              <a:t>Inaugural Conference of ICISE</a:t>
            </a:r>
          </a:p>
          <a:p>
            <a:r>
              <a:rPr lang="en-US">
                <a:solidFill>
                  <a:srgbClr val="66FF33"/>
                </a:solidFill>
              </a:rPr>
              <a:t>“Windows on the Universe”</a:t>
            </a:r>
          </a:p>
          <a:p>
            <a:r>
              <a:rPr lang="en-US">
                <a:solidFill>
                  <a:srgbClr val="66FF33"/>
                </a:solidFill>
              </a:rPr>
              <a:t>Quy Nhon 13/08/2013</a:t>
            </a:r>
            <a:endParaRPr lang="ru-RU">
              <a:solidFill>
                <a:srgbClr val="66FF33"/>
              </a:solidFill>
            </a:endParaRPr>
          </a:p>
        </p:txBody>
      </p:sp>
      <p:sp>
        <p:nvSpPr>
          <p:cNvPr id="195589" name="Text Box 26"/>
          <p:cNvSpPr txBox="1">
            <a:spLocks noChangeArrowheads="1"/>
          </p:cNvSpPr>
          <p:nvPr/>
        </p:nvSpPr>
        <p:spPr bwMode="auto">
          <a:xfrm>
            <a:off x="1493838" y="1819275"/>
            <a:ext cx="5576887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</a:rPr>
              <a:t>Sensitivity of the DANSS detector </a:t>
            </a:r>
          </a:p>
          <a:p>
            <a:r>
              <a:rPr lang="en-US" sz="2400" b="1">
                <a:solidFill>
                  <a:srgbClr val="0000CC"/>
                </a:solidFill>
              </a:rPr>
              <a:t>to short range neutrino oscillations</a:t>
            </a:r>
            <a:endParaRPr lang="ru-RU" sz="24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2292350"/>
            <a:ext cx="8924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977900"/>
            <a:ext cx="88296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73500"/>
            <a:ext cx="90297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" y="5349875"/>
            <a:ext cx="901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9" name="Text Box 6"/>
          <p:cNvSpPr txBox="1">
            <a:spLocks noChangeArrowheads="1"/>
          </p:cNvSpPr>
          <p:nvPr/>
        </p:nvSpPr>
        <p:spPr bwMode="auto">
          <a:xfrm>
            <a:off x="1435100" y="0"/>
            <a:ext cx="7046913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Raw counting rates during reactor ON and OFF periods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205830" name="Text Box 7"/>
          <p:cNvSpPr txBox="1">
            <a:spLocks noChangeArrowheads="1"/>
          </p:cNvSpPr>
          <p:nvPr/>
        </p:nvSpPr>
        <p:spPr bwMode="auto">
          <a:xfrm>
            <a:off x="2973388" y="431800"/>
            <a:ext cx="3471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5050"/>
                </a:solidFill>
              </a:rPr>
              <a:t>No change inside shielding!</a:t>
            </a:r>
            <a:endParaRPr lang="ru-RU" b="1">
              <a:solidFill>
                <a:srgbClr val="FF5050"/>
              </a:solidFill>
            </a:endParaRPr>
          </a:p>
        </p:txBody>
      </p:sp>
      <p:sp>
        <p:nvSpPr>
          <p:cNvPr id="205831" name="Text Box 8"/>
          <p:cNvSpPr txBox="1">
            <a:spLocks noChangeArrowheads="1"/>
          </p:cNvSpPr>
          <p:nvPr/>
        </p:nvSpPr>
        <p:spPr bwMode="auto">
          <a:xfrm>
            <a:off x="6175375" y="4443413"/>
            <a:ext cx="236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5832" name="Text Box 10"/>
          <p:cNvSpPr txBox="1">
            <a:spLocks noChangeArrowheads="1"/>
          </p:cNvSpPr>
          <p:nvPr/>
        </p:nvSpPr>
        <p:spPr bwMode="auto">
          <a:xfrm>
            <a:off x="2790825" y="2328863"/>
            <a:ext cx="3865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5050"/>
                </a:solidFill>
              </a:rPr>
              <a:t>Thermal neutrons inside shielding</a:t>
            </a:r>
            <a:endParaRPr lang="ru-RU" sz="1800" b="1">
              <a:solidFill>
                <a:srgbClr val="FF5050"/>
              </a:solidFill>
            </a:endParaRPr>
          </a:p>
        </p:txBody>
      </p:sp>
      <p:sp>
        <p:nvSpPr>
          <p:cNvPr id="205833" name="Text Box 10"/>
          <p:cNvSpPr txBox="1">
            <a:spLocks noChangeArrowheads="1"/>
          </p:cNvSpPr>
          <p:nvPr/>
        </p:nvSpPr>
        <p:spPr bwMode="auto">
          <a:xfrm>
            <a:off x="5381625" y="1509713"/>
            <a:ext cx="650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33CC33"/>
                </a:solidFill>
              </a:rPr>
              <a:t>(Hz)</a:t>
            </a:r>
            <a:endParaRPr lang="ru-RU" sz="180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75" y="625475"/>
            <a:ext cx="79057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313" y="2063750"/>
            <a:ext cx="741362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ая выноска 1"/>
          <p:cNvSpPr/>
          <p:nvPr/>
        </p:nvSpPr>
        <p:spPr>
          <a:xfrm>
            <a:off x="4171950" y="1087438"/>
            <a:ext cx="1728788" cy="1189037"/>
          </a:xfrm>
          <a:prstGeom prst="wedgeRectCallout">
            <a:avLst>
              <a:gd name="adj1" fmla="val -52878"/>
              <a:gd name="adj2" fmla="val 110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Spectrum simulated for </a:t>
            </a:r>
            <a:r>
              <a:rPr lang="en-US" b="1" baseline="30000" dirty="0">
                <a:solidFill>
                  <a:prstClr val="white"/>
                </a:solidFill>
              </a:rPr>
              <a:t>235</a:t>
            </a:r>
            <a:r>
              <a:rPr lang="en-US" b="1" dirty="0">
                <a:solidFill>
                  <a:prstClr val="white"/>
                </a:solidFill>
              </a:rPr>
              <a:t>U fission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06852" name="TextBox 2"/>
          <p:cNvSpPr txBox="1">
            <a:spLocks noChangeArrowheads="1"/>
          </p:cNvSpPr>
          <p:nvPr/>
        </p:nvSpPr>
        <p:spPr bwMode="auto">
          <a:xfrm>
            <a:off x="300038" y="158750"/>
            <a:ext cx="871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Background subtracted rate of neutrino-like events / 0.5 MeV / day</a:t>
            </a:r>
            <a:endParaRPr 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6853" name="TextBox 3"/>
          <p:cNvSpPr txBox="1">
            <a:spLocks noChangeArrowheads="1"/>
          </p:cNvSpPr>
          <p:nvPr/>
        </p:nvSpPr>
        <p:spPr bwMode="auto">
          <a:xfrm>
            <a:off x="8067675" y="4797425"/>
            <a:ext cx="10525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Energy</a:t>
            </a:r>
          </a:p>
          <a:p>
            <a:pPr algn="ctr"/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MeV</a:t>
            </a:r>
            <a:endParaRPr 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6854" name="Text Box 7"/>
          <p:cNvSpPr txBox="1">
            <a:spLocks noChangeArrowheads="1"/>
          </p:cNvSpPr>
          <p:nvPr/>
        </p:nvSpPr>
        <p:spPr bwMode="auto">
          <a:xfrm>
            <a:off x="6386513" y="727075"/>
            <a:ext cx="2546350" cy="841375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Neutrino rate </a:t>
            </a:r>
          </a:p>
          <a:p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~ MC expectations</a:t>
            </a:r>
            <a:endParaRPr lang="ru-RU" sz="24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88938"/>
            <a:ext cx="10147300" cy="855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7874" name="Group 12"/>
          <p:cNvGrpSpPr>
            <a:grpSpLocks/>
          </p:cNvGrpSpPr>
          <p:nvPr/>
        </p:nvGrpSpPr>
        <p:grpSpPr bwMode="auto">
          <a:xfrm>
            <a:off x="850900" y="714375"/>
            <a:ext cx="7631113" cy="5461000"/>
            <a:chOff x="536" y="450"/>
            <a:chExt cx="4807" cy="3440"/>
          </a:xfrm>
        </p:grpSpPr>
        <p:pic>
          <p:nvPicPr>
            <p:cNvPr id="207877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6" y="2459"/>
              <a:ext cx="4773" cy="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Прямоугольная выноска 1"/>
            <p:cNvSpPr/>
            <p:nvPr/>
          </p:nvSpPr>
          <p:spPr>
            <a:xfrm>
              <a:off x="932" y="3034"/>
              <a:ext cx="635" cy="511"/>
            </a:xfrm>
            <a:prstGeom prst="wedgeRectCallout">
              <a:avLst>
                <a:gd name="adj1" fmla="val 56037"/>
                <a:gd name="adj2" fmla="val -141385"/>
              </a:avLst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70C0"/>
                  </a:solidFill>
                  <a:latin typeface="Comic Sans MS" pitchFamily="66" charset="0"/>
                </a:rPr>
                <a:t>True IBD</a:t>
              </a:r>
              <a:endParaRPr lang="ru-RU" sz="2400" b="1" dirty="0" err="1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sp>
          <p:nvSpPr>
            <p:cNvPr id="3" name="Прямоугольная выноска 2"/>
            <p:cNvSpPr/>
            <p:nvPr/>
          </p:nvSpPr>
          <p:spPr>
            <a:xfrm>
              <a:off x="3396" y="951"/>
              <a:ext cx="1361" cy="386"/>
            </a:xfrm>
            <a:prstGeom prst="wedgeRectCallout">
              <a:avLst>
                <a:gd name="adj1" fmla="val -51238"/>
                <a:gd name="adj2" fmla="val 136076"/>
              </a:avLst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0070C0"/>
                  </a:solidFill>
                  <a:latin typeface="Comic Sans MS" pitchFamily="66" charset="0"/>
                </a:rPr>
                <a:t>Random </a:t>
              </a:r>
              <a:r>
                <a:rPr lang="en-US" sz="2800" b="1" dirty="0">
                  <a:solidFill>
                    <a:srgbClr val="0070C0"/>
                  </a:solidFill>
                  <a:latin typeface="Comic Sans MS" pitchFamily="66" charset="0"/>
                  <a:sym typeface="Symbol"/>
                </a:rPr>
                <a:t></a:t>
              </a:r>
              <a:r>
                <a:rPr lang="en-US" sz="2800" dirty="0">
                  <a:solidFill>
                    <a:srgbClr val="0070C0"/>
                  </a:solidFill>
                  <a:latin typeface="Comic Sans MS" pitchFamily="66" charset="0"/>
                  <a:sym typeface="Symbol"/>
                </a:rPr>
                <a:t>-</a:t>
              </a:r>
              <a:r>
                <a:rPr lang="en-US" sz="2800" i="1" dirty="0">
                  <a:solidFill>
                    <a:srgbClr val="0070C0"/>
                  </a:solidFill>
                  <a:latin typeface="Comic Sans MS" pitchFamily="66" charset="0"/>
                  <a:sym typeface="Symbol"/>
                </a:rPr>
                <a:t>n</a:t>
              </a:r>
              <a:endParaRPr lang="ru-RU" sz="2800" i="1" dirty="0" err="1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sp>
          <p:nvSpPr>
            <p:cNvPr id="4" name="Прямоугольная выноска 3"/>
            <p:cNvSpPr/>
            <p:nvPr/>
          </p:nvSpPr>
          <p:spPr>
            <a:xfrm>
              <a:off x="3798" y="2073"/>
              <a:ext cx="1246" cy="386"/>
            </a:xfrm>
            <a:prstGeom prst="wedgeRectCallout">
              <a:avLst>
                <a:gd name="adj1" fmla="val -65781"/>
                <a:gd name="adj2" fmla="val 146587"/>
              </a:avLst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Comic Sans MS" pitchFamily="66" charset="0"/>
                  <a:sym typeface="Symbol"/>
                </a:rPr>
                <a:t></a:t>
              </a:r>
              <a:r>
                <a:rPr lang="en-US" sz="2800" b="1" dirty="0">
                  <a:solidFill>
                    <a:srgbClr val="FF0000"/>
                  </a:solidFill>
                  <a:latin typeface="Comic Sans MS" pitchFamily="66" charset="0"/>
                </a:rPr>
                <a:t>-induced</a:t>
              </a:r>
              <a:endParaRPr lang="ru-RU" sz="2800" b="1" dirty="0" err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6" name="Прямоугольная выноска 5"/>
            <p:cNvSpPr/>
            <p:nvPr/>
          </p:nvSpPr>
          <p:spPr>
            <a:xfrm>
              <a:off x="2199" y="450"/>
              <a:ext cx="720" cy="386"/>
            </a:xfrm>
            <a:prstGeom prst="wedgeRectCallout">
              <a:avLst>
                <a:gd name="adj1" fmla="val -79166"/>
                <a:gd name="adj2" fmla="val 143346"/>
              </a:avLst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baseline="30000" dirty="0">
                  <a:solidFill>
                    <a:srgbClr val="00B050"/>
                  </a:solidFill>
                  <a:latin typeface="Comic Sans MS" pitchFamily="66" charset="0"/>
                </a:rPr>
                <a:t>248</a:t>
              </a:r>
              <a:r>
                <a:rPr lang="en-US" sz="2800" dirty="0">
                  <a:solidFill>
                    <a:srgbClr val="00B050"/>
                  </a:solidFill>
                  <a:latin typeface="Comic Sans MS" pitchFamily="66" charset="0"/>
                </a:rPr>
                <a:t>Cm</a:t>
              </a:r>
              <a:endParaRPr lang="ru-RU" sz="2800" dirty="0" err="1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  <p:pic>
          <p:nvPicPr>
            <p:cNvPr id="207882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8" y="1594"/>
              <a:ext cx="451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83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6" y="1511"/>
              <a:ext cx="4773" cy="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84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6" y="768"/>
              <a:ext cx="4807" cy="2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7875" name="Text Box 13"/>
          <p:cNvSpPr txBox="1">
            <a:spLocks noChangeArrowheads="1"/>
          </p:cNvSpPr>
          <p:nvPr/>
        </p:nvSpPr>
        <p:spPr bwMode="auto">
          <a:xfrm>
            <a:off x="908050" y="142875"/>
            <a:ext cx="7850188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Delayed signal time distribution for different types of events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207876" name="Text Box 14"/>
          <p:cNvSpPr txBox="1">
            <a:spLocks noChangeArrowheads="1"/>
          </p:cNvSpPr>
          <p:nvPr/>
        </p:nvSpPr>
        <p:spPr bwMode="auto">
          <a:xfrm>
            <a:off x="7739063" y="6307138"/>
            <a:ext cx="973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</a:t>
            </a:r>
            <a:r>
              <a:rPr lang="el-GR"/>
              <a:t>μ</a:t>
            </a:r>
            <a:r>
              <a:rPr lang="en-US"/>
              <a:t>sec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975" y="1423988"/>
            <a:ext cx="798036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2" name="Text Box 5"/>
          <p:cNvSpPr txBox="1">
            <a:spLocks noChangeArrowheads="1"/>
          </p:cNvSpPr>
          <p:nvPr/>
        </p:nvSpPr>
        <p:spPr bwMode="auto">
          <a:xfrm>
            <a:off x="539750" y="179388"/>
            <a:ext cx="7859713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Comparison of counting rates for reactor On and OFF periods</a:t>
            </a:r>
          </a:p>
          <a:p>
            <a:r>
              <a:rPr lang="en-US" b="1">
                <a:solidFill>
                  <a:srgbClr val="0000CC"/>
                </a:solidFill>
              </a:rPr>
              <a:t>                  for different selection criteria 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209923" name="Text Box 6"/>
          <p:cNvSpPr txBox="1">
            <a:spLocks noChangeArrowheads="1"/>
          </p:cNvSpPr>
          <p:nvPr/>
        </p:nvSpPr>
        <p:spPr bwMode="auto">
          <a:xfrm>
            <a:off x="1658938" y="1001713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Evidence for neutrino detection (~70/day) with S/B~ 1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15047" name="Freeform 7"/>
          <p:cNvSpPr>
            <a:spLocks/>
          </p:cNvSpPr>
          <p:nvPr/>
        </p:nvSpPr>
        <p:spPr bwMode="auto">
          <a:xfrm>
            <a:off x="6945313" y="3429000"/>
            <a:ext cx="968375" cy="728663"/>
          </a:xfrm>
          <a:custGeom>
            <a:avLst/>
            <a:gdLst>
              <a:gd name="T0" fmla="*/ 15120938 w 610"/>
              <a:gd name="T1" fmla="*/ 695563616 h 459"/>
              <a:gd name="T2" fmla="*/ 221773760 w 610"/>
              <a:gd name="T3" fmla="*/ 115927286 h 459"/>
              <a:gd name="T4" fmla="*/ 1348284245 w 610"/>
              <a:gd name="T5" fmla="*/ 148690125 h 459"/>
              <a:gd name="T6" fmla="*/ 1348284245 w 610"/>
              <a:gd name="T7" fmla="*/ 1003023006 h 459"/>
              <a:gd name="T8" fmla="*/ 836691937 w 610"/>
              <a:gd name="T9" fmla="*/ 1071068047 h 459"/>
              <a:gd name="T10" fmla="*/ 221773760 w 610"/>
              <a:gd name="T11" fmla="*/ 1003023006 h 459"/>
              <a:gd name="T12" fmla="*/ 15120938 w 610"/>
              <a:gd name="T13" fmla="*/ 69556361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0"/>
              <a:gd name="T22" fmla="*/ 0 h 459"/>
              <a:gd name="T23" fmla="*/ 610 w 610"/>
              <a:gd name="T24" fmla="*/ 459 h 4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0" h="459">
                <a:moveTo>
                  <a:pt x="6" y="276"/>
                </a:moveTo>
                <a:cubicBezTo>
                  <a:pt x="6" y="217"/>
                  <a:pt x="0" y="82"/>
                  <a:pt x="88" y="46"/>
                </a:cubicBezTo>
                <a:cubicBezTo>
                  <a:pt x="176" y="10"/>
                  <a:pt x="460" y="0"/>
                  <a:pt x="535" y="59"/>
                </a:cubicBezTo>
                <a:cubicBezTo>
                  <a:pt x="610" y="118"/>
                  <a:pt x="569" y="337"/>
                  <a:pt x="535" y="398"/>
                </a:cubicBezTo>
                <a:cubicBezTo>
                  <a:pt x="501" y="459"/>
                  <a:pt x="406" y="425"/>
                  <a:pt x="332" y="425"/>
                </a:cubicBezTo>
                <a:cubicBezTo>
                  <a:pt x="258" y="425"/>
                  <a:pt x="139" y="427"/>
                  <a:pt x="88" y="398"/>
                </a:cubicBezTo>
                <a:cubicBezTo>
                  <a:pt x="37" y="369"/>
                  <a:pt x="6" y="335"/>
                  <a:pt x="6" y="276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>
            <a:off x="5554663" y="1300163"/>
            <a:ext cx="1585912" cy="2201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050" name="Freeform 10"/>
          <p:cNvSpPr>
            <a:spLocks/>
          </p:cNvSpPr>
          <p:nvPr/>
        </p:nvSpPr>
        <p:spPr bwMode="auto">
          <a:xfrm>
            <a:off x="7875588" y="3438525"/>
            <a:ext cx="968375" cy="728663"/>
          </a:xfrm>
          <a:custGeom>
            <a:avLst/>
            <a:gdLst>
              <a:gd name="T0" fmla="*/ 15120938 w 610"/>
              <a:gd name="T1" fmla="*/ 695563616 h 459"/>
              <a:gd name="T2" fmla="*/ 221773760 w 610"/>
              <a:gd name="T3" fmla="*/ 115927286 h 459"/>
              <a:gd name="T4" fmla="*/ 1348284245 w 610"/>
              <a:gd name="T5" fmla="*/ 148690125 h 459"/>
              <a:gd name="T6" fmla="*/ 1348284245 w 610"/>
              <a:gd name="T7" fmla="*/ 1003023006 h 459"/>
              <a:gd name="T8" fmla="*/ 836691937 w 610"/>
              <a:gd name="T9" fmla="*/ 1071068047 h 459"/>
              <a:gd name="T10" fmla="*/ 221773760 w 610"/>
              <a:gd name="T11" fmla="*/ 1003023006 h 459"/>
              <a:gd name="T12" fmla="*/ 15120938 w 610"/>
              <a:gd name="T13" fmla="*/ 69556361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0"/>
              <a:gd name="T22" fmla="*/ 0 h 459"/>
              <a:gd name="T23" fmla="*/ 610 w 610"/>
              <a:gd name="T24" fmla="*/ 459 h 4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0" h="459">
                <a:moveTo>
                  <a:pt x="6" y="276"/>
                </a:moveTo>
                <a:cubicBezTo>
                  <a:pt x="6" y="217"/>
                  <a:pt x="0" y="82"/>
                  <a:pt x="88" y="46"/>
                </a:cubicBezTo>
                <a:cubicBezTo>
                  <a:pt x="176" y="10"/>
                  <a:pt x="460" y="0"/>
                  <a:pt x="535" y="59"/>
                </a:cubicBezTo>
                <a:cubicBezTo>
                  <a:pt x="610" y="118"/>
                  <a:pt x="569" y="337"/>
                  <a:pt x="535" y="398"/>
                </a:cubicBezTo>
                <a:cubicBezTo>
                  <a:pt x="501" y="459"/>
                  <a:pt x="406" y="425"/>
                  <a:pt x="332" y="425"/>
                </a:cubicBezTo>
                <a:cubicBezTo>
                  <a:pt x="258" y="425"/>
                  <a:pt x="139" y="427"/>
                  <a:pt x="88" y="398"/>
                </a:cubicBezTo>
                <a:cubicBezTo>
                  <a:pt x="37" y="369"/>
                  <a:pt x="6" y="335"/>
                  <a:pt x="6" y="276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51" name="Line 11"/>
          <p:cNvSpPr>
            <a:spLocks noChangeShapeType="1"/>
          </p:cNvSpPr>
          <p:nvPr/>
        </p:nvSpPr>
        <p:spPr bwMode="auto">
          <a:xfrm>
            <a:off x="8015288" y="1320800"/>
            <a:ext cx="352425" cy="21447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9928" name="Text Box 12"/>
          <p:cNvSpPr txBox="1">
            <a:spLocks noChangeArrowheads="1"/>
          </p:cNvSpPr>
          <p:nvPr/>
        </p:nvSpPr>
        <p:spPr bwMode="auto">
          <a:xfrm>
            <a:off x="2016125" y="5826125"/>
            <a:ext cx="6161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DANSSino confirmed DANSS design parameters</a:t>
            </a:r>
          </a:p>
          <a:p>
            <a:r>
              <a:rPr lang="en-US"/>
              <a:t>          </a:t>
            </a:r>
            <a:r>
              <a:rPr lang="en-US" b="1">
                <a:solidFill>
                  <a:srgbClr val="CC00CC"/>
                </a:solidFill>
              </a:rPr>
              <a:t>Reliable estimates of DANSS sensitivity</a:t>
            </a:r>
            <a:r>
              <a:rPr lang="en-US"/>
              <a:t> </a:t>
            </a:r>
            <a:endParaRPr lang="ru-RU"/>
          </a:p>
        </p:txBody>
      </p:sp>
      <p:sp>
        <p:nvSpPr>
          <p:cNvPr id="209929" name="AutoShape 13"/>
          <p:cNvSpPr>
            <a:spLocks noChangeArrowheads="1"/>
          </p:cNvSpPr>
          <p:nvPr/>
        </p:nvSpPr>
        <p:spPr bwMode="auto">
          <a:xfrm>
            <a:off x="2411413" y="6229350"/>
            <a:ext cx="381000" cy="163513"/>
          </a:xfrm>
          <a:prstGeom prst="rightArrow">
            <a:avLst>
              <a:gd name="adj1" fmla="val 50000"/>
              <a:gd name="adj2" fmla="val 58252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7" grpId="0" animBg="1"/>
      <p:bldP spid="215049" grpId="0" animBg="1"/>
      <p:bldP spid="215050" grpId="0" animBg="1"/>
      <p:bldP spid="2150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Заголовок 1"/>
          <p:cNvSpPr>
            <a:spLocks noGrp="1"/>
          </p:cNvSpPr>
          <p:nvPr>
            <p:ph type="title"/>
          </p:nvPr>
        </p:nvSpPr>
        <p:spPr>
          <a:xfrm>
            <a:off x="1414463" y="160338"/>
            <a:ext cx="6919912" cy="5127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  <a:latin typeface="Comic Sans MS" pitchFamily="66" charset="0"/>
              </a:rPr>
              <a:t>The role of the source dimensions</a:t>
            </a:r>
            <a:endParaRPr lang="ru-RU" sz="2800" b="1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808038"/>
            <a:ext cx="8551863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7" name="Text Box 4"/>
          <p:cNvSpPr txBox="1">
            <a:spLocks noChangeArrowheads="1"/>
          </p:cNvSpPr>
          <p:nvPr/>
        </p:nvSpPr>
        <p:spPr bwMode="auto">
          <a:xfrm>
            <a:off x="6083300" y="4287838"/>
            <a:ext cx="191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0000CC"/>
                </a:solidFill>
                <a:latin typeface="Arial" charset="0"/>
              </a:rPr>
              <a:t>Δ</a:t>
            </a:r>
            <a:r>
              <a:rPr lang="en-US" b="1">
                <a:solidFill>
                  <a:srgbClr val="0000CC"/>
                </a:solidFill>
                <a:latin typeface="Arial" charset="0"/>
              </a:rPr>
              <a:t>m</a:t>
            </a:r>
            <a:r>
              <a:rPr lang="en-US" b="1" baseline="30000">
                <a:solidFill>
                  <a:srgbClr val="0000CC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0000CC"/>
                </a:solidFill>
                <a:latin typeface="Arial" charset="0"/>
              </a:rPr>
              <a:t>  = 2 eV</a:t>
            </a:r>
            <a:r>
              <a:rPr lang="en-US" b="1" baseline="30000">
                <a:solidFill>
                  <a:srgbClr val="0000CC"/>
                </a:solidFill>
                <a:latin typeface="Arial" charset="0"/>
              </a:rPr>
              <a:t>2</a:t>
            </a:r>
          </a:p>
          <a:p>
            <a:r>
              <a:rPr lang="en-US" b="1">
                <a:solidFill>
                  <a:srgbClr val="0000CC"/>
                </a:solidFill>
                <a:latin typeface="Arial" charset="0"/>
              </a:rPr>
              <a:t>Sin</a:t>
            </a:r>
            <a:r>
              <a:rPr lang="en-US" b="1" baseline="30000">
                <a:solidFill>
                  <a:srgbClr val="0000CC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0000CC"/>
                </a:solidFill>
                <a:latin typeface="Arial" charset="0"/>
              </a:rPr>
              <a:t>2</a:t>
            </a:r>
            <a:r>
              <a:rPr lang="el-GR" b="1">
                <a:solidFill>
                  <a:srgbClr val="0000CC"/>
                </a:solidFill>
                <a:latin typeface="Arial" charset="0"/>
              </a:rPr>
              <a:t>θ</a:t>
            </a:r>
            <a:r>
              <a:rPr lang="en-US" b="1" baseline="-25000">
                <a:solidFill>
                  <a:srgbClr val="0000CC"/>
                </a:solidFill>
                <a:latin typeface="Arial" charset="0"/>
              </a:rPr>
              <a:t>14</a:t>
            </a:r>
            <a:r>
              <a:rPr lang="en-US" b="1">
                <a:solidFill>
                  <a:srgbClr val="0000CC"/>
                </a:solidFill>
                <a:latin typeface="Arial" charset="0"/>
              </a:rPr>
              <a:t> = 0.17</a:t>
            </a:r>
            <a:endParaRPr lang="ru-RU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10948" name="Text Box 5"/>
          <p:cNvSpPr txBox="1">
            <a:spLocks noChangeArrowheads="1"/>
          </p:cNvSpPr>
          <p:nvPr/>
        </p:nvSpPr>
        <p:spPr bwMode="auto">
          <a:xfrm>
            <a:off x="2684463" y="5197475"/>
            <a:ext cx="5862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Large size of reactor core smears oscillations</a:t>
            </a:r>
          </a:p>
          <a:p>
            <a:r>
              <a:rPr lang="en-US" b="1">
                <a:solidFill>
                  <a:srgbClr val="FF0000"/>
                </a:solidFill>
              </a:rPr>
              <a:t>but not too much!</a:t>
            </a: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ext Box 3"/>
          <p:cNvSpPr txBox="1">
            <a:spLocks noChangeArrowheads="1"/>
          </p:cNvSpPr>
          <p:nvPr/>
        </p:nvSpPr>
        <p:spPr bwMode="auto">
          <a:xfrm>
            <a:off x="0" y="169863"/>
            <a:ext cx="91440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Ratio of positron spectra at 11m and 9.7m  for </a:t>
            </a:r>
            <a:r>
              <a:rPr lang="el-GR" b="1">
                <a:solidFill>
                  <a:srgbClr val="0000CC"/>
                </a:solidFill>
                <a:latin typeface="Arial" charset="0"/>
              </a:rPr>
              <a:t>Δ</a:t>
            </a:r>
            <a:r>
              <a:rPr lang="en-US" b="1">
                <a:solidFill>
                  <a:srgbClr val="0000CC"/>
                </a:solidFill>
                <a:latin typeface="Arial" charset="0"/>
              </a:rPr>
              <a:t>m</a:t>
            </a:r>
            <a:r>
              <a:rPr lang="en-US" b="1" baseline="30000">
                <a:solidFill>
                  <a:srgbClr val="0000CC"/>
                </a:solidFill>
                <a:latin typeface="Arial" charset="0"/>
              </a:rPr>
              <a:t>2 </a:t>
            </a:r>
            <a:r>
              <a:rPr lang="en-US" b="1">
                <a:solidFill>
                  <a:srgbClr val="0000CC"/>
                </a:solidFill>
                <a:latin typeface="Arial" charset="0"/>
              </a:rPr>
              <a:t>=2eV</a:t>
            </a:r>
            <a:r>
              <a:rPr lang="en-US" b="1" baseline="30000">
                <a:solidFill>
                  <a:srgbClr val="0000CC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0000CC"/>
                </a:solidFill>
                <a:latin typeface="Arial" charset="0"/>
              </a:rPr>
              <a:t>, Sin</a:t>
            </a:r>
            <a:r>
              <a:rPr lang="en-US" b="1" baseline="30000">
                <a:solidFill>
                  <a:srgbClr val="0000CC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0000CC"/>
                </a:solidFill>
                <a:latin typeface="Arial" charset="0"/>
              </a:rPr>
              <a:t>2</a:t>
            </a:r>
            <a:r>
              <a:rPr lang="el-GR" b="1">
                <a:solidFill>
                  <a:srgbClr val="0000CC"/>
                </a:solidFill>
                <a:latin typeface="Arial" charset="0"/>
              </a:rPr>
              <a:t>θ</a:t>
            </a:r>
            <a:r>
              <a:rPr lang="en-US" b="1" baseline="-25000">
                <a:solidFill>
                  <a:srgbClr val="0000CC"/>
                </a:solidFill>
                <a:latin typeface="Arial" charset="0"/>
              </a:rPr>
              <a:t>14</a:t>
            </a:r>
            <a:r>
              <a:rPr lang="en-US" b="1">
                <a:solidFill>
                  <a:srgbClr val="0000CC"/>
                </a:solidFill>
                <a:latin typeface="Arial" charset="0"/>
              </a:rPr>
              <a:t>=0.2</a:t>
            </a:r>
          </a:p>
          <a:p>
            <a:r>
              <a:rPr lang="en-US" b="1">
                <a:solidFill>
                  <a:srgbClr val="0000CC"/>
                </a:solidFill>
                <a:latin typeface="Arial" charset="0"/>
              </a:rPr>
              <a:t>                           (errors correspond to 8 months of running)</a:t>
            </a:r>
            <a:endParaRPr lang="ru-RU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11970" name="Text Box 6"/>
          <p:cNvSpPr txBox="1">
            <a:spLocks noChangeArrowheads="1"/>
          </p:cNvSpPr>
          <p:nvPr/>
        </p:nvSpPr>
        <p:spPr bwMode="auto">
          <a:xfrm>
            <a:off x="1057275" y="1260475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  <a:endParaRPr lang="ru-RU" b="1"/>
          </a:p>
        </p:txBody>
      </p:sp>
      <p:sp>
        <p:nvSpPr>
          <p:cNvPr id="211971" name="Text Box 7"/>
          <p:cNvSpPr txBox="1">
            <a:spLocks noChangeArrowheads="1"/>
          </p:cNvSpPr>
          <p:nvPr/>
        </p:nvSpPr>
        <p:spPr bwMode="auto">
          <a:xfrm>
            <a:off x="7448550" y="4960938"/>
            <a:ext cx="1179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 [MeV]</a:t>
            </a:r>
            <a:endParaRPr lang="ru-RU" b="1"/>
          </a:p>
        </p:txBody>
      </p:sp>
      <p:pic>
        <p:nvPicPr>
          <p:cNvPr id="211972" name="Picture 8" descr="e11e9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038" y="868363"/>
            <a:ext cx="6015037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3" name="Text Box 11"/>
          <p:cNvSpPr txBox="1">
            <a:spLocks noChangeArrowheads="1"/>
          </p:cNvSpPr>
          <p:nvPr/>
        </p:nvSpPr>
        <p:spPr bwMode="auto">
          <a:xfrm>
            <a:off x="2451100" y="5718175"/>
            <a:ext cx="467042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Distortions are perfectly seen</a:t>
            </a:r>
            <a:endParaRPr lang="ru-RU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288" y="1200150"/>
            <a:ext cx="57912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8825" y="1222375"/>
            <a:ext cx="4792663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ая выноска 2"/>
          <p:cNvSpPr>
            <a:spLocks noChangeArrowheads="1"/>
          </p:cNvSpPr>
          <p:nvPr/>
        </p:nvSpPr>
        <p:spPr bwMode="auto">
          <a:xfrm>
            <a:off x="936625" y="3883025"/>
            <a:ext cx="2122488" cy="533400"/>
          </a:xfrm>
          <a:prstGeom prst="wedgeRectCallout">
            <a:avLst>
              <a:gd name="adj1" fmla="val 66231"/>
              <a:gd name="adj2" fmla="val -150296"/>
            </a:avLst>
          </a:prstGeom>
          <a:solidFill>
            <a:srgbClr val="FF9999">
              <a:alpha val="8196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</a:rPr>
              <a:t>ВВЭР-1000</a:t>
            </a:r>
          </a:p>
        </p:txBody>
      </p:sp>
      <p:sp>
        <p:nvSpPr>
          <p:cNvPr id="2" name="Прямоугольная выноска 1"/>
          <p:cNvSpPr>
            <a:spLocks noChangeArrowheads="1"/>
          </p:cNvSpPr>
          <p:nvPr/>
        </p:nvSpPr>
        <p:spPr bwMode="auto">
          <a:xfrm>
            <a:off x="2874963" y="4668838"/>
            <a:ext cx="2392362" cy="788987"/>
          </a:xfrm>
          <a:prstGeom prst="wedgeRectCallout">
            <a:avLst>
              <a:gd name="adj1" fmla="val 31222"/>
              <a:gd name="adj2" fmla="val -143963"/>
            </a:avLst>
          </a:prstGeom>
          <a:solidFill>
            <a:srgbClr val="A3A3E0">
              <a:alpha val="81960"/>
            </a:srgb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>
                <a:solidFill>
                  <a:srgbClr val="3333CC"/>
                </a:solidFill>
              </a:rPr>
              <a:t>СМ-3</a:t>
            </a:r>
            <a:r>
              <a:rPr lang="en-US" sz="2400" b="1">
                <a:solidFill>
                  <a:srgbClr val="3333CC"/>
                </a:solidFill>
              </a:rPr>
              <a:t> </a:t>
            </a:r>
            <a:r>
              <a:rPr lang="en-US" sz="1800" b="1">
                <a:solidFill>
                  <a:srgbClr val="3333CC"/>
                </a:solidFill>
              </a:rPr>
              <a:t>Small core</a:t>
            </a:r>
          </a:p>
          <a:p>
            <a:pPr eaLnBrk="0" hangingPunct="0"/>
            <a:r>
              <a:rPr lang="en-US" sz="1800" b="1">
                <a:solidFill>
                  <a:srgbClr val="3333CC"/>
                </a:solidFill>
              </a:rPr>
              <a:t>100MW Reactor</a:t>
            </a:r>
          </a:p>
          <a:p>
            <a:pPr eaLnBrk="0" hangingPunct="0"/>
            <a:endParaRPr lang="ru-RU" sz="2400" b="1">
              <a:solidFill>
                <a:srgbClr val="3333CC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3913" y="1192213"/>
            <a:ext cx="3424237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8" name="Text Box 7"/>
          <p:cNvSpPr txBox="1">
            <a:spLocks noChangeArrowheads="1"/>
          </p:cNvSpPr>
          <p:nvPr/>
        </p:nvSpPr>
        <p:spPr bwMode="auto">
          <a:xfrm>
            <a:off x="404813" y="0"/>
            <a:ext cx="851058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Sensitivity estimates (shape only) for 1 year (without systematics)</a:t>
            </a:r>
            <a:endParaRPr lang="ru-RU"/>
          </a:p>
        </p:txBody>
      </p:sp>
      <p:sp>
        <p:nvSpPr>
          <p:cNvPr id="212999" name="Text Box 8"/>
          <p:cNvSpPr txBox="1">
            <a:spLocks noChangeArrowheads="1"/>
          </p:cNvSpPr>
          <p:nvPr/>
        </p:nvSpPr>
        <p:spPr bwMode="auto">
          <a:xfrm>
            <a:off x="2022475" y="514350"/>
            <a:ext cx="627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Most interesting parameter space is well covered</a:t>
            </a: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ext Box 4"/>
          <p:cNvSpPr txBox="1">
            <a:spLocks noChangeArrowheads="1"/>
          </p:cNvSpPr>
          <p:nvPr/>
        </p:nvSpPr>
        <p:spPr bwMode="auto">
          <a:xfrm>
            <a:off x="3521075" y="171450"/>
            <a:ext cx="15113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</a:rPr>
              <a:t>Summary</a:t>
            </a:r>
            <a:endParaRPr lang="ru-RU" sz="2400" b="1">
              <a:solidFill>
                <a:srgbClr val="0000CC"/>
              </a:solidFill>
            </a:endParaRPr>
          </a:p>
        </p:txBody>
      </p:sp>
      <p:sp>
        <p:nvSpPr>
          <p:cNvPr id="214018" name="Text Box 5"/>
          <p:cNvSpPr txBox="1">
            <a:spLocks noChangeArrowheads="1"/>
          </p:cNvSpPr>
          <p:nvPr/>
        </p:nvSpPr>
        <p:spPr bwMode="auto">
          <a:xfrm>
            <a:off x="985838" y="5638800"/>
            <a:ext cx="755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3C8C93"/>
                </a:solidFill>
              </a:rPr>
              <a:t>Details can be found in </a:t>
            </a:r>
            <a:r>
              <a:rPr lang="en-US" b="1" i="1">
                <a:solidFill>
                  <a:srgbClr val="3C8C93"/>
                </a:solidFill>
                <a:hlinkClick r:id="rId2"/>
              </a:rPr>
              <a:t>arXiv:1305.3350</a:t>
            </a:r>
            <a:r>
              <a:rPr lang="en-US" b="1" i="1">
                <a:solidFill>
                  <a:srgbClr val="3C8C93"/>
                </a:solidFill>
              </a:rPr>
              <a:t>  [physics.ins-det]</a:t>
            </a:r>
            <a:endParaRPr lang="ru-RU" b="1" i="1">
              <a:solidFill>
                <a:srgbClr val="3C8C93"/>
              </a:solidFill>
            </a:endParaRPr>
          </a:p>
        </p:txBody>
      </p:sp>
      <p:sp>
        <p:nvSpPr>
          <p:cNvPr id="214019" name="Text Box 4"/>
          <p:cNvSpPr txBox="1">
            <a:spLocks noChangeArrowheads="1"/>
          </p:cNvSpPr>
          <p:nvPr/>
        </p:nvSpPr>
        <p:spPr bwMode="auto">
          <a:xfrm>
            <a:off x="0" y="912813"/>
            <a:ext cx="9144000" cy="411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High granularity, good stability, very low background, </a:t>
            </a:r>
          </a:p>
          <a:p>
            <a:r>
              <a:rPr lang="en-US" b="1">
                <a:solidFill>
                  <a:srgbClr val="0000CC"/>
                </a:solidFill>
              </a:rPr>
              <a:t>high neutrino flux and changeable distance to reactor core</a:t>
            </a:r>
          </a:p>
          <a:p>
            <a:r>
              <a:rPr lang="en-US" b="1">
                <a:solidFill>
                  <a:srgbClr val="CC00CC"/>
                </a:solidFill>
              </a:rPr>
              <a:t>should allow DANSS to study the most interesting parameter region of</a:t>
            </a:r>
          </a:p>
          <a:p>
            <a:r>
              <a:rPr lang="en-US" b="1">
                <a:solidFill>
                  <a:srgbClr val="CC00CC"/>
                </a:solidFill>
              </a:rPr>
              <a:t>possible oscillations to the 4</a:t>
            </a:r>
            <a:r>
              <a:rPr lang="en-US" b="1" baseline="30000">
                <a:solidFill>
                  <a:srgbClr val="CC00CC"/>
                </a:solidFill>
              </a:rPr>
              <a:t>th</a:t>
            </a:r>
            <a:r>
              <a:rPr lang="en-US" b="1">
                <a:solidFill>
                  <a:srgbClr val="CC00CC"/>
                </a:solidFill>
              </a:rPr>
              <a:t> neutrino.</a:t>
            </a:r>
            <a:r>
              <a:rPr lang="en-US" b="1">
                <a:solidFill>
                  <a:srgbClr val="0000CC"/>
                </a:solidFill>
              </a:rPr>
              <a:t> </a:t>
            </a:r>
          </a:p>
          <a:p>
            <a:endParaRPr lang="en-US" b="1">
              <a:solidFill>
                <a:srgbClr val="0000CC"/>
              </a:solidFill>
            </a:endParaRPr>
          </a:p>
          <a:p>
            <a:r>
              <a:rPr lang="en-US" b="1">
                <a:solidFill>
                  <a:srgbClr val="0000CC"/>
                </a:solidFill>
              </a:rPr>
              <a:t>DANSS design parameters have been confirmed by the DANSSino results</a:t>
            </a:r>
          </a:p>
          <a:p>
            <a:endParaRPr lang="en-US" b="1">
              <a:solidFill>
                <a:srgbClr val="0000CC"/>
              </a:solidFill>
            </a:endParaRPr>
          </a:p>
          <a:p>
            <a:r>
              <a:rPr lang="en-US" b="1">
                <a:solidFill>
                  <a:srgbClr val="0000CC"/>
                </a:solidFill>
              </a:rPr>
              <a:t>In spite of a small size (4% of DANSS), </a:t>
            </a:r>
          </a:p>
          <a:p>
            <a:r>
              <a:rPr lang="en-US" b="1">
                <a:solidFill>
                  <a:srgbClr val="0000CC"/>
                </a:solidFill>
              </a:rPr>
              <a:t>non perfect shielding and </a:t>
            </a:r>
            <a:r>
              <a:rPr lang="el-GR" b="1">
                <a:solidFill>
                  <a:srgbClr val="0000CC"/>
                </a:solidFill>
              </a:rPr>
              <a:t>μ</a:t>
            </a:r>
            <a:r>
              <a:rPr lang="en-US" b="1">
                <a:solidFill>
                  <a:srgbClr val="0000CC"/>
                </a:solidFill>
              </a:rPr>
              <a:t> veto</a:t>
            </a:r>
          </a:p>
          <a:p>
            <a:r>
              <a:rPr lang="en-US" b="1">
                <a:solidFill>
                  <a:srgbClr val="0000CC"/>
                </a:solidFill>
              </a:rPr>
              <a:t>DANSSino detected about 70 events/day with S/B ~ 1.</a:t>
            </a:r>
          </a:p>
          <a:p>
            <a:endParaRPr lang="en-US" b="1">
              <a:solidFill>
                <a:srgbClr val="0000CC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                 </a:t>
            </a:r>
            <a:r>
              <a:rPr lang="en-US" sz="2400" b="1">
                <a:solidFill>
                  <a:srgbClr val="FF0000"/>
                </a:solidFill>
              </a:rPr>
              <a:t>DANSS data taking will start in 2014</a:t>
            </a:r>
            <a:r>
              <a:rPr lang="en-US"/>
              <a:t> 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ext Box 4"/>
          <p:cNvSpPr txBox="1">
            <a:spLocks noChangeArrowheads="1"/>
          </p:cNvSpPr>
          <p:nvPr/>
        </p:nvSpPr>
        <p:spPr bwMode="auto">
          <a:xfrm>
            <a:off x="2836863" y="1423988"/>
            <a:ext cx="3025775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CC"/>
                </a:solidFill>
              </a:rPr>
              <a:t>Backup slides</a:t>
            </a:r>
            <a:endParaRPr lang="ru-RU" sz="36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95475"/>
            <a:ext cx="79200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2692400"/>
            <a:ext cx="742791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0" name="Text Box 5"/>
          <p:cNvSpPr txBox="1">
            <a:spLocks noChangeArrowheads="1"/>
          </p:cNvSpPr>
          <p:nvPr/>
        </p:nvSpPr>
        <p:spPr bwMode="auto">
          <a:xfrm>
            <a:off x="1714500" y="142875"/>
            <a:ext cx="6284913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There are several ~3</a:t>
            </a:r>
            <a:r>
              <a:rPr lang="el-GR" b="1">
                <a:solidFill>
                  <a:srgbClr val="0000CC"/>
                </a:solidFill>
              </a:rPr>
              <a:t>σ</a:t>
            </a:r>
            <a:r>
              <a:rPr lang="en-US" b="1">
                <a:solidFill>
                  <a:srgbClr val="0000CC"/>
                </a:solidFill>
              </a:rPr>
              <a:t> indications of 4</a:t>
            </a:r>
            <a:r>
              <a:rPr lang="en-US" b="1" baseline="30000">
                <a:solidFill>
                  <a:srgbClr val="0000CC"/>
                </a:solidFill>
              </a:rPr>
              <a:t>th</a:t>
            </a:r>
            <a:r>
              <a:rPr lang="en-US" b="1">
                <a:solidFill>
                  <a:srgbClr val="0000CC"/>
                </a:solidFill>
              </a:rPr>
              <a:t> neutrino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196611" name="Text Box 7"/>
          <p:cNvSpPr txBox="1">
            <a:spLocks noChangeArrowheads="1"/>
          </p:cNvSpPr>
          <p:nvPr/>
        </p:nvSpPr>
        <p:spPr bwMode="auto">
          <a:xfrm>
            <a:off x="0" y="919163"/>
            <a:ext cx="4140200" cy="1249362"/>
          </a:xfrm>
          <a:prstGeom prst="rect">
            <a:avLst/>
          </a:prstGeom>
          <a:solidFill>
            <a:srgbClr val="FDA1F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LSND, MiniBoone: </a:t>
            </a:r>
            <a:r>
              <a:rPr lang="el-GR" sz="2800"/>
              <a:t>ν</a:t>
            </a:r>
            <a:r>
              <a:rPr lang="en-US"/>
              <a:t>e appearance</a:t>
            </a:r>
          </a:p>
          <a:p>
            <a:r>
              <a:rPr lang="en-US"/>
              <a:t>SAGE and GALEX </a:t>
            </a:r>
            <a:r>
              <a:rPr lang="el-GR" sz="2400"/>
              <a:t>ν</a:t>
            </a:r>
            <a:r>
              <a:rPr lang="en-US" baseline="-25000"/>
              <a:t>e</a:t>
            </a:r>
            <a:r>
              <a:rPr lang="en-US"/>
              <a:t> deficit</a:t>
            </a:r>
            <a:endParaRPr lang="el-GR"/>
          </a:p>
          <a:p>
            <a:r>
              <a:rPr lang="en-US"/>
              <a:t>Reactor </a:t>
            </a:r>
            <a:r>
              <a:rPr lang="el-GR" sz="2400"/>
              <a:t>ν</a:t>
            </a:r>
            <a:r>
              <a:rPr lang="en-US" baseline="-25000"/>
              <a:t>e</a:t>
            </a:r>
            <a:r>
              <a:rPr lang="en-US"/>
              <a:t> deficit</a:t>
            </a:r>
            <a:endParaRPr lang="ru-RU"/>
          </a:p>
        </p:txBody>
      </p:sp>
      <p:sp>
        <p:nvSpPr>
          <p:cNvPr id="196612" name="Line 8"/>
          <p:cNvSpPr>
            <a:spLocks noChangeShapeType="1"/>
          </p:cNvSpPr>
          <p:nvPr/>
        </p:nvSpPr>
        <p:spPr bwMode="auto">
          <a:xfrm>
            <a:off x="2309813" y="1057275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6613" name="Line 9"/>
          <p:cNvSpPr>
            <a:spLocks noChangeShapeType="1"/>
          </p:cNvSpPr>
          <p:nvPr/>
        </p:nvSpPr>
        <p:spPr bwMode="auto">
          <a:xfrm>
            <a:off x="1120775" y="1838325"/>
            <a:ext cx="131763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6614" name="AutoShape 11"/>
          <p:cNvSpPr>
            <a:spLocks noChangeArrowheads="1"/>
          </p:cNvSpPr>
          <p:nvPr/>
        </p:nvSpPr>
        <p:spPr bwMode="auto">
          <a:xfrm>
            <a:off x="4219575" y="1444625"/>
            <a:ext cx="358775" cy="166688"/>
          </a:xfrm>
          <a:prstGeom prst="rightArrow">
            <a:avLst>
              <a:gd name="adj1" fmla="val 50000"/>
              <a:gd name="adj2" fmla="val 5380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6615" name="Text Box 13"/>
          <p:cNvSpPr txBox="1">
            <a:spLocks noChangeArrowheads="1"/>
          </p:cNvSpPr>
          <p:nvPr/>
        </p:nvSpPr>
        <p:spPr bwMode="auto">
          <a:xfrm>
            <a:off x="4678363" y="892175"/>
            <a:ext cx="4465637" cy="131127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Indication of a sterile neutrino </a:t>
            </a:r>
          </a:p>
          <a:p>
            <a:r>
              <a:rPr lang="el-GR"/>
              <a:t>Δ</a:t>
            </a:r>
            <a:r>
              <a:rPr lang="en-US"/>
              <a:t>m</a:t>
            </a:r>
            <a:r>
              <a:rPr lang="en-US" baseline="30000"/>
              <a:t>2  </a:t>
            </a:r>
            <a:r>
              <a:rPr lang="en-US"/>
              <a:t>~ 1 eV</a:t>
            </a:r>
            <a:r>
              <a:rPr lang="en-US" baseline="30000"/>
              <a:t>2</a:t>
            </a:r>
          </a:p>
          <a:p>
            <a:r>
              <a:rPr lang="en-US"/>
              <a:t>Sin</a:t>
            </a:r>
            <a:r>
              <a:rPr lang="en-US" baseline="30000"/>
              <a:t>2</a:t>
            </a:r>
            <a:r>
              <a:rPr lang="en-US"/>
              <a:t>2</a:t>
            </a:r>
            <a:r>
              <a:rPr lang="el-GR"/>
              <a:t>θ</a:t>
            </a:r>
            <a:r>
              <a:rPr lang="en-US" baseline="-25000"/>
              <a:t>14 </a:t>
            </a:r>
            <a:r>
              <a:rPr lang="en-US"/>
              <a:t>~ 0.17</a:t>
            </a:r>
          </a:p>
          <a:p>
            <a:r>
              <a:rPr lang="en-US">
                <a:solidFill>
                  <a:srgbClr val="FF0000"/>
                </a:solidFill>
              </a:rPr>
              <a:t>=&gt;</a:t>
            </a:r>
            <a:r>
              <a:rPr lang="en-US"/>
              <a:t> Short range neutrino oscillations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525463"/>
            <a:ext cx="771842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500063"/>
            <a:ext cx="8670925" cy="58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 rot="21161115">
            <a:off x="6096000" y="3848100"/>
            <a:ext cx="2336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solidFill>
                  <a:schemeClr val="tx1"/>
                </a:solidFill>
              </a:rPr>
              <a:t>MC example: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sin</a:t>
            </a:r>
            <a:r>
              <a:rPr lang="en-US" b="1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(2</a:t>
            </a:r>
            <a:r>
              <a:rPr lang="el-GR" dirty="0">
                <a:solidFill>
                  <a:schemeClr val="tx1"/>
                </a:solidFill>
                <a:cs typeface="Arial"/>
              </a:rPr>
              <a:t>θ</a:t>
            </a:r>
            <a:r>
              <a:rPr lang="en-US" dirty="0">
                <a:solidFill>
                  <a:schemeClr val="tx1"/>
                </a:solidFill>
                <a:cs typeface="Arial"/>
              </a:rPr>
              <a:t>) = 0.17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/>
                <a:sym typeface="Symbol"/>
              </a:rPr>
              <a:t>m</a:t>
            </a:r>
            <a:r>
              <a:rPr lang="en-US" b="1" baseline="30000" dirty="0">
                <a:solidFill>
                  <a:schemeClr val="tx1"/>
                </a:solidFill>
                <a:cs typeface="Arial"/>
                <a:sym typeface="Symbol"/>
              </a:rPr>
              <a:t>2 </a:t>
            </a:r>
            <a:r>
              <a:rPr lang="en-US" dirty="0">
                <a:solidFill>
                  <a:schemeClr val="tx1"/>
                </a:solidFill>
                <a:cs typeface="Arial"/>
                <a:sym typeface="Symbol"/>
              </a:rPr>
              <a:t>= 2 eV</a:t>
            </a:r>
            <a:r>
              <a:rPr lang="en-US" b="1" baseline="30000" dirty="0">
                <a:solidFill>
                  <a:schemeClr val="tx1"/>
                </a:solidFill>
                <a:cs typeface="Arial"/>
                <a:sym typeface="Symbol"/>
              </a:rPr>
              <a:t>2</a:t>
            </a:r>
            <a:endParaRPr lang="ru-RU" b="1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508000"/>
            <a:ext cx="889635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8" name="Text Box 3"/>
          <p:cNvSpPr txBox="1">
            <a:spLocks noChangeArrowheads="1"/>
          </p:cNvSpPr>
          <p:nvPr/>
        </p:nvSpPr>
        <p:spPr bwMode="auto">
          <a:xfrm>
            <a:off x="966788" y="0"/>
            <a:ext cx="747712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</a:rPr>
              <a:t>Zoom of oscillation curves in the measured range</a:t>
            </a:r>
            <a:endParaRPr lang="ru-RU" sz="24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1" name="Picture 6" descr="fig8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3825" y="1520825"/>
            <a:ext cx="4919663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00313" y="0"/>
            <a:ext cx="3522662" cy="479425"/>
          </a:xfrm>
          <a:solidFill>
            <a:srgbClr val="FFFF00"/>
          </a:solidFill>
        </p:spPr>
        <p:txBody>
          <a:bodyPr anchor="b"/>
          <a:lstStyle/>
          <a:p>
            <a:pPr marL="342900" indent="-342900" eaLnBrk="1" hangingPunct="1">
              <a:defRPr/>
            </a:pPr>
            <a:r>
              <a:rPr lang="en-US" sz="280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DANSS Goals</a:t>
            </a: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endParaRPr lang="ru-RU" sz="320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976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4888" y="2644775"/>
            <a:ext cx="33401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5" name="AutoShape 13"/>
          <p:cNvSpPr>
            <a:spLocks noChangeArrowheads="1"/>
          </p:cNvSpPr>
          <p:nvPr/>
        </p:nvSpPr>
        <p:spPr bwMode="auto">
          <a:xfrm>
            <a:off x="7340600" y="2560638"/>
            <a:ext cx="1803400" cy="482600"/>
          </a:xfrm>
          <a:prstGeom prst="wedgeRectCallout">
            <a:avLst>
              <a:gd name="adj1" fmla="val -79667"/>
              <a:gd name="adj2" fmla="val 559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sz="1400" b="1" i="1">
                <a:solidFill>
                  <a:srgbClr val="002060"/>
                </a:solidFill>
                <a:latin typeface="Arial" charset="0"/>
                <a:ea typeface="MS Mincho" pitchFamily="49" charset="-128"/>
              </a:rPr>
              <a:t>Cosmic muon veto (</a:t>
            </a:r>
            <a:r>
              <a:rPr lang="en-US" altLang="ja-JP" sz="1400" b="1" i="1">
                <a:solidFill>
                  <a:srgbClr val="002060"/>
                </a:solidFill>
                <a:latin typeface="Arial Black" pitchFamily="34" charset="0"/>
                <a:ea typeface="MS Mincho" pitchFamily="49" charset="-128"/>
              </a:rPr>
              <a:t>PS</a:t>
            </a:r>
            <a:r>
              <a:rPr lang="en-US" altLang="ja-JP" sz="1400" b="1" i="1">
                <a:solidFill>
                  <a:srgbClr val="002060"/>
                </a:solidFill>
                <a:latin typeface="Arial" charset="0"/>
                <a:ea typeface="MS Mincho" pitchFamily="49" charset="-128"/>
              </a:rPr>
              <a:t> plates)</a:t>
            </a:r>
            <a:endParaRPr lang="ru-RU" sz="1400" b="1">
              <a:solidFill>
                <a:srgbClr val="002060"/>
              </a:solidFill>
              <a:latin typeface="Arial" charset="0"/>
              <a:ea typeface="MS Mincho" pitchFamily="49" charset="-128"/>
            </a:endParaRPr>
          </a:p>
        </p:txBody>
      </p:sp>
      <p:sp>
        <p:nvSpPr>
          <p:cNvPr id="197636" name="AutoShape 14"/>
          <p:cNvSpPr>
            <a:spLocks noChangeArrowheads="1"/>
          </p:cNvSpPr>
          <p:nvPr/>
        </p:nvSpPr>
        <p:spPr bwMode="auto">
          <a:xfrm>
            <a:off x="7010400" y="3249613"/>
            <a:ext cx="2133600" cy="508000"/>
          </a:xfrm>
          <a:prstGeom prst="wedgeRectCallout">
            <a:avLst>
              <a:gd name="adj1" fmla="val -124106"/>
              <a:gd name="adj2" fmla="val 12127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 algn="ctr"/>
            <a:r>
              <a:rPr lang="en-US" altLang="ja-JP" sz="1400" b="1" i="1">
                <a:solidFill>
                  <a:srgbClr val="002060"/>
                </a:solidFill>
                <a:latin typeface="Arial" charset="0"/>
                <a:ea typeface="MS Mincho" pitchFamily="49" charset="-128"/>
              </a:rPr>
              <a:t>Sensitive volume ~ 1m</a:t>
            </a:r>
            <a:r>
              <a:rPr lang="en-US" altLang="ja-JP" sz="1400" b="1" i="1" baseline="30000">
                <a:solidFill>
                  <a:srgbClr val="002060"/>
                </a:solidFill>
                <a:latin typeface="Arial" charset="0"/>
                <a:ea typeface="MS Mincho" pitchFamily="49" charset="-128"/>
              </a:rPr>
              <a:t>3</a:t>
            </a:r>
            <a:endParaRPr lang="en-US" altLang="ja-JP" sz="1400" b="1" i="1">
              <a:solidFill>
                <a:srgbClr val="002060"/>
              </a:solidFill>
              <a:latin typeface="Arial" charset="0"/>
              <a:ea typeface="MS Mincho" pitchFamily="49" charset="-128"/>
            </a:endParaRPr>
          </a:p>
          <a:p>
            <a:pPr algn="ctr"/>
            <a:r>
              <a:rPr lang="en-US" altLang="ja-JP" sz="1400" b="1" i="1">
                <a:solidFill>
                  <a:srgbClr val="002060"/>
                </a:solidFill>
                <a:latin typeface="Arial" charset="0"/>
                <a:ea typeface="MS Mincho" pitchFamily="49" charset="-128"/>
              </a:rPr>
              <a:t>(2500 </a:t>
            </a:r>
            <a:r>
              <a:rPr lang="en-US" altLang="ja-JP" sz="1400" i="1">
                <a:solidFill>
                  <a:srgbClr val="002060"/>
                </a:solidFill>
                <a:latin typeface="Arial Black" pitchFamily="34" charset="0"/>
                <a:ea typeface="MS Mincho" pitchFamily="49" charset="-128"/>
              </a:rPr>
              <a:t>PS</a:t>
            </a:r>
            <a:r>
              <a:rPr lang="en-US" altLang="ja-JP" sz="1400" b="1" i="1">
                <a:solidFill>
                  <a:srgbClr val="002060"/>
                </a:solidFill>
                <a:latin typeface="Arial" charset="0"/>
                <a:ea typeface="MS Mincho" pitchFamily="49" charset="-128"/>
              </a:rPr>
              <a:t> strips)</a:t>
            </a:r>
            <a:endParaRPr lang="ru-RU" sz="1400">
              <a:solidFill>
                <a:srgbClr val="002060"/>
              </a:solidFill>
              <a:latin typeface="Arial" charset="0"/>
              <a:ea typeface="MS Mincho" pitchFamily="49" charset="-128"/>
            </a:endParaRPr>
          </a:p>
        </p:txBody>
      </p:sp>
      <p:sp>
        <p:nvSpPr>
          <p:cNvPr id="197637" name="AutoShape 15"/>
          <p:cNvSpPr>
            <a:spLocks noChangeArrowheads="1"/>
          </p:cNvSpPr>
          <p:nvPr/>
        </p:nvSpPr>
        <p:spPr bwMode="auto">
          <a:xfrm>
            <a:off x="6972300" y="3851275"/>
            <a:ext cx="2171700" cy="508000"/>
          </a:xfrm>
          <a:prstGeom prst="wedgeRectCallout">
            <a:avLst>
              <a:gd name="adj1" fmla="val -96125"/>
              <a:gd name="adj2" fmla="val 2650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 algn="r"/>
            <a:r>
              <a:rPr lang="en-US" altLang="ja-JP" sz="1400" b="1">
                <a:solidFill>
                  <a:srgbClr val="002060"/>
                </a:solidFill>
                <a:latin typeface="Arial Black" pitchFamily="34" charset="0"/>
                <a:ea typeface="MS Mincho" pitchFamily="49" charset="-128"/>
              </a:rPr>
              <a:t>Cu</a:t>
            </a:r>
            <a:r>
              <a:rPr lang="en-US" altLang="ja-JP" sz="1400" b="1" i="1">
                <a:solidFill>
                  <a:srgbClr val="002060"/>
                </a:solidFill>
                <a:latin typeface="Arial" charset="0"/>
                <a:ea typeface="MS Mincho" pitchFamily="49" charset="-128"/>
              </a:rPr>
              <a:t> frames (inner part</a:t>
            </a:r>
          </a:p>
          <a:p>
            <a:pPr algn="r"/>
            <a:r>
              <a:rPr lang="en-US" altLang="ja-JP" sz="1400" b="1" i="1">
                <a:solidFill>
                  <a:srgbClr val="002060"/>
                </a:solidFill>
                <a:latin typeface="Arial" charset="0"/>
                <a:ea typeface="MS Mincho" pitchFamily="49" charset="-128"/>
              </a:rPr>
              <a:t>of passive </a:t>
            </a:r>
            <a:r>
              <a:rPr lang="en-US" altLang="ja-JP" sz="1400" b="1" i="1">
                <a:solidFill>
                  <a:srgbClr val="002060"/>
                </a:solidFill>
                <a:latin typeface="Arial" charset="0"/>
                <a:ea typeface="MS Mincho" pitchFamily="49" charset="-128"/>
                <a:sym typeface="Symbol" pitchFamily="18" charset="2"/>
              </a:rPr>
              <a:t></a:t>
            </a:r>
            <a:r>
              <a:rPr lang="en-US" altLang="ja-JP" sz="1400" b="1" i="1">
                <a:solidFill>
                  <a:srgbClr val="002060"/>
                </a:solidFill>
                <a:latin typeface="Arial" charset="0"/>
                <a:ea typeface="MS Mincho" pitchFamily="49" charset="-128"/>
              </a:rPr>
              <a:t>-shielding</a:t>
            </a:r>
            <a:r>
              <a:rPr lang="en-US" altLang="ja-JP" sz="1200" b="1" i="1">
                <a:solidFill>
                  <a:srgbClr val="002060"/>
                </a:solidFill>
                <a:latin typeface="Arial" charset="0"/>
                <a:ea typeface="MS Mincho" pitchFamily="49" charset="-128"/>
              </a:rPr>
              <a:t>)</a:t>
            </a:r>
            <a:endParaRPr lang="ru-RU" sz="1800">
              <a:solidFill>
                <a:srgbClr val="002060"/>
              </a:solidFill>
              <a:latin typeface="Arial" charset="0"/>
              <a:ea typeface="MS Mincho" pitchFamily="49" charset="-128"/>
            </a:endParaRPr>
          </a:p>
        </p:txBody>
      </p:sp>
      <p:sp>
        <p:nvSpPr>
          <p:cNvPr id="197638" name="AutoShape 16"/>
          <p:cNvSpPr>
            <a:spLocks noChangeArrowheads="1"/>
          </p:cNvSpPr>
          <p:nvPr/>
        </p:nvSpPr>
        <p:spPr bwMode="auto">
          <a:xfrm>
            <a:off x="7150100" y="4516438"/>
            <a:ext cx="1993900" cy="609600"/>
          </a:xfrm>
          <a:prstGeom prst="wedgeRectCallout">
            <a:avLst>
              <a:gd name="adj1" fmla="val -96815"/>
              <a:gd name="adj2" fmla="val -2005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altLang="ja-JP" sz="1400" b="1">
                <a:solidFill>
                  <a:srgbClr val="002060"/>
                </a:solidFill>
                <a:latin typeface="Arial Black" pitchFamily="34" charset="0"/>
                <a:ea typeface="MS Mincho" pitchFamily="49" charset="-128"/>
              </a:rPr>
              <a:t>Pb</a:t>
            </a:r>
            <a:r>
              <a:rPr lang="en-US" altLang="ja-JP" sz="1400">
                <a:solidFill>
                  <a:srgbClr val="002060"/>
                </a:solidFill>
                <a:latin typeface="Arial Black" pitchFamily="34" charset="0"/>
                <a:ea typeface="MS Mincho" pitchFamily="49" charset="-128"/>
              </a:rPr>
              <a:t> </a:t>
            </a:r>
            <a:r>
              <a:rPr lang="en-US" altLang="ja-JP" sz="1400" b="1" i="1">
                <a:solidFill>
                  <a:srgbClr val="002060"/>
                </a:solidFill>
                <a:latin typeface="Arial" charset="0"/>
                <a:ea typeface="MS Mincho" pitchFamily="49" charset="-128"/>
              </a:rPr>
              <a:t> (external part of passive </a:t>
            </a:r>
            <a:r>
              <a:rPr lang="en-US" altLang="ja-JP" sz="1400" b="1" i="1">
                <a:solidFill>
                  <a:srgbClr val="002060"/>
                </a:solidFill>
                <a:latin typeface="Arial" charset="0"/>
                <a:ea typeface="MS Mincho" pitchFamily="49" charset="-128"/>
                <a:sym typeface="Symbol" pitchFamily="18" charset="2"/>
              </a:rPr>
              <a:t></a:t>
            </a:r>
            <a:r>
              <a:rPr lang="en-US" altLang="ja-JP" sz="1400" b="1" i="1">
                <a:solidFill>
                  <a:srgbClr val="002060"/>
                </a:solidFill>
                <a:latin typeface="Arial" charset="0"/>
                <a:ea typeface="MS Mincho" pitchFamily="49" charset="-128"/>
              </a:rPr>
              <a:t>-shielding)</a:t>
            </a:r>
            <a:endParaRPr lang="ru-RU" sz="1400">
              <a:solidFill>
                <a:srgbClr val="002060"/>
              </a:solidFill>
              <a:latin typeface="Arial" charset="0"/>
              <a:ea typeface="MS Mincho" pitchFamily="49" charset="-128"/>
            </a:endParaRPr>
          </a:p>
        </p:txBody>
      </p:sp>
      <p:sp>
        <p:nvSpPr>
          <p:cNvPr id="197639" name="AutoShape 17"/>
          <p:cNvSpPr>
            <a:spLocks noChangeArrowheads="1"/>
          </p:cNvSpPr>
          <p:nvPr/>
        </p:nvSpPr>
        <p:spPr bwMode="auto">
          <a:xfrm>
            <a:off x="6946900" y="5430838"/>
            <a:ext cx="2044700" cy="454025"/>
          </a:xfrm>
          <a:prstGeom prst="wedgeRectCallout">
            <a:avLst>
              <a:gd name="adj1" fmla="val -101241"/>
              <a:gd name="adj2" fmla="val -11713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400" b="1">
                <a:solidFill>
                  <a:srgbClr val="002060"/>
                </a:solidFill>
                <a:latin typeface="Arial Black" pitchFamily="34" charset="0"/>
                <a:ea typeface="MS Mincho" pitchFamily="49" charset="-128"/>
              </a:rPr>
              <a:t>CH</a:t>
            </a:r>
            <a:r>
              <a:rPr lang="en-US" altLang="ja-JP" sz="1400" b="1" baseline="-25000">
                <a:solidFill>
                  <a:srgbClr val="002060"/>
                </a:solidFill>
                <a:latin typeface="Arial Black" pitchFamily="34" charset="0"/>
                <a:ea typeface="MS Mincho" pitchFamily="49" charset="-128"/>
              </a:rPr>
              <a:t>2</a:t>
            </a:r>
            <a:r>
              <a:rPr lang="en-US" altLang="ja-JP" sz="1400" b="1">
                <a:solidFill>
                  <a:srgbClr val="002060"/>
                </a:solidFill>
                <a:latin typeface="Arial Black" pitchFamily="34" charset="0"/>
                <a:ea typeface="MS Mincho" pitchFamily="49" charset="-128"/>
              </a:rPr>
              <a:t> </a:t>
            </a:r>
            <a:r>
              <a:rPr lang="en-US" altLang="ja-JP" sz="1400" b="1">
                <a:solidFill>
                  <a:srgbClr val="002060"/>
                </a:solidFill>
                <a:latin typeface="Arial" charset="0"/>
                <a:ea typeface="MS Mincho" pitchFamily="49" charset="-128"/>
              </a:rPr>
              <a:t>+</a:t>
            </a:r>
            <a:r>
              <a:rPr lang="en-US" altLang="ja-JP" sz="1400" b="1">
                <a:solidFill>
                  <a:srgbClr val="002060"/>
                </a:solidFill>
                <a:latin typeface="Arial Black" pitchFamily="34" charset="0"/>
                <a:ea typeface="MS Mincho" pitchFamily="49" charset="-128"/>
              </a:rPr>
              <a:t> B </a:t>
            </a:r>
            <a:r>
              <a:rPr lang="en-US" altLang="ja-JP" sz="1400" b="1" i="1">
                <a:solidFill>
                  <a:srgbClr val="002060"/>
                </a:solidFill>
                <a:latin typeface="Arial" charset="0"/>
                <a:ea typeface="MS Mincho" pitchFamily="49" charset="-128"/>
              </a:rPr>
              <a:t>(n-shielding)</a:t>
            </a:r>
            <a:endParaRPr lang="ru-RU" sz="1400">
              <a:solidFill>
                <a:srgbClr val="002060"/>
              </a:solidFill>
              <a:latin typeface="Arial" charset="0"/>
              <a:ea typeface="MS Mincho" pitchFamily="49" charset="-128"/>
            </a:endParaRPr>
          </a:p>
        </p:txBody>
      </p:sp>
      <p:sp>
        <p:nvSpPr>
          <p:cNvPr id="452618" name="Text Box 10"/>
          <p:cNvSpPr txBox="1">
            <a:spLocks noChangeArrowheads="1"/>
          </p:cNvSpPr>
          <p:nvPr/>
        </p:nvSpPr>
        <p:spPr bwMode="auto">
          <a:xfrm>
            <a:off x="22225" y="520700"/>
            <a:ext cx="912177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Reactor monitoring using neutrinos:</a:t>
            </a:r>
            <a:endParaRPr lang="en-US" sz="2400" i="1">
              <a:solidFill>
                <a:srgbClr val="CC00FF"/>
              </a:solidFill>
            </a:endParaRPr>
          </a:p>
          <a:p>
            <a:pPr>
              <a:defRPr/>
            </a:pPr>
            <a:r>
              <a:rPr lang="en-US" sz="18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en-US" sz="18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to measure the thermal reactor power with accuracy of </a:t>
            </a:r>
            <a:r>
              <a:rPr lang="en-US" sz="1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1.5%</a:t>
            </a:r>
            <a:r>
              <a:rPr 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 per day; </a:t>
            </a:r>
          </a:p>
          <a:p>
            <a:pPr>
              <a:defRPr/>
            </a:pPr>
            <a:r>
              <a:rPr 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 2. to define the fuel composition and amount of the produced </a:t>
            </a:r>
            <a:r>
              <a:rPr lang="en-US" sz="1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239Pu</a:t>
            </a:r>
            <a:r>
              <a:rPr lang="en-US" sz="18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with accuracy </a:t>
            </a:r>
          </a:p>
          <a:p>
            <a:pPr>
              <a:defRPr/>
            </a:pPr>
            <a:r>
              <a:rPr 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of   </a:t>
            </a:r>
            <a:r>
              <a:rPr lang="en-US" sz="1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6% in  10 days </a:t>
            </a:r>
            <a:r>
              <a:rPr 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of measurements; </a:t>
            </a:r>
          </a:p>
          <a:p>
            <a:pPr>
              <a:defRPr/>
            </a:pPr>
            <a:endParaRPr lang="en-US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400" i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Search for short range neutrino oscillations</a:t>
            </a:r>
          </a:p>
          <a:p>
            <a:pPr>
              <a:defRPr/>
            </a:pPr>
            <a:endParaRPr lang="ru-RU" sz="2400">
              <a:solidFill>
                <a:srgbClr val="CC00FF"/>
              </a:solidFill>
            </a:endParaRPr>
          </a:p>
        </p:txBody>
      </p:sp>
      <p:sp>
        <p:nvSpPr>
          <p:cNvPr id="197641" name="Text Box 11"/>
          <p:cNvSpPr txBox="1">
            <a:spLocks noChangeArrowheads="1"/>
          </p:cNvSpPr>
          <p:nvPr/>
        </p:nvSpPr>
        <p:spPr bwMode="auto">
          <a:xfrm flipH="1">
            <a:off x="0" y="2595563"/>
            <a:ext cx="3386138" cy="45354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C00FF"/>
                </a:solidFill>
              </a:rPr>
              <a:t>DANSS Parameters:</a:t>
            </a:r>
          </a:p>
          <a:p>
            <a:endParaRPr lang="en-US" sz="1800" b="1"/>
          </a:p>
          <a:p>
            <a:pPr>
              <a:spcBef>
                <a:spcPct val="20000"/>
              </a:spcBef>
            </a:pPr>
            <a:r>
              <a:rPr lang="en-US" sz="1600" b="1">
                <a:solidFill>
                  <a:srgbClr val="0000CC"/>
                </a:solidFill>
              </a:rPr>
              <a:t>IBD detection efficiency</a:t>
            </a:r>
            <a:r>
              <a:rPr lang="ru-RU" sz="1600" b="1">
                <a:solidFill>
                  <a:srgbClr val="0000CC"/>
                </a:solidFill>
              </a:rPr>
              <a:t> </a:t>
            </a:r>
            <a:r>
              <a:rPr lang="en-US" sz="1600" b="1">
                <a:solidFill>
                  <a:srgbClr val="0000CC"/>
                </a:solidFill>
              </a:rPr>
              <a:t>~70</a:t>
            </a:r>
            <a:r>
              <a:rPr lang="ru-RU" sz="1600" b="1">
                <a:solidFill>
                  <a:srgbClr val="0000CC"/>
                </a:solidFill>
              </a:rPr>
              <a:t>%</a:t>
            </a:r>
          </a:p>
          <a:p>
            <a:endParaRPr lang="en-US" sz="1600" b="1">
              <a:solidFill>
                <a:srgbClr val="0000CC"/>
              </a:solidFill>
            </a:endParaRPr>
          </a:p>
          <a:p>
            <a:r>
              <a:rPr lang="el-GR" sz="1800" b="1">
                <a:solidFill>
                  <a:srgbClr val="0000CC"/>
                </a:solidFill>
              </a:rPr>
              <a:t>ν</a:t>
            </a:r>
            <a:r>
              <a:rPr lang="en-US" sz="1800" b="1">
                <a:solidFill>
                  <a:srgbClr val="0000CC"/>
                </a:solidFill>
              </a:rPr>
              <a:t> counting rate </a:t>
            </a:r>
          </a:p>
          <a:p>
            <a:r>
              <a:rPr lang="en-US" sz="1800" b="1">
                <a:solidFill>
                  <a:srgbClr val="0000CC"/>
                </a:solidFill>
              </a:rPr>
              <a:t>up to 10000/day</a:t>
            </a:r>
          </a:p>
          <a:p>
            <a:endParaRPr lang="en-US" sz="1600" b="1">
              <a:solidFill>
                <a:srgbClr val="0000CC"/>
              </a:solidFill>
            </a:endParaRPr>
          </a:p>
          <a:p>
            <a:r>
              <a:rPr lang="en-US" sz="1800" b="1">
                <a:solidFill>
                  <a:srgbClr val="0000CC"/>
                </a:solidFill>
              </a:rPr>
              <a:t>Background rate  ~1%</a:t>
            </a:r>
            <a:endParaRPr lang="ru-RU" sz="1800" b="1">
              <a:solidFill>
                <a:srgbClr val="0000CC"/>
              </a:solidFill>
            </a:endParaRPr>
          </a:p>
          <a:p>
            <a:endParaRPr lang="en-US" sz="1800" b="1">
              <a:solidFill>
                <a:srgbClr val="0000CC"/>
              </a:solidFill>
            </a:endParaRPr>
          </a:p>
          <a:p>
            <a:r>
              <a:rPr lang="en-US" sz="1800" b="1">
                <a:solidFill>
                  <a:srgbClr val="0000CC"/>
                </a:solidFill>
              </a:rPr>
              <a:t>Distance to reactor core</a:t>
            </a:r>
          </a:p>
          <a:p>
            <a:r>
              <a:rPr lang="en-US" sz="1800" b="1">
                <a:solidFill>
                  <a:srgbClr val="0000CC"/>
                </a:solidFill>
              </a:rPr>
              <a:t>(center to center) </a:t>
            </a:r>
          </a:p>
          <a:p>
            <a:r>
              <a:rPr lang="en-US" sz="1800" b="1">
                <a:solidFill>
                  <a:srgbClr val="0000CC"/>
                </a:solidFill>
              </a:rPr>
              <a:t> 9.7-12.2m (change in 5min) </a:t>
            </a:r>
          </a:p>
          <a:p>
            <a:endParaRPr lang="en-US" sz="1800" b="1">
              <a:solidFill>
                <a:srgbClr val="0000CC"/>
              </a:solidFill>
            </a:endParaRPr>
          </a:p>
          <a:p>
            <a:r>
              <a:rPr lang="en-US" sz="1800" b="1">
                <a:solidFill>
                  <a:srgbClr val="0000CC"/>
                </a:solidFill>
              </a:rPr>
              <a:t>Energy resolution</a:t>
            </a:r>
          </a:p>
          <a:p>
            <a:r>
              <a:rPr lang="en-US" sz="1800" b="1">
                <a:solidFill>
                  <a:srgbClr val="0000CC"/>
                </a:solidFill>
              </a:rPr>
              <a:t> ~20% at 1MeV</a:t>
            </a:r>
          </a:p>
          <a:p>
            <a:endParaRPr lang="ru-RU" sz="1800" b="1"/>
          </a:p>
        </p:txBody>
      </p:sp>
      <p:sp>
        <p:nvSpPr>
          <p:cNvPr id="197642" name="Text Box 11"/>
          <p:cNvSpPr txBox="1">
            <a:spLocks noChangeArrowheads="1"/>
          </p:cNvSpPr>
          <p:nvPr/>
        </p:nvSpPr>
        <p:spPr bwMode="auto">
          <a:xfrm>
            <a:off x="4027488" y="6149975"/>
            <a:ext cx="3433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Total weight – 13t + lifting gear</a:t>
            </a:r>
            <a:endParaRPr lang="ru-RU" sz="1600" b="1"/>
          </a:p>
        </p:txBody>
      </p:sp>
      <p:sp>
        <p:nvSpPr>
          <p:cNvPr id="197643" name="Line 14"/>
          <p:cNvSpPr>
            <a:spLocks noChangeShapeType="1"/>
          </p:cNvSpPr>
          <p:nvPr/>
        </p:nvSpPr>
        <p:spPr bwMode="auto">
          <a:xfrm>
            <a:off x="131763" y="3844925"/>
            <a:ext cx="100012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8338" y="2430463"/>
            <a:ext cx="593566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5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4925" y="723900"/>
            <a:ext cx="45021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9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0" y="762000"/>
            <a:ext cx="3178175" cy="58420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8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solidFill>
                  <a:srgbClr val="215968"/>
                </a:solidFill>
                <a:latin typeface="Comic Sans MS" pitchFamily="66" charset="0"/>
              </a:rPr>
              <a:t> </a:t>
            </a:r>
            <a:r>
              <a:rPr lang="en-US" sz="1600" b="1" smtClean="0">
                <a:solidFill>
                  <a:srgbClr val="215968"/>
                </a:solidFill>
                <a:latin typeface="Comic Sans MS" pitchFamily="66" charset="0"/>
              </a:rPr>
              <a:t>Each  scintillator strip is read out individually by a Silicon Photo Multiplier (SiPM) via a WLS fiber.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000CC"/>
                </a:solidFill>
                <a:latin typeface="Comic Sans MS" pitchFamily="66" charset="0"/>
              </a:rPr>
              <a:t>Sensitivity is ~15 p.e./MeV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000CC"/>
                </a:solidFill>
                <a:latin typeface="Comic Sans MS" pitchFamily="66" charset="0"/>
              </a:rPr>
              <a:t>Light attenuation ~20%/m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600" b="1" smtClean="0">
              <a:solidFill>
                <a:srgbClr val="215968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600" b="1" smtClean="0">
              <a:solidFill>
                <a:srgbClr val="215968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215968"/>
                </a:solidFill>
                <a:latin typeface="Comic Sans MS" pitchFamily="66" charset="0"/>
              </a:rPr>
              <a:t> </a:t>
            </a:r>
            <a:r>
              <a:rPr lang="ru-RU" sz="1600" b="1" smtClean="0">
                <a:solidFill>
                  <a:srgbClr val="215968"/>
                </a:solidFill>
                <a:latin typeface="Comic Sans MS" pitchFamily="66" charset="0"/>
              </a:rPr>
              <a:t>50</a:t>
            </a:r>
            <a:r>
              <a:rPr lang="en-US" sz="1600" b="1" smtClean="0">
                <a:solidFill>
                  <a:srgbClr val="215968"/>
                </a:solidFill>
                <a:latin typeface="Comic Sans MS" pitchFamily="66" charset="0"/>
              </a:rPr>
              <a:t> strips are combined into a Module which is also read out by a small PMT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215968"/>
                </a:solidFill>
                <a:latin typeface="Comic Sans MS" pitchFamily="66" charset="0"/>
              </a:rPr>
              <a:t>(via 2 additional WLS fibers per strip).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solidFill>
                  <a:srgbClr val="0000CC"/>
                </a:solidFill>
                <a:latin typeface="Comic Sans MS" pitchFamily="66" charset="0"/>
              </a:rPr>
              <a:t>Sensitivity is ~10 p.e./MeV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600" b="1" smtClean="0">
              <a:solidFill>
                <a:srgbClr val="215968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215968"/>
                </a:solidFill>
                <a:latin typeface="Comic Sans MS" pitchFamily="66" charset="0"/>
              </a:rPr>
              <a:t> </a:t>
            </a:r>
            <a:r>
              <a:rPr lang="en-US" sz="1600" b="1" smtClean="0">
                <a:solidFill>
                  <a:srgbClr val="0000CC"/>
                </a:solidFill>
                <a:latin typeface="Comic Sans MS" pitchFamily="66" charset="0"/>
              </a:rPr>
              <a:t>The frame of a Module</a:t>
            </a:r>
            <a:r>
              <a:rPr lang="en-US" sz="1600" b="1" smtClean="0">
                <a:solidFill>
                  <a:srgbClr val="215968"/>
                </a:solidFill>
                <a:latin typeface="Comic Sans MS" pitchFamily="66" charset="0"/>
              </a:rPr>
              <a:t> is made of radio-pure electrolytic copper and thus </a:t>
            </a:r>
            <a:r>
              <a:rPr lang="en-US" sz="1600" b="1" smtClean="0">
                <a:solidFill>
                  <a:srgbClr val="0000CC"/>
                </a:solidFill>
                <a:latin typeface="Comic Sans MS" pitchFamily="66" charset="0"/>
              </a:rPr>
              <a:t>shields the sensitive part</a:t>
            </a:r>
            <a:r>
              <a:rPr lang="en-US" sz="1600" b="1" smtClean="0">
                <a:solidFill>
                  <a:srgbClr val="215968"/>
                </a:solidFill>
                <a:latin typeface="Comic Sans MS" pitchFamily="66" charset="0"/>
              </a:rPr>
              <a:t> against insufficiently pure components of front-end electronics placed outside the frame.</a:t>
            </a:r>
            <a:endParaRPr lang="ru-RU" sz="1600" b="1" smtClean="0">
              <a:solidFill>
                <a:srgbClr val="215968"/>
              </a:solidFill>
              <a:latin typeface="Comic Sans MS" pitchFamily="66" charset="0"/>
            </a:endParaRPr>
          </a:p>
        </p:txBody>
      </p:sp>
      <p:sp>
        <p:nvSpPr>
          <p:cNvPr id="198660" name="AutoShape 7"/>
          <p:cNvSpPr>
            <a:spLocks noChangeArrowheads="1"/>
          </p:cNvSpPr>
          <p:nvPr/>
        </p:nvSpPr>
        <p:spPr bwMode="auto">
          <a:xfrm>
            <a:off x="3235325" y="750888"/>
            <a:ext cx="1581150" cy="609600"/>
          </a:xfrm>
          <a:prstGeom prst="wedgeRectCallout">
            <a:avLst>
              <a:gd name="adj1" fmla="val 73495"/>
              <a:gd name="adj2" fmla="val 466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sz="1200" b="1">
                <a:latin typeface="Arial" charset="0"/>
                <a:ea typeface="MS Mincho" pitchFamily="49" charset="-128"/>
              </a:rPr>
              <a:t>Gd</a:t>
            </a:r>
            <a:r>
              <a:rPr lang="en-US" altLang="ja-JP" sz="1200" b="1" i="1">
                <a:latin typeface="Arial" charset="0"/>
                <a:ea typeface="MS Mincho" pitchFamily="49" charset="-128"/>
              </a:rPr>
              <a:t>-containing</a:t>
            </a:r>
          </a:p>
          <a:p>
            <a:pPr algn="ctr"/>
            <a:r>
              <a:rPr lang="en-US" altLang="ja-JP" sz="1200" b="1" i="1">
                <a:latin typeface="Arial" charset="0"/>
                <a:ea typeface="MS Mincho" pitchFamily="49" charset="-128"/>
              </a:rPr>
              <a:t>light-reflecting</a:t>
            </a:r>
          </a:p>
          <a:p>
            <a:pPr algn="ctr"/>
            <a:r>
              <a:rPr lang="en-US" altLang="ja-JP" sz="1200" b="1" i="1">
                <a:latin typeface="Arial" charset="0"/>
                <a:ea typeface="MS Mincho" pitchFamily="49" charset="-128"/>
              </a:rPr>
              <a:t>coating~6mg/cm2</a:t>
            </a:r>
            <a:endParaRPr lang="ru-RU" sz="1800">
              <a:latin typeface="Arial" charset="0"/>
              <a:ea typeface="MS Mincho" pitchFamily="49" charset="-128"/>
            </a:endParaRPr>
          </a:p>
        </p:txBody>
      </p:sp>
      <p:sp>
        <p:nvSpPr>
          <p:cNvPr id="198661" name="AutoShape 8"/>
          <p:cNvSpPr>
            <a:spLocks noChangeArrowheads="1"/>
          </p:cNvSpPr>
          <p:nvPr/>
        </p:nvSpPr>
        <p:spPr bwMode="auto">
          <a:xfrm>
            <a:off x="7467600" y="495300"/>
            <a:ext cx="571500" cy="342900"/>
          </a:xfrm>
          <a:prstGeom prst="wedgeRectCallout">
            <a:avLst>
              <a:gd name="adj1" fmla="val -91667"/>
              <a:gd name="adj2" fmla="val 121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200" b="1" i="1">
                <a:latin typeface="Arial" charset="0"/>
                <a:ea typeface="MS Mincho" pitchFamily="49" charset="-128"/>
              </a:rPr>
              <a:t>glue</a:t>
            </a:r>
            <a:endParaRPr lang="ru-RU" sz="1800">
              <a:latin typeface="Arial" charset="0"/>
              <a:ea typeface="MS Mincho" pitchFamily="49" charset="-128"/>
            </a:endParaRPr>
          </a:p>
        </p:txBody>
      </p:sp>
      <p:sp>
        <p:nvSpPr>
          <p:cNvPr id="198662" name="AutoShape 9"/>
          <p:cNvSpPr>
            <a:spLocks noChangeArrowheads="1"/>
          </p:cNvSpPr>
          <p:nvPr/>
        </p:nvSpPr>
        <p:spPr bwMode="auto">
          <a:xfrm>
            <a:off x="8204200" y="622300"/>
            <a:ext cx="939800" cy="749300"/>
          </a:xfrm>
          <a:prstGeom prst="wedgeRectCallout">
            <a:avLst>
              <a:gd name="adj1" fmla="val -77366"/>
              <a:gd name="adj2" fmla="val 913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200" b="1" i="1">
                <a:latin typeface="Arial" charset="0"/>
                <a:ea typeface="MS Mincho" pitchFamily="49" charset="-128"/>
              </a:rPr>
              <a:t>WLS-</a:t>
            </a:r>
          </a:p>
          <a:p>
            <a:r>
              <a:rPr lang="en-US" altLang="ja-JP" sz="1200" b="1" i="1">
                <a:latin typeface="Arial" charset="0"/>
                <a:ea typeface="MS Mincho" pitchFamily="49" charset="-128"/>
              </a:rPr>
              <a:t>-fiber</a:t>
            </a:r>
          </a:p>
          <a:p>
            <a:r>
              <a:rPr lang="ru-RU" sz="1800">
                <a:latin typeface="Arial" charset="0"/>
              </a:rPr>
              <a:t>○</a:t>
            </a:r>
            <a:r>
              <a:rPr lang="en-US" sz="1400">
                <a:latin typeface="Arial" charset="0"/>
              </a:rPr>
              <a:t>1.2 mm</a:t>
            </a:r>
            <a:endParaRPr lang="ru-RU" sz="1400">
              <a:latin typeface="Arial" charset="0"/>
            </a:endParaRPr>
          </a:p>
        </p:txBody>
      </p:sp>
      <p:sp>
        <p:nvSpPr>
          <p:cNvPr id="198663" name="AutoShape 10"/>
          <p:cNvSpPr>
            <a:spLocks noChangeArrowheads="1"/>
          </p:cNvSpPr>
          <p:nvPr/>
        </p:nvSpPr>
        <p:spPr bwMode="auto">
          <a:xfrm>
            <a:off x="3238500" y="1936750"/>
            <a:ext cx="571500" cy="457200"/>
          </a:xfrm>
          <a:prstGeom prst="wedgeRectCallout">
            <a:avLst>
              <a:gd name="adj1" fmla="val 147222"/>
              <a:gd name="adj2" fmla="val -1267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2200" b="1" i="1">
                <a:latin typeface="Arial" charset="0"/>
                <a:ea typeface="MS Mincho" pitchFamily="49" charset="-128"/>
              </a:rPr>
              <a:t>PS</a:t>
            </a:r>
            <a:endParaRPr lang="ru-RU" sz="1800">
              <a:latin typeface="Arial" charset="0"/>
              <a:ea typeface="MS Mincho" pitchFamily="49" charset="-128"/>
            </a:endParaRPr>
          </a:p>
        </p:txBody>
      </p:sp>
      <p:pic>
        <p:nvPicPr>
          <p:cNvPr id="198664" name="Picture 11" descr="P1010957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4400" y="4330700"/>
            <a:ext cx="55245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5" name="AutoShape 12"/>
          <p:cNvSpPr>
            <a:spLocks noChangeArrowheads="1"/>
          </p:cNvSpPr>
          <p:nvPr/>
        </p:nvSpPr>
        <p:spPr bwMode="auto">
          <a:xfrm>
            <a:off x="3568700" y="4394200"/>
            <a:ext cx="914400" cy="342900"/>
          </a:xfrm>
          <a:prstGeom prst="wedgeRectCallout">
            <a:avLst>
              <a:gd name="adj1" fmla="val 178125"/>
              <a:gd name="adj2" fmla="val 1022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400" b="1" i="1">
                <a:latin typeface="Arial" charset="0"/>
                <a:ea typeface="MS Mincho" pitchFamily="49" charset="-128"/>
              </a:rPr>
              <a:t>X-plane</a:t>
            </a:r>
            <a:endParaRPr lang="ru-RU" sz="1800">
              <a:latin typeface="Arial" charset="0"/>
              <a:ea typeface="MS Mincho" pitchFamily="49" charset="-128"/>
            </a:endParaRPr>
          </a:p>
        </p:txBody>
      </p:sp>
      <p:sp>
        <p:nvSpPr>
          <p:cNvPr id="198666" name="AutoShape 13"/>
          <p:cNvSpPr>
            <a:spLocks noChangeArrowheads="1"/>
          </p:cNvSpPr>
          <p:nvPr/>
        </p:nvSpPr>
        <p:spPr bwMode="auto">
          <a:xfrm>
            <a:off x="8013700" y="5889625"/>
            <a:ext cx="914400" cy="342900"/>
          </a:xfrm>
          <a:prstGeom prst="wedgeRectCallout">
            <a:avLst>
              <a:gd name="adj1" fmla="val -145833"/>
              <a:gd name="adj2" fmla="val -2403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400" b="1" i="1">
                <a:latin typeface="Arial" charset="0"/>
                <a:ea typeface="MS Mincho" pitchFamily="49" charset="-128"/>
              </a:rPr>
              <a:t>Y-plane</a:t>
            </a:r>
            <a:endParaRPr lang="ru-RU" sz="1800">
              <a:latin typeface="Arial" charset="0"/>
              <a:ea typeface="MS Mincho" pitchFamily="49" charset="-128"/>
            </a:endParaRPr>
          </a:p>
        </p:txBody>
      </p:sp>
      <p:sp>
        <p:nvSpPr>
          <p:cNvPr id="198667" name="AutoShape 14"/>
          <p:cNvSpPr>
            <a:spLocks noChangeArrowheads="1"/>
          </p:cNvSpPr>
          <p:nvPr/>
        </p:nvSpPr>
        <p:spPr bwMode="auto">
          <a:xfrm>
            <a:off x="3670300" y="5775325"/>
            <a:ext cx="914400" cy="457200"/>
          </a:xfrm>
          <a:prstGeom prst="wedgeRectCallout">
            <a:avLst>
              <a:gd name="adj1" fmla="val 131250"/>
              <a:gd name="adj2" fmla="val -9708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400" b="1" i="1">
                <a:latin typeface="Arial" charset="0"/>
                <a:ea typeface="MS Mincho" pitchFamily="49" charset="-128"/>
              </a:rPr>
              <a:t>Copper</a:t>
            </a:r>
          </a:p>
          <a:p>
            <a:r>
              <a:rPr lang="en-US" altLang="ja-JP" sz="1400" b="1" i="1">
                <a:latin typeface="Arial" charset="0"/>
                <a:ea typeface="MS Mincho" pitchFamily="49" charset="-128"/>
              </a:rPr>
              <a:t>frames</a:t>
            </a:r>
            <a:endParaRPr lang="ru-RU" sz="1800">
              <a:latin typeface="Arial" charset="0"/>
              <a:ea typeface="MS Mincho" pitchFamily="49" charset="-128"/>
            </a:endParaRPr>
          </a:p>
        </p:txBody>
      </p:sp>
      <p:sp>
        <p:nvSpPr>
          <p:cNvPr id="198668" name="Rectangle 15"/>
          <p:cNvSpPr>
            <a:spLocks noChangeArrowheads="1"/>
          </p:cNvSpPr>
          <p:nvPr/>
        </p:nvSpPr>
        <p:spPr bwMode="auto">
          <a:xfrm>
            <a:off x="3986213" y="6521450"/>
            <a:ext cx="393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Arial" charset="0"/>
              </a:rPr>
              <a:t>View of a Module (under construction).</a:t>
            </a:r>
          </a:p>
        </p:txBody>
      </p:sp>
      <p:sp>
        <p:nvSpPr>
          <p:cNvPr id="198669" name="Text Box 14"/>
          <p:cNvSpPr txBox="1">
            <a:spLocks noChangeArrowheads="1"/>
          </p:cNvSpPr>
          <p:nvPr/>
        </p:nvSpPr>
        <p:spPr bwMode="auto">
          <a:xfrm>
            <a:off x="3438525" y="0"/>
            <a:ext cx="2008188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DANSS Design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198670" name="Text Box 15"/>
          <p:cNvSpPr txBox="1">
            <a:spLocks noChangeArrowheads="1"/>
          </p:cNvSpPr>
          <p:nvPr/>
        </p:nvSpPr>
        <p:spPr bwMode="auto">
          <a:xfrm>
            <a:off x="3197225" y="2557463"/>
            <a:ext cx="79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8671" name="Rectangle 16"/>
          <p:cNvSpPr>
            <a:spLocks noChangeArrowheads="1"/>
          </p:cNvSpPr>
          <p:nvPr/>
        </p:nvSpPr>
        <p:spPr bwMode="auto">
          <a:xfrm>
            <a:off x="3213100" y="2768600"/>
            <a:ext cx="711200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8672" name="Rectangle 18"/>
          <p:cNvSpPr>
            <a:spLocks noChangeArrowheads="1"/>
          </p:cNvSpPr>
          <p:nvPr/>
        </p:nvSpPr>
        <p:spPr bwMode="auto">
          <a:xfrm>
            <a:off x="7597775" y="2439988"/>
            <a:ext cx="10541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8673" name="AutoShape 20"/>
          <p:cNvSpPr>
            <a:spLocks noChangeArrowheads="1"/>
          </p:cNvSpPr>
          <p:nvPr/>
        </p:nvSpPr>
        <p:spPr bwMode="auto">
          <a:xfrm rot="3228314">
            <a:off x="3320256" y="2593182"/>
            <a:ext cx="658813" cy="546100"/>
          </a:xfrm>
          <a:prstGeom prst="parallelogram">
            <a:avLst>
              <a:gd name="adj" fmla="val 3016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98674" name="Rectangle 21"/>
          <p:cNvSpPr>
            <a:spLocks noChangeArrowheads="1"/>
          </p:cNvSpPr>
          <p:nvPr/>
        </p:nvSpPr>
        <p:spPr bwMode="auto">
          <a:xfrm>
            <a:off x="3208338" y="2705100"/>
            <a:ext cx="266700" cy="1290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8675" name="Rectangle 22"/>
          <p:cNvSpPr>
            <a:spLocks noChangeArrowheads="1"/>
          </p:cNvSpPr>
          <p:nvPr/>
        </p:nvSpPr>
        <p:spPr bwMode="auto">
          <a:xfrm>
            <a:off x="8648700" y="2603500"/>
            <a:ext cx="130175" cy="688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8676" name="Text Box 23"/>
          <p:cNvSpPr txBox="1">
            <a:spLocks noChangeArrowheads="1"/>
          </p:cNvSpPr>
          <p:nvPr/>
        </p:nvSpPr>
        <p:spPr bwMode="auto">
          <a:xfrm>
            <a:off x="5516563" y="39846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8677" name="Rectangle 25"/>
          <p:cNvSpPr>
            <a:spLocks noChangeArrowheads="1"/>
          </p:cNvSpPr>
          <p:nvPr/>
        </p:nvSpPr>
        <p:spPr bwMode="auto">
          <a:xfrm>
            <a:off x="5486400" y="4010025"/>
            <a:ext cx="1825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8678" name="Rectangle 26"/>
          <p:cNvSpPr>
            <a:spLocks noChangeArrowheads="1"/>
          </p:cNvSpPr>
          <p:nvPr/>
        </p:nvSpPr>
        <p:spPr bwMode="auto">
          <a:xfrm>
            <a:off x="7864475" y="3829050"/>
            <a:ext cx="193675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8679" name="Text Box 24"/>
          <p:cNvSpPr txBox="1">
            <a:spLocks noChangeArrowheads="1"/>
          </p:cNvSpPr>
          <p:nvPr/>
        </p:nvSpPr>
        <p:spPr bwMode="auto">
          <a:xfrm>
            <a:off x="7158038" y="4048125"/>
            <a:ext cx="1878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SiPMs (CPTA, Moscow)</a:t>
            </a:r>
            <a:endParaRPr lang="ru-RU" sz="1200" b="1"/>
          </a:p>
        </p:txBody>
      </p:sp>
      <p:sp>
        <p:nvSpPr>
          <p:cNvPr id="198680" name="Line 25"/>
          <p:cNvSpPr>
            <a:spLocks noChangeShapeType="1"/>
          </p:cNvSpPr>
          <p:nvPr/>
        </p:nvSpPr>
        <p:spPr bwMode="auto">
          <a:xfrm flipH="1" flipV="1">
            <a:off x="6454775" y="3797300"/>
            <a:ext cx="871538" cy="279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8681" name="Line 26"/>
          <p:cNvSpPr>
            <a:spLocks noChangeShapeType="1"/>
          </p:cNvSpPr>
          <p:nvPr/>
        </p:nvSpPr>
        <p:spPr bwMode="auto">
          <a:xfrm flipV="1">
            <a:off x="7380288" y="3592513"/>
            <a:ext cx="354012" cy="484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ext Box 4"/>
          <p:cNvSpPr txBox="1">
            <a:spLocks noChangeArrowheads="1"/>
          </p:cNvSpPr>
          <p:nvPr/>
        </p:nvSpPr>
        <p:spPr bwMode="auto">
          <a:xfrm>
            <a:off x="-212725" y="4619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9682" name="Text Box 5"/>
          <p:cNvSpPr txBox="1">
            <a:spLocks noChangeArrowheads="1"/>
          </p:cNvSpPr>
          <p:nvPr/>
        </p:nvSpPr>
        <p:spPr bwMode="auto">
          <a:xfrm>
            <a:off x="0" y="457200"/>
            <a:ext cx="91440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1" u="sng">
                <a:solidFill>
                  <a:srgbClr val="0000CC"/>
                </a:solidFill>
              </a:rPr>
              <a:t>Handling is much safer</a:t>
            </a:r>
            <a:r>
              <a:rPr lang="en-US" sz="1800" b="1">
                <a:solidFill>
                  <a:srgbClr val="0000CC"/>
                </a:solidFill>
              </a:rPr>
              <a:t> </a:t>
            </a:r>
            <a:r>
              <a:rPr lang="en-US" sz="1800" b="1" i="1">
                <a:solidFill>
                  <a:srgbClr val="0000CC"/>
                </a:solidFill>
              </a:rPr>
              <a:t>(non-flammable, non-caustic)</a:t>
            </a:r>
            <a:r>
              <a:rPr lang="en-US" sz="1800" b="1"/>
              <a:t> </a:t>
            </a:r>
          </a:p>
          <a:p>
            <a:pPr>
              <a:spcBef>
                <a:spcPct val="20000"/>
              </a:spcBef>
              <a:buFont typeface="Symbol" pitchFamily="18" charset="2"/>
              <a:buChar char="Þ"/>
            </a:pPr>
            <a:r>
              <a:rPr lang="en-US" sz="1800" b="1">
                <a:solidFill>
                  <a:srgbClr val="CC00CC"/>
                </a:solidFill>
              </a:rPr>
              <a:t> no restrictions to move the detector very close to the reactor core </a:t>
            </a:r>
          </a:p>
          <a:p>
            <a:pPr>
              <a:spcBef>
                <a:spcPct val="20000"/>
              </a:spcBef>
              <a:buFont typeface="Symbol" pitchFamily="18" charset="2"/>
              <a:buChar char="Þ"/>
            </a:pPr>
            <a:r>
              <a:rPr lang="en-US" sz="1800" b="1">
                <a:solidFill>
                  <a:srgbClr val="CC00CC"/>
                </a:solidFill>
              </a:rPr>
              <a:t> higher neutrino flux =&gt; better sensitivity.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sz="1800" b="1">
              <a:solidFill>
                <a:srgbClr val="CC00CC"/>
              </a:solidFill>
            </a:endParaRPr>
          </a:p>
          <a:p>
            <a:r>
              <a:rPr lang="en-US" sz="1800" b="1" u="sng">
                <a:solidFill>
                  <a:srgbClr val="0000CC"/>
                </a:solidFill>
              </a:rPr>
              <a:t>High segmentation</a:t>
            </a:r>
            <a:r>
              <a:rPr lang="en-US" sz="1800" b="1">
                <a:solidFill>
                  <a:srgbClr val="0000CC"/>
                </a:solidFill>
              </a:rPr>
              <a:t> (2500 strips)</a:t>
            </a:r>
            <a:r>
              <a:rPr lang="en-US" sz="1800" b="1"/>
              <a:t> =&gt; </a:t>
            </a:r>
            <a:r>
              <a:rPr lang="en-US" sz="1800" b="1">
                <a:solidFill>
                  <a:srgbClr val="CC00CC"/>
                </a:solidFill>
              </a:rPr>
              <a:t>space information </a:t>
            </a:r>
          </a:p>
          <a:p>
            <a:pPr>
              <a:buFont typeface="Symbol" pitchFamily="18" charset="2"/>
              <a:buChar char="Þ"/>
            </a:pPr>
            <a:r>
              <a:rPr lang="en-US" sz="1800" b="1">
                <a:solidFill>
                  <a:srgbClr val="CC00CC"/>
                </a:solidFill>
              </a:rPr>
              <a:t> better IBD signature =&gt; stronger BG suppression.</a:t>
            </a:r>
          </a:p>
          <a:p>
            <a:pPr>
              <a:buFont typeface="Symbol" pitchFamily="18" charset="2"/>
              <a:buChar char="Þ"/>
            </a:pPr>
            <a:r>
              <a:rPr lang="en-US" sz="1800" b="1">
                <a:solidFill>
                  <a:srgbClr val="CC00CC"/>
                </a:solidFill>
              </a:rPr>
              <a:t> possibility of continuose calibration with cosmics for </a:t>
            </a:r>
            <a:r>
              <a:rPr lang="en-US" b="1">
                <a:solidFill>
                  <a:srgbClr val="CC00CC"/>
                </a:solidFill>
              </a:rPr>
              <a:t>every strip</a:t>
            </a:r>
          </a:p>
          <a:p>
            <a:pPr>
              <a:buFont typeface="Symbol" pitchFamily="18" charset="2"/>
              <a:buNone/>
            </a:pPr>
            <a:r>
              <a:rPr lang="en-US" b="1"/>
              <a:t> </a:t>
            </a:r>
            <a:endParaRPr lang="en-US" sz="1800" b="1"/>
          </a:p>
          <a:p>
            <a:r>
              <a:rPr lang="en-US" sz="1800" b="1" u="sng">
                <a:solidFill>
                  <a:srgbClr val="0000CC"/>
                </a:solidFill>
              </a:rPr>
              <a:t>PS</a:t>
            </a:r>
            <a:r>
              <a:rPr lang="en-US" sz="1800" b="1">
                <a:solidFill>
                  <a:srgbClr val="0000CC"/>
                </a:solidFill>
              </a:rPr>
              <a:t> is not doped with Gd, but </a:t>
            </a:r>
            <a:r>
              <a:rPr lang="en-US" sz="1800" b="1" u="sng">
                <a:solidFill>
                  <a:srgbClr val="0000CC"/>
                </a:solidFill>
              </a:rPr>
              <a:t>interleaved</a:t>
            </a:r>
            <a:r>
              <a:rPr lang="en-US" sz="1800" b="1">
                <a:solidFill>
                  <a:srgbClr val="0000CC"/>
                </a:solidFill>
              </a:rPr>
              <a:t> with it</a:t>
            </a:r>
            <a:r>
              <a:rPr lang="en-US" sz="1800" b="1"/>
              <a:t> </a:t>
            </a:r>
          </a:p>
          <a:p>
            <a:pPr>
              <a:buFont typeface="Symbol" pitchFamily="18" charset="2"/>
              <a:buChar char="Þ"/>
            </a:pPr>
            <a:r>
              <a:rPr lang="en-US" sz="1800" b="1"/>
              <a:t> </a:t>
            </a:r>
            <a:r>
              <a:rPr lang="en-US" sz="1800" b="1">
                <a:solidFill>
                  <a:srgbClr val="CC00CC"/>
                </a:solidFill>
              </a:rPr>
              <a:t>better stability of the scintillator.</a:t>
            </a:r>
          </a:p>
          <a:p>
            <a:pPr>
              <a:buFont typeface="Symbol" pitchFamily="18" charset="2"/>
              <a:buChar char="Þ"/>
            </a:pPr>
            <a:endParaRPr lang="en-US" sz="1800" b="1"/>
          </a:p>
          <a:p>
            <a:r>
              <a:rPr lang="en-US" sz="1800" b="1">
                <a:solidFill>
                  <a:srgbClr val="0000CC"/>
                </a:solidFill>
              </a:rPr>
              <a:t>Dual readout with</a:t>
            </a:r>
            <a:r>
              <a:rPr lang="en-US" sz="1800" b="1" u="sng">
                <a:solidFill>
                  <a:srgbClr val="0000CC"/>
                </a:solidFill>
              </a:rPr>
              <a:t> SiPM</a:t>
            </a:r>
            <a:r>
              <a:rPr lang="en-US" sz="1800" b="1">
                <a:solidFill>
                  <a:srgbClr val="0000CC"/>
                </a:solidFill>
              </a:rPr>
              <a:t> and usual</a:t>
            </a:r>
            <a:r>
              <a:rPr lang="en-US" sz="1800" b="1" u="sng">
                <a:solidFill>
                  <a:srgbClr val="0000CC"/>
                </a:solidFill>
              </a:rPr>
              <a:t> PMT</a:t>
            </a:r>
            <a:r>
              <a:rPr lang="en-US" sz="1800" b="1">
                <a:solidFill>
                  <a:srgbClr val="0000CC"/>
                </a:solidFill>
              </a:rPr>
              <a:t> =&gt; </a:t>
            </a:r>
            <a:r>
              <a:rPr lang="en-US" sz="1800" b="1">
                <a:solidFill>
                  <a:srgbClr val="CC00CC"/>
                </a:solidFill>
              </a:rPr>
              <a:t>better control of systematic</a:t>
            </a:r>
          </a:p>
          <a:p>
            <a:endParaRPr lang="en-US" sz="1800" b="1"/>
          </a:p>
          <a:p>
            <a:r>
              <a:rPr lang="en-US" sz="1800" b="1">
                <a:solidFill>
                  <a:srgbClr val="0000CC"/>
                </a:solidFill>
              </a:rPr>
              <a:t>Detector on movable platform under reactor</a:t>
            </a:r>
            <a:r>
              <a:rPr lang="en-US" sz="1800" b="1"/>
              <a:t> </a:t>
            </a:r>
            <a:r>
              <a:rPr lang="en-US" b="1">
                <a:solidFill>
                  <a:srgbClr val="0000CC"/>
                </a:solidFill>
              </a:rPr>
              <a:t>=&gt; </a:t>
            </a:r>
            <a:r>
              <a:rPr lang="en-US" sz="1800" b="1">
                <a:solidFill>
                  <a:srgbClr val="CC00CC"/>
                </a:solidFill>
              </a:rPr>
              <a:t>better control of systematic</a:t>
            </a:r>
          </a:p>
          <a:p>
            <a:r>
              <a:rPr lang="en-US" sz="1800" b="1">
                <a:solidFill>
                  <a:srgbClr val="CC00CC"/>
                </a:solidFill>
              </a:rPr>
              <a:t>                                                        low cosmic background </a:t>
            </a:r>
            <a:endParaRPr lang="ru-RU" sz="1800" b="1">
              <a:solidFill>
                <a:srgbClr val="CC00CC"/>
              </a:solidFill>
            </a:endParaRPr>
          </a:p>
        </p:txBody>
      </p:sp>
      <p:sp>
        <p:nvSpPr>
          <p:cNvPr id="199683" name="Text Box 6"/>
          <p:cNvSpPr txBox="1">
            <a:spLocks noChangeArrowheads="1"/>
          </p:cNvSpPr>
          <p:nvPr/>
        </p:nvSpPr>
        <p:spPr bwMode="auto">
          <a:xfrm>
            <a:off x="2508250" y="0"/>
            <a:ext cx="2570163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DANSS advantages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199684" name="Text Box 7"/>
          <p:cNvSpPr txBox="1">
            <a:spLocks noChangeArrowheads="1"/>
          </p:cNvSpPr>
          <p:nvPr/>
        </p:nvSpPr>
        <p:spPr bwMode="auto">
          <a:xfrm>
            <a:off x="2341563" y="5094288"/>
            <a:ext cx="29146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DANSS disadvantages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199685" name="Text Box 8"/>
          <p:cNvSpPr txBox="1">
            <a:spLocks noChangeArrowheads="1"/>
          </p:cNvSpPr>
          <p:nvPr/>
        </p:nvSpPr>
        <p:spPr bwMode="auto">
          <a:xfrm>
            <a:off x="395288" y="5557838"/>
            <a:ext cx="69421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Worse energy resolution in comparison with liquid scintillator</a:t>
            </a:r>
          </a:p>
          <a:p>
            <a:endParaRPr lang="en-US" sz="1800" b="1"/>
          </a:p>
          <a:p>
            <a:r>
              <a:rPr lang="en-US" sz="1800" b="1"/>
              <a:t>Relatively large number of readout channels</a:t>
            </a:r>
            <a:endParaRPr lang="ru-RU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633413"/>
            <a:ext cx="5045075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6" name="TextBox 1"/>
          <p:cNvSpPr txBox="1">
            <a:spLocks noChangeArrowheads="1"/>
          </p:cNvSpPr>
          <p:nvPr/>
        </p:nvSpPr>
        <p:spPr bwMode="auto">
          <a:xfrm>
            <a:off x="1682750" y="2578100"/>
            <a:ext cx="2654300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Reservoirs with</a:t>
            </a:r>
          </a:p>
          <a:p>
            <a:r>
              <a:rPr lang="en-US" b="1">
                <a:solidFill>
                  <a:srgbClr val="0000CC"/>
                </a:solidFill>
              </a:rPr>
              <a:t>Technological liquids</a:t>
            </a:r>
          </a:p>
          <a:p>
            <a:r>
              <a:rPr lang="en-US" b="1">
                <a:solidFill>
                  <a:srgbClr val="0000CC"/>
                </a:solidFill>
              </a:rPr>
              <a:t>~ 60 mwe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200707" name="TextBox 2"/>
          <p:cNvSpPr txBox="1">
            <a:spLocks noChangeArrowheads="1"/>
          </p:cNvSpPr>
          <p:nvPr/>
        </p:nvSpPr>
        <p:spPr bwMode="auto">
          <a:xfrm>
            <a:off x="2354263" y="3695700"/>
            <a:ext cx="1541462" cy="10064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Core</a:t>
            </a:r>
            <a:r>
              <a:rPr lang="en-US">
                <a:solidFill>
                  <a:srgbClr val="0000CC"/>
                </a:solidFill>
              </a:rPr>
              <a:t>:</a:t>
            </a:r>
          </a:p>
          <a:p>
            <a:r>
              <a:rPr lang="en-US" b="1">
                <a:solidFill>
                  <a:srgbClr val="0000CC"/>
                </a:solidFill>
              </a:rPr>
              <a:t>h =3.5m   </a:t>
            </a:r>
          </a:p>
          <a:p>
            <a:r>
              <a:rPr lang="en-US" b="1">
                <a:solidFill>
                  <a:srgbClr val="0000CC"/>
                </a:solidFill>
                <a:sym typeface="Symbol" pitchFamily="18" charset="2"/>
              </a:rPr>
              <a:t> = 3.12m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200708" name="TextBox 3"/>
          <p:cNvSpPr txBox="1">
            <a:spLocks noChangeArrowheads="1"/>
          </p:cNvSpPr>
          <p:nvPr/>
        </p:nvSpPr>
        <p:spPr bwMode="auto">
          <a:xfrm>
            <a:off x="377825" y="4899025"/>
            <a:ext cx="3589338" cy="1616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DANSS on a movable</a:t>
            </a:r>
          </a:p>
          <a:p>
            <a:r>
              <a:rPr lang="en-US" b="1">
                <a:solidFill>
                  <a:srgbClr val="0000CC"/>
                </a:solidFill>
              </a:rPr>
              <a:t>platform with a lifting gear</a:t>
            </a:r>
          </a:p>
          <a:p>
            <a:r>
              <a:rPr lang="en-US" b="1">
                <a:solidFill>
                  <a:srgbClr val="0000CC"/>
                </a:solidFill>
              </a:rPr>
              <a:t>Detector distance from </a:t>
            </a:r>
          </a:p>
          <a:p>
            <a:r>
              <a:rPr lang="en-US" b="1">
                <a:solidFill>
                  <a:srgbClr val="0000CC"/>
                </a:solidFill>
              </a:rPr>
              <a:t>reactor core 9.7-12.2 m</a:t>
            </a:r>
          </a:p>
          <a:p>
            <a:r>
              <a:rPr lang="en-US" b="1">
                <a:solidFill>
                  <a:srgbClr val="0000CC"/>
                </a:solidFill>
              </a:rPr>
              <a:t>(center to center)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200709" name="TextBox 4"/>
          <p:cNvSpPr txBox="1">
            <a:spLocks noChangeArrowheads="1"/>
          </p:cNvSpPr>
          <p:nvPr/>
        </p:nvSpPr>
        <p:spPr bwMode="auto">
          <a:xfrm>
            <a:off x="352425" y="796925"/>
            <a:ext cx="3867150" cy="16160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Typical reactor building</a:t>
            </a:r>
          </a:p>
          <a:p>
            <a:r>
              <a:rPr lang="en-US" b="1">
                <a:solidFill>
                  <a:srgbClr val="0000CC"/>
                </a:solidFill>
              </a:rPr>
              <a:t>with</a:t>
            </a:r>
            <a:r>
              <a:rPr lang="ru-RU" b="1">
                <a:solidFill>
                  <a:srgbClr val="0000CC"/>
                </a:solidFill>
              </a:rPr>
              <a:t> </a:t>
            </a:r>
            <a:r>
              <a:rPr lang="en-US" b="1">
                <a:solidFill>
                  <a:srgbClr val="0000CC"/>
                </a:solidFill>
              </a:rPr>
              <a:t>WWER-1000</a:t>
            </a:r>
          </a:p>
          <a:p>
            <a:r>
              <a:rPr lang="en-US" b="1">
                <a:solidFill>
                  <a:srgbClr val="0000CC"/>
                </a:solidFill>
              </a:rPr>
              <a:t>3 GW thermal power</a:t>
            </a:r>
          </a:p>
          <a:p>
            <a:r>
              <a:rPr lang="en-US" b="1" baseline="30000">
                <a:solidFill>
                  <a:schemeClr val="hlink"/>
                </a:solidFill>
              </a:rPr>
              <a:t>238</a:t>
            </a:r>
            <a:r>
              <a:rPr lang="en-US" b="1">
                <a:solidFill>
                  <a:schemeClr val="hlink"/>
                </a:solidFill>
              </a:rPr>
              <a:t>U + (3.5-5)% </a:t>
            </a:r>
            <a:r>
              <a:rPr lang="en-US" b="1" baseline="30000">
                <a:solidFill>
                  <a:schemeClr val="hlink"/>
                </a:solidFill>
              </a:rPr>
              <a:t>235</a:t>
            </a:r>
            <a:r>
              <a:rPr lang="en-US" b="1">
                <a:solidFill>
                  <a:schemeClr val="hlink"/>
                </a:solidFill>
              </a:rPr>
              <a:t>U</a:t>
            </a:r>
          </a:p>
          <a:p>
            <a:r>
              <a:rPr lang="en-US" b="1">
                <a:solidFill>
                  <a:srgbClr val="0000CC"/>
                </a:solidFill>
              </a:rPr>
              <a:t>5*10</a:t>
            </a:r>
            <a:r>
              <a:rPr lang="en-US" b="1" baseline="30000">
                <a:solidFill>
                  <a:srgbClr val="0000CC"/>
                </a:solidFill>
              </a:rPr>
              <a:t>13 </a:t>
            </a:r>
            <a:r>
              <a:rPr lang="en-US" b="1">
                <a:solidFill>
                  <a:srgbClr val="0000CC"/>
                </a:solidFill>
              </a:rPr>
              <a:t> </a:t>
            </a:r>
            <a:r>
              <a:rPr lang="el-GR" b="1">
                <a:solidFill>
                  <a:srgbClr val="0000CC"/>
                </a:solidFill>
              </a:rPr>
              <a:t>ν</a:t>
            </a:r>
            <a:r>
              <a:rPr lang="en-US" b="1">
                <a:solidFill>
                  <a:srgbClr val="0000CC"/>
                </a:solidFill>
              </a:rPr>
              <a:t>/s/cm2 @10m</a:t>
            </a:r>
            <a:endParaRPr lang="el-GR" b="1">
              <a:solidFill>
                <a:srgbClr val="0000CC"/>
              </a:solidFill>
            </a:endParaRPr>
          </a:p>
        </p:txBody>
      </p:sp>
      <p:sp>
        <p:nvSpPr>
          <p:cNvPr id="200710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</a:rPr>
              <a:t> DANSS position under WWER-1000 reactor at Kalinin NPP</a:t>
            </a:r>
            <a:endParaRPr lang="ru-RU" sz="2400" b="1">
              <a:solidFill>
                <a:srgbClr val="0000CC"/>
              </a:solidFill>
            </a:endParaRPr>
          </a:p>
        </p:txBody>
      </p:sp>
      <p:sp>
        <p:nvSpPr>
          <p:cNvPr id="200711" name="Line 8"/>
          <p:cNvSpPr>
            <a:spLocks noChangeShapeType="1"/>
          </p:cNvSpPr>
          <p:nvPr/>
        </p:nvSpPr>
        <p:spPr bwMode="auto">
          <a:xfrm>
            <a:off x="1409700" y="2136775"/>
            <a:ext cx="1333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2047875"/>
            <a:ext cx="5421313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ая выноска 1"/>
          <p:cNvSpPr>
            <a:spLocks noChangeArrowheads="1"/>
          </p:cNvSpPr>
          <p:nvPr/>
        </p:nvSpPr>
        <p:spPr bwMode="auto">
          <a:xfrm>
            <a:off x="6542088" y="2293938"/>
            <a:ext cx="1990725" cy="1592262"/>
          </a:xfrm>
          <a:prstGeom prst="wedgeRectCallout">
            <a:avLst>
              <a:gd name="adj1" fmla="val -81977"/>
              <a:gd name="adj2" fmla="val -12810"/>
            </a:avLst>
          </a:prstGeom>
          <a:solidFill>
            <a:srgbClr val="FFFF00"/>
          </a:solidFill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Calibration </a:t>
            </a:r>
          </a:p>
          <a:p>
            <a:pPr algn="ctr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r/a source:</a:t>
            </a:r>
          </a:p>
          <a:p>
            <a:pPr algn="ctr"/>
            <a:r>
              <a:rPr lang="en-US" sz="1800" b="1" baseline="30000">
                <a:solidFill>
                  <a:srgbClr val="000000"/>
                </a:solidFill>
                <a:latin typeface="Calibri" pitchFamily="34" charset="0"/>
              </a:rPr>
              <a:t>60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Co </a:t>
            </a:r>
          </a:p>
          <a:p>
            <a:pPr algn="ctr"/>
            <a:r>
              <a:rPr lang="en-US" sz="1800" b="1" baseline="30000">
                <a:solidFill>
                  <a:srgbClr val="000000"/>
                </a:solidFill>
                <a:latin typeface="Calibri" pitchFamily="34" charset="0"/>
              </a:rPr>
              <a:t>22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Na </a:t>
            </a:r>
          </a:p>
          <a:p>
            <a:pPr algn="ctr"/>
            <a:r>
              <a:rPr lang="en-US" sz="1800" b="1" baseline="30000">
                <a:solidFill>
                  <a:srgbClr val="000000"/>
                </a:solidFill>
                <a:latin typeface="Calibri" pitchFamily="34" charset="0"/>
              </a:rPr>
              <a:t>137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Cs </a:t>
            </a:r>
          </a:p>
          <a:p>
            <a:pPr algn="ctr"/>
            <a:r>
              <a:rPr lang="en-US" sz="1800" b="1" baseline="30000">
                <a:solidFill>
                  <a:srgbClr val="000000"/>
                </a:solidFill>
                <a:latin typeface="Calibri" pitchFamily="34" charset="0"/>
              </a:rPr>
              <a:t>248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Cm ~3 n</a:t>
            </a:r>
            <a:endParaRPr 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2755" name="Заголовок 1"/>
          <p:cNvSpPr txBox="1">
            <a:spLocks/>
          </p:cNvSpPr>
          <p:nvPr/>
        </p:nvSpPr>
        <p:spPr bwMode="auto">
          <a:xfrm>
            <a:off x="1638300" y="0"/>
            <a:ext cx="5940425" cy="6619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A small prototype - </a:t>
            </a:r>
            <a:r>
              <a:rPr lang="en-US" sz="2400" b="1">
                <a:solidFill>
                  <a:srgbClr val="CC00FF"/>
                </a:solidFill>
              </a:rPr>
              <a:t>“DANSSino”</a:t>
            </a:r>
            <a:endParaRPr lang="ru-RU" sz="2400" b="1">
              <a:solidFill>
                <a:srgbClr val="CC00FF"/>
              </a:solidFill>
            </a:endParaRPr>
          </a:p>
        </p:txBody>
      </p:sp>
      <p:sp>
        <p:nvSpPr>
          <p:cNvPr id="202756" name="TextBox 5"/>
          <p:cNvSpPr txBox="1">
            <a:spLocks noChangeArrowheads="1"/>
          </p:cNvSpPr>
          <p:nvPr/>
        </p:nvSpPr>
        <p:spPr bwMode="auto">
          <a:xfrm>
            <a:off x="285750" y="4792663"/>
            <a:ext cx="350043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CC"/>
                </a:solidFill>
              </a:rPr>
              <a:t>50+50=100 strips</a:t>
            </a:r>
          </a:p>
          <a:p>
            <a:r>
              <a:rPr lang="en-US" sz="1800" b="1">
                <a:solidFill>
                  <a:srgbClr val="0000CC"/>
                </a:solidFill>
              </a:rPr>
              <a:t>20 cm </a:t>
            </a:r>
            <a:r>
              <a:rPr lang="en-US" sz="1800" b="1">
                <a:solidFill>
                  <a:srgbClr val="0000CC"/>
                </a:solidFill>
                <a:sym typeface="Symbol" pitchFamily="18" charset="2"/>
              </a:rPr>
              <a:t> 20 cm  100 cm</a:t>
            </a:r>
          </a:p>
          <a:p>
            <a:r>
              <a:rPr lang="en-US" sz="1800" b="1">
                <a:solidFill>
                  <a:srgbClr val="0000CC"/>
                </a:solidFill>
                <a:sym typeface="Symbol" pitchFamily="18" charset="2"/>
              </a:rPr>
              <a:t>1/25 of the DANSS</a:t>
            </a:r>
          </a:p>
          <a:p>
            <a:r>
              <a:rPr lang="en-US" b="1">
                <a:solidFill>
                  <a:srgbClr val="0000CC"/>
                </a:solidFill>
                <a:sym typeface="Symbol" pitchFamily="18" charset="2"/>
              </a:rPr>
              <a:t>40 kg  (movable)</a:t>
            </a:r>
            <a:endParaRPr lang="en-US" sz="1800" b="1">
              <a:solidFill>
                <a:srgbClr val="0000CC"/>
              </a:solidFill>
              <a:sym typeface="Symbol" pitchFamily="18" charset="2"/>
            </a:endParaRPr>
          </a:p>
          <a:p>
            <a:r>
              <a:rPr lang="en-US" sz="1800" b="1">
                <a:solidFill>
                  <a:srgbClr val="0000CC"/>
                </a:solidFill>
              </a:rPr>
              <a:t>2 PMT (X </a:t>
            </a:r>
            <a:r>
              <a:rPr lang="en-US" sz="1800" b="1">
                <a:solidFill>
                  <a:srgbClr val="0000CC"/>
                </a:solidFill>
                <a:sym typeface="Symbol" pitchFamily="18" charset="2"/>
              </a:rPr>
              <a:t> odd, Y </a:t>
            </a:r>
            <a:r>
              <a:rPr lang="en-US" sz="180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sz="1800" b="1">
                <a:solidFill>
                  <a:srgbClr val="0000CC"/>
                </a:solidFill>
                <a:sym typeface="Symbol" pitchFamily="18" charset="2"/>
              </a:rPr>
              <a:t>even</a:t>
            </a:r>
            <a:r>
              <a:rPr lang="en-US" sz="1800" b="1">
                <a:solidFill>
                  <a:srgbClr val="0000CC"/>
                </a:solidFill>
              </a:rPr>
              <a:t>) </a:t>
            </a:r>
          </a:p>
          <a:p>
            <a:r>
              <a:rPr lang="en-US" sz="1800" b="1">
                <a:solidFill>
                  <a:srgbClr val="0000CC"/>
                </a:solidFill>
              </a:rPr>
              <a:t>No SiPM readout</a:t>
            </a:r>
            <a:endParaRPr lang="ru-RU" sz="1800" b="1">
              <a:solidFill>
                <a:srgbClr val="0000CC"/>
              </a:solidFill>
            </a:endParaRPr>
          </a:p>
        </p:txBody>
      </p:sp>
      <p:sp>
        <p:nvSpPr>
          <p:cNvPr id="202757" name="TextBox 6"/>
          <p:cNvSpPr txBox="1">
            <a:spLocks noChangeArrowheads="1"/>
          </p:cNvSpPr>
          <p:nvPr/>
        </p:nvSpPr>
        <p:spPr bwMode="auto">
          <a:xfrm>
            <a:off x="142875" y="735013"/>
            <a:ext cx="401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u="sng">
                <a:solidFill>
                  <a:srgbClr val="0000CC"/>
                </a:solidFill>
              </a:rPr>
              <a:t>Purpose:</a:t>
            </a:r>
          </a:p>
          <a:p>
            <a:pPr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</a:rPr>
              <a:t>Study of background conditions</a:t>
            </a:r>
          </a:p>
          <a:p>
            <a:pPr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</a:rPr>
              <a:t>Tests of shielding efficiency </a:t>
            </a:r>
          </a:p>
          <a:p>
            <a:pPr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</a:rPr>
              <a:t> Measurements of trigger rates</a:t>
            </a:r>
            <a:r>
              <a:rPr lang="en-US" sz="1800">
                <a:solidFill>
                  <a:srgbClr val="000000"/>
                </a:solidFill>
              </a:rPr>
              <a:t> </a:t>
            </a:r>
            <a:endParaRPr lang="ru-RU" sz="1800">
              <a:solidFill>
                <a:srgbClr val="000000"/>
              </a:solidFill>
            </a:endParaRPr>
          </a:p>
        </p:txBody>
      </p:sp>
      <p:pic>
        <p:nvPicPr>
          <p:cNvPr id="2027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7475" y="4581525"/>
            <a:ext cx="521652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9" name="Text Box 9"/>
          <p:cNvSpPr txBox="1">
            <a:spLocks noChangeArrowheads="1"/>
          </p:cNvSpPr>
          <p:nvPr/>
        </p:nvSpPr>
        <p:spPr bwMode="auto">
          <a:xfrm>
            <a:off x="4364038" y="804863"/>
            <a:ext cx="477996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CC"/>
                </a:solidFill>
              </a:rPr>
              <a:t>            </a:t>
            </a:r>
            <a:r>
              <a:rPr lang="en-US" sz="1800" b="1" u="sng">
                <a:solidFill>
                  <a:srgbClr val="0000CC"/>
                </a:solidFill>
              </a:rPr>
              <a:t>Properties:</a:t>
            </a:r>
          </a:p>
          <a:p>
            <a:r>
              <a:rPr lang="el-GR" b="1">
                <a:solidFill>
                  <a:srgbClr val="0000CC"/>
                </a:solidFill>
              </a:rPr>
              <a:t>ν</a:t>
            </a:r>
            <a:r>
              <a:rPr lang="en-US" b="1">
                <a:solidFill>
                  <a:srgbClr val="0000CC"/>
                </a:solidFill>
              </a:rPr>
              <a:t> p   e</a:t>
            </a:r>
            <a:r>
              <a:rPr lang="en-US" b="1" baseline="30000">
                <a:solidFill>
                  <a:srgbClr val="0000CC"/>
                </a:solidFill>
              </a:rPr>
              <a:t>+</a:t>
            </a:r>
            <a:r>
              <a:rPr lang="en-US" b="1">
                <a:solidFill>
                  <a:srgbClr val="0000CC"/>
                </a:solidFill>
              </a:rPr>
              <a:t> n</a:t>
            </a:r>
            <a:r>
              <a:rPr lang="en-US" sz="1800" b="1">
                <a:solidFill>
                  <a:srgbClr val="0000CC"/>
                </a:solidFill>
              </a:rPr>
              <a:t>  (Inverse Beta Decay) </a:t>
            </a:r>
            <a:endParaRPr lang="el-GR" sz="1800" b="1">
              <a:solidFill>
                <a:srgbClr val="0000CC"/>
              </a:solidFill>
            </a:endParaRPr>
          </a:p>
          <a:p>
            <a:r>
              <a:rPr lang="en-US" sz="1800" b="1"/>
              <a:t>Efficiency e</a:t>
            </a:r>
            <a:r>
              <a:rPr lang="en-US" sz="1800" b="1" baseline="30000"/>
              <a:t>+</a:t>
            </a:r>
            <a:r>
              <a:rPr lang="en-US" sz="1800" b="1"/>
              <a:t> (Prompt) - 47% (E&gt;1MeV) </a:t>
            </a:r>
          </a:p>
          <a:p>
            <a:r>
              <a:rPr lang="en-US" sz="1800" b="1"/>
              <a:t>Efficiency n (Delayed) –</a:t>
            </a:r>
            <a:r>
              <a:rPr lang="en-US" sz="1800" b="1">
                <a:solidFill>
                  <a:srgbClr val="0000CC"/>
                </a:solidFill>
              </a:rPr>
              <a:t> </a:t>
            </a:r>
            <a:r>
              <a:rPr lang="en-US" sz="1800" b="1"/>
              <a:t>28% (E&gt;1 MeV)</a:t>
            </a:r>
            <a:endParaRPr lang="ru-RU" sz="1800" b="1"/>
          </a:p>
        </p:txBody>
      </p:sp>
      <p:sp>
        <p:nvSpPr>
          <p:cNvPr id="202760" name="Line 9"/>
          <p:cNvSpPr>
            <a:spLocks noChangeShapeType="1"/>
          </p:cNvSpPr>
          <p:nvPr/>
        </p:nvSpPr>
        <p:spPr bwMode="auto">
          <a:xfrm>
            <a:off x="4884738" y="1279525"/>
            <a:ext cx="171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2761" name="Line 10"/>
          <p:cNvSpPr>
            <a:spLocks noChangeShapeType="1"/>
          </p:cNvSpPr>
          <p:nvPr/>
        </p:nvSpPr>
        <p:spPr bwMode="auto">
          <a:xfrm>
            <a:off x="4464050" y="1150938"/>
            <a:ext cx="130175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731838"/>
            <a:ext cx="8834437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 Background under reactor is order of magnitude lower than on surface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203779" name="Text Box 6"/>
          <p:cNvSpPr txBox="1">
            <a:spLocks noChangeArrowheads="1"/>
          </p:cNvSpPr>
          <p:nvPr/>
        </p:nvSpPr>
        <p:spPr bwMode="auto">
          <a:xfrm>
            <a:off x="476250" y="4154488"/>
            <a:ext cx="8321675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Heavy material shielding increases muon induced IBD background </a:t>
            </a:r>
          </a:p>
          <a:p>
            <a:r>
              <a:rPr lang="en-US" b="1">
                <a:solidFill>
                  <a:srgbClr val="0000CC"/>
                </a:solidFill>
              </a:rPr>
              <a:t>                   (and IBD detection efficiency)</a:t>
            </a:r>
            <a:r>
              <a:rPr lang="en-US"/>
              <a:t> </a:t>
            </a:r>
            <a:endParaRPr lang="ru-RU"/>
          </a:p>
        </p:txBody>
      </p:sp>
      <p:pic>
        <p:nvPicPr>
          <p:cNvPr id="20378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825" y="4930775"/>
            <a:ext cx="7083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1" name="Oval 7"/>
          <p:cNvSpPr>
            <a:spLocks noChangeArrowheads="1"/>
          </p:cNvSpPr>
          <p:nvPr/>
        </p:nvSpPr>
        <p:spPr bwMode="auto">
          <a:xfrm>
            <a:off x="7192963" y="3327400"/>
            <a:ext cx="914400" cy="3413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3782" name="Oval 8"/>
          <p:cNvSpPr>
            <a:spLocks noChangeArrowheads="1"/>
          </p:cNvSpPr>
          <p:nvPr/>
        </p:nvSpPr>
        <p:spPr bwMode="auto">
          <a:xfrm>
            <a:off x="7099300" y="2619375"/>
            <a:ext cx="914400" cy="3413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3783" name="Line 9"/>
          <p:cNvSpPr>
            <a:spLocks noChangeShapeType="1"/>
          </p:cNvSpPr>
          <p:nvPr/>
        </p:nvSpPr>
        <p:spPr bwMode="auto">
          <a:xfrm>
            <a:off x="4846638" y="528638"/>
            <a:ext cx="2401887" cy="2125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3784" name="Line 10"/>
          <p:cNvSpPr>
            <a:spLocks noChangeShapeType="1"/>
          </p:cNvSpPr>
          <p:nvPr/>
        </p:nvSpPr>
        <p:spPr bwMode="auto">
          <a:xfrm>
            <a:off x="4857750" y="550863"/>
            <a:ext cx="2424113" cy="28527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3984625"/>
            <a:ext cx="849312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900113"/>
            <a:ext cx="8377238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3" name="TextBox 1"/>
          <p:cNvSpPr txBox="1">
            <a:spLocks noChangeArrowheads="1"/>
          </p:cNvSpPr>
          <p:nvPr/>
        </p:nvSpPr>
        <p:spPr bwMode="auto">
          <a:xfrm>
            <a:off x="890588" y="2847975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Reactor power</a:t>
            </a:r>
            <a:endParaRPr 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04" name="TextBox 2"/>
          <p:cNvSpPr txBox="1">
            <a:spLocks noChangeArrowheads="1"/>
          </p:cNvSpPr>
          <p:nvPr/>
        </p:nvSpPr>
        <p:spPr bwMode="auto">
          <a:xfrm>
            <a:off x="827088" y="5930900"/>
            <a:ext cx="1560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Reactor power</a:t>
            </a:r>
            <a:endParaRPr 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05" name="TextBox 3"/>
          <p:cNvSpPr txBox="1">
            <a:spLocks noChangeArrowheads="1"/>
          </p:cNvSpPr>
          <p:nvPr/>
        </p:nvSpPr>
        <p:spPr bwMode="auto">
          <a:xfrm>
            <a:off x="1330325" y="688975"/>
            <a:ext cx="448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Rate of neutrino-like events detected per day</a:t>
            </a:r>
            <a:endParaRPr lang="ru-RU" sz="1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06" name="TextBox 4"/>
          <p:cNvSpPr txBox="1">
            <a:spLocks noChangeArrowheads="1"/>
          </p:cNvSpPr>
          <p:nvPr/>
        </p:nvSpPr>
        <p:spPr bwMode="auto">
          <a:xfrm>
            <a:off x="906463" y="3683000"/>
            <a:ext cx="448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Rate of neutrino-like events detected per day</a:t>
            </a:r>
            <a:endParaRPr lang="ru-RU" sz="1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07" name="Text Box 8"/>
          <p:cNvSpPr txBox="1">
            <a:spLocks noChangeArrowheads="1"/>
          </p:cNvSpPr>
          <p:nvPr/>
        </p:nvSpPr>
        <p:spPr bwMode="auto">
          <a:xfrm>
            <a:off x="165100" y="163513"/>
            <a:ext cx="88265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5050"/>
                </a:solidFill>
              </a:rPr>
              <a:t>Clear correlation between reactor power and DANSSino counting rate</a:t>
            </a:r>
            <a:endParaRPr lang="ru-RU" b="1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NSS_Munchen_feb_201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0070C0"/>
          </a:solidFill>
        </a:ln>
      </a:spPr>
      <a:bodyPr rtlCol="0" anchor="ctr"/>
      <a:lstStyle>
        <a:defPPr algn="ctr">
          <a:defRPr sz="2800" dirty="0" err="1" smtClean="0">
            <a:solidFill>
              <a:srgbClr val="0070C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0070C0"/>
          </a:solidFill>
        </a:ln>
      </a:spPr>
      <a:bodyPr rtlCol="0" anchor="ctr"/>
      <a:lstStyle>
        <a:defPPr algn="ctr">
          <a:defRPr sz="2800" dirty="0" err="1" smtClean="0">
            <a:solidFill>
              <a:srgbClr val="0070C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0070C0"/>
          </a:solidFill>
        </a:ln>
      </a:spPr>
      <a:bodyPr rtlCol="0" anchor="ctr"/>
      <a:lstStyle>
        <a:defPPr algn="ctr">
          <a:defRPr sz="2800" dirty="0" err="1" smtClean="0">
            <a:solidFill>
              <a:srgbClr val="0070C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0070C0"/>
          </a:solidFill>
        </a:ln>
      </a:spPr>
      <a:bodyPr rtlCol="0" anchor="ctr"/>
      <a:lstStyle>
        <a:defPPr algn="ctr">
          <a:defRPr sz="2800" dirty="0" err="1" smtClean="0">
            <a:solidFill>
              <a:srgbClr val="0070C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0070C0"/>
          </a:solidFill>
        </a:ln>
      </a:spPr>
      <a:bodyPr rtlCol="0" anchor="ctr"/>
      <a:lstStyle>
        <a:defPPr algn="ctr">
          <a:defRPr sz="2800" dirty="0" err="1" smtClean="0">
            <a:solidFill>
              <a:srgbClr val="0070C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0070C0"/>
          </a:solidFill>
        </a:ln>
      </a:spPr>
      <a:bodyPr rtlCol="0" anchor="ctr"/>
      <a:lstStyle>
        <a:defPPr algn="ctr">
          <a:defRPr sz="2800" dirty="0" err="1" smtClean="0">
            <a:solidFill>
              <a:srgbClr val="0070C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7_DANSS_Munchen_feb_201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ANSS_Munchen_feb_201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38100">
          <a:solidFill>
            <a:srgbClr val="0000CC"/>
          </a:solidFill>
        </a:ln>
      </a:spPr>
      <a:bodyPr rtlCol="0" anchor="ctr"/>
      <a:lstStyle>
        <a:defPPr algn="ctr">
          <a:defRPr b="1" dirty="0" smtClean="0">
            <a:solidFill>
              <a:srgbClr val="0000CC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61000"/>
          </a:schemeClr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216000" rIns="90000" bIns="14400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61000"/>
          </a:schemeClr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216000" rIns="90000" bIns="14400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61000"/>
          </a:schemeClr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216000" rIns="90000" bIns="14400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61000"/>
          </a:schemeClr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216000" rIns="90000" bIns="14400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ANSS_Munchen_feb_201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ANSS_Munchen_feb_201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0070C0"/>
          </a:solidFill>
        </a:ln>
      </a:spPr>
      <a:bodyPr rtlCol="0" anchor="ctr"/>
      <a:lstStyle>
        <a:defPPr algn="ctr">
          <a:defRPr sz="2800" dirty="0" err="1" smtClean="0">
            <a:solidFill>
              <a:srgbClr val="0070C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0070C0"/>
          </a:solidFill>
        </a:ln>
      </a:spPr>
      <a:bodyPr rtlCol="0" anchor="ctr"/>
      <a:lstStyle>
        <a:defPPr algn="ctr">
          <a:defRPr sz="2800" dirty="0" err="1" smtClean="0">
            <a:solidFill>
              <a:srgbClr val="0070C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DANSS_Munchen_feb_2011</Template>
  <TotalTime>11762</TotalTime>
  <Words>834</Words>
  <Application>Microsoft Office PowerPoint</Application>
  <PresentationFormat>On-screen Show (4:3)</PresentationFormat>
  <Paragraphs>197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156</vt:i4>
      </vt:variant>
      <vt:variant>
        <vt:lpstr>Заголовки слайдов</vt:lpstr>
      </vt:variant>
      <vt:variant>
        <vt:i4>23</vt:i4>
      </vt:variant>
    </vt:vector>
  </HeadingPairs>
  <TitlesOfParts>
    <vt:vector size="187" baseType="lpstr">
      <vt:lpstr>Comic Sans MS</vt:lpstr>
      <vt:lpstr>Arial</vt:lpstr>
      <vt:lpstr>Tahoma</vt:lpstr>
      <vt:lpstr>Wingdings</vt:lpstr>
      <vt:lpstr>Calibri</vt:lpstr>
      <vt:lpstr>MS Mincho</vt:lpstr>
      <vt:lpstr>Arial Black</vt:lpstr>
      <vt:lpstr>Symbol</vt:lpstr>
      <vt:lpstr>DANSS_Munchen_feb_2011</vt:lpstr>
      <vt:lpstr>1_DANSS_Munchen_feb_2011</vt:lpstr>
      <vt:lpstr>Default Design</vt:lpstr>
      <vt:lpstr>1_Ocean</vt:lpstr>
      <vt:lpstr>2_Ocean</vt:lpstr>
      <vt:lpstr>3_DANSS_Munchen_feb_2011</vt:lpstr>
      <vt:lpstr>5_DANSS_Munchen_feb_2011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7_DANSS_Munchen_feb_2011</vt:lpstr>
      <vt:lpstr>1_DANSS_Munchen_feb_2011</vt:lpstr>
      <vt:lpstr>1_DANSS_Munchen_feb_2011</vt:lpstr>
      <vt:lpstr>1_DANSS_Munchen_feb_2011</vt:lpstr>
      <vt:lpstr>1_DANSS_Munchen_feb_2011</vt:lpstr>
      <vt:lpstr>1_DANSS_Munchen_feb_2011</vt:lpstr>
      <vt:lpstr>1_DANSS_Munchen_feb_2011</vt:lpstr>
      <vt:lpstr>1_DANSS_Munchen_feb_2011</vt:lpstr>
      <vt:lpstr>1_DANSS_Munchen_feb_2011</vt:lpstr>
      <vt:lpstr>1_DANSS_Munchen_feb_2011</vt:lpstr>
      <vt:lpstr>1_DANSS_Munchen_feb_2011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1_Ocean</vt:lpstr>
      <vt:lpstr>1_Ocean</vt:lpstr>
      <vt:lpstr>1_Ocean</vt:lpstr>
      <vt:lpstr>1_Ocean</vt:lpstr>
      <vt:lpstr>1_Ocean</vt:lpstr>
      <vt:lpstr>1_Ocean</vt:lpstr>
      <vt:lpstr>1_Ocean</vt:lpstr>
      <vt:lpstr>1_Ocean</vt:lpstr>
      <vt:lpstr>1_Ocean</vt:lpstr>
      <vt:lpstr>1_Ocean</vt:lpstr>
      <vt:lpstr>1_Ocean</vt:lpstr>
      <vt:lpstr>1_Ocean</vt:lpstr>
      <vt:lpstr>1_Ocean</vt:lpstr>
      <vt:lpstr>2_Ocean</vt:lpstr>
      <vt:lpstr>2_Ocean</vt:lpstr>
      <vt:lpstr>2_Ocean</vt:lpstr>
      <vt:lpstr>2_Ocean</vt:lpstr>
      <vt:lpstr>2_Ocean</vt:lpstr>
      <vt:lpstr>2_Ocean</vt:lpstr>
      <vt:lpstr>2_Ocean</vt:lpstr>
      <vt:lpstr>2_Ocean</vt:lpstr>
      <vt:lpstr>2_Ocean</vt:lpstr>
      <vt:lpstr>2_Ocean</vt:lpstr>
      <vt:lpstr>2_Ocean</vt:lpstr>
      <vt:lpstr>2_Ocean</vt:lpstr>
      <vt:lpstr>2_Ocean</vt:lpstr>
      <vt:lpstr>5_DANSS_Munchen_feb_2011</vt:lpstr>
      <vt:lpstr>5_DANSS_Munchen_feb_2011</vt:lpstr>
      <vt:lpstr>5_DANSS_Munchen_feb_2011</vt:lpstr>
      <vt:lpstr>5_DANSS_Munchen_feb_2011</vt:lpstr>
      <vt:lpstr>5_DANSS_Munchen_feb_2011</vt:lpstr>
      <vt:lpstr>5_DANSS_Munchen_feb_2011</vt:lpstr>
      <vt:lpstr>5_DANSS_Munchen_feb_2011</vt:lpstr>
      <vt:lpstr>5_DANSS_Munchen_feb_2011</vt:lpstr>
      <vt:lpstr>5_DANSS_Munchen_feb_2011</vt:lpstr>
      <vt:lpstr>5_DANSS_Munchen_feb_2011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3_Тема Office</vt:lpstr>
      <vt:lpstr>3_Тема Office</vt:lpstr>
      <vt:lpstr>3_Тема Office</vt:lpstr>
      <vt:lpstr>3_Тема Office</vt:lpstr>
      <vt:lpstr>3_Тема Office</vt:lpstr>
      <vt:lpstr>3_Тема Office</vt:lpstr>
      <vt:lpstr>3_Тема Office</vt:lpstr>
      <vt:lpstr>3_Тема Office</vt:lpstr>
      <vt:lpstr>3_Тема Office</vt:lpstr>
      <vt:lpstr>3_Тема Office</vt:lpstr>
      <vt:lpstr>4_Тема Office</vt:lpstr>
      <vt:lpstr>4_Тема Office</vt:lpstr>
      <vt:lpstr>4_Тема Office</vt:lpstr>
      <vt:lpstr>4_Тема Office</vt:lpstr>
      <vt:lpstr>4_Тема Office</vt:lpstr>
      <vt:lpstr>4_Тема Office</vt:lpstr>
      <vt:lpstr>4_Тема Office</vt:lpstr>
      <vt:lpstr>4_Тема Office</vt:lpstr>
      <vt:lpstr>4_Тема Office</vt:lpstr>
      <vt:lpstr>4_Тема Office</vt:lpstr>
      <vt:lpstr>4_Тема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6_Тема Office</vt:lpstr>
      <vt:lpstr>6_Тема Office</vt:lpstr>
      <vt:lpstr>6_Тема Office</vt:lpstr>
      <vt:lpstr>6_Тема Office</vt:lpstr>
      <vt:lpstr>6_Тема Office</vt:lpstr>
      <vt:lpstr>6_Тема Office</vt:lpstr>
      <vt:lpstr>6_Тема Office</vt:lpstr>
      <vt:lpstr>6_Тема Office</vt:lpstr>
      <vt:lpstr>6_Тема Office</vt:lpstr>
      <vt:lpstr>6_Тема Office</vt:lpstr>
      <vt:lpstr>6_Тема Office</vt:lpstr>
      <vt:lpstr>7_Тема Office</vt:lpstr>
      <vt:lpstr>7_Тема Office</vt:lpstr>
      <vt:lpstr>7_Тема Office</vt:lpstr>
      <vt:lpstr>7_Тема Office</vt:lpstr>
      <vt:lpstr>7_Тема Office</vt:lpstr>
      <vt:lpstr>7_Тема Office</vt:lpstr>
      <vt:lpstr>7_Тема Office</vt:lpstr>
      <vt:lpstr>7_Тема Office</vt:lpstr>
      <vt:lpstr>7_Тема Office</vt:lpstr>
      <vt:lpstr>7_Тема Office</vt:lpstr>
      <vt:lpstr>7_Тема Office</vt:lpstr>
      <vt:lpstr>Слайд 1</vt:lpstr>
      <vt:lpstr>Слайд 2</vt:lpstr>
      <vt:lpstr>DANSS Goals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The role of the source dimensions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jinr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DANSS - detector  of the reactor antineutrino  (status report)</dc:title>
  <dc:creator>User</dc:creator>
  <cp:lastModifiedBy>mvd</cp:lastModifiedBy>
  <cp:revision>377</cp:revision>
  <dcterms:created xsi:type="dcterms:W3CDTF">2011-02-08T05:28:34Z</dcterms:created>
  <dcterms:modified xsi:type="dcterms:W3CDTF">2013-08-13T14:17:43Z</dcterms:modified>
</cp:coreProperties>
</file>