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9" d="100"/>
          <a:sy n="79" d="100"/>
        </p:scale>
        <p:origin x="-2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3BF61-058B-904F-9339-451AFA8B45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2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1C224-184F-9E46-9F47-77D9B26581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9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FD8BE-97B4-0C49-8180-828993A8B1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7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28AA5-C04E-7549-B4AB-8D433E7B3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2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7FF91-71BC-E945-8091-BE33DD03F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2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3FA29-75FA-BD49-A82E-820E9885FA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1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E358A-A887-CA4D-89A8-7A581C181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2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D418D-9FF3-3D46-93BF-CD3F8C4CE9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7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961E3-20B9-7847-B1F0-9E96387CC9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8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86652-FBD0-6C49-848E-DCCDBD61E7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1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BA759-387B-B04C-8AD4-BACD11478B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0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1C64066-9018-3344-BDD3-997D1A420A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rkmatte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6793">
            <a:off x="193404" y="1105413"/>
            <a:ext cx="7387740" cy="259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Monddogs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623">
            <a:off x="2989189" y="2666353"/>
            <a:ext cx="5800534" cy="3509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81200" y="4648200"/>
            <a:ext cx="933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030" y="-76200"/>
            <a:ext cx="49241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Debate: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4648200"/>
            <a:ext cx="933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030" y="-76200"/>
            <a:ext cx="49241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Debate: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logo_blan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9817">
            <a:off x="489798" y="690325"/>
            <a:ext cx="4918405" cy="3606830"/>
          </a:xfrm>
          <a:prstGeom prst="rect">
            <a:avLst/>
          </a:prstGeom>
        </p:spPr>
      </p:pic>
      <p:pic>
        <p:nvPicPr>
          <p:cNvPr id="3" name="Picture 2" descr="wines_image_bott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07316">
            <a:off x="3844198" y="2124541"/>
            <a:ext cx="5547998" cy="399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3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FL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5715000"/>
            <a:ext cx="628650" cy="9906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39469"/>
            <a:ext cx="6021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Outrageous statement #1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92364"/>
            <a:ext cx="84582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There’s not a shred of experimental evidence for </a:t>
            </a:r>
            <a:r>
              <a:rPr lang="en-US" sz="3600" dirty="0" err="1" smtClean="0"/>
              <a:t>supersymmetry</a:t>
            </a:r>
            <a:r>
              <a:rPr lang="en-US" sz="3600" dirty="0"/>
              <a:t>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/>
              <a:t>A</a:t>
            </a:r>
            <a:r>
              <a:rPr lang="en-US" sz="3600" dirty="0" err="1" smtClean="0"/>
              <a:t>xions</a:t>
            </a:r>
            <a:r>
              <a:rPr lang="en-US" sz="3600" dirty="0" smtClean="0"/>
              <a:t> are as good as dead.  No believable direct detection (LHC, CDMS, AMS, Pamela ….) or indirect detection (Fermi, </a:t>
            </a:r>
            <a:r>
              <a:rPr lang="en-US" sz="3600" dirty="0" err="1" smtClean="0"/>
              <a:t>Veritas</a:t>
            </a:r>
            <a:r>
              <a:rPr lang="en-US" sz="3600" dirty="0" smtClean="0"/>
              <a:t>, ….) has been made.   </a:t>
            </a:r>
          </a:p>
          <a:p>
            <a:r>
              <a:rPr lang="en-US" sz="3600" dirty="0" smtClean="0"/>
              <a:t>So why should any sane person believe in Dark Matter, other than that CCC* tells us to?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6248400"/>
            <a:ext cx="4469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*Chicago Cosmology Cabal</a:t>
            </a:r>
            <a:endParaRPr lang="en-US" sz="2800" dirty="0"/>
          </a:p>
        </p:txBody>
      </p:sp>
      <p:pic>
        <p:nvPicPr>
          <p:cNvPr id="5" name="Picture 4" descr="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4142">
            <a:off x="1295400" y="1219200"/>
            <a:ext cx="6794500" cy="5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758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FL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5715000"/>
            <a:ext cx="628650" cy="9906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0"/>
            <a:ext cx="640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Outrageous statement #2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990600"/>
            <a:ext cx="76200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When astrophysicists get something within a factor of ten, they declare victory and go home happy. </a:t>
            </a:r>
          </a:p>
          <a:p>
            <a:r>
              <a:rPr lang="en-US" sz="3600" dirty="0" smtClean="0"/>
              <a:t>So why is missing a slope by a bit in a Tully-Fisher relation or missing a dwarf galaxy density by a factor of 10 considered a blot on DM and a score for MOND?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325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FL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5715000"/>
            <a:ext cx="628650" cy="9906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0"/>
            <a:ext cx="6021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Outrageous statement #3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990600"/>
            <a:ext cx="81534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Are we really heading for a world in which, </a:t>
            </a:r>
            <a:r>
              <a:rPr lang="en-US" sz="3600" dirty="0"/>
              <a:t>in order to fit the </a:t>
            </a:r>
            <a:r>
              <a:rPr lang="en-US" sz="3600" dirty="0" smtClean="0"/>
              <a:t>data, X% is ruled by a model without a particle to its name (DM), and (100-X)% is ruled by a model without a compelling underlying theory (MOND)?</a:t>
            </a:r>
          </a:p>
          <a:p>
            <a:r>
              <a:rPr lang="en-US" sz="3600" dirty="0" err="1" smtClean="0"/>
              <a:t>Ptolomey</a:t>
            </a:r>
            <a:r>
              <a:rPr lang="en-US" sz="3600" dirty="0" smtClean="0"/>
              <a:t> tried this once and look where it got him.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1112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FL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5715000"/>
            <a:ext cx="628650" cy="9906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76200"/>
            <a:ext cx="3213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question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066800"/>
            <a:ext cx="71628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During the 1950s, the Steady State Theory was by far the leading cosmological model. The tipping point was the CMB.  Within a year, Steady State  </a:t>
            </a:r>
            <a:r>
              <a:rPr lang="en-US" sz="3600" dirty="0"/>
              <a:t>was deader than a doornail. 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What would be YOUR tipping point?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9842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rkmatte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6793">
            <a:off x="193404" y="1105413"/>
            <a:ext cx="7387740" cy="259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Monddogs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623">
            <a:off x="2989189" y="2666353"/>
            <a:ext cx="5800534" cy="3509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81200" y="4648200"/>
            <a:ext cx="933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030" y="-76200"/>
            <a:ext cx="49241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Debate: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202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alktemplate2">
  <a:themeElements>
    <a:clrScheme name="talk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alktemplate2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talk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lk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lk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lk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lk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lk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lk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X:Templates:My Templates:talktemplate2.ppt</Template>
  <TotalTime>86</TotalTime>
  <Words>203</Words>
  <Application>Microsoft Macintosh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talktemplate2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뿿쵐뿿쪠҃냐Ȱ珬뿿_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Clifford Will</dc:creator>
  <cp:lastModifiedBy>Clifford Will</cp:lastModifiedBy>
  <cp:revision>9</cp:revision>
  <dcterms:created xsi:type="dcterms:W3CDTF">2007-02-12T15:33:02Z</dcterms:created>
  <dcterms:modified xsi:type="dcterms:W3CDTF">2013-07-31T19:25:18Z</dcterms:modified>
</cp:coreProperties>
</file>